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66" r:id="rId20"/>
    <p:sldId id="26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94660"/>
  </p:normalViewPr>
  <p:slideViewPr>
    <p:cSldViewPr>
      <p:cViewPr varScale="1">
        <p:scale>
          <a:sx n="85" d="100"/>
          <a:sy n="85" d="100"/>
        </p:scale>
        <p:origin x="16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BB91-DB5E-485E-833A-0D4988E4AC2D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E896-0CB7-4866-8FE5-EAFE27036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BB91-DB5E-485E-833A-0D4988E4AC2D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E896-0CB7-4866-8FE5-EAFE27036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BB91-DB5E-485E-833A-0D4988E4AC2D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E896-0CB7-4866-8FE5-EAFE27036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BB91-DB5E-485E-833A-0D4988E4AC2D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E896-0CB7-4866-8FE5-EAFE27036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BB91-DB5E-485E-833A-0D4988E4AC2D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E896-0CB7-4866-8FE5-EAFE27036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BB91-DB5E-485E-833A-0D4988E4AC2D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E896-0CB7-4866-8FE5-EAFE27036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BB91-DB5E-485E-833A-0D4988E4AC2D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E896-0CB7-4866-8FE5-EAFE27036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BB91-DB5E-485E-833A-0D4988E4AC2D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E896-0CB7-4866-8FE5-EAFE27036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BB91-DB5E-485E-833A-0D4988E4AC2D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E896-0CB7-4866-8FE5-EAFE27036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BB91-DB5E-485E-833A-0D4988E4AC2D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E896-0CB7-4866-8FE5-EAFE27036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BB91-DB5E-485E-833A-0D4988E4AC2D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E896-0CB7-4866-8FE5-EAFE27036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1BB91-DB5E-485E-833A-0D4988E4AC2D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2E896-0CB7-4866-8FE5-EAFE270369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6e58e2e225bb143c019e-e234a4d870c026b5f56b4446f6e62d64.ssl.cf1.rackcdn.com/66ddc216-a3ae-4f53-9f72-d972ce0abdb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4582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s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6A05-CFA6-4804-B076-B5A70F2D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59524"/>
            <a:ext cx="8220296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How to check time series is stationary or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5CC3-A7E1-43C2-A38C-A83C020A5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54" y="2226469"/>
            <a:ext cx="8220296" cy="3574921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Is the Mean constant ?</a:t>
            </a: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2050" name="Picture 2" descr="https://www.analyticsvidhya.com/wp-content/uploads/2015/02/Mean_nonstationary.png">
            <a:extLst>
              <a:ext uri="{FF2B5EF4-FFF2-40B4-BE49-F238E27FC236}">
                <a16:creationId xmlns:a16="http://schemas.microsoft.com/office/drawing/2014/main" id="{D863CF91-3EB2-4861-A309-404AF97AA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0" y="2938381"/>
            <a:ext cx="4272794" cy="187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34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A506AB-1B0E-4414-BB3E-44CDC6C0C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618" y="1144328"/>
            <a:ext cx="8389089" cy="4649086"/>
          </a:xfrm>
        </p:spPr>
        <p:txBody>
          <a:bodyPr/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Is the Variance constant?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Is the covariance constant?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500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8" name="Picture 6" descr="https://www.analyticsvidhya.com/wp-content/uploads/2015/02/Var_nonstationary.png">
            <a:extLst>
              <a:ext uri="{FF2B5EF4-FFF2-40B4-BE49-F238E27FC236}">
                <a16:creationId xmlns:a16="http://schemas.microsoft.com/office/drawing/2014/main" id="{F5BE65B5-199E-41A5-AF5C-FB2502745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18" y="1728960"/>
            <a:ext cx="4954259" cy="135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ED9BCF-2E0B-43D5-B174-7BD6DDE62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2" y="4267200"/>
            <a:ext cx="3888952" cy="12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9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6B29-E587-44BF-AB5C-6F4CC60DA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082" y="1284353"/>
            <a:ext cx="7331149" cy="354391"/>
          </a:xfrm>
        </p:spPr>
        <p:txBody>
          <a:bodyPr>
            <a:normAutofit fontScale="90000"/>
          </a:bodyPr>
          <a:lstStyle/>
          <a:p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1CAE95-1F60-4180-A1CE-6422F9C10013}"/>
              </a:ext>
            </a:extLst>
          </p:cNvPr>
          <p:cNvSpPr/>
          <p:nvPr/>
        </p:nvSpPr>
        <p:spPr>
          <a:xfrm>
            <a:off x="0" y="685800"/>
            <a:ext cx="8668193" cy="5840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two most common ways to make a non-stationary time series curve stationary are</a:t>
            </a:r>
          </a:p>
          <a:p>
            <a:endParaRPr lang="en-US" sz="2000" dirty="0"/>
          </a:p>
          <a:p>
            <a:r>
              <a:rPr lang="en-US" sz="2000" b="1" dirty="0"/>
              <a:t>Differencing</a:t>
            </a:r>
          </a:p>
          <a:p>
            <a:endParaRPr lang="en-US" sz="2000" b="1" dirty="0"/>
          </a:p>
          <a:p>
            <a:r>
              <a:rPr lang="en-US" sz="2000" dirty="0"/>
              <a:t>In order to make your series stationary, you take a difference between the data points. So let us say, your original time series was:</a:t>
            </a:r>
          </a:p>
          <a:p>
            <a:endParaRPr lang="en-US" sz="2000" b="1" dirty="0"/>
          </a:p>
          <a:p>
            <a:r>
              <a:rPr lang="en-US" sz="2000" dirty="0"/>
              <a:t>X1, X2, X3,...........</a:t>
            </a:r>
            <a:r>
              <a:rPr lang="en-US" sz="2000" dirty="0" err="1"/>
              <a:t>Xn</a:t>
            </a:r>
            <a:endParaRPr lang="en-US" sz="2000" dirty="0"/>
          </a:p>
          <a:p>
            <a:endParaRPr lang="en-US" sz="2000" b="1" dirty="0"/>
          </a:p>
          <a:p>
            <a:r>
              <a:rPr lang="en-US" sz="2000" dirty="0"/>
              <a:t>You series with difference of degree 1 becomes:</a:t>
            </a:r>
          </a:p>
          <a:p>
            <a:endParaRPr lang="en-US" sz="2000" b="1" dirty="0"/>
          </a:p>
          <a:p>
            <a:r>
              <a:rPr lang="pt-BR" sz="2000" dirty="0"/>
              <a:t>(X2 - X1, X3 - X2, X4 - X3,.......Xn - X(n-1)</a:t>
            </a:r>
          </a:p>
          <a:p>
            <a:endParaRPr lang="pt-BR" sz="2000" b="1" dirty="0"/>
          </a:p>
          <a:p>
            <a:r>
              <a:rPr lang="en-US" sz="2000" b="1" dirty="0"/>
              <a:t>Transformation</a:t>
            </a:r>
          </a:p>
          <a:p>
            <a:endParaRPr lang="en-US" sz="2000" b="1" dirty="0"/>
          </a:p>
          <a:p>
            <a:r>
              <a:rPr lang="en-US" sz="2000" dirty="0"/>
              <a:t>If you can not make a time series stationary, you can try out transforming the variables. Log transform is probably the most commonly used transformation</a:t>
            </a:r>
            <a:endParaRPr lang="en-US" sz="2000" b="1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11553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E42C-3CB2-482B-894E-71E994C00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06" y="1079767"/>
            <a:ext cx="8411378" cy="884103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Time series components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C00F8A-559E-4A2B-886E-E6CE9728F9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4406" y="742478"/>
            <a:ext cx="8513283" cy="50090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l" defTabSz="6858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Trend</a:t>
            </a:r>
          </a:p>
          <a:p>
            <a:pPr marL="342900" lvl="1" indent="-342900" algn="l" defTabSz="685800"/>
            <a:r>
              <a:rPr lang="en-US" altLang="en-US" sz="2400" dirty="0">
                <a:latin typeface="+mn-lt"/>
              </a:rPr>
              <a:t>     A trend exists when there is a long-term increase or decrease in the data. It does not have to be linear. Sometimes we will refer to a trend “changing direction” when it might go from an increasing trend to a decreasing trend.</a:t>
            </a:r>
          </a:p>
          <a:p>
            <a:pPr marL="342900" indent="-342900" algn="l" defTabSz="6858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Seasonal</a:t>
            </a:r>
          </a:p>
          <a:p>
            <a:pPr marL="342900" lvl="1" indent="-342900" algn="l" defTabSz="685800"/>
            <a:r>
              <a:rPr lang="en-US" altLang="en-US" sz="2400" dirty="0">
                <a:latin typeface="+mn-lt"/>
              </a:rPr>
              <a:t>     A seasonal pattern exists when a series is influenced by seasonal factors (e.g., the quarter of the year, the month, or day of the week). Seasonality is always of a fixed and known period.</a:t>
            </a:r>
          </a:p>
          <a:p>
            <a:pPr marL="342900" indent="-342900" algn="l" defTabSz="6858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Cyclic</a:t>
            </a:r>
          </a:p>
          <a:p>
            <a:pPr marL="342900" lvl="1" indent="-342900" algn="l" defTabSz="685800"/>
            <a:r>
              <a:rPr lang="en-US" altLang="en-US" sz="2400" dirty="0">
                <a:latin typeface="+mn-lt"/>
              </a:rPr>
              <a:t>     A cyclic pattern e</a:t>
            </a:r>
            <a:r>
              <a:rPr lang="en-US" altLang="en-US" sz="2400" dirty="0">
                <a:solidFill>
                  <a:srgbClr val="333333"/>
                </a:solidFill>
                <a:latin typeface="+mn-lt"/>
              </a:rPr>
              <a:t>xists when data exhibit rises and falls that are </a:t>
            </a:r>
            <a:r>
              <a:rPr lang="en-US" altLang="en-US" sz="2400" i="1" dirty="0">
                <a:solidFill>
                  <a:srgbClr val="333333"/>
                </a:solidFill>
                <a:latin typeface="+mn-lt"/>
              </a:rPr>
              <a:t>not of fixed period</a:t>
            </a:r>
            <a:r>
              <a:rPr lang="en-US" altLang="en-US" sz="2400" dirty="0">
                <a:solidFill>
                  <a:srgbClr val="333333"/>
                </a:solidFill>
                <a:latin typeface="+mn-lt"/>
              </a:rPr>
              <a:t>. The duration of these fluctuations is usually of at least 2 years.</a:t>
            </a:r>
          </a:p>
          <a:p>
            <a:pPr algn="l" defTabSz="685800"/>
            <a:endParaRPr lang="en-US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48858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3EC1E5-2CF8-406F-B4E9-6EDBAC200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529" y="944969"/>
            <a:ext cx="5196891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3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AE58-75DF-478B-8B81-577EA7EC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STL decomposition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D3DC-2994-4B46-B036-1A75DD78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86" y="1862026"/>
            <a:ext cx="7981064" cy="46149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Seasonal and Trend decomposition using Loess </a:t>
            </a:r>
          </a:p>
          <a:p>
            <a:r>
              <a:rPr lang="en-US" dirty="0"/>
              <a:t>Loess is a method for estimating nonlinear relationships</a:t>
            </a:r>
          </a:p>
          <a:p>
            <a:endParaRPr lang="en-US" dirty="0"/>
          </a:p>
          <a:p>
            <a:r>
              <a:rPr lang="en-US" dirty="0"/>
              <a:t>STL has several advantages over the classical decomposition method and X-12-ARIMA:</a:t>
            </a:r>
          </a:p>
          <a:p>
            <a:pPr fontAlgn="base">
              <a:buFont typeface="+mj-lt"/>
              <a:buAutoNum type="arabicPeriod"/>
            </a:pPr>
            <a:r>
              <a:rPr lang="en-US" sz="2100" dirty="0">
                <a:latin typeface="+mj-lt"/>
              </a:rPr>
              <a:t>Unlike X-12-ARIMA, STL will handle any type of seasonality, not only monthly and quarterly data.</a:t>
            </a:r>
          </a:p>
          <a:p>
            <a:pPr fontAlgn="base">
              <a:buFont typeface="+mj-lt"/>
              <a:buAutoNum type="arabicPeriod"/>
            </a:pPr>
            <a:r>
              <a:rPr lang="en-US" sz="2100" dirty="0">
                <a:latin typeface="+mj-lt"/>
              </a:rPr>
              <a:t>The seasonal component is allowed to change over time, and the rate of change can be controlled by the user.</a:t>
            </a:r>
          </a:p>
          <a:p>
            <a:pPr fontAlgn="base">
              <a:buFont typeface="+mj-lt"/>
              <a:buAutoNum type="arabicPeriod"/>
            </a:pPr>
            <a:r>
              <a:rPr lang="en-US" sz="2100" dirty="0">
                <a:latin typeface="+mj-lt"/>
              </a:rPr>
              <a:t>The smoothness of the trend-cycle can also be controlled by the user.</a:t>
            </a:r>
          </a:p>
          <a:p>
            <a:pPr fontAlgn="base">
              <a:buFont typeface="+mj-lt"/>
              <a:buAutoNum type="arabicPeriod"/>
            </a:pPr>
            <a:r>
              <a:rPr lang="en-US" sz="2100" dirty="0">
                <a:latin typeface="+mj-lt"/>
              </a:rPr>
              <a:t>It can be robust to outliers (i.e., the user can specify a robust decomposition). So occasional unusual observations will not affect the estimates of the trend-cycle and seasonal components. They will, however, affect the remainder component.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06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F807-EAFB-4931-BF3A-8001D367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Forecasting with decomposition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3F70-859C-44B1-A44D-055EE1F8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decomposition is primarily useful for studying time series data, and exploring the historical changes over time, it can also be used in forecasting.</a:t>
            </a:r>
          </a:p>
          <a:p>
            <a:r>
              <a:rPr lang="en-US" dirty="0"/>
              <a:t>Additive decomposition</a:t>
            </a:r>
            <a:br>
              <a:rPr lang="fr-FR" dirty="0"/>
            </a:br>
            <a:endParaRPr lang="fr-FR" dirty="0"/>
          </a:p>
          <a:p>
            <a:endParaRPr lang="en-US" dirty="0"/>
          </a:p>
          <a:p>
            <a:r>
              <a:rPr lang="en-US" dirty="0"/>
              <a:t>Where                    is the seasonally adjusted component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792CE-B92F-4851-AB03-BC63F9117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43" y="3524589"/>
            <a:ext cx="1812104" cy="585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B6509E-226A-4B0F-A350-614296749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628" y="4211659"/>
            <a:ext cx="1047680" cy="3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0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6102-E9E9-49A1-804B-9F194B150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33400"/>
            <a:ext cx="8458200" cy="57911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Multiplicative decomposition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</a:t>
            </a:r>
          </a:p>
          <a:p>
            <a:endParaRPr lang="en-US" dirty="0"/>
          </a:p>
          <a:p>
            <a:r>
              <a:rPr lang="en-US" dirty="0"/>
              <a:t> To Forecast decomposed Time series ,we separately forecast the seasonal component and seasonally adjusted component.</a:t>
            </a:r>
          </a:p>
          <a:p>
            <a:r>
              <a:rPr lang="en-US" dirty="0"/>
              <a:t>To forecast the seasonally adjusted component, any non-seasonal forecasting method may be used. For example, a random walk with drift model, or Holt’s method or a non-seasonal ARIMA model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948FA-3BEF-449B-9088-5FA76886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34" y="1888727"/>
            <a:ext cx="1369772" cy="553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31AAC4-EE09-4B9C-9855-9534F6D4E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87" y="2676233"/>
            <a:ext cx="1083522" cy="37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42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4572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	</a:t>
            </a:r>
            <a:r>
              <a:rPr lang="en-US" sz="2400" b="1" u="sng" dirty="0"/>
              <a:t>Approach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295400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400" b="1" u="sng" dirty="0"/>
              <a:t>Time Series  Model</a:t>
            </a:r>
          </a:p>
          <a:p>
            <a:endParaRPr lang="en-US" sz="2400" b="1" u="sng" dirty="0"/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 ARIMA model (Auto  Regression  Integrated  Moving 				Averages)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2192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Wal-Mart Stores, Inc is an American Multinational retail corporation that operates a chain of discount department stores and Warehouse Stores</a:t>
            </a:r>
            <a:r>
              <a:rPr lang="en-US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5334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400" b="1" u="sng" dirty="0"/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 descr="https://www.analyticsvidhya.com/wp-content/uploads/2015/02/flowchar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2" name="Picture 4" descr="https://www.analyticsvidhya.com/wp-content/uploads/2015/02/flowcha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7772400" cy="4800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38200" y="4572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400" b="1" u="sng" dirty="0"/>
              <a:t>Time Series Model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4D68-889B-4F00-B2B2-E812BB706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97" y="1144330"/>
            <a:ext cx="8140553" cy="4345643"/>
          </a:xfrm>
        </p:spPr>
        <p:txBody>
          <a:bodyPr/>
          <a:lstStyle/>
          <a:p>
            <a:r>
              <a:rPr lang="en-US" dirty="0"/>
              <a:t>Time series models are very useful models when we have serially correlated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Model can be: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Stationary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Random walks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Rho Coefficient</a:t>
            </a:r>
          </a:p>
        </p:txBody>
      </p:sp>
    </p:spTree>
    <p:extLst>
      <p:ext uri="{BB962C8B-B14F-4D97-AF65-F5344CB8AC3E}">
        <p14:creationId xmlns:p14="http://schemas.microsoft.com/office/powerpoint/2010/main" val="3902033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7FCC-5893-43FF-861E-725F2666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ets()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A3BF-8422-4DCF-BF50-55CD5F5C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handle any combination of trend and seasonality.</a:t>
            </a:r>
          </a:p>
          <a:p>
            <a:r>
              <a:rPr lang="en-US" dirty="0"/>
              <a:t>Produces prediction intervals for every model.</a:t>
            </a:r>
          </a:p>
          <a:p>
            <a:r>
              <a:rPr lang="en-US" dirty="0"/>
              <a:t>Produces an object of class ets.</a:t>
            </a:r>
          </a:p>
          <a:p>
            <a:r>
              <a:rPr lang="en-US" dirty="0"/>
              <a:t>Methods: coef(), plot(), summary(), residuals(), fitted() and forecast()</a:t>
            </a:r>
          </a:p>
        </p:txBody>
      </p:sp>
    </p:spTree>
    <p:extLst>
      <p:ext uri="{BB962C8B-B14F-4D97-AF65-F5344CB8AC3E}">
        <p14:creationId xmlns:p14="http://schemas.microsoft.com/office/powerpoint/2010/main" val="4272135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F3E6-DF01-40F8-8BFD-176800E7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stlf: Forecasting using stl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84CF-AE98-403A-9139-1830D9DFC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dirty="0"/>
              <a:t>Forecasts of STL objects are obtained by applying a non-seasonal forecasting method to the seasonally adjusted data and re-seasonalizing using the last year of the seasonal component.</a:t>
            </a:r>
          </a:p>
          <a:p>
            <a:pPr marL="0" indent="0"/>
            <a:r>
              <a:rPr lang="en-IN" dirty="0"/>
              <a:t>STL decomposition method is used for estimating nonlinear relationships.</a:t>
            </a:r>
          </a:p>
          <a:p>
            <a:pPr marL="0" indent="0"/>
            <a:r>
              <a:rPr lang="en-IN" dirty="0"/>
              <a:t>It can handle any type of seasonality, not only monthly and quarterly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83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9F8B-1CF9-4044-BC35-6DFFFCDF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seasonally adjust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50651-1357-469A-BFC3-4EEB3DE29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 key features from test dataset that is unique dates, number of dates, unique store numbers, number of store numbers and department numbers.</a:t>
            </a:r>
          </a:p>
          <a:p>
            <a:r>
              <a:rPr lang="en-US" dirty="0"/>
              <a:t>Construct a data frame df1 with dates corresponding to store number and all stores corresponding to all dates.</a:t>
            </a:r>
          </a:p>
          <a:p>
            <a:r>
              <a:rPr lang="en-US" dirty="0"/>
              <a:t>Create a variable with all data set of test plus a column weekly sales initialized to zero.</a:t>
            </a:r>
          </a:p>
          <a:p>
            <a:r>
              <a:rPr lang="en-US" dirty="0"/>
              <a:t>Similarly perform some operation with train data.</a:t>
            </a:r>
          </a:p>
          <a:p>
            <a:r>
              <a:rPr lang="en-US" dirty="0"/>
              <a:t>Select date, number of dates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37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9602-9871-40DC-A68B-AA1EF93E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process data primarily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A3AB-853E-42EE-A963-B6A90F78E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 data frame df2, containing dates corresponding to number of stores, store numbers corresponding to dates</a:t>
            </a:r>
          </a:p>
          <a:p>
            <a:r>
              <a:rPr lang="en-US" dirty="0"/>
              <a:t>Now for each department of test data, add store, date, weekly sales column to df1. Cast date and store. Make weekly sales to 0 for df2 after adding weekly sales column. Again cast date and store.</a:t>
            </a:r>
          </a:p>
          <a:p>
            <a:r>
              <a:rPr lang="en-US" dirty="0"/>
              <a:t>Add df1 and df2.</a:t>
            </a:r>
          </a:p>
          <a:p>
            <a:r>
              <a:rPr lang="en-US" dirty="0"/>
              <a:t>Melt the result.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3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659285"/>
            <a:ext cx="7543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aim of this project is to enable category managers of  Wal-Mart to check  weekly sales and monthly sales of  departments. Analysis includes the effect of  the markdown on sales , and also the extent of effect on sales by fuel prices  , temperature unemployment , CPI etc has been analyzed using simple  and  multiple linear regression models 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60960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		</a:t>
            </a:r>
            <a:r>
              <a:rPr lang="en-US" sz="3200" b="1" u="sng" dirty="0"/>
              <a:t>Objective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5334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2400" b="1" u="sng" dirty="0"/>
              <a:t>Datasets  </a:t>
            </a:r>
            <a:r>
              <a:rPr lang="en-US" sz="2400" b="1" u="sng" dirty="0" err="1"/>
              <a:t>Utilised</a:t>
            </a:r>
            <a:endParaRPr lang="en-US" sz="2400" b="1" u="sng" dirty="0"/>
          </a:p>
        </p:txBody>
      </p:sp>
      <p:pic>
        <p:nvPicPr>
          <p:cNvPr id="15362" name="Picture 2" descr="TrainHe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815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990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Train.csv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Features_he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66800" y="685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2400" b="1" u="sng" dirty="0"/>
              <a:t>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test_he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133600"/>
            <a:ext cx="5551488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0" y="685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</a:t>
            </a:r>
            <a:r>
              <a:rPr lang="en-US" sz="2400" b="1" u="sng" dirty="0"/>
              <a:t>Test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Submission_he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6400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47800" y="609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400" b="1" u="sng" dirty="0"/>
              <a:t>Result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382000" cy="625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s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686800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820</Words>
  <Application>Microsoft Office PowerPoint</Application>
  <PresentationFormat>On-screen Show (4:3)</PresentationFormat>
  <Paragraphs>103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check time series is stationary or Not?</vt:lpstr>
      <vt:lpstr>PowerPoint Presentation</vt:lpstr>
      <vt:lpstr>  </vt:lpstr>
      <vt:lpstr>     Time series components</vt:lpstr>
      <vt:lpstr>PowerPoint Presentation</vt:lpstr>
      <vt:lpstr>STL decomposition </vt:lpstr>
      <vt:lpstr>Forecasting with decomposition </vt:lpstr>
      <vt:lpstr>PowerPoint Presentation</vt:lpstr>
      <vt:lpstr>PowerPoint Presentation</vt:lpstr>
      <vt:lpstr>PowerPoint Presentation</vt:lpstr>
      <vt:lpstr>PowerPoint Presentation</vt:lpstr>
      <vt:lpstr>ets() function:</vt:lpstr>
      <vt:lpstr>stlf: Forecasting using stl object</vt:lpstr>
      <vt:lpstr>How to seasonally adjust the data</vt:lpstr>
      <vt:lpstr>How we process data primarily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Cyril</dc:creator>
  <cp:lastModifiedBy>dbda</cp:lastModifiedBy>
  <cp:revision>14</cp:revision>
  <dcterms:created xsi:type="dcterms:W3CDTF">2018-02-03T01:11:13Z</dcterms:created>
  <dcterms:modified xsi:type="dcterms:W3CDTF">2018-02-03T05:15:04Z</dcterms:modified>
</cp:coreProperties>
</file>