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Open Sans" panose="020B0606030504020204" pitchFamily="34" charset="0"/>
      <p:regular r:id="rId19"/>
      <p:bold r:id="rId20"/>
      <p:italic r:id="rId21"/>
      <p:boldItalic r:id="rId22"/>
    </p:embeddedFont>
    <p:embeddedFont>
      <p:font typeface="PT Sans Narrow" panose="020B0506020203020204" pitchFamily="34" charset="0"/>
      <p:regular r:id="rId23"/>
      <p:bold r:id="rId24"/>
    </p:embeddedFont>
    <p:embeddedFont>
      <p:font typeface="Verdana" panose="020B060403050404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592fe090ad_0_18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592fe090ad_0_18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592fe090ad_0_18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592fe090ad_0_18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592fe090ad_0_16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592fe090ad_0_16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592fe090ad_0_17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592fe090ad_0_1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592fe090ad_0_17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592fe090ad_0_1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592fe090ad_0_17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592fe090ad_0_17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592fe090ad_0_17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592fe090ad_0_1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592fe090ad_0_18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592fe090ad_0_18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592fe090ad_0_16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592fe090ad_0_16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592fe090ad_0_17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592fe090ad_0_1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592fe090ad_0_3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592fe090ad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592fe090ad_0_3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592fe090ad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592fe090ad_0_3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592fe090ad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592fe090ad_0_4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592fe090ad_0_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592fe090ad_0_16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592fe090ad_0_1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592fe090ad_0_18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592fe090ad_0_18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General-purpose_language" TargetMode="External"/><Relationship Id="rId13" Type="http://schemas.openxmlformats.org/officeDocument/2006/relationships/hyperlink" Target="https://en.wikipedia.org/wiki/Java_virtual_machine" TargetMode="External"/><Relationship Id="rId18" Type="http://schemas.openxmlformats.org/officeDocument/2006/relationships/hyperlink" Target="https://en.wikipedia.org/wiki/Low-level_programming_language" TargetMode="External"/><Relationship Id="rId3" Type="http://schemas.openxmlformats.org/officeDocument/2006/relationships/hyperlink" Target="https://en.wikipedia.org/wiki/High-level_programming_language" TargetMode="External"/><Relationship Id="rId7" Type="http://schemas.openxmlformats.org/officeDocument/2006/relationships/hyperlink" Target="https://en.wikipedia.org/wiki/Dependency_(computer_science)" TargetMode="External"/><Relationship Id="rId12" Type="http://schemas.openxmlformats.org/officeDocument/2006/relationships/hyperlink" Target="https://en.wikipedia.org/wiki/Java_bytecode" TargetMode="External"/><Relationship Id="rId17" Type="http://schemas.openxmlformats.org/officeDocument/2006/relationships/hyperlink" Target="https://en.wikipedia.org/wiki/C%2B%2B" TargetMode="External"/><Relationship Id="rId2" Type="http://schemas.openxmlformats.org/officeDocument/2006/relationships/notesSlide" Target="../notesSlides/notesSlide8.xml"/><Relationship Id="rId16" Type="http://schemas.openxmlformats.org/officeDocument/2006/relationships/hyperlink" Target="https://en.wikipedia.org/wiki/C_(programming_language)" TargetMode="External"/><Relationship Id="rId1" Type="http://schemas.openxmlformats.org/officeDocument/2006/relationships/slideLayout" Target="../slideLayouts/slideLayout3.xml"/><Relationship Id="rId6" Type="http://schemas.openxmlformats.org/officeDocument/2006/relationships/hyperlink" Target="https://en.wikipedia.org/wiki/Programming_language" TargetMode="External"/><Relationship Id="rId11" Type="http://schemas.openxmlformats.org/officeDocument/2006/relationships/hyperlink" Target="https://en.wikipedia.org/wiki/Compiler" TargetMode="External"/><Relationship Id="rId5" Type="http://schemas.openxmlformats.org/officeDocument/2006/relationships/hyperlink" Target="https://en.wikipedia.org/wiki/Object-oriented_programming" TargetMode="External"/><Relationship Id="rId15" Type="http://schemas.openxmlformats.org/officeDocument/2006/relationships/hyperlink" Target="https://en.wikipedia.org/wiki/Syntax_(programming_languages)" TargetMode="External"/><Relationship Id="rId10" Type="http://schemas.openxmlformats.org/officeDocument/2006/relationships/hyperlink" Target="https://en.wikipedia.org/wiki/Write_once,_run_anywhere" TargetMode="External"/><Relationship Id="rId19" Type="http://schemas.openxmlformats.org/officeDocument/2006/relationships/hyperlink" Target="https://en.wikipedia.org/wiki/Reflective_programming" TargetMode="External"/><Relationship Id="rId4" Type="http://schemas.openxmlformats.org/officeDocument/2006/relationships/hyperlink" Target="https://en.wikipedia.org/wiki/Class-based_programming" TargetMode="External"/><Relationship Id="rId9" Type="http://schemas.openxmlformats.org/officeDocument/2006/relationships/hyperlink" Target="https://en.wikipedia.org/wiki/Programmer" TargetMode="External"/><Relationship Id="rId14" Type="http://schemas.openxmlformats.org/officeDocument/2006/relationships/hyperlink" Target="https://en.wikipedia.org/wiki/Computer_architecture"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Sun_Microsystems" TargetMode="External"/><Relationship Id="rId3" Type="http://schemas.openxmlformats.org/officeDocument/2006/relationships/hyperlink" Target="https://en.wikipedia.org/wiki/Measuring_programming_language_popularity" TargetMode="External"/><Relationship Id="rId7" Type="http://schemas.openxmlformats.org/officeDocument/2006/relationships/hyperlink" Target="https://en.wikipedia.org/wiki/James_Gosling"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hyperlink" Target="https://en.wikipedia.org/wiki/Web_application" TargetMode="External"/><Relationship Id="rId5" Type="http://schemas.openxmlformats.org/officeDocument/2006/relationships/hyperlink" Target="https://en.wikipedia.org/wiki/Client%E2%80%93server_model" TargetMode="External"/><Relationship Id="rId4" Type="http://schemas.openxmlformats.org/officeDocument/2006/relationships/hyperlink" Target="https://en.wikipedia.org/wiki/GitHu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2032600"/>
            <a:ext cx="6705000" cy="10041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r>
              <a:rPr lang="en-GB"/>
              <a:t>Social Networking Website</a:t>
            </a:r>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GB"/>
              <a:t> </a:t>
            </a:r>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2.2 Tools Used</a:t>
            </a:r>
            <a:endParaRPr/>
          </a:p>
          <a:p>
            <a:pPr marL="0" lvl="0" indent="0" algn="l" rtl="0">
              <a:spcBef>
                <a:spcPts val="0"/>
              </a:spcBef>
              <a:spcAft>
                <a:spcPts val="0"/>
              </a:spcAft>
              <a:buNone/>
            </a:pPr>
            <a:endParaRPr/>
          </a:p>
        </p:txBody>
      </p:sp>
      <p:sp>
        <p:nvSpPr>
          <p:cNvPr id="120" name="Google Shape;120;p22"/>
          <p:cNvSpPr txBox="1">
            <a:spLocks noGrp="1"/>
          </p:cNvSpPr>
          <p:nvPr>
            <p:ph type="body" idx="1"/>
          </p:nvPr>
        </p:nvSpPr>
        <p:spPr>
          <a:xfrm>
            <a:off x="311700" y="1078275"/>
            <a:ext cx="8520600" cy="264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b="1">
              <a:solidFill>
                <a:schemeClr val="accent1"/>
              </a:solidFill>
            </a:endParaRPr>
          </a:p>
          <a:p>
            <a:pPr marL="457200" lvl="0" indent="-342900" algn="l" rtl="0">
              <a:spcBef>
                <a:spcPts val="1200"/>
              </a:spcBef>
              <a:spcAft>
                <a:spcPts val="0"/>
              </a:spcAft>
              <a:buClr>
                <a:srgbClr val="424242"/>
              </a:buClr>
              <a:buSzPts val="1800"/>
              <a:buChar char="●"/>
            </a:pPr>
            <a:r>
              <a:rPr lang="en-GB">
                <a:solidFill>
                  <a:srgbClr val="424242"/>
                </a:solidFill>
              </a:rPr>
              <a:t>JDK (Java Development Kit)</a:t>
            </a:r>
            <a:endParaRPr>
              <a:solidFill>
                <a:srgbClr val="424242"/>
              </a:solidFill>
            </a:endParaRPr>
          </a:p>
          <a:p>
            <a:pPr marL="457200" lvl="0" indent="-342900" algn="l" rtl="0">
              <a:spcBef>
                <a:spcPts val="0"/>
              </a:spcBef>
              <a:spcAft>
                <a:spcPts val="0"/>
              </a:spcAft>
              <a:buClr>
                <a:srgbClr val="424242"/>
              </a:buClr>
              <a:buSzPts val="1800"/>
              <a:buChar char="●"/>
            </a:pPr>
            <a:r>
              <a:rPr lang="en-GB">
                <a:solidFill>
                  <a:srgbClr val="424242"/>
                </a:solidFill>
              </a:rPr>
              <a:t>Eclipse IDE</a:t>
            </a:r>
            <a:endParaRPr>
              <a:solidFill>
                <a:srgbClr val="424242"/>
              </a:solidFill>
            </a:endParaRPr>
          </a:p>
          <a:p>
            <a:pPr marL="457200" lvl="0" indent="-342900" algn="l" rtl="0">
              <a:spcBef>
                <a:spcPts val="0"/>
              </a:spcBef>
              <a:spcAft>
                <a:spcPts val="0"/>
              </a:spcAft>
              <a:buClr>
                <a:srgbClr val="424242"/>
              </a:buClr>
              <a:buSzPts val="1800"/>
              <a:buChar char="●"/>
            </a:pPr>
            <a:r>
              <a:rPr lang="en-GB">
                <a:solidFill>
                  <a:srgbClr val="424242"/>
                </a:solidFill>
              </a:rPr>
              <a:t>My SQL</a:t>
            </a:r>
            <a:endParaRPr>
              <a:solidFill>
                <a:srgbClr val="424242"/>
              </a:solidFill>
            </a:endParaRPr>
          </a:p>
          <a:p>
            <a:pPr marL="457200" lvl="0" indent="-342900" algn="l" rtl="0">
              <a:spcBef>
                <a:spcPts val="0"/>
              </a:spcBef>
              <a:spcAft>
                <a:spcPts val="0"/>
              </a:spcAft>
              <a:buClr>
                <a:srgbClr val="424242"/>
              </a:buClr>
              <a:buSzPts val="1800"/>
              <a:buChar char="●"/>
            </a:pPr>
            <a:r>
              <a:rPr lang="en-GB">
                <a:solidFill>
                  <a:srgbClr val="424242"/>
                </a:solidFill>
              </a:rPr>
              <a:t>Apache Tomcat</a:t>
            </a:r>
            <a:endParaRPr>
              <a:solidFill>
                <a:srgbClr val="42424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26" name="Google Shape;126;p2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7" name="Google Shape;127;p2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33" name="Google Shape;133;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4" name="Google Shape;134;p2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40" name="Google Shape;140;p2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1" name="Google Shape;141;p2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47" name="Google Shape;147;p2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8" name="Google Shape;148;p26"/>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54" name="Google Shape;154;p2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5" name="Google Shape;155;p2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Thank you !</a:t>
            </a:r>
            <a:endParaRPr/>
          </a:p>
        </p:txBody>
      </p:sp>
      <p:sp>
        <p:nvSpPr>
          <p:cNvPr id="161" name="Google Shape;161;p28"/>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fontScale="62500" lnSpcReduction="20000"/>
          </a:bodyPr>
          <a:lstStyle/>
          <a:p>
            <a:pPr marL="0" lvl="0" indent="0" algn="ctr" rtl="0">
              <a:spcBef>
                <a:spcPts val="0"/>
              </a:spcBef>
              <a:spcAft>
                <a:spcPts val="0"/>
              </a:spcAft>
              <a:buNone/>
            </a:pPr>
            <a:r>
              <a:rPr lang="en-GB"/>
              <a:t> </a:t>
            </a:r>
            <a:br>
              <a:rPr lang="en-GB"/>
            </a:br>
            <a:endParaRPr/>
          </a:p>
          <a:p>
            <a:pPr marL="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223100"/>
            <a:ext cx="8520600" cy="718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Group-15</a:t>
            </a:r>
            <a:endParaRPr/>
          </a:p>
        </p:txBody>
      </p:sp>
      <p:sp>
        <p:nvSpPr>
          <p:cNvPr id="73" name="Google Shape;73;p14"/>
          <p:cNvSpPr txBox="1">
            <a:spLocks noGrp="1"/>
          </p:cNvSpPr>
          <p:nvPr>
            <p:ph type="body" idx="1"/>
          </p:nvPr>
        </p:nvSpPr>
        <p:spPr>
          <a:xfrm>
            <a:off x="311700" y="879975"/>
            <a:ext cx="8520600" cy="39783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GB" sz="2429" dirty="0"/>
              <a:t>Team Members:</a:t>
            </a:r>
            <a:endParaRPr sz="2429" dirty="0"/>
          </a:p>
          <a:p>
            <a:pPr marL="0" lvl="0" indent="0" algn="l" rtl="0">
              <a:spcBef>
                <a:spcPts val="1200"/>
              </a:spcBef>
              <a:spcAft>
                <a:spcPts val="0"/>
              </a:spcAft>
              <a:buNone/>
            </a:pPr>
            <a:r>
              <a:rPr lang="en-GB" sz="1975" dirty="0"/>
              <a:t>Sa</a:t>
            </a:r>
            <a:r>
              <a:rPr lang="en-GB" sz="1775" dirty="0"/>
              <a:t>kshi </a:t>
            </a:r>
            <a:r>
              <a:rPr lang="en-GB" sz="1775" dirty="0" err="1"/>
              <a:t>Soni</a:t>
            </a:r>
            <a:r>
              <a:rPr lang="en-GB" sz="1775" dirty="0"/>
              <a:t> (Team Lead)</a:t>
            </a:r>
            <a:endParaRPr sz="1775" dirty="0"/>
          </a:p>
          <a:p>
            <a:pPr marL="0" lvl="0" indent="0" algn="l" rtl="0">
              <a:spcBef>
                <a:spcPts val="1200"/>
              </a:spcBef>
              <a:spcAft>
                <a:spcPts val="0"/>
              </a:spcAft>
              <a:buNone/>
            </a:pPr>
            <a:r>
              <a:rPr lang="en-GB" sz="1775" dirty="0"/>
              <a:t>Harshita Bora</a:t>
            </a:r>
            <a:endParaRPr sz="1775" dirty="0"/>
          </a:p>
          <a:p>
            <a:pPr marL="0" lvl="0" indent="0" algn="l" rtl="0">
              <a:spcBef>
                <a:spcPts val="1200"/>
              </a:spcBef>
              <a:spcAft>
                <a:spcPts val="0"/>
              </a:spcAft>
              <a:buNone/>
            </a:pPr>
            <a:r>
              <a:rPr lang="en-GB" sz="1775" dirty="0"/>
              <a:t>Cyril Peter</a:t>
            </a:r>
            <a:endParaRPr sz="1775" dirty="0"/>
          </a:p>
          <a:p>
            <a:pPr marL="0" lvl="0" indent="0" algn="l" rtl="0">
              <a:spcBef>
                <a:spcPts val="1200"/>
              </a:spcBef>
              <a:spcAft>
                <a:spcPts val="0"/>
              </a:spcAft>
              <a:buNone/>
            </a:pPr>
            <a:r>
              <a:rPr lang="en-GB" sz="1775" dirty="0"/>
              <a:t>Garima </a:t>
            </a:r>
            <a:r>
              <a:rPr lang="en-GB" sz="1775" dirty="0" err="1"/>
              <a:t>Soni</a:t>
            </a:r>
            <a:endParaRPr sz="1775" dirty="0"/>
          </a:p>
          <a:p>
            <a:pPr marL="0" lvl="0" indent="0" algn="l" rtl="0">
              <a:spcBef>
                <a:spcPts val="1200"/>
              </a:spcBef>
              <a:spcAft>
                <a:spcPts val="0"/>
              </a:spcAft>
              <a:buNone/>
            </a:pPr>
            <a:r>
              <a:rPr lang="en-GB" sz="1775" dirty="0"/>
              <a:t>Gaurav</a:t>
            </a:r>
            <a:endParaRPr sz="1775" dirty="0"/>
          </a:p>
          <a:p>
            <a:pPr marL="0" lvl="0" indent="0" algn="l" rtl="0">
              <a:spcBef>
                <a:spcPts val="1200"/>
              </a:spcBef>
              <a:spcAft>
                <a:spcPts val="0"/>
              </a:spcAft>
              <a:buNone/>
            </a:pPr>
            <a:r>
              <a:rPr lang="en-GB" sz="1775" dirty="0" err="1"/>
              <a:t>Anchal</a:t>
            </a:r>
            <a:r>
              <a:rPr lang="en-GB" sz="1775" dirty="0"/>
              <a:t> </a:t>
            </a:r>
            <a:r>
              <a:rPr lang="en-GB" sz="1775" dirty="0" err="1"/>
              <a:t>Vaish</a:t>
            </a:r>
            <a:endParaRPr sz="1775" dirty="0"/>
          </a:p>
          <a:p>
            <a:pPr marL="0" lvl="0" indent="0" algn="l" rtl="0">
              <a:spcBef>
                <a:spcPts val="1200"/>
              </a:spcBef>
              <a:spcAft>
                <a:spcPts val="0"/>
              </a:spcAft>
              <a:buNone/>
            </a:pPr>
            <a:r>
              <a:rPr lang="en-GB" sz="1775" dirty="0"/>
              <a:t>Badal </a:t>
            </a:r>
            <a:r>
              <a:rPr lang="en-GB" sz="1775" dirty="0" err="1"/>
              <a:t>Sahu</a:t>
            </a:r>
            <a:endParaRPr sz="1775" dirty="0"/>
          </a:p>
          <a:p>
            <a:pPr marL="0" lvl="0" indent="0" algn="l" rtl="0">
              <a:spcBef>
                <a:spcPts val="1200"/>
              </a:spcBef>
              <a:spcAft>
                <a:spcPts val="0"/>
              </a:spcAft>
              <a:buNone/>
            </a:pPr>
            <a:r>
              <a:rPr lang="en-GB" sz="1775" dirty="0"/>
              <a:t>Gowtham V</a:t>
            </a:r>
            <a:endParaRPr sz="1775" dirty="0"/>
          </a:p>
          <a:p>
            <a:pPr marL="0" lvl="0" indent="0" algn="l" rtl="0">
              <a:spcBef>
                <a:spcPts val="1200"/>
              </a:spcBef>
              <a:spcAft>
                <a:spcPts val="0"/>
              </a:spcAft>
              <a:buNone/>
            </a:pPr>
            <a:r>
              <a:rPr lang="en-GB" sz="1775" dirty="0"/>
              <a:t>Swati </a:t>
            </a:r>
            <a:r>
              <a:rPr lang="en-GB" sz="1775" dirty="0" err="1"/>
              <a:t>Ubnare</a:t>
            </a:r>
            <a:endParaRPr sz="1775" dirty="0"/>
          </a:p>
          <a:p>
            <a:pPr marL="0" lvl="0" indent="0" algn="l" rtl="0">
              <a:spcBef>
                <a:spcPts val="1200"/>
              </a:spcBef>
              <a:spcAft>
                <a:spcPts val="1200"/>
              </a:spcAft>
              <a:buNone/>
            </a:pPr>
            <a:endParaRPr sz="1529"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Table Of Contents</a:t>
            </a:r>
            <a:endParaRPr b="0" i="1"/>
          </a:p>
        </p:txBody>
      </p:sp>
      <p:sp>
        <p:nvSpPr>
          <p:cNvPr id="79" name="Google Shape;79;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23532" algn="l" rtl="0">
              <a:lnSpc>
                <a:spcPct val="95000"/>
              </a:lnSpc>
              <a:spcBef>
                <a:spcPts val="0"/>
              </a:spcBef>
              <a:spcAft>
                <a:spcPts val="0"/>
              </a:spcAft>
              <a:buSzPts val="1495"/>
              <a:buAutoNum type="arabicPeriod"/>
            </a:pPr>
            <a:r>
              <a:rPr lang="en-GB" sz="1495"/>
              <a:t>Introduction…………………………………………….    4</a:t>
            </a:r>
            <a:endParaRPr sz="1495"/>
          </a:p>
          <a:p>
            <a:pPr marL="457200" lvl="0" indent="0" algn="l" rtl="0">
              <a:lnSpc>
                <a:spcPct val="95000"/>
              </a:lnSpc>
              <a:spcBef>
                <a:spcPts val="1200"/>
              </a:spcBef>
              <a:spcAft>
                <a:spcPts val="0"/>
              </a:spcAft>
              <a:buSzPts val="852"/>
              <a:buNone/>
            </a:pPr>
            <a:r>
              <a:rPr lang="en-GB" sz="1495"/>
              <a:t>1.1 Purpose……………………………………………..    5</a:t>
            </a:r>
            <a:endParaRPr sz="1495"/>
          </a:p>
          <a:p>
            <a:pPr marL="457200" lvl="0" indent="0" algn="l" rtl="0">
              <a:lnSpc>
                <a:spcPct val="95000"/>
              </a:lnSpc>
              <a:spcBef>
                <a:spcPts val="1200"/>
              </a:spcBef>
              <a:spcAft>
                <a:spcPts val="0"/>
              </a:spcAft>
              <a:buSzPts val="852"/>
              <a:buNone/>
            </a:pPr>
            <a:r>
              <a:rPr lang="en-GB" sz="1495"/>
              <a:t>1.2 Scope…………………………………………………    6</a:t>
            </a:r>
            <a:endParaRPr sz="1495"/>
          </a:p>
          <a:p>
            <a:pPr marL="457200" lvl="0" indent="-323532" algn="l" rtl="0">
              <a:lnSpc>
                <a:spcPct val="95000"/>
              </a:lnSpc>
              <a:spcBef>
                <a:spcPts val="1200"/>
              </a:spcBef>
              <a:spcAft>
                <a:spcPts val="0"/>
              </a:spcAft>
              <a:buSzPts val="1495"/>
              <a:buAutoNum type="arabicPeriod"/>
            </a:pPr>
            <a:r>
              <a:rPr lang="en-GB" sz="1495"/>
              <a:t>System Description………………………………….    8</a:t>
            </a:r>
            <a:endParaRPr sz="1495"/>
          </a:p>
          <a:p>
            <a:pPr marL="457200" lvl="0" indent="0" algn="l" rtl="0">
              <a:lnSpc>
                <a:spcPct val="95000"/>
              </a:lnSpc>
              <a:spcBef>
                <a:spcPts val="1200"/>
              </a:spcBef>
              <a:spcAft>
                <a:spcPts val="0"/>
              </a:spcAft>
              <a:buSzPts val="852"/>
              <a:buNone/>
            </a:pPr>
            <a:r>
              <a:rPr lang="en-GB" sz="1495"/>
              <a:t>2.1 Technologies Used…………………………….    8</a:t>
            </a:r>
            <a:endParaRPr sz="1495"/>
          </a:p>
          <a:p>
            <a:pPr marL="457200" lvl="0" indent="0" algn="l" rtl="0">
              <a:lnSpc>
                <a:spcPct val="95000"/>
              </a:lnSpc>
              <a:spcBef>
                <a:spcPts val="1200"/>
              </a:spcBef>
              <a:spcAft>
                <a:spcPts val="0"/>
              </a:spcAft>
              <a:buSzPts val="852"/>
              <a:buNone/>
            </a:pPr>
            <a:r>
              <a:rPr lang="en-GB" sz="1495"/>
              <a:t>2.2 Tools Used…………………………………………    10</a:t>
            </a:r>
            <a:endParaRPr sz="1495"/>
          </a:p>
          <a:p>
            <a:pPr marL="457200" lvl="0" indent="-323532" algn="l" rtl="0">
              <a:lnSpc>
                <a:spcPct val="95000"/>
              </a:lnSpc>
              <a:spcBef>
                <a:spcPts val="1200"/>
              </a:spcBef>
              <a:spcAft>
                <a:spcPts val="0"/>
              </a:spcAft>
              <a:buSzPts val="1495"/>
              <a:buAutoNum type="arabicPeriod"/>
            </a:pPr>
            <a:r>
              <a:rPr lang="en-GB" sz="1495"/>
              <a:t>Screenshots…………………………………………….    11</a:t>
            </a:r>
            <a:endParaRPr sz="1495"/>
          </a:p>
          <a:p>
            <a:pPr marL="457200" lvl="0" indent="0" algn="l" rtl="0">
              <a:lnSpc>
                <a:spcPct val="95000"/>
              </a:lnSpc>
              <a:spcBef>
                <a:spcPts val="1200"/>
              </a:spcBef>
              <a:spcAft>
                <a:spcPts val="0"/>
              </a:spcAft>
              <a:buSzPts val="852"/>
              <a:buNone/>
            </a:pPr>
            <a:endParaRPr sz="1495"/>
          </a:p>
          <a:p>
            <a:pPr marL="457200" lvl="0" indent="0" algn="l" rtl="0">
              <a:lnSpc>
                <a:spcPct val="95000"/>
              </a:lnSpc>
              <a:spcBef>
                <a:spcPts val="1200"/>
              </a:spcBef>
              <a:spcAft>
                <a:spcPts val="0"/>
              </a:spcAft>
              <a:buSzPts val="852"/>
              <a:buNone/>
            </a:pPr>
            <a:endParaRPr sz="1495"/>
          </a:p>
          <a:p>
            <a:pPr marL="457200" lvl="0" indent="0" algn="l" rtl="0">
              <a:lnSpc>
                <a:spcPct val="95000"/>
              </a:lnSpc>
              <a:spcBef>
                <a:spcPts val="1200"/>
              </a:spcBef>
              <a:spcAft>
                <a:spcPts val="0"/>
              </a:spcAft>
              <a:buSzPts val="852"/>
              <a:buNone/>
            </a:pPr>
            <a:endParaRPr sz="1495"/>
          </a:p>
          <a:p>
            <a:pPr marL="457200" lvl="0" indent="0" algn="l" rtl="0">
              <a:lnSpc>
                <a:spcPct val="95000"/>
              </a:lnSpc>
              <a:spcBef>
                <a:spcPts val="1200"/>
              </a:spcBef>
              <a:spcAft>
                <a:spcPts val="1200"/>
              </a:spcAft>
              <a:buSzPts val="852"/>
              <a:buNone/>
            </a:pPr>
            <a:endParaRPr sz="1495"/>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1. Introduction</a:t>
            </a:r>
            <a:endParaRPr/>
          </a:p>
        </p:txBody>
      </p:sp>
      <p:sp>
        <p:nvSpPr>
          <p:cNvPr id="85" name="Google Shape;85;p16"/>
          <p:cNvSpPr txBox="1">
            <a:spLocks noGrp="1"/>
          </p:cNvSpPr>
          <p:nvPr>
            <p:ph type="body" idx="1"/>
          </p:nvPr>
        </p:nvSpPr>
        <p:spPr>
          <a:xfrm>
            <a:off x="347025" y="1450100"/>
            <a:ext cx="8485200" cy="3143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Clr>
                <a:schemeClr val="dk1"/>
              </a:buClr>
              <a:buSzPts val="1100"/>
              <a:buFont typeface="Arial"/>
              <a:buNone/>
            </a:pPr>
            <a:r>
              <a:rPr lang="en-GB" sz="1700">
                <a:solidFill>
                  <a:srgbClr val="424242"/>
                </a:solidFill>
                <a:highlight>
                  <a:srgbClr val="FFFFFF"/>
                </a:highlight>
                <a:latin typeface="Verdana"/>
                <a:ea typeface="Verdana"/>
                <a:cs typeface="Verdana"/>
                <a:sym typeface="Verdana"/>
              </a:rPr>
              <a:t>A social networking site is an online platform that allows users to create a public profile and interact with other users. Social networking sites usually allow a new user to provide a list of people with whom they share a connection, and then allow the people on the list to confirm or deny the connection. After connections are established, the new user can search the networks of connections to make more connections.</a:t>
            </a:r>
            <a:endParaRPr sz="1700">
              <a:solidFill>
                <a:srgbClr val="424242"/>
              </a:solidFill>
              <a:highlight>
                <a:srgbClr val="FFFFFF"/>
              </a:highlight>
              <a:latin typeface="Verdana"/>
              <a:ea typeface="Verdana"/>
              <a:cs typeface="Verdana"/>
              <a:sym typeface="Verdana"/>
            </a:endParaRPr>
          </a:p>
          <a:p>
            <a:pPr marL="0" lvl="0" indent="0" algn="l" rtl="0">
              <a:spcBef>
                <a:spcPts val="1200"/>
              </a:spcBef>
              <a:spcAft>
                <a:spcPts val="0"/>
              </a:spcAft>
              <a:buClr>
                <a:schemeClr val="dk1"/>
              </a:buClr>
              <a:buSzPts val="1100"/>
              <a:buFont typeface="Arial"/>
              <a:buNone/>
            </a:pPr>
            <a:r>
              <a:rPr lang="en-GB" sz="1700">
                <a:solidFill>
                  <a:srgbClr val="424242"/>
                </a:solidFill>
                <a:highlight>
                  <a:srgbClr val="FFFFFF"/>
                </a:highlight>
                <a:latin typeface="Verdana"/>
                <a:ea typeface="Verdana"/>
                <a:cs typeface="Verdana"/>
                <a:sym typeface="Verdana"/>
              </a:rPr>
              <a:t>A social networking site is also known as a social networking website or social website.</a:t>
            </a:r>
            <a:endParaRPr sz="1700">
              <a:solidFill>
                <a:srgbClr val="424242"/>
              </a:solidFill>
              <a:highlight>
                <a:srgbClr val="FFFFFF"/>
              </a:highlight>
              <a:latin typeface="Verdana"/>
              <a:ea typeface="Verdana"/>
              <a:cs typeface="Verdana"/>
              <a:sym typeface="Verdana"/>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1.1 Purpose</a:t>
            </a:r>
            <a:endParaRPr/>
          </a:p>
        </p:txBody>
      </p:sp>
      <p:sp>
        <p:nvSpPr>
          <p:cNvPr id="91" name="Google Shape;91;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50">
                <a:solidFill>
                  <a:srgbClr val="111111"/>
                </a:solidFill>
                <a:highlight>
                  <a:srgbClr val="FFFFFF"/>
                </a:highlight>
                <a:latin typeface="Arial"/>
                <a:ea typeface="Arial"/>
                <a:cs typeface="Arial"/>
                <a:sym typeface="Arial"/>
              </a:rPr>
              <a:t>Social networking connects individuals and businesses by allowing them to share information, ideas, and messages. Companies also use social networks to create and strengthen brand recognition, promote products and services, and answer customer queries and concerns.</a:t>
            </a:r>
            <a:endParaRPr sz="1450">
              <a:solidFill>
                <a:srgbClr val="111111"/>
              </a:solidFill>
              <a:highlight>
                <a:srgbClr val="FFFFFF"/>
              </a:highlight>
              <a:latin typeface="Arial"/>
              <a:ea typeface="Arial"/>
              <a:cs typeface="Arial"/>
              <a:sym typeface="Arial"/>
            </a:endParaRPr>
          </a:p>
          <a:p>
            <a:pPr marL="0" lvl="0" indent="0" algn="l" rtl="0">
              <a:spcBef>
                <a:spcPts val="1200"/>
              </a:spcBef>
              <a:spcAft>
                <a:spcPts val="0"/>
              </a:spcAft>
              <a:buNone/>
            </a:pPr>
            <a:r>
              <a:rPr lang="en-GB" sz="1450">
                <a:solidFill>
                  <a:srgbClr val="111111"/>
                </a:solidFill>
                <a:highlight>
                  <a:srgbClr val="FFFFFF"/>
                </a:highlight>
                <a:latin typeface="Arial"/>
                <a:ea typeface="Arial"/>
                <a:cs typeface="Arial"/>
                <a:sym typeface="Arial"/>
              </a:rPr>
              <a:t>The benefits of social networks include their ability to help people connect and stay in touch with family, friends, and new contacts; the opportunity they offer businesses to market their brands; their ability to spread useful, even vital, information instantly to individuals and institutions.</a:t>
            </a:r>
            <a:endParaRPr sz="1450">
              <a:solidFill>
                <a:srgbClr val="111111"/>
              </a:solidFill>
              <a:highlight>
                <a:srgbClr val="FFFFFF"/>
              </a:highlight>
              <a:latin typeface="Arial"/>
              <a:ea typeface="Arial"/>
              <a:cs typeface="Arial"/>
              <a:sym typeface="Arial"/>
            </a:endParaRPr>
          </a:p>
          <a:p>
            <a:pPr marL="0" lvl="0" indent="0" algn="l" rtl="0">
              <a:spcBef>
                <a:spcPts val="1200"/>
              </a:spcBef>
              <a:spcAft>
                <a:spcPts val="1200"/>
              </a:spcAft>
              <a:buNone/>
            </a:pPr>
            <a:r>
              <a:rPr lang="en-GB" sz="1450">
                <a:solidFill>
                  <a:srgbClr val="111111"/>
                </a:solidFill>
                <a:highlight>
                  <a:srgbClr val="FFFFFF"/>
                </a:highlight>
                <a:latin typeface="Arial"/>
                <a:ea typeface="Arial"/>
                <a:cs typeface="Arial"/>
                <a:sym typeface="Arial"/>
              </a:rPr>
              <a:t>Social networks are important because they allow people to develop relationships that might not be possible due to distances of place and time. They also helps boost business productivity when used for public relations, marketing, and advertising purposes.</a:t>
            </a:r>
            <a:endParaRPr sz="1450">
              <a:solidFill>
                <a:srgbClr val="111111"/>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1.2 Scope</a:t>
            </a:r>
            <a:endParaRPr/>
          </a:p>
        </p:txBody>
      </p:sp>
      <p:sp>
        <p:nvSpPr>
          <p:cNvPr id="97" name="Google Shape;97;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17500" algn="l" rtl="0">
              <a:lnSpc>
                <a:spcPct val="105000"/>
              </a:lnSpc>
              <a:spcBef>
                <a:spcPts val="0"/>
              </a:spcBef>
              <a:spcAft>
                <a:spcPts val="0"/>
              </a:spcAft>
              <a:buClr>
                <a:srgbClr val="111111"/>
              </a:buClr>
              <a:buSzPts val="1400"/>
              <a:buFont typeface="Open Sans"/>
              <a:buChar char="●"/>
            </a:pPr>
            <a:r>
              <a:rPr lang="en-GB" sz="1400">
                <a:solidFill>
                  <a:srgbClr val="111111"/>
                </a:solidFill>
                <a:highlight>
                  <a:srgbClr val="FFFFFF"/>
                </a:highlight>
                <a:latin typeface="Open Sans"/>
                <a:ea typeface="Open Sans"/>
                <a:cs typeface="Open Sans"/>
                <a:sym typeface="Open Sans"/>
              </a:rPr>
              <a:t>Shopping will become more common on social media channels.</a:t>
            </a:r>
            <a:br>
              <a:rPr lang="en-GB" sz="1400">
                <a:solidFill>
                  <a:srgbClr val="111111"/>
                </a:solidFill>
                <a:highlight>
                  <a:srgbClr val="FFFFFF"/>
                </a:highlight>
                <a:latin typeface="Open Sans"/>
                <a:ea typeface="Open Sans"/>
                <a:cs typeface="Open Sans"/>
                <a:sym typeface="Open Sans"/>
              </a:rPr>
            </a:br>
            <a:endParaRPr sz="1400">
              <a:solidFill>
                <a:srgbClr val="111111"/>
              </a:solidFill>
              <a:highlight>
                <a:srgbClr val="FFFFFF"/>
              </a:highlight>
              <a:latin typeface="Open Sans"/>
              <a:ea typeface="Open Sans"/>
              <a:cs typeface="Open Sans"/>
              <a:sym typeface="Open Sans"/>
            </a:endParaRPr>
          </a:p>
          <a:p>
            <a:pPr marL="457200" lvl="0" indent="-317500" algn="l" rtl="0">
              <a:lnSpc>
                <a:spcPct val="105000"/>
              </a:lnSpc>
              <a:spcBef>
                <a:spcPts val="0"/>
              </a:spcBef>
              <a:spcAft>
                <a:spcPts val="0"/>
              </a:spcAft>
              <a:buClr>
                <a:srgbClr val="111111"/>
              </a:buClr>
              <a:buSzPts val="1400"/>
              <a:buFont typeface="Open Sans"/>
              <a:buChar char="●"/>
            </a:pPr>
            <a:r>
              <a:rPr lang="en-GB" sz="1400">
                <a:solidFill>
                  <a:srgbClr val="111111"/>
                </a:solidFill>
                <a:highlight>
                  <a:srgbClr val="FFFFFF"/>
                </a:highlight>
                <a:latin typeface="Open Sans"/>
                <a:ea typeface="Open Sans"/>
                <a:cs typeface="Open Sans"/>
                <a:sym typeface="Open Sans"/>
              </a:rPr>
              <a:t>Social media sites operating within specific verticals will have increasing success, such as sport, finance, automotive, music, film and other large-volume opportunities.</a:t>
            </a:r>
            <a:br>
              <a:rPr lang="en-GB" sz="1400">
                <a:solidFill>
                  <a:srgbClr val="111111"/>
                </a:solidFill>
                <a:highlight>
                  <a:srgbClr val="FFFFFF"/>
                </a:highlight>
                <a:latin typeface="Open Sans"/>
                <a:ea typeface="Open Sans"/>
                <a:cs typeface="Open Sans"/>
                <a:sym typeface="Open Sans"/>
              </a:rPr>
            </a:br>
            <a:endParaRPr sz="1400">
              <a:solidFill>
                <a:srgbClr val="111111"/>
              </a:solidFill>
              <a:highlight>
                <a:srgbClr val="FFFFFF"/>
              </a:highlight>
              <a:latin typeface="Open Sans"/>
              <a:ea typeface="Open Sans"/>
              <a:cs typeface="Open Sans"/>
              <a:sym typeface="Open Sans"/>
            </a:endParaRPr>
          </a:p>
          <a:p>
            <a:pPr marL="457200" lvl="0" indent="-317500" algn="l" rtl="0">
              <a:lnSpc>
                <a:spcPct val="105000"/>
              </a:lnSpc>
              <a:spcBef>
                <a:spcPts val="0"/>
              </a:spcBef>
              <a:spcAft>
                <a:spcPts val="0"/>
              </a:spcAft>
              <a:buClr>
                <a:srgbClr val="111111"/>
              </a:buClr>
              <a:buSzPts val="1400"/>
              <a:buFont typeface="Open Sans"/>
              <a:buChar char="●"/>
            </a:pPr>
            <a:r>
              <a:rPr lang="en-GB" sz="1400">
                <a:solidFill>
                  <a:srgbClr val="111111"/>
                </a:solidFill>
                <a:highlight>
                  <a:srgbClr val="FFFFFF"/>
                </a:highlight>
                <a:latin typeface="Open Sans"/>
                <a:ea typeface="Open Sans"/>
                <a:cs typeface="Open Sans"/>
                <a:sym typeface="Open Sans"/>
              </a:rPr>
              <a:t>Social pages will become more conducive to enabling customers to respond directly without creating potential brand damage.</a:t>
            </a:r>
            <a:br>
              <a:rPr lang="en-GB" sz="1400">
                <a:solidFill>
                  <a:srgbClr val="111111"/>
                </a:solidFill>
                <a:highlight>
                  <a:srgbClr val="FFFFFF"/>
                </a:highlight>
                <a:latin typeface="Open Sans"/>
                <a:ea typeface="Open Sans"/>
                <a:cs typeface="Open Sans"/>
                <a:sym typeface="Open Sans"/>
              </a:rPr>
            </a:br>
            <a:endParaRPr sz="1400">
              <a:solidFill>
                <a:srgbClr val="111111"/>
              </a:solidFill>
              <a:highlight>
                <a:srgbClr val="FFFFFF"/>
              </a:highlight>
              <a:latin typeface="Open Sans"/>
              <a:ea typeface="Open Sans"/>
              <a:cs typeface="Open Sans"/>
              <a:sym typeface="Open Sans"/>
            </a:endParaRPr>
          </a:p>
          <a:p>
            <a:pPr marL="457200" lvl="0" indent="-317500" algn="l" rtl="0">
              <a:lnSpc>
                <a:spcPct val="105000"/>
              </a:lnSpc>
              <a:spcBef>
                <a:spcPts val="0"/>
              </a:spcBef>
              <a:spcAft>
                <a:spcPts val="0"/>
              </a:spcAft>
              <a:buClr>
                <a:srgbClr val="111111"/>
              </a:buClr>
              <a:buSzPts val="1400"/>
              <a:buFont typeface="Open Sans"/>
              <a:buChar char="●"/>
            </a:pPr>
            <a:r>
              <a:rPr lang="en-GB" sz="1400">
                <a:solidFill>
                  <a:srgbClr val="111111"/>
                </a:solidFill>
                <a:highlight>
                  <a:srgbClr val="FFFFFF"/>
                </a:highlight>
                <a:latin typeface="Open Sans"/>
                <a:ea typeface="Open Sans"/>
                <a:cs typeface="Open Sans"/>
                <a:sym typeface="Open Sans"/>
              </a:rPr>
              <a:t>Creating and sharing media will become increasingly easy as wearable technology becomes mainstream.</a:t>
            </a:r>
            <a:br>
              <a:rPr lang="en-GB" sz="1400">
                <a:solidFill>
                  <a:srgbClr val="111111"/>
                </a:solidFill>
                <a:highlight>
                  <a:srgbClr val="FFFFFF"/>
                </a:highlight>
                <a:latin typeface="Open Sans"/>
                <a:ea typeface="Open Sans"/>
                <a:cs typeface="Open Sans"/>
                <a:sym typeface="Open Sans"/>
              </a:rPr>
            </a:br>
            <a:endParaRPr sz="1400">
              <a:solidFill>
                <a:srgbClr val="111111"/>
              </a:solidFill>
              <a:highlight>
                <a:srgbClr val="FFFFFF"/>
              </a:highlight>
              <a:latin typeface="Open Sans"/>
              <a:ea typeface="Open Sans"/>
              <a:cs typeface="Open Sans"/>
              <a:sym typeface="Open Sans"/>
            </a:endParaRPr>
          </a:p>
          <a:p>
            <a:pPr marL="457200" lvl="0" indent="-317500" algn="l" rtl="0">
              <a:lnSpc>
                <a:spcPct val="105000"/>
              </a:lnSpc>
              <a:spcBef>
                <a:spcPts val="0"/>
              </a:spcBef>
              <a:spcAft>
                <a:spcPts val="0"/>
              </a:spcAft>
              <a:buClr>
                <a:srgbClr val="111111"/>
              </a:buClr>
              <a:buSzPts val="1400"/>
              <a:buFont typeface="Open Sans"/>
              <a:buChar char="●"/>
            </a:pPr>
            <a:r>
              <a:rPr lang="en-GB" sz="1400">
                <a:solidFill>
                  <a:srgbClr val="111111"/>
                </a:solidFill>
                <a:highlight>
                  <a:srgbClr val="FFFFFF"/>
                </a:highlight>
                <a:latin typeface="Open Sans"/>
                <a:ea typeface="Open Sans"/>
                <a:cs typeface="Open Sans"/>
                <a:sym typeface="Open Sans"/>
              </a:rPr>
              <a:t>Businesses will get smarter about how they use social. No longer shouting about their greatness, they will develop strong content strategies and have unique strategies for each social channel, only operating on the channels that are relevant.</a:t>
            </a:r>
            <a:endParaRPr sz="1400">
              <a:solidFill>
                <a:srgbClr val="111111"/>
              </a:solidFill>
              <a:highlight>
                <a:srgbClr val="FFFFFF"/>
              </a:highlight>
              <a:latin typeface="Open Sans"/>
              <a:ea typeface="Open Sans"/>
              <a:cs typeface="Open Sans"/>
              <a:sym typeface="Open Sans"/>
            </a:endParaRPr>
          </a:p>
          <a:p>
            <a:pPr marL="0" lvl="0" indent="0" algn="l" rtl="0">
              <a:lnSpc>
                <a:spcPct val="105000"/>
              </a:lnSpc>
              <a:spcBef>
                <a:spcPts val="23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1.2 Scope</a:t>
            </a:r>
            <a:endParaRPr/>
          </a:p>
        </p:txBody>
      </p:sp>
      <p:sp>
        <p:nvSpPr>
          <p:cNvPr id="103" name="Google Shape;103;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rgbClr val="111111"/>
              </a:buClr>
              <a:buSzPts val="1400"/>
              <a:buFont typeface="Open Sans"/>
              <a:buChar char="●"/>
            </a:pPr>
            <a:r>
              <a:rPr lang="en-GB" sz="1400">
                <a:solidFill>
                  <a:srgbClr val="111111"/>
                </a:solidFill>
                <a:highlight>
                  <a:srgbClr val="FFFFFF"/>
                </a:highlight>
                <a:latin typeface="Open Sans"/>
                <a:ea typeface="Open Sans"/>
                <a:cs typeface="Open Sans"/>
                <a:sym typeface="Open Sans"/>
              </a:rPr>
              <a:t>People will use social media more to partake in crowd-based activities with individuals that they don’t know but do have things in common with. Crowdfunding and peer-to-peer lending opportunities will grow. The world will increasingly become one community.</a:t>
            </a:r>
            <a:br>
              <a:rPr lang="en-GB" sz="1400">
                <a:solidFill>
                  <a:srgbClr val="111111"/>
                </a:solidFill>
                <a:highlight>
                  <a:srgbClr val="FFFFFF"/>
                </a:highlight>
                <a:latin typeface="Open Sans"/>
                <a:ea typeface="Open Sans"/>
                <a:cs typeface="Open Sans"/>
                <a:sym typeface="Open Sans"/>
              </a:rPr>
            </a:br>
            <a:endParaRPr sz="1400">
              <a:solidFill>
                <a:srgbClr val="111111"/>
              </a:solidFill>
              <a:highlight>
                <a:srgbClr val="FFFFFF"/>
              </a:highlight>
              <a:latin typeface="Open Sans"/>
              <a:ea typeface="Open Sans"/>
              <a:cs typeface="Open Sans"/>
              <a:sym typeface="Open Sans"/>
            </a:endParaRPr>
          </a:p>
          <a:p>
            <a:pPr marL="457200" lvl="0" indent="-317500" algn="l" rtl="0">
              <a:spcBef>
                <a:spcPts val="0"/>
              </a:spcBef>
              <a:spcAft>
                <a:spcPts val="0"/>
              </a:spcAft>
              <a:buClr>
                <a:srgbClr val="111111"/>
              </a:buClr>
              <a:buSzPts val="1400"/>
              <a:buFont typeface="Open Sans"/>
              <a:buChar char="●"/>
            </a:pPr>
            <a:r>
              <a:rPr lang="en-GB" sz="1400">
                <a:solidFill>
                  <a:srgbClr val="111111"/>
                </a:solidFill>
                <a:highlight>
                  <a:srgbClr val="FFFFFF"/>
                </a:highlight>
                <a:latin typeface="Open Sans"/>
                <a:ea typeface="Open Sans"/>
                <a:cs typeface="Open Sans"/>
                <a:sym typeface="Open Sans"/>
              </a:rPr>
              <a:t>SMS text messaging will virtually disappear, perhaps only remaining for emergencies, as messaging apps take over.</a:t>
            </a:r>
            <a:br>
              <a:rPr lang="en-GB" sz="1400">
                <a:solidFill>
                  <a:srgbClr val="111111"/>
                </a:solidFill>
                <a:highlight>
                  <a:srgbClr val="FFFFFF"/>
                </a:highlight>
                <a:latin typeface="Open Sans"/>
                <a:ea typeface="Open Sans"/>
                <a:cs typeface="Open Sans"/>
                <a:sym typeface="Open Sans"/>
              </a:rPr>
            </a:br>
            <a:endParaRPr sz="1400">
              <a:solidFill>
                <a:srgbClr val="111111"/>
              </a:solidFill>
              <a:highlight>
                <a:srgbClr val="FFFFFF"/>
              </a:highlight>
              <a:latin typeface="Open Sans"/>
              <a:ea typeface="Open Sans"/>
              <a:cs typeface="Open Sans"/>
              <a:sym typeface="Open Sans"/>
            </a:endParaRPr>
          </a:p>
          <a:p>
            <a:pPr marL="457200" lvl="0" indent="-317500" algn="l" rtl="0">
              <a:spcBef>
                <a:spcPts val="0"/>
              </a:spcBef>
              <a:spcAft>
                <a:spcPts val="0"/>
              </a:spcAft>
              <a:buClr>
                <a:srgbClr val="111111"/>
              </a:buClr>
              <a:buSzPts val="1400"/>
              <a:buFont typeface="Open Sans"/>
              <a:buChar char="●"/>
            </a:pPr>
            <a:r>
              <a:rPr lang="en-GB" sz="1400">
                <a:solidFill>
                  <a:srgbClr val="111111"/>
                </a:solidFill>
                <a:highlight>
                  <a:srgbClr val="FFFFFF"/>
                </a:highlight>
                <a:latin typeface="Open Sans"/>
                <a:ea typeface="Open Sans"/>
                <a:cs typeface="Open Sans"/>
                <a:sym typeface="Open Sans"/>
              </a:rPr>
              <a:t>Cloud content will increase as people become comfortable with the concept and begin to release their psychological attachment to ownership. This will further enable sharing.</a:t>
            </a:r>
            <a:endParaRPr sz="1400">
              <a:solidFill>
                <a:srgbClr val="111111"/>
              </a:solidFill>
              <a:highlight>
                <a:srgbClr val="FFFFFF"/>
              </a:highlight>
              <a:latin typeface="Open Sans"/>
              <a:ea typeface="Open Sans"/>
              <a:cs typeface="Open Sans"/>
              <a:sym typeface="Open Sans"/>
            </a:endParaRPr>
          </a:p>
          <a:p>
            <a:pPr marL="0" lvl="0" indent="0" algn="l" rtl="0">
              <a:spcBef>
                <a:spcPts val="2300"/>
              </a:spcBef>
              <a:spcAft>
                <a:spcPts val="1200"/>
              </a:spcAft>
              <a:buNone/>
            </a:pPr>
            <a:endParaRPr>
              <a:solidFill>
                <a:srgbClr val="11111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2. System Description</a:t>
            </a:r>
            <a:endParaRPr/>
          </a:p>
        </p:txBody>
      </p:sp>
      <p:sp>
        <p:nvSpPr>
          <p:cNvPr id="109" name="Google Shape;109;p20"/>
          <p:cNvSpPr txBox="1">
            <a:spLocks noGrp="1"/>
          </p:cNvSpPr>
          <p:nvPr>
            <p:ph type="body" idx="1"/>
          </p:nvPr>
        </p:nvSpPr>
        <p:spPr>
          <a:xfrm>
            <a:off x="311700" y="1253950"/>
            <a:ext cx="8520600" cy="33027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GB" b="1">
                <a:solidFill>
                  <a:schemeClr val="accent1"/>
                </a:solidFill>
              </a:rPr>
              <a:t>2.1 Technologies Used</a:t>
            </a:r>
            <a:endParaRPr b="1">
              <a:solidFill>
                <a:schemeClr val="accent1"/>
              </a:solidFill>
            </a:endParaRPr>
          </a:p>
          <a:p>
            <a:pPr marL="457200" lvl="0" indent="-325755" algn="l" rtl="0">
              <a:spcBef>
                <a:spcPts val="1200"/>
              </a:spcBef>
              <a:spcAft>
                <a:spcPts val="0"/>
              </a:spcAft>
              <a:buClr>
                <a:srgbClr val="111111"/>
              </a:buClr>
              <a:buSzPct val="100000"/>
              <a:buChar char="●"/>
            </a:pPr>
            <a:r>
              <a:rPr lang="en-GB" b="1">
                <a:solidFill>
                  <a:srgbClr val="111111"/>
                </a:solidFill>
              </a:rPr>
              <a:t>JAVA</a:t>
            </a:r>
            <a:r>
              <a:rPr lang="en-GB">
                <a:solidFill>
                  <a:srgbClr val="111111"/>
                </a:solidFill>
              </a:rPr>
              <a:t>: Programming Interface</a:t>
            </a:r>
            <a:endParaRPr>
              <a:solidFill>
                <a:srgbClr val="111111"/>
              </a:solidFill>
            </a:endParaRPr>
          </a:p>
          <a:p>
            <a:pPr marL="144000" lvl="0" indent="0" algn="l" rtl="0">
              <a:spcBef>
                <a:spcPts val="1200"/>
              </a:spcBef>
              <a:spcAft>
                <a:spcPts val="0"/>
              </a:spcAft>
              <a:buNone/>
            </a:pPr>
            <a:r>
              <a:rPr lang="en-GB" sz="1583" b="1">
                <a:solidFill>
                  <a:srgbClr val="666666"/>
                </a:solidFill>
                <a:highlight>
                  <a:srgbClr val="FFFFFF"/>
                </a:highlight>
                <a:latin typeface="Arial"/>
                <a:ea typeface="Arial"/>
                <a:cs typeface="Arial"/>
                <a:sym typeface="Arial"/>
              </a:rPr>
              <a:t>J</a:t>
            </a:r>
            <a:r>
              <a:rPr lang="en-GB" sz="1683" b="1">
                <a:solidFill>
                  <a:srgbClr val="666666"/>
                </a:solidFill>
                <a:highlight>
                  <a:srgbClr val="FFFFFF"/>
                </a:highlight>
                <a:latin typeface="Arial"/>
                <a:ea typeface="Arial"/>
                <a:cs typeface="Arial"/>
                <a:sym typeface="Arial"/>
              </a:rPr>
              <a:t>ava</a:t>
            </a:r>
            <a:r>
              <a:rPr lang="en-GB" sz="1683">
                <a:solidFill>
                  <a:srgbClr val="666666"/>
                </a:solidFill>
                <a:highlight>
                  <a:srgbClr val="FFFFFF"/>
                </a:highlight>
                <a:latin typeface="Arial"/>
                <a:ea typeface="Arial"/>
                <a:cs typeface="Arial"/>
                <a:sym typeface="Arial"/>
              </a:rPr>
              <a:t> is a </a:t>
            </a:r>
            <a:r>
              <a:rPr lang="en-GB" sz="1683">
                <a:solidFill>
                  <a:srgbClr val="666666"/>
                </a:solidFill>
                <a:highlight>
                  <a:srgbClr val="FFFFFF"/>
                </a:highlight>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high-level</a:t>
            </a:r>
            <a:r>
              <a:rPr lang="en-GB" sz="1683">
                <a:solidFill>
                  <a:srgbClr val="666666"/>
                </a:solidFill>
                <a:highlight>
                  <a:srgbClr val="FFFFFF"/>
                </a:highlight>
                <a:latin typeface="Arial"/>
                <a:ea typeface="Arial"/>
                <a:cs typeface="Arial"/>
                <a:sym typeface="Arial"/>
              </a:rPr>
              <a:t>, </a:t>
            </a:r>
            <a:r>
              <a:rPr lang="en-GB" sz="1683">
                <a:solidFill>
                  <a:srgbClr val="666666"/>
                </a:solidFill>
                <a:highlight>
                  <a:srgbClr val="FFFFFF"/>
                </a:highlight>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class-based</a:t>
            </a:r>
            <a:r>
              <a:rPr lang="en-GB" sz="1683">
                <a:solidFill>
                  <a:srgbClr val="666666"/>
                </a:solidFill>
                <a:highlight>
                  <a:srgbClr val="FFFFFF"/>
                </a:highlight>
                <a:latin typeface="Arial"/>
                <a:ea typeface="Arial"/>
                <a:cs typeface="Arial"/>
                <a:sym typeface="Arial"/>
              </a:rPr>
              <a:t>, </a:t>
            </a:r>
            <a:r>
              <a:rPr lang="en-GB" sz="1683">
                <a:solidFill>
                  <a:srgbClr val="666666"/>
                </a:solidFill>
                <a:highlight>
                  <a:srgbClr val="FFFFFF"/>
                </a:highlight>
                <a:uFill>
                  <a:noFill/>
                </a:uFill>
                <a:latin typeface="Arial"/>
                <a:ea typeface="Arial"/>
                <a:cs typeface="Arial"/>
                <a:sym typeface="Arial"/>
                <a:hlinkClick r:id="rId5">
                  <a:extLst>
                    <a:ext uri="{A12FA001-AC4F-418D-AE19-62706E023703}">
                      <ahyp:hlinkClr xmlns:ahyp="http://schemas.microsoft.com/office/drawing/2018/hyperlinkcolor" val="tx"/>
                    </a:ext>
                  </a:extLst>
                </a:hlinkClick>
              </a:rPr>
              <a:t>object-oriented</a:t>
            </a:r>
            <a:r>
              <a:rPr lang="en-GB" sz="1683">
                <a:solidFill>
                  <a:srgbClr val="666666"/>
                </a:solidFill>
                <a:highlight>
                  <a:srgbClr val="FFFFFF"/>
                </a:highlight>
                <a:latin typeface="Arial"/>
                <a:ea typeface="Arial"/>
                <a:cs typeface="Arial"/>
                <a:sym typeface="Arial"/>
              </a:rPr>
              <a:t> </a:t>
            </a:r>
            <a:r>
              <a:rPr lang="en-GB" sz="1683">
                <a:solidFill>
                  <a:srgbClr val="666666"/>
                </a:solidFill>
                <a:highlight>
                  <a:srgbClr val="FFFFFF"/>
                </a:highlight>
                <a:uFill>
                  <a:noFill/>
                </a:uFill>
                <a:latin typeface="Arial"/>
                <a:ea typeface="Arial"/>
                <a:cs typeface="Arial"/>
                <a:sym typeface="Arial"/>
                <a:hlinkClick r:id="rId6">
                  <a:extLst>
                    <a:ext uri="{A12FA001-AC4F-418D-AE19-62706E023703}">
                      <ahyp:hlinkClr xmlns:ahyp="http://schemas.microsoft.com/office/drawing/2018/hyperlinkcolor" val="tx"/>
                    </a:ext>
                  </a:extLst>
                </a:hlinkClick>
              </a:rPr>
              <a:t>programming language</a:t>
            </a:r>
            <a:r>
              <a:rPr lang="en-GB" sz="1683">
                <a:solidFill>
                  <a:srgbClr val="666666"/>
                </a:solidFill>
                <a:highlight>
                  <a:srgbClr val="FFFFFF"/>
                </a:highlight>
                <a:latin typeface="Arial"/>
                <a:ea typeface="Arial"/>
                <a:cs typeface="Arial"/>
                <a:sym typeface="Arial"/>
              </a:rPr>
              <a:t> that is designed to have as few implementation </a:t>
            </a:r>
            <a:r>
              <a:rPr lang="en-GB" sz="1683">
                <a:solidFill>
                  <a:srgbClr val="666666"/>
                </a:solidFill>
                <a:highlight>
                  <a:srgbClr val="FFFFFF"/>
                </a:highlight>
                <a:uFill>
                  <a:noFill/>
                </a:uFill>
                <a:latin typeface="Arial"/>
                <a:ea typeface="Arial"/>
                <a:cs typeface="Arial"/>
                <a:sym typeface="Arial"/>
                <a:hlinkClick r:id="rId7">
                  <a:extLst>
                    <a:ext uri="{A12FA001-AC4F-418D-AE19-62706E023703}">
                      <ahyp:hlinkClr xmlns:ahyp="http://schemas.microsoft.com/office/drawing/2018/hyperlinkcolor" val="tx"/>
                    </a:ext>
                  </a:extLst>
                </a:hlinkClick>
              </a:rPr>
              <a:t>dependencies</a:t>
            </a:r>
            <a:r>
              <a:rPr lang="en-GB" sz="1683">
                <a:solidFill>
                  <a:srgbClr val="666666"/>
                </a:solidFill>
                <a:highlight>
                  <a:srgbClr val="FFFFFF"/>
                </a:highlight>
                <a:latin typeface="Arial"/>
                <a:ea typeface="Arial"/>
                <a:cs typeface="Arial"/>
                <a:sym typeface="Arial"/>
              </a:rPr>
              <a:t> as possible. It is a </a:t>
            </a:r>
            <a:r>
              <a:rPr lang="en-GB" sz="1683">
                <a:solidFill>
                  <a:srgbClr val="666666"/>
                </a:solidFill>
                <a:highlight>
                  <a:srgbClr val="FFFFFF"/>
                </a:highlight>
                <a:uFill>
                  <a:noFill/>
                </a:uFill>
                <a:latin typeface="Arial"/>
                <a:ea typeface="Arial"/>
                <a:cs typeface="Arial"/>
                <a:sym typeface="Arial"/>
                <a:hlinkClick r:id="rId8">
                  <a:extLst>
                    <a:ext uri="{A12FA001-AC4F-418D-AE19-62706E023703}">
                      <ahyp:hlinkClr xmlns:ahyp="http://schemas.microsoft.com/office/drawing/2018/hyperlinkcolor" val="tx"/>
                    </a:ext>
                  </a:extLst>
                </a:hlinkClick>
              </a:rPr>
              <a:t>general-purpose</a:t>
            </a:r>
            <a:r>
              <a:rPr lang="en-GB" sz="1683">
                <a:solidFill>
                  <a:srgbClr val="666666"/>
                </a:solidFill>
                <a:highlight>
                  <a:srgbClr val="FFFFFF"/>
                </a:highlight>
                <a:latin typeface="Arial"/>
                <a:ea typeface="Arial"/>
                <a:cs typeface="Arial"/>
                <a:sym typeface="Arial"/>
              </a:rPr>
              <a:t> programming language intended to let </a:t>
            </a:r>
            <a:r>
              <a:rPr lang="en-GB" sz="1683">
                <a:solidFill>
                  <a:srgbClr val="666666"/>
                </a:solidFill>
                <a:highlight>
                  <a:srgbClr val="FFFFFF"/>
                </a:highlight>
                <a:uFill>
                  <a:noFill/>
                </a:uFill>
                <a:latin typeface="Arial"/>
                <a:ea typeface="Arial"/>
                <a:cs typeface="Arial"/>
                <a:sym typeface="Arial"/>
                <a:hlinkClick r:id="rId9">
                  <a:extLst>
                    <a:ext uri="{A12FA001-AC4F-418D-AE19-62706E023703}">
                      <ahyp:hlinkClr xmlns:ahyp="http://schemas.microsoft.com/office/drawing/2018/hyperlinkcolor" val="tx"/>
                    </a:ext>
                  </a:extLst>
                </a:hlinkClick>
              </a:rPr>
              <a:t>programmers</a:t>
            </a:r>
            <a:r>
              <a:rPr lang="en-GB" sz="1683">
                <a:solidFill>
                  <a:srgbClr val="666666"/>
                </a:solidFill>
                <a:highlight>
                  <a:srgbClr val="FFFFFF"/>
                </a:highlight>
                <a:latin typeface="Arial"/>
                <a:ea typeface="Arial"/>
                <a:cs typeface="Arial"/>
                <a:sym typeface="Arial"/>
              </a:rPr>
              <a:t> </a:t>
            </a:r>
            <a:r>
              <a:rPr lang="en-GB" sz="1683" i="1">
                <a:solidFill>
                  <a:srgbClr val="666666"/>
                </a:solidFill>
                <a:highlight>
                  <a:srgbClr val="FFFFFF"/>
                </a:highlight>
                <a:latin typeface="Arial"/>
                <a:ea typeface="Arial"/>
                <a:cs typeface="Arial"/>
                <a:sym typeface="Arial"/>
              </a:rPr>
              <a:t>write once, run anywhere</a:t>
            </a:r>
            <a:r>
              <a:rPr lang="en-GB" sz="1683">
                <a:solidFill>
                  <a:srgbClr val="666666"/>
                </a:solidFill>
                <a:highlight>
                  <a:srgbClr val="FFFFFF"/>
                </a:highlight>
                <a:latin typeface="Arial"/>
                <a:ea typeface="Arial"/>
                <a:cs typeface="Arial"/>
                <a:sym typeface="Arial"/>
              </a:rPr>
              <a:t> (</a:t>
            </a:r>
            <a:r>
              <a:rPr lang="en-GB" sz="1683">
                <a:solidFill>
                  <a:srgbClr val="666666"/>
                </a:solidFill>
                <a:highlight>
                  <a:srgbClr val="FFFFFF"/>
                </a:highlight>
                <a:uFill>
                  <a:noFill/>
                </a:uFill>
                <a:latin typeface="Arial"/>
                <a:ea typeface="Arial"/>
                <a:cs typeface="Arial"/>
                <a:sym typeface="Arial"/>
                <a:hlinkClick r:id="rId10">
                  <a:extLst>
                    <a:ext uri="{A12FA001-AC4F-418D-AE19-62706E023703}">
                      <ahyp:hlinkClr xmlns:ahyp="http://schemas.microsoft.com/office/drawing/2018/hyperlinkcolor" val="tx"/>
                    </a:ext>
                  </a:extLst>
                </a:hlinkClick>
              </a:rPr>
              <a:t>WORA</a:t>
            </a:r>
            <a:r>
              <a:rPr lang="en-GB" sz="1683">
                <a:solidFill>
                  <a:srgbClr val="666666"/>
                </a:solidFill>
                <a:highlight>
                  <a:srgbClr val="FFFFFF"/>
                </a:highlight>
                <a:latin typeface="Arial"/>
                <a:ea typeface="Arial"/>
                <a:cs typeface="Arial"/>
                <a:sym typeface="Arial"/>
              </a:rPr>
              <a:t>), meaning that </a:t>
            </a:r>
            <a:r>
              <a:rPr lang="en-GB" sz="1683">
                <a:solidFill>
                  <a:srgbClr val="666666"/>
                </a:solidFill>
                <a:highlight>
                  <a:srgbClr val="FFFFFF"/>
                </a:highlight>
                <a:uFill>
                  <a:noFill/>
                </a:uFill>
                <a:latin typeface="Arial"/>
                <a:ea typeface="Arial"/>
                <a:cs typeface="Arial"/>
                <a:sym typeface="Arial"/>
                <a:hlinkClick r:id="rId11">
                  <a:extLst>
                    <a:ext uri="{A12FA001-AC4F-418D-AE19-62706E023703}">
                      <ahyp:hlinkClr xmlns:ahyp="http://schemas.microsoft.com/office/drawing/2018/hyperlinkcolor" val="tx"/>
                    </a:ext>
                  </a:extLst>
                </a:hlinkClick>
              </a:rPr>
              <a:t>compiled</a:t>
            </a:r>
            <a:r>
              <a:rPr lang="en-GB" sz="1683">
                <a:solidFill>
                  <a:srgbClr val="666666"/>
                </a:solidFill>
                <a:highlight>
                  <a:srgbClr val="FFFFFF"/>
                </a:highlight>
                <a:latin typeface="Arial"/>
                <a:ea typeface="Arial"/>
                <a:cs typeface="Arial"/>
                <a:sym typeface="Arial"/>
              </a:rPr>
              <a:t> Java code can run on all platforms that support Java without the need to recompile.Java applications are typically compiled to </a:t>
            </a:r>
            <a:r>
              <a:rPr lang="en-GB" sz="1683">
                <a:solidFill>
                  <a:srgbClr val="666666"/>
                </a:solidFill>
                <a:highlight>
                  <a:srgbClr val="FFFFFF"/>
                </a:highlight>
                <a:uFill>
                  <a:noFill/>
                </a:uFill>
                <a:latin typeface="Arial"/>
                <a:ea typeface="Arial"/>
                <a:cs typeface="Arial"/>
                <a:sym typeface="Arial"/>
                <a:hlinkClick r:id="rId12">
                  <a:extLst>
                    <a:ext uri="{A12FA001-AC4F-418D-AE19-62706E023703}">
                      <ahyp:hlinkClr xmlns:ahyp="http://schemas.microsoft.com/office/drawing/2018/hyperlinkcolor" val="tx"/>
                    </a:ext>
                  </a:extLst>
                </a:hlinkClick>
              </a:rPr>
              <a:t>bytecode</a:t>
            </a:r>
            <a:r>
              <a:rPr lang="en-GB" sz="1683">
                <a:solidFill>
                  <a:srgbClr val="666666"/>
                </a:solidFill>
                <a:highlight>
                  <a:srgbClr val="FFFFFF"/>
                </a:highlight>
                <a:latin typeface="Arial"/>
                <a:ea typeface="Arial"/>
                <a:cs typeface="Arial"/>
                <a:sym typeface="Arial"/>
              </a:rPr>
              <a:t> that can run on any </a:t>
            </a:r>
            <a:r>
              <a:rPr lang="en-GB" sz="1683">
                <a:solidFill>
                  <a:srgbClr val="666666"/>
                </a:solidFill>
                <a:highlight>
                  <a:srgbClr val="FFFFFF"/>
                </a:highlight>
                <a:uFill>
                  <a:noFill/>
                </a:uFill>
                <a:latin typeface="Arial"/>
                <a:ea typeface="Arial"/>
                <a:cs typeface="Arial"/>
                <a:sym typeface="Arial"/>
                <a:hlinkClick r:id="rId13">
                  <a:extLst>
                    <a:ext uri="{A12FA001-AC4F-418D-AE19-62706E023703}">
                      <ahyp:hlinkClr xmlns:ahyp="http://schemas.microsoft.com/office/drawing/2018/hyperlinkcolor" val="tx"/>
                    </a:ext>
                  </a:extLst>
                </a:hlinkClick>
              </a:rPr>
              <a:t>Java virtual machine</a:t>
            </a:r>
            <a:r>
              <a:rPr lang="en-GB" sz="1683">
                <a:solidFill>
                  <a:srgbClr val="666666"/>
                </a:solidFill>
                <a:highlight>
                  <a:srgbClr val="FFFFFF"/>
                </a:highlight>
                <a:latin typeface="Arial"/>
                <a:ea typeface="Arial"/>
                <a:cs typeface="Arial"/>
                <a:sym typeface="Arial"/>
              </a:rPr>
              <a:t> (JVM) regardless of the underlying </a:t>
            </a:r>
            <a:r>
              <a:rPr lang="en-GB" sz="1683">
                <a:solidFill>
                  <a:srgbClr val="666666"/>
                </a:solidFill>
                <a:highlight>
                  <a:srgbClr val="FFFFFF"/>
                </a:highlight>
                <a:uFill>
                  <a:noFill/>
                </a:uFill>
                <a:latin typeface="Arial"/>
                <a:ea typeface="Arial"/>
                <a:cs typeface="Arial"/>
                <a:sym typeface="Arial"/>
                <a:hlinkClick r:id="rId14">
                  <a:extLst>
                    <a:ext uri="{A12FA001-AC4F-418D-AE19-62706E023703}">
                      <ahyp:hlinkClr xmlns:ahyp="http://schemas.microsoft.com/office/drawing/2018/hyperlinkcolor" val="tx"/>
                    </a:ext>
                  </a:extLst>
                </a:hlinkClick>
              </a:rPr>
              <a:t>computer architecture</a:t>
            </a:r>
            <a:r>
              <a:rPr lang="en-GB" sz="1683">
                <a:solidFill>
                  <a:srgbClr val="666666"/>
                </a:solidFill>
                <a:highlight>
                  <a:srgbClr val="FFFFFF"/>
                </a:highlight>
                <a:latin typeface="Arial"/>
                <a:ea typeface="Arial"/>
                <a:cs typeface="Arial"/>
                <a:sym typeface="Arial"/>
              </a:rPr>
              <a:t>. The </a:t>
            </a:r>
            <a:r>
              <a:rPr lang="en-GB" sz="1683">
                <a:solidFill>
                  <a:srgbClr val="666666"/>
                </a:solidFill>
                <a:highlight>
                  <a:srgbClr val="FFFFFF"/>
                </a:highlight>
                <a:uFill>
                  <a:noFill/>
                </a:uFill>
                <a:latin typeface="Arial"/>
                <a:ea typeface="Arial"/>
                <a:cs typeface="Arial"/>
                <a:sym typeface="Arial"/>
                <a:hlinkClick r:id="rId15">
                  <a:extLst>
                    <a:ext uri="{A12FA001-AC4F-418D-AE19-62706E023703}">
                      <ahyp:hlinkClr xmlns:ahyp="http://schemas.microsoft.com/office/drawing/2018/hyperlinkcolor" val="tx"/>
                    </a:ext>
                  </a:extLst>
                </a:hlinkClick>
              </a:rPr>
              <a:t>syntax</a:t>
            </a:r>
            <a:r>
              <a:rPr lang="en-GB" sz="1683">
                <a:solidFill>
                  <a:srgbClr val="666666"/>
                </a:solidFill>
                <a:highlight>
                  <a:srgbClr val="FFFFFF"/>
                </a:highlight>
                <a:latin typeface="Arial"/>
                <a:ea typeface="Arial"/>
                <a:cs typeface="Arial"/>
                <a:sym typeface="Arial"/>
              </a:rPr>
              <a:t> of Java is similar to </a:t>
            </a:r>
            <a:r>
              <a:rPr lang="en-GB" sz="1683">
                <a:solidFill>
                  <a:srgbClr val="666666"/>
                </a:solidFill>
                <a:highlight>
                  <a:srgbClr val="FFFFFF"/>
                </a:highlight>
                <a:uFill>
                  <a:noFill/>
                </a:uFill>
                <a:latin typeface="Arial"/>
                <a:ea typeface="Arial"/>
                <a:cs typeface="Arial"/>
                <a:sym typeface="Arial"/>
                <a:hlinkClick r:id="rId16">
                  <a:extLst>
                    <a:ext uri="{A12FA001-AC4F-418D-AE19-62706E023703}">
                      <ahyp:hlinkClr xmlns:ahyp="http://schemas.microsoft.com/office/drawing/2018/hyperlinkcolor" val="tx"/>
                    </a:ext>
                  </a:extLst>
                </a:hlinkClick>
              </a:rPr>
              <a:t>C</a:t>
            </a:r>
            <a:r>
              <a:rPr lang="en-GB" sz="1683">
                <a:solidFill>
                  <a:srgbClr val="666666"/>
                </a:solidFill>
                <a:highlight>
                  <a:srgbClr val="FFFFFF"/>
                </a:highlight>
                <a:latin typeface="Arial"/>
                <a:ea typeface="Arial"/>
                <a:cs typeface="Arial"/>
                <a:sym typeface="Arial"/>
              </a:rPr>
              <a:t> and </a:t>
            </a:r>
            <a:r>
              <a:rPr lang="en-GB" sz="1683">
                <a:solidFill>
                  <a:srgbClr val="666666"/>
                </a:solidFill>
                <a:highlight>
                  <a:srgbClr val="FFFFFF"/>
                </a:highlight>
                <a:uFill>
                  <a:noFill/>
                </a:uFill>
                <a:latin typeface="Arial"/>
                <a:ea typeface="Arial"/>
                <a:cs typeface="Arial"/>
                <a:sym typeface="Arial"/>
                <a:hlinkClick r:id="rId17">
                  <a:extLst>
                    <a:ext uri="{A12FA001-AC4F-418D-AE19-62706E023703}">
                      <ahyp:hlinkClr xmlns:ahyp="http://schemas.microsoft.com/office/drawing/2018/hyperlinkcolor" val="tx"/>
                    </a:ext>
                  </a:extLst>
                </a:hlinkClick>
              </a:rPr>
              <a:t>C++</a:t>
            </a:r>
            <a:r>
              <a:rPr lang="en-GB" sz="1683">
                <a:solidFill>
                  <a:srgbClr val="666666"/>
                </a:solidFill>
                <a:highlight>
                  <a:srgbClr val="FFFFFF"/>
                </a:highlight>
                <a:latin typeface="Arial"/>
                <a:ea typeface="Arial"/>
                <a:cs typeface="Arial"/>
                <a:sym typeface="Arial"/>
              </a:rPr>
              <a:t>, but has fewer </a:t>
            </a:r>
            <a:r>
              <a:rPr lang="en-GB" sz="1683">
                <a:solidFill>
                  <a:srgbClr val="666666"/>
                </a:solidFill>
                <a:highlight>
                  <a:srgbClr val="FFFFFF"/>
                </a:highlight>
                <a:uFill>
                  <a:noFill/>
                </a:uFill>
                <a:latin typeface="Arial"/>
                <a:ea typeface="Arial"/>
                <a:cs typeface="Arial"/>
                <a:sym typeface="Arial"/>
                <a:hlinkClick r:id="rId18">
                  <a:extLst>
                    <a:ext uri="{A12FA001-AC4F-418D-AE19-62706E023703}">
                      <ahyp:hlinkClr xmlns:ahyp="http://schemas.microsoft.com/office/drawing/2018/hyperlinkcolor" val="tx"/>
                    </a:ext>
                  </a:extLst>
                </a:hlinkClick>
              </a:rPr>
              <a:t>low-level</a:t>
            </a:r>
            <a:r>
              <a:rPr lang="en-GB" sz="1683">
                <a:solidFill>
                  <a:srgbClr val="666666"/>
                </a:solidFill>
                <a:highlight>
                  <a:srgbClr val="FFFFFF"/>
                </a:highlight>
                <a:latin typeface="Arial"/>
                <a:ea typeface="Arial"/>
                <a:cs typeface="Arial"/>
                <a:sym typeface="Arial"/>
              </a:rPr>
              <a:t> facilities than either of them. The Java runtime provides dynamic capabilities (such as </a:t>
            </a:r>
            <a:r>
              <a:rPr lang="en-GB" sz="1683">
                <a:solidFill>
                  <a:srgbClr val="666666"/>
                </a:solidFill>
                <a:highlight>
                  <a:srgbClr val="FFFFFF"/>
                </a:highlight>
                <a:uFill>
                  <a:noFill/>
                </a:uFill>
                <a:latin typeface="Arial"/>
                <a:ea typeface="Arial"/>
                <a:cs typeface="Arial"/>
                <a:sym typeface="Arial"/>
                <a:hlinkClick r:id="rId19">
                  <a:extLst>
                    <a:ext uri="{A12FA001-AC4F-418D-AE19-62706E023703}">
                      <ahyp:hlinkClr xmlns:ahyp="http://schemas.microsoft.com/office/drawing/2018/hyperlinkcolor" val="tx"/>
                    </a:ext>
                  </a:extLst>
                </a:hlinkClick>
              </a:rPr>
              <a:t>reflection</a:t>
            </a:r>
            <a:r>
              <a:rPr lang="en-GB" sz="1683">
                <a:solidFill>
                  <a:srgbClr val="666666"/>
                </a:solidFill>
                <a:highlight>
                  <a:srgbClr val="FFFFFF"/>
                </a:highlight>
                <a:latin typeface="Arial"/>
                <a:ea typeface="Arial"/>
                <a:cs typeface="Arial"/>
                <a:sym typeface="Arial"/>
              </a:rPr>
              <a:t> and runtime code modification) that are typically not available in traditional compiled languages. </a:t>
            </a:r>
            <a:endParaRPr sz="1683">
              <a:solidFill>
                <a:srgbClr val="666666"/>
              </a:solidFill>
              <a:highlight>
                <a:srgbClr val="FFFFFF"/>
              </a:highlight>
              <a:latin typeface="Arial"/>
              <a:ea typeface="Arial"/>
              <a:cs typeface="Arial"/>
              <a:sym typeface="Arial"/>
            </a:endParaRPr>
          </a:p>
          <a:p>
            <a:pPr marL="457200" lvl="0" indent="0" algn="l" rtl="0">
              <a:spcBef>
                <a:spcPts val="500"/>
              </a:spcBef>
              <a:spcAft>
                <a:spcPts val="1200"/>
              </a:spcAft>
              <a:buNone/>
            </a:pPr>
            <a:endParaRPr>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body" idx="1"/>
          </p:nvPr>
        </p:nvSpPr>
        <p:spPr>
          <a:xfrm>
            <a:off x="311700" y="409000"/>
            <a:ext cx="8520600" cy="4160100"/>
          </a:xfrm>
          <a:prstGeom prst="rect">
            <a:avLst/>
          </a:prstGeom>
        </p:spPr>
        <p:txBody>
          <a:bodyPr spcFirstLastPara="1" wrap="square" lIns="91425" tIns="91425" rIns="91425" bIns="91425" anchor="t" anchorCtr="0">
            <a:normAutofit/>
          </a:bodyPr>
          <a:lstStyle/>
          <a:p>
            <a:pPr marL="0" lvl="0" indent="0" algn="l" rtl="0">
              <a:lnSpc>
                <a:spcPct val="105000"/>
              </a:lnSpc>
              <a:spcBef>
                <a:spcPts val="500"/>
              </a:spcBef>
              <a:spcAft>
                <a:spcPts val="0"/>
              </a:spcAft>
              <a:buSzPts val="358"/>
              <a:buNone/>
            </a:pPr>
            <a:r>
              <a:rPr lang="en-GB" sz="1697">
                <a:solidFill>
                  <a:srgbClr val="111111"/>
                </a:solidFill>
                <a:highlight>
                  <a:srgbClr val="FFFFFF"/>
                </a:highlight>
                <a:latin typeface="Arial"/>
                <a:ea typeface="Arial"/>
                <a:cs typeface="Arial"/>
                <a:sym typeface="Arial"/>
              </a:rPr>
              <a:t>As of 2019, Java was one of the most </a:t>
            </a:r>
            <a:r>
              <a:rPr lang="en-GB" sz="1697">
                <a:solidFill>
                  <a:srgbClr val="111111"/>
                </a:solidFill>
                <a:highlight>
                  <a:srgbClr val="FFFFFF"/>
                </a:highlight>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popular programming languages in use</a:t>
            </a:r>
            <a:r>
              <a:rPr lang="en-GB" sz="1697">
                <a:solidFill>
                  <a:srgbClr val="111111"/>
                </a:solidFill>
                <a:highlight>
                  <a:srgbClr val="FFFFFF"/>
                </a:highlight>
                <a:latin typeface="Arial"/>
                <a:ea typeface="Arial"/>
                <a:cs typeface="Arial"/>
                <a:sym typeface="Arial"/>
              </a:rPr>
              <a:t> according to </a:t>
            </a:r>
            <a:r>
              <a:rPr lang="en-GB" sz="1697">
                <a:solidFill>
                  <a:srgbClr val="111111"/>
                </a:solidFill>
                <a:highlight>
                  <a:srgbClr val="FFFFFF"/>
                </a:highlight>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GitHub</a:t>
            </a:r>
            <a:r>
              <a:rPr lang="en-GB" sz="1697">
                <a:solidFill>
                  <a:srgbClr val="111111"/>
                </a:solidFill>
                <a:highlight>
                  <a:srgbClr val="FFFFFF"/>
                </a:highlight>
                <a:latin typeface="Arial"/>
                <a:ea typeface="Arial"/>
                <a:cs typeface="Arial"/>
                <a:sym typeface="Arial"/>
              </a:rPr>
              <a:t>, particularly for </a:t>
            </a:r>
            <a:r>
              <a:rPr lang="en-GB" sz="1697">
                <a:solidFill>
                  <a:srgbClr val="111111"/>
                </a:solidFill>
                <a:highlight>
                  <a:srgbClr val="FFFFFF"/>
                </a:highlight>
                <a:uFill>
                  <a:noFill/>
                </a:uFill>
                <a:latin typeface="Arial"/>
                <a:ea typeface="Arial"/>
                <a:cs typeface="Arial"/>
                <a:sym typeface="Arial"/>
                <a:hlinkClick r:id="rId5">
                  <a:extLst>
                    <a:ext uri="{A12FA001-AC4F-418D-AE19-62706E023703}">
                      <ahyp:hlinkClr xmlns:ahyp="http://schemas.microsoft.com/office/drawing/2018/hyperlinkcolor" val="tx"/>
                    </a:ext>
                  </a:extLst>
                </a:hlinkClick>
              </a:rPr>
              <a:t>client–server</a:t>
            </a:r>
            <a:r>
              <a:rPr lang="en-GB" sz="1697">
                <a:solidFill>
                  <a:srgbClr val="111111"/>
                </a:solidFill>
                <a:highlight>
                  <a:srgbClr val="FFFFFF"/>
                </a:highlight>
                <a:latin typeface="Arial"/>
                <a:ea typeface="Arial"/>
                <a:cs typeface="Arial"/>
                <a:sym typeface="Arial"/>
              </a:rPr>
              <a:t> </a:t>
            </a:r>
            <a:r>
              <a:rPr lang="en-GB" sz="1697">
                <a:solidFill>
                  <a:srgbClr val="111111"/>
                </a:solidFill>
                <a:highlight>
                  <a:srgbClr val="FFFFFF"/>
                </a:highlight>
                <a:uFill>
                  <a:noFill/>
                </a:uFill>
                <a:latin typeface="Arial"/>
                <a:ea typeface="Arial"/>
                <a:cs typeface="Arial"/>
                <a:sym typeface="Arial"/>
                <a:hlinkClick r:id="rId6">
                  <a:extLst>
                    <a:ext uri="{A12FA001-AC4F-418D-AE19-62706E023703}">
                      <ahyp:hlinkClr xmlns:ahyp="http://schemas.microsoft.com/office/drawing/2018/hyperlinkcolor" val="tx"/>
                    </a:ext>
                  </a:extLst>
                </a:hlinkClick>
              </a:rPr>
              <a:t>web applications</a:t>
            </a:r>
            <a:r>
              <a:rPr lang="en-GB" sz="1697">
                <a:solidFill>
                  <a:srgbClr val="111111"/>
                </a:solidFill>
                <a:highlight>
                  <a:srgbClr val="FFFFFF"/>
                </a:highlight>
                <a:latin typeface="Arial"/>
                <a:ea typeface="Arial"/>
                <a:cs typeface="Arial"/>
                <a:sym typeface="Arial"/>
              </a:rPr>
              <a:t>, with a reported 9 million developers.Java was originally developed by </a:t>
            </a:r>
            <a:r>
              <a:rPr lang="en-GB" sz="1697">
                <a:solidFill>
                  <a:srgbClr val="111111"/>
                </a:solidFill>
                <a:highlight>
                  <a:srgbClr val="FFFFFF"/>
                </a:highlight>
                <a:uFill>
                  <a:noFill/>
                </a:uFill>
                <a:latin typeface="Arial"/>
                <a:ea typeface="Arial"/>
                <a:cs typeface="Arial"/>
                <a:sym typeface="Arial"/>
                <a:hlinkClick r:id="rId7">
                  <a:extLst>
                    <a:ext uri="{A12FA001-AC4F-418D-AE19-62706E023703}">
                      <ahyp:hlinkClr xmlns:ahyp="http://schemas.microsoft.com/office/drawing/2018/hyperlinkcolor" val="tx"/>
                    </a:ext>
                  </a:extLst>
                </a:hlinkClick>
              </a:rPr>
              <a:t>James Gosling</a:t>
            </a:r>
            <a:r>
              <a:rPr lang="en-GB" sz="1697">
                <a:solidFill>
                  <a:srgbClr val="111111"/>
                </a:solidFill>
                <a:highlight>
                  <a:srgbClr val="FFFFFF"/>
                </a:highlight>
                <a:latin typeface="Arial"/>
                <a:ea typeface="Arial"/>
                <a:cs typeface="Arial"/>
                <a:sym typeface="Arial"/>
              </a:rPr>
              <a:t> at </a:t>
            </a:r>
            <a:r>
              <a:rPr lang="en-GB" sz="1697">
                <a:solidFill>
                  <a:srgbClr val="111111"/>
                </a:solidFill>
                <a:highlight>
                  <a:srgbClr val="FFFFFF"/>
                </a:highlight>
                <a:uFill>
                  <a:noFill/>
                </a:uFill>
                <a:latin typeface="Arial"/>
                <a:ea typeface="Arial"/>
                <a:cs typeface="Arial"/>
                <a:sym typeface="Arial"/>
                <a:hlinkClick r:id="rId8">
                  <a:extLst>
                    <a:ext uri="{A12FA001-AC4F-418D-AE19-62706E023703}">
                      <ahyp:hlinkClr xmlns:ahyp="http://schemas.microsoft.com/office/drawing/2018/hyperlinkcolor" val="tx"/>
                    </a:ext>
                  </a:extLst>
                </a:hlinkClick>
              </a:rPr>
              <a:t>Sun Microsystems</a:t>
            </a:r>
            <a:r>
              <a:rPr lang="en-GB" sz="1697">
                <a:solidFill>
                  <a:srgbClr val="111111"/>
                </a:solidFill>
                <a:highlight>
                  <a:srgbClr val="FFFFFF"/>
                </a:highlight>
                <a:latin typeface="Arial"/>
                <a:ea typeface="Arial"/>
                <a:cs typeface="Arial"/>
                <a:sym typeface="Arial"/>
              </a:rPr>
              <a:t>.</a:t>
            </a:r>
            <a:endParaRPr sz="1697">
              <a:solidFill>
                <a:srgbClr val="111111"/>
              </a:solidFill>
              <a:highlight>
                <a:srgbClr val="FFFFFF"/>
              </a:highlight>
              <a:latin typeface="Arial"/>
              <a:ea typeface="Arial"/>
              <a:cs typeface="Arial"/>
              <a:sym typeface="Arial"/>
            </a:endParaRPr>
          </a:p>
          <a:p>
            <a:pPr marL="457200" lvl="0" indent="-336381" algn="l" rtl="0">
              <a:lnSpc>
                <a:spcPct val="105000"/>
              </a:lnSpc>
              <a:spcBef>
                <a:spcPts val="500"/>
              </a:spcBef>
              <a:spcAft>
                <a:spcPts val="0"/>
              </a:spcAft>
              <a:buClr>
                <a:srgbClr val="111111"/>
              </a:buClr>
              <a:buSzPts val="1697"/>
              <a:buFont typeface="Arial"/>
              <a:buChar char="●"/>
            </a:pPr>
            <a:r>
              <a:rPr lang="en-GB" sz="1697">
                <a:solidFill>
                  <a:srgbClr val="111111"/>
                </a:solidFill>
                <a:highlight>
                  <a:srgbClr val="FFFFFF"/>
                </a:highlight>
                <a:latin typeface="Arial"/>
                <a:ea typeface="Arial"/>
                <a:cs typeface="Arial"/>
                <a:sym typeface="Arial"/>
              </a:rPr>
              <a:t>HTML </a:t>
            </a:r>
            <a:endParaRPr sz="1697">
              <a:solidFill>
                <a:srgbClr val="111111"/>
              </a:solidFill>
              <a:highlight>
                <a:srgbClr val="FFFFFF"/>
              </a:highlight>
              <a:latin typeface="Arial"/>
              <a:ea typeface="Arial"/>
              <a:cs typeface="Arial"/>
              <a:sym typeface="Arial"/>
            </a:endParaRPr>
          </a:p>
          <a:p>
            <a:pPr marL="457200" lvl="0" indent="-336381" algn="l" rtl="0">
              <a:lnSpc>
                <a:spcPct val="105000"/>
              </a:lnSpc>
              <a:spcBef>
                <a:spcPts val="0"/>
              </a:spcBef>
              <a:spcAft>
                <a:spcPts val="0"/>
              </a:spcAft>
              <a:buClr>
                <a:srgbClr val="111111"/>
              </a:buClr>
              <a:buSzPts val="1697"/>
              <a:buFont typeface="Arial"/>
              <a:buChar char="●"/>
            </a:pPr>
            <a:r>
              <a:rPr lang="en-GB" sz="1697">
                <a:solidFill>
                  <a:srgbClr val="111111"/>
                </a:solidFill>
                <a:highlight>
                  <a:srgbClr val="FFFFFF"/>
                </a:highlight>
                <a:latin typeface="Arial"/>
                <a:ea typeface="Arial"/>
                <a:cs typeface="Arial"/>
                <a:sym typeface="Arial"/>
              </a:rPr>
              <a:t>CSS</a:t>
            </a:r>
            <a:endParaRPr sz="1697">
              <a:solidFill>
                <a:srgbClr val="111111"/>
              </a:solidFill>
              <a:highlight>
                <a:srgbClr val="FFFFFF"/>
              </a:highlight>
              <a:latin typeface="Arial"/>
              <a:ea typeface="Arial"/>
              <a:cs typeface="Arial"/>
              <a:sym typeface="Arial"/>
            </a:endParaRPr>
          </a:p>
          <a:p>
            <a:pPr marL="457200" lvl="0" indent="-336381" algn="l" rtl="0">
              <a:lnSpc>
                <a:spcPct val="105000"/>
              </a:lnSpc>
              <a:spcBef>
                <a:spcPts val="0"/>
              </a:spcBef>
              <a:spcAft>
                <a:spcPts val="0"/>
              </a:spcAft>
              <a:buClr>
                <a:srgbClr val="111111"/>
              </a:buClr>
              <a:buSzPts val="1697"/>
              <a:buFont typeface="Arial"/>
              <a:buChar char="●"/>
            </a:pPr>
            <a:r>
              <a:rPr lang="en-GB" sz="1697">
                <a:solidFill>
                  <a:srgbClr val="111111"/>
                </a:solidFill>
                <a:highlight>
                  <a:srgbClr val="FFFFFF"/>
                </a:highlight>
                <a:latin typeface="Arial"/>
                <a:ea typeface="Arial"/>
                <a:cs typeface="Arial"/>
                <a:sym typeface="Arial"/>
              </a:rPr>
              <a:t>JavaScript</a:t>
            </a:r>
            <a:endParaRPr sz="1697">
              <a:solidFill>
                <a:srgbClr val="111111"/>
              </a:solidFill>
              <a:highlight>
                <a:srgbClr val="FFFFFF"/>
              </a:highlight>
              <a:latin typeface="Arial"/>
              <a:ea typeface="Arial"/>
              <a:cs typeface="Arial"/>
              <a:sym typeface="Arial"/>
            </a:endParaRPr>
          </a:p>
          <a:p>
            <a:pPr marL="457200" lvl="0" indent="-336381" algn="l" rtl="0">
              <a:lnSpc>
                <a:spcPct val="105000"/>
              </a:lnSpc>
              <a:spcBef>
                <a:spcPts val="0"/>
              </a:spcBef>
              <a:spcAft>
                <a:spcPts val="0"/>
              </a:spcAft>
              <a:buClr>
                <a:srgbClr val="111111"/>
              </a:buClr>
              <a:buSzPts val="1697"/>
              <a:buFont typeface="Arial"/>
              <a:buChar char="●"/>
            </a:pPr>
            <a:r>
              <a:rPr lang="en-GB" sz="1697">
                <a:solidFill>
                  <a:srgbClr val="111111"/>
                </a:solidFill>
                <a:highlight>
                  <a:srgbClr val="FFFFFF"/>
                </a:highlight>
                <a:latin typeface="Arial"/>
                <a:ea typeface="Arial"/>
                <a:cs typeface="Arial"/>
                <a:sym typeface="Arial"/>
              </a:rPr>
              <a:t>XML</a:t>
            </a:r>
            <a:endParaRPr sz="1697">
              <a:solidFill>
                <a:srgbClr val="111111"/>
              </a:solidFill>
              <a:highlight>
                <a:srgbClr val="FFFFFF"/>
              </a:highlight>
              <a:latin typeface="Arial"/>
              <a:ea typeface="Arial"/>
              <a:cs typeface="Arial"/>
              <a:sym typeface="Arial"/>
            </a:endParaRPr>
          </a:p>
          <a:p>
            <a:pPr marL="457200" lvl="0" indent="-336381" algn="l" rtl="0">
              <a:lnSpc>
                <a:spcPct val="105000"/>
              </a:lnSpc>
              <a:spcBef>
                <a:spcPts val="0"/>
              </a:spcBef>
              <a:spcAft>
                <a:spcPts val="0"/>
              </a:spcAft>
              <a:buClr>
                <a:srgbClr val="111111"/>
              </a:buClr>
              <a:buSzPts val="1697"/>
              <a:buFont typeface="Arial"/>
              <a:buChar char="●"/>
            </a:pPr>
            <a:r>
              <a:rPr lang="en-GB" sz="1697">
                <a:solidFill>
                  <a:srgbClr val="111111"/>
                </a:solidFill>
                <a:highlight>
                  <a:srgbClr val="FFFFFF"/>
                </a:highlight>
                <a:latin typeface="Arial"/>
                <a:ea typeface="Arial"/>
                <a:cs typeface="Arial"/>
                <a:sym typeface="Arial"/>
              </a:rPr>
              <a:t>JSON</a:t>
            </a:r>
            <a:endParaRPr sz="1697">
              <a:solidFill>
                <a:srgbClr val="111111"/>
              </a:solidFill>
              <a:highlight>
                <a:srgbClr val="FFFFFF"/>
              </a:highlight>
              <a:latin typeface="Arial"/>
              <a:ea typeface="Arial"/>
              <a:cs typeface="Arial"/>
              <a:sym typeface="Arial"/>
            </a:endParaRPr>
          </a:p>
          <a:p>
            <a:pPr marL="457200" lvl="0" indent="-336381" algn="l" rtl="0">
              <a:lnSpc>
                <a:spcPct val="105000"/>
              </a:lnSpc>
              <a:spcBef>
                <a:spcPts val="0"/>
              </a:spcBef>
              <a:spcAft>
                <a:spcPts val="0"/>
              </a:spcAft>
              <a:buClr>
                <a:srgbClr val="111111"/>
              </a:buClr>
              <a:buSzPts val="1697"/>
              <a:buFont typeface="Arial"/>
              <a:buChar char="●"/>
            </a:pPr>
            <a:r>
              <a:rPr lang="en-GB" sz="1697">
                <a:solidFill>
                  <a:srgbClr val="111111"/>
                </a:solidFill>
                <a:highlight>
                  <a:srgbClr val="FFFFFF"/>
                </a:highlight>
                <a:latin typeface="Arial"/>
                <a:ea typeface="Arial"/>
                <a:cs typeface="Arial"/>
                <a:sym typeface="Arial"/>
              </a:rPr>
              <a:t>SQL</a:t>
            </a:r>
            <a:endParaRPr sz="385"/>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714</Words>
  <Application>Microsoft Office PowerPoint</Application>
  <PresentationFormat>On-screen Show (16:9)</PresentationFormat>
  <Paragraphs>61</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Open Sans</vt:lpstr>
      <vt:lpstr>Arial</vt:lpstr>
      <vt:lpstr>Verdana</vt:lpstr>
      <vt:lpstr>PT Sans Narrow</vt:lpstr>
      <vt:lpstr>Tropic</vt:lpstr>
      <vt:lpstr>  Social Networking Website</vt:lpstr>
      <vt:lpstr>Group-15</vt:lpstr>
      <vt:lpstr>Table Of Contents</vt:lpstr>
      <vt:lpstr>1. Introduction</vt:lpstr>
      <vt:lpstr>1.1 Purpose</vt:lpstr>
      <vt:lpstr>1.2 Scope</vt:lpstr>
      <vt:lpstr>1.2 Scope</vt:lpstr>
      <vt:lpstr>2. System Description</vt:lpstr>
      <vt:lpstr>PowerPoint Presentation</vt:lpstr>
      <vt:lpstr>  2.2 Tools Used </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Social Networking Website</dc:title>
  <cp:lastModifiedBy>ag5913271@gmail.com</cp:lastModifiedBy>
  <cp:revision>1</cp:revision>
  <dcterms:modified xsi:type="dcterms:W3CDTF">2022-09-25T15:45:55Z</dcterms:modified>
</cp:coreProperties>
</file>