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37D5-C71E-4568-9BE5-5E2CF3E4ABEC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A3FE-1716-4064-8A0B-7818EE6148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75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37D5-C71E-4568-9BE5-5E2CF3E4ABEC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A3FE-1716-4064-8A0B-7818EE6148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91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37D5-C71E-4568-9BE5-5E2CF3E4ABEC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A3FE-1716-4064-8A0B-7818EE6148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50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37D5-C71E-4568-9BE5-5E2CF3E4ABEC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A3FE-1716-4064-8A0B-7818EE6148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64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37D5-C71E-4568-9BE5-5E2CF3E4ABEC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A3FE-1716-4064-8A0B-7818EE6148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57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37D5-C71E-4568-9BE5-5E2CF3E4ABEC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A3FE-1716-4064-8A0B-7818EE6148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6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37D5-C71E-4568-9BE5-5E2CF3E4ABEC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A3FE-1716-4064-8A0B-7818EE6148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95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37D5-C71E-4568-9BE5-5E2CF3E4ABEC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A3FE-1716-4064-8A0B-7818EE6148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05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37D5-C71E-4568-9BE5-5E2CF3E4ABEC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A3FE-1716-4064-8A0B-7818EE6148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92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37D5-C71E-4568-9BE5-5E2CF3E4ABEC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A3FE-1716-4064-8A0B-7818EE6148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03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37D5-C71E-4568-9BE5-5E2CF3E4ABEC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A3FE-1716-4064-8A0B-7818EE6148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05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D37D5-C71E-4568-9BE5-5E2CF3E4ABEC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4A3FE-1716-4064-8A0B-7818EE6148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37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25216"/>
            <a:ext cx="9144000" cy="1051493"/>
          </a:xfrm>
        </p:spPr>
        <p:txBody>
          <a:bodyPr/>
          <a:lstStyle/>
          <a:p>
            <a:r>
              <a:rPr lang="fr-FR" dirty="0" smtClean="0"/>
              <a:t>I </a:t>
            </a:r>
            <a:r>
              <a:rPr lang="fr-FR" dirty="0" smtClean="0"/>
              <a:t>- </a:t>
            </a:r>
            <a:r>
              <a:rPr lang="fr-FR" dirty="0" smtClean="0"/>
              <a:t>Exploration des </a:t>
            </a:r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621765"/>
            <a:ext cx="9144000" cy="468414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4400" dirty="0" smtClean="0"/>
              <a:t>1) Nettoyage des données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Certaines valeurs sont notées avec des « ? » car elles sont inconnues. On les </a:t>
            </a:r>
            <a:r>
              <a:rPr lang="fr-FR" dirty="0" smtClean="0"/>
              <a:t>remplace </a:t>
            </a:r>
            <a:r>
              <a:rPr lang="fr-FR" dirty="0" smtClean="0"/>
              <a:t>avec des valeurs telles « Group 0… » ou 01/01/1990 pour les dates et 00h01 pour les horaires. Le but est de garder le même format de </a:t>
            </a:r>
            <a:r>
              <a:rPr lang="fr-FR" dirty="0" smtClean="0"/>
              <a:t>valeur, </a:t>
            </a:r>
            <a:r>
              <a:rPr lang="fr-FR" dirty="0" smtClean="0"/>
              <a:t>tout en gardant l’information que c’est une valeur inconnue.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Dans un second temps on séparera les dates en </a:t>
            </a:r>
            <a:r>
              <a:rPr lang="fr-FR" dirty="0" smtClean="0"/>
              <a:t>dates </a:t>
            </a:r>
            <a:r>
              <a:rPr lang="fr-FR" dirty="0" smtClean="0"/>
              <a:t>d’un côté et </a:t>
            </a:r>
            <a:r>
              <a:rPr lang="fr-FR" dirty="0" smtClean="0"/>
              <a:t>heures </a:t>
            </a:r>
            <a:r>
              <a:rPr lang="fr-FR" dirty="0" smtClean="0"/>
              <a:t>de l’autre. Cela permet de mieux utiliser ces deux informations qui peuvent montrer des corrélations respectives différentes.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On supprime les colonnes presque vide qui ne </a:t>
            </a:r>
            <a:r>
              <a:rPr lang="fr-FR" dirty="0" smtClean="0"/>
              <a:t>donnent </a:t>
            </a:r>
            <a:r>
              <a:rPr lang="fr-FR" dirty="0" smtClean="0"/>
              <a:t>pas d’informations pertinentes (</a:t>
            </a:r>
            <a:r>
              <a:rPr lang="fr-FR" dirty="0" err="1"/>
              <a:t>problem_id</a:t>
            </a:r>
            <a:r>
              <a:rPr lang="fr-FR" dirty="0"/>
              <a:t>, </a:t>
            </a:r>
            <a:r>
              <a:rPr lang="fr-FR" dirty="0" err="1"/>
              <a:t>cmdb_ci</a:t>
            </a:r>
            <a:r>
              <a:rPr lang="fr-FR" dirty="0"/>
              <a:t>, </a:t>
            </a:r>
            <a:r>
              <a:rPr lang="fr-FR" dirty="0" err="1"/>
              <a:t>vendor</a:t>
            </a:r>
            <a:r>
              <a:rPr lang="fr-FR" dirty="0"/>
              <a:t>, </a:t>
            </a:r>
            <a:r>
              <a:rPr lang="fr-FR" dirty="0" err="1" smtClean="0"/>
              <a:t>caused_by</a:t>
            </a:r>
            <a:r>
              <a:rPr lang="fr-FR" dirty="0" smtClean="0"/>
              <a:t>, </a:t>
            </a:r>
            <a:r>
              <a:rPr lang="fr-FR" dirty="0" err="1" smtClean="0"/>
              <a:t>rfc</a:t>
            </a:r>
            <a:r>
              <a:rPr lang="fr-FR" dirty="0" smtClean="0"/>
              <a:t>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On transforme toutes les </a:t>
            </a:r>
            <a:r>
              <a:rPr lang="fr-FR" dirty="0" smtClean="0"/>
              <a:t>variables </a:t>
            </a:r>
            <a:r>
              <a:rPr lang="fr-FR" dirty="0" smtClean="0"/>
              <a:t>type « Group 12 » en 12 pour ne garder que l’ID au format int64. Cela améliore les performances de l’</a:t>
            </a:r>
            <a:r>
              <a:rPr lang="fr-FR" dirty="0" err="1" smtClean="0"/>
              <a:t>agorithme</a:t>
            </a:r>
            <a:r>
              <a:rPr lang="fr-FR" dirty="0" smtClean="0"/>
              <a:t> qui les utilisera. De même pour les dates que l’on met en </a:t>
            </a:r>
            <a:r>
              <a:rPr lang="fr-FR" dirty="0" err="1" smtClean="0"/>
              <a:t>DateTime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261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100" dirty="0">
                <a:latin typeface="+mn-lt"/>
                <a:ea typeface="+mn-ea"/>
                <a:cs typeface="+mn-cs"/>
              </a:rPr>
              <a:t>2) Sélection de la variable à prédire</a:t>
            </a:r>
            <a:endParaRPr lang="fr-FR" sz="41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054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On essaie de prédire le temps de résolution d’un incident. </a:t>
            </a:r>
            <a:r>
              <a:rPr lang="fr-FR" dirty="0" smtClean="0"/>
              <a:t>Deux variables </a:t>
            </a:r>
            <a:r>
              <a:rPr lang="fr-FR" dirty="0" smtClean="0"/>
              <a:t>peuvent répondre à ce problème : </a:t>
            </a:r>
            <a:r>
              <a:rPr lang="fr-FR" dirty="0" err="1" smtClean="0"/>
              <a:t>resolved_at</a:t>
            </a:r>
            <a:r>
              <a:rPr lang="fr-FR" dirty="0" smtClean="0"/>
              <a:t> et </a:t>
            </a:r>
            <a:r>
              <a:rPr lang="fr-FR" dirty="0" err="1" smtClean="0"/>
              <a:t>closed_at</a:t>
            </a:r>
            <a:r>
              <a:rPr lang="fr-FR" dirty="0" smtClean="0"/>
              <a:t>.</a:t>
            </a:r>
          </a:p>
          <a:p>
            <a:pPr marL="457200" lvl="1" indent="0">
              <a:buNone/>
            </a:pPr>
            <a:r>
              <a:rPr lang="fr-FR" dirty="0" smtClean="0"/>
              <a:t>-</a:t>
            </a:r>
            <a:r>
              <a:rPr lang="fr-FR" dirty="0" err="1" smtClean="0"/>
              <a:t>resolved_at</a:t>
            </a:r>
            <a:r>
              <a:rPr lang="fr-FR" dirty="0" smtClean="0"/>
              <a:t> </a:t>
            </a:r>
            <a:r>
              <a:rPr lang="fr-FR" dirty="0" smtClean="0"/>
              <a:t>est </a:t>
            </a:r>
            <a:r>
              <a:rPr lang="fr-FR" dirty="0" smtClean="0"/>
              <a:t>la date à </a:t>
            </a:r>
            <a:r>
              <a:rPr lang="fr-FR" dirty="0" smtClean="0"/>
              <a:t>laquelle </a:t>
            </a:r>
            <a:r>
              <a:rPr lang="fr-FR" dirty="0" smtClean="0"/>
              <a:t>on </a:t>
            </a:r>
            <a:r>
              <a:rPr lang="fr-FR" dirty="0" smtClean="0"/>
              <a:t>a résolu </a:t>
            </a:r>
            <a:r>
              <a:rPr lang="fr-FR" dirty="0" smtClean="0"/>
              <a:t>l’incident (on a effectué les actions adéquates)</a:t>
            </a:r>
          </a:p>
          <a:p>
            <a:pPr marL="457200" lvl="1" indent="0">
              <a:buNone/>
            </a:pPr>
            <a:r>
              <a:rPr lang="fr-FR" dirty="0" smtClean="0"/>
              <a:t>-</a:t>
            </a:r>
            <a:r>
              <a:rPr lang="fr-FR" dirty="0" err="1" smtClean="0"/>
              <a:t>closed_at</a:t>
            </a:r>
            <a:r>
              <a:rPr lang="fr-FR" dirty="0" smtClean="0"/>
              <a:t> est la date de fermeture de l’incident, après avoir eu confirmation que la résolution a bien fonctionné.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38200" y="3835778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Nous choisissons ici la </a:t>
            </a:r>
            <a:r>
              <a:rPr lang="fr-FR" sz="2800" dirty="0"/>
              <a:t>variable </a:t>
            </a:r>
            <a:r>
              <a:rPr lang="fr-FR" sz="2800" dirty="0" err="1"/>
              <a:t>closed</a:t>
            </a:r>
            <a:r>
              <a:rPr lang="fr-FR" sz="2800" dirty="0"/>
              <a:t> _at </a:t>
            </a:r>
            <a:r>
              <a:rPr lang="fr-FR" sz="2800" dirty="0" smtClean="0"/>
              <a:t>comme référence pour marquer la fin d’un incident, comme spécifié dans le sujet.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On crée ensuite la variable qui nous servira à évaluer le temps que prendra l’incident à être résolu (</a:t>
            </a:r>
            <a:r>
              <a:rPr lang="fr-FR" sz="2800" dirty="0" err="1" smtClean="0"/>
              <a:t>resolution_time</a:t>
            </a:r>
            <a:r>
              <a:rPr lang="fr-FR" sz="2800" dirty="0" smtClean="0"/>
              <a:t>) à partir de cette mise à jour. Cette variable est la soustraction de la date de fermeture de l’incident et de de mise à jour </a:t>
            </a:r>
            <a:r>
              <a:rPr lang="fr-FR" sz="2800" dirty="0" smtClean="0"/>
              <a:t>de </a:t>
            </a:r>
            <a:r>
              <a:rPr lang="fr-FR" sz="2800" dirty="0" smtClean="0"/>
              <a:t>ce dernier. (en minutes et int64)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3566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100" dirty="0">
                <a:latin typeface="+mn-lt"/>
                <a:ea typeface="+mn-ea"/>
                <a:cs typeface="+mn-cs"/>
              </a:rPr>
              <a:t>3) Corrélation des variables</a:t>
            </a:r>
            <a:endParaRPr lang="fr-FR" sz="41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8200" y="2058736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Après affichage des </a:t>
            </a:r>
            <a:r>
              <a:rPr lang="fr-FR" sz="2800" dirty="0" err="1" smtClean="0"/>
              <a:t>resolved_at</a:t>
            </a:r>
            <a:r>
              <a:rPr lang="fr-FR" sz="2800" dirty="0" smtClean="0"/>
              <a:t> </a:t>
            </a:r>
            <a:r>
              <a:rPr lang="fr-FR" sz="2800" dirty="0" smtClean="0"/>
              <a:t>en fonction des </a:t>
            </a:r>
            <a:r>
              <a:rPr lang="fr-FR" sz="2800" dirty="0" err="1" smtClean="0"/>
              <a:t>closed_at</a:t>
            </a:r>
            <a:r>
              <a:rPr lang="fr-FR" sz="2800" dirty="0" smtClean="0"/>
              <a:t>, on peut voir que ces valeurs gravitent autour </a:t>
            </a:r>
            <a:r>
              <a:rPr lang="fr-FR" sz="2800" dirty="0" smtClean="0"/>
              <a:t>d’une </a:t>
            </a:r>
            <a:r>
              <a:rPr lang="fr-FR" sz="2800" dirty="0" smtClean="0"/>
              <a:t>même fonction linéaire. Elles sont donc </a:t>
            </a:r>
            <a:r>
              <a:rPr lang="fr-FR" sz="2800" dirty="0" smtClean="0"/>
              <a:t>corrélées</a:t>
            </a:r>
            <a:r>
              <a:rPr lang="fr-FR" sz="2800" dirty="0" smtClean="0"/>
              <a:t>. </a:t>
            </a: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55" y="3087068"/>
            <a:ext cx="4140499" cy="25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2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que les variables soient exploitables, nous utiliserons ici des </a:t>
            </a:r>
            <a:r>
              <a:rPr lang="fr-FR" dirty="0" err="1" smtClean="0"/>
              <a:t>timestamp</a:t>
            </a:r>
            <a:r>
              <a:rPr lang="fr-FR" dirty="0" smtClean="0"/>
              <a:t> pour les dates, et des </a:t>
            </a:r>
            <a:r>
              <a:rPr lang="fr-FR" dirty="0" err="1" smtClean="0"/>
              <a:t>hotencoder</a:t>
            </a:r>
            <a:r>
              <a:rPr lang="fr-FR" dirty="0" smtClean="0"/>
              <a:t> pour les dernières variables sous forme de string. </a:t>
            </a:r>
            <a:r>
              <a:rPr lang="fr-FR" dirty="0" smtClean="0"/>
              <a:t>Cela </a:t>
            </a:r>
            <a:r>
              <a:rPr lang="fr-FR" dirty="0" smtClean="0"/>
              <a:t>créera de nouvelles </a:t>
            </a:r>
            <a:r>
              <a:rPr lang="fr-FR" dirty="0" smtClean="0"/>
              <a:t>colonnes </a:t>
            </a:r>
            <a:r>
              <a:rPr lang="fr-FR" dirty="0" smtClean="0"/>
              <a:t>booléennes, mais leur nombre reste raisonnable.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69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Avec </a:t>
            </a:r>
            <a:r>
              <a:rPr lang="fr-FR" dirty="0" err="1" smtClean="0"/>
              <a:t>Seaborn</a:t>
            </a:r>
            <a:r>
              <a:rPr lang="fr-FR" dirty="0" smtClean="0"/>
              <a:t>, on affiche la matrice de corrélation entre les variables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4" y="2541527"/>
            <a:ext cx="4854618" cy="377037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531972" y="2441275"/>
            <a:ext cx="6036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réalité, on se servira plutôt de sa version numérique que graphique. En effet, nous avons un grand nombre de </a:t>
            </a:r>
            <a:r>
              <a:rPr lang="fr-FR" dirty="0" smtClean="0"/>
              <a:t>colonnes, </a:t>
            </a:r>
            <a:r>
              <a:rPr lang="fr-FR" dirty="0" smtClean="0"/>
              <a:t>ce qui ne facilite pas la lecture de la version graphique que l’on peut voir </a:t>
            </a:r>
            <a:r>
              <a:rPr lang="fr-FR" dirty="0" smtClean="0"/>
              <a:t>ici.</a:t>
            </a:r>
          </a:p>
          <a:p>
            <a:r>
              <a:rPr lang="fr-FR" dirty="0" smtClean="0"/>
              <a:t>On </a:t>
            </a:r>
            <a:r>
              <a:rPr lang="fr-FR" dirty="0" smtClean="0"/>
              <a:t>remarque alors que certaines colonnes sont corrélées entre elles.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88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100" dirty="0">
                <a:latin typeface="+mn-lt"/>
                <a:ea typeface="+mn-ea"/>
                <a:cs typeface="+mn-cs"/>
              </a:rPr>
              <a:t>4) Quelques valeurs corrélées</a:t>
            </a:r>
            <a:endParaRPr lang="fr-FR" sz="41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opened_at</a:t>
            </a:r>
            <a:r>
              <a:rPr lang="fr-FR" dirty="0"/>
              <a:t> et </a:t>
            </a:r>
            <a:r>
              <a:rPr lang="fr-FR" dirty="0" err="1" smtClean="0"/>
              <a:t>number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En effet , on peut supposer</a:t>
            </a:r>
          </a:p>
          <a:p>
            <a:pPr marL="0" indent="0">
              <a:buNone/>
            </a:pPr>
            <a:r>
              <a:rPr lang="fr-FR" dirty="0"/>
              <a:t>q</a:t>
            </a:r>
            <a:r>
              <a:rPr lang="fr-FR" dirty="0" smtClean="0"/>
              <a:t>ue la valeur </a:t>
            </a:r>
            <a:r>
              <a:rPr lang="fr-FR" dirty="0" err="1" smtClean="0"/>
              <a:t>number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s’incrémente à chaque nouvel </a:t>
            </a:r>
          </a:p>
          <a:p>
            <a:pPr marL="0" indent="0">
              <a:buNone/>
            </a:pPr>
            <a:r>
              <a:rPr lang="fr-FR" dirty="0" smtClean="0"/>
              <a:t>incident, et que de </a:t>
            </a:r>
            <a:r>
              <a:rPr lang="fr-FR" dirty="0" smtClean="0"/>
              <a:t>ce </a:t>
            </a:r>
            <a:r>
              <a:rPr lang="fr-FR" dirty="0" smtClean="0"/>
              <a:t>fait, </a:t>
            </a:r>
          </a:p>
          <a:p>
            <a:pPr marL="0" indent="0">
              <a:buNone/>
            </a:pPr>
            <a:r>
              <a:rPr lang="fr-FR" dirty="0" smtClean="0"/>
              <a:t>plus </a:t>
            </a:r>
            <a:r>
              <a:rPr lang="fr-FR" dirty="0" smtClean="0"/>
              <a:t>la date d’ouverture de </a:t>
            </a:r>
          </a:p>
          <a:p>
            <a:pPr marL="0" indent="0">
              <a:buNone/>
            </a:pPr>
            <a:r>
              <a:rPr lang="fr-FR" dirty="0" smtClean="0"/>
              <a:t>cet </a:t>
            </a:r>
            <a:r>
              <a:rPr lang="fr-FR" dirty="0" smtClean="0"/>
              <a:t>incident est élevé, plus le </a:t>
            </a:r>
            <a:r>
              <a:rPr lang="fr-FR" dirty="0" err="1" smtClean="0"/>
              <a:t>number</a:t>
            </a:r>
            <a:r>
              <a:rPr lang="fr-FR" dirty="0" smtClean="0"/>
              <a:t> l’est aussi.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135" y="1690688"/>
            <a:ext cx="56673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6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sys_mod_count</a:t>
            </a:r>
            <a:r>
              <a:rPr lang="fr-FR" dirty="0"/>
              <a:t> et </a:t>
            </a:r>
            <a:r>
              <a:rPr lang="fr-FR" dirty="0" err="1" smtClean="0"/>
              <a:t>reassignment_count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Il semble que le fait d’effectuer de </a:t>
            </a:r>
          </a:p>
          <a:p>
            <a:pPr marL="0" indent="0">
              <a:buNone/>
            </a:pPr>
            <a:r>
              <a:rPr lang="fr-FR" dirty="0" smtClean="0"/>
              <a:t>nombreuses modifications sur un </a:t>
            </a:r>
          </a:p>
          <a:p>
            <a:pPr marL="0" indent="0">
              <a:buNone/>
            </a:pPr>
            <a:r>
              <a:rPr lang="fr-FR" dirty="0"/>
              <a:t>s</a:t>
            </a:r>
            <a:r>
              <a:rPr lang="fr-FR" dirty="0" smtClean="0"/>
              <a:t>ystème soit proportionnel au nombre </a:t>
            </a:r>
          </a:p>
          <a:p>
            <a:pPr marL="0" indent="0">
              <a:buNone/>
            </a:pPr>
            <a:r>
              <a:rPr lang="fr-FR" dirty="0" smtClean="0"/>
              <a:t>de </a:t>
            </a:r>
            <a:r>
              <a:rPr lang="fr-FR" dirty="0" smtClean="0"/>
              <a:t>ré assignements </a:t>
            </a:r>
            <a:r>
              <a:rPr lang="fr-FR" dirty="0" smtClean="0"/>
              <a:t>de l’incident.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En effet</a:t>
            </a:r>
            <a:r>
              <a:rPr lang="fr-FR" dirty="0" smtClean="0"/>
              <a:t>, </a:t>
            </a:r>
            <a:r>
              <a:rPr lang="fr-FR" dirty="0" smtClean="0"/>
              <a:t>plus </a:t>
            </a:r>
            <a:r>
              <a:rPr lang="fr-FR" dirty="0" smtClean="0"/>
              <a:t>un incident est mis à </a:t>
            </a:r>
            <a:r>
              <a:rPr lang="fr-FR" dirty="0" smtClean="0"/>
              <a:t>jour, </a:t>
            </a:r>
          </a:p>
          <a:p>
            <a:pPr marL="0" indent="0">
              <a:buNone/>
            </a:pPr>
            <a:r>
              <a:rPr lang="fr-FR" dirty="0" smtClean="0"/>
              <a:t>plus </a:t>
            </a:r>
            <a:r>
              <a:rPr lang="fr-FR" dirty="0" smtClean="0"/>
              <a:t>il y </a:t>
            </a:r>
            <a:r>
              <a:rPr lang="fr-FR" dirty="0" smtClean="0"/>
              <a:t>a de </a:t>
            </a:r>
            <a:r>
              <a:rPr lang="fr-FR" dirty="0" smtClean="0"/>
              <a:t>chances pour qu’il y </a:t>
            </a:r>
            <a:r>
              <a:rPr lang="fr-FR" dirty="0" smtClean="0"/>
              <a:t>ait </a:t>
            </a:r>
          </a:p>
          <a:p>
            <a:pPr marL="0" indent="0">
              <a:buNone/>
            </a:pPr>
            <a:r>
              <a:rPr lang="fr-FR" dirty="0"/>
              <a:t>d</a:t>
            </a:r>
            <a:r>
              <a:rPr lang="fr-FR" dirty="0" smtClean="0"/>
              <a:t>es réaffectations </a:t>
            </a:r>
            <a:r>
              <a:rPr lang="fr-FR" dirty="0" smtClean="0"/>
              <a:t>parmi ces mises à jours.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804" y="2272342"/>
            <a:ext cx="53149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4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incident_state_Closed</a:t>
            </a:r>
            <a:r>
              <a:rPr lang="fr-FR" dirty="0"/>
              <a:t> et </a:t>
            </a:r>
            <a:r>
              <a:rPr lang="fr-FR" dirty="0" err="1" smtClean="0"/>
              <a:t>reassignment_count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La plupart de nos variables, comme</a:t>
            </a:r>
          </a:p>
          <a:p>
            <a:pPr marL="0" indent="0">
              <a:buNone/>
            </a:pPr>
            <a:r>
              <a:rPr lang="fr-FR" dirty="0" err="1" smtClean="0"/>
              <a:t>incident_state_Closed</a:t>
            </a:r>
            <a:r>
              <a:rPr lang="fr-FR" dirty="0" smtClean="0"/>
              <a:t>, sont des booléens.</a:t>
            </a:r>
          </a:p>
          <a:p>
            <a:pPr marL="0" indent="0">
              <a:buNone/>
            </a:pPr>
            <a:r>
              <a:rPr lang="fr-FR" dirty="0" smtClean="0"/>
              <a:t>Il n’est donc pas facile d’en comprendre le </a:t>
            </a:r>
          </a:p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raphique et de l’interpréter.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552" y="2405856"/>
            <a:ext cx="49720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8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/>
              <a:t>II </a:t>
            </a:r>
            <a:r>
              <a:rPr lang="fr-FR" sz="6000" dirty="0" smtClean="0"/>
              <a:t>- </a:t>
            </a:r>
            <a:r>
              <a:rPr lang="fr-FR" sz="6000" dirty="0"/>
              <a:t>Régression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Pour la régression, on utilise une boucle qui calcule les </a:t>
            </a:r>
            <a:r>
              <a:rPr lang="fr-FR" dirty="0" err="1" smtClean="0"/>
              <a:t>Pvalue</a:t>
            </a:r>
            <a:r>
              <a:rPr lang="fr-FR" dirty="0" smtClean="0"/>
              <a:t> de toutes les colonnes, </a:t>
            </a:r>
            <a:r>
              <a:rPr lang="fr-FR" dirty="0" smtClean="0"/>
              <a:t>puis sélectionne </a:t>
            </a:r>
            <a:r>
              <a:rPr lang="fr-FR" dirty="0" smtClean="0"/>
              <a:t>la plus </a:t>
            </a:r>
            <a:r>
              <a:rPr lang="fr-FR" dirty="0" smtClean="0"/>
              <a:t>élevée, </a:t>
            </a:r>
            <a:r>
              <a:rPr lang="fr-FR" dirty="0" smtClean="0"/>
              <a:t>la supprime, effectue l’entrainement puis recommence tant que l’on trouve des </a:t>
            </a:r>
            <a:r>
              <a:rPr lang="fr-FR" dirty="0" err="1" smtClean="0"/>
              <a:t>Pvalue</a:t>
            </a:r>
            <a:r>
              <a:rPr lang="fr-FR" dirty="0" smtClean="0"/>
              <a:t> supérieures à 0,05.</a:t>
            </a:r>
          </a:p>
          <a:p>
            <a:r>
              <a:rPr lang="fr-FR" dirty="0" smtClean="0"/>
              <a:t>On remarque à la fin que l’on augmente notre erreur d’environ 1min alors que nous avons supprimé 17 colonnes jugées peu </a:t>
            </a:r>
            <a:r>
              <a:rPr lang="fr-FR" dirty="0" smtClean="0"/>
              <a:t>utiles </a:t>
            </a:r>
            <a:r>
              <a:rPr lang="fr-FR" dirty="0" smtClean="0"/>
              <a:t>à la régression. Cela améliorera la rapidité </a:t>
            </a:r>
            <a:r>
              <a:rPr lang="fr-FR" dirty="0" smtClean="0"/>
              <a:t>d’exécution </a:t>
            </a:r>
            <a:r>
              <a:rPr lang="fr-FR" dirty="0" smtClean="0"/>
              <a:t>de l’algorithme.</a:t>
            </a:r>
          </a:p>
          <a:p>
            <a:r>
              <a:rPr lang="fr-FR" dirty="0" smtClean="0"/>
              <a:t>Nous avons cependant une erreur très </a:t>
            </a:r>
            <a:r>
              <a:rPr lang="fr-FR" dirty="0" smtClean="0"/>
              <a:t>élevée </a:t>
            </a:r>
            <a:r>
              <a:rPr lang="fr-FR" dirty="0" smtClean="0"/>
              <a:t>à la fin de notre régression. En effet, nous avons une moyenne de temps de résolution de </a:t>
            </a:r>
            <a:r>
              <a:rPr lang="fr-FR" dirty="0" smtClean="0"/>
              <a:t>26 574min </a:t>
            </a:r>
            <a:r>
              <a:rPr lang="fr-FR" dirty="0" smtClean="0"/>
              <a:t>contre </a:t>
            </a:r>
            <a:r>
              <a:rPr lang="fr-FR" dirty="0" smtClean="0"/>
              <a:t>15 178 </a:t>
            </a:r>
            <a:r>
              <a:rPr lang="fr-FR" dirty="0" smtClean="0"/>
              <a:t>en réalité. </a:t>
            </a:r>
            <a:r>
              <a:rPr lang="fr-FR" dirty="0" smtClean="0"/>
              <a:t>Cependant, </a:t>
            </a:r>
            <a:r>
              <a:rPr lang="fr-FR" dirty="0" smtClean="0"/>
              <a:t>l’écart type important (</a:t>
            </a:r>
            <a:r>
              <a:rPr lang="fr-FR" dirty="0" smtClean="0"/>
              <a:t>28 100</a:t>
            </a:r>
            <a:r>
              <a:rPr lang="fr-FR" dirty="0" smtClean="0"/>
              <a:t>) peut en être une des </a:t>
            </a:r>
            <a:r>
              <a:rPr lang="fr-FR" dirty="0" smtClean="0"/>
              <a:t>causes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0379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562</Words>
  <Application>Microsoft Office PowerPoint</Application>
  <PresentationFormat>Grand écran</PresentationFormat>
  <Paragraphs>43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I - Exploration des données</vt:lpstr>
      <vt:lpstr>2) Sélection de la variable à prédire</vt:lpstr>
      <vt:lpstr>3) Corrélation des variables</vt:lpstr>
      <vt:lpstr>Présentation PowerPoint</vt:lpstr>
      <vt:lpstr>Présentation PowerPoint</vt:lpstr>
      <vt:lpstr>4) Quelques valeurs corrélées</vt:lpstr>
      <vt:lpstr>Présentation PowerPoint</vt:lpstr>
      <vt:lpstr>Présentation PowerPoint</vt:lpstr>
      <vt:lpstr>II - Régression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Nettoyage des valeurs</dc:title>
  <dc:creator>Cyril MARCHAND</dc:creator>
  <cp:lastModifiedBy>Cyril MARCHAND</cp:lastModifiedBy>
  <cp:revision>25</cp:revision>
  <dcterms:created xsi:type="dcterms:W3CDTF">2020-01-23T12:26:06Z</dcterms:created>
  <dcterms:modified xsi:type="dcterms:W3CDTF">2020-01-29T20:16:41Z</dcterms:modified>
</cp:coreProperties>
</file>