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3747" r:id="rId2"/>
  </p:sldMasterIdLst>
  <p:notesMasterIdLst>
    <p:notesMasterId r:id="rId30"/>
  </p:notesMasterIdLst>
  <p:sldIdLst>
    <p:sldId id="264" r:id="rId3"/>
    <p:sldId id="256" r:id="rId4"/>
    <p:sldId id="277" r:id="rId5"/>
    <p:sldId id="265" r:id="rId6"/>
    <p:sldId id="278" r:id="rId7"/>
    <p:sldId id="283" r:id="rId8"/>
    <p:sldId id="284" r:id="rId9"/>
    <p:sldId id="279" r:id="rId10"/>
    <p:sldId id="280" r:id="rId11"/>
    <p:sldId id="285" r:id="rId12"/>
    <p:sldId id="299" r:id="rId13"/>
    <p:sldId id="286" r:id="rId14"/>
    <p:sldId id="287" r:id="rId15"/>
    <p:sldId id="300" r:id="rId16"/>
    <p:sldId id="294" r:id="rId17"/>
    <p:sldId id="288" r:id="rId18"/>
    <p:sldId id="289" r:id="rId19"/>
    <p:sldId id="295" r:id="rId20"/>
    <p:sldId id="296" r:id="rId21"/>
    <p:sldId id="297" r:id="rId22"/>
    <p:sldId id="290" r:id="rId23"/>
    <p:sldId id="291" r:id="rId24"/>
    <p:sldId id="298" r:id="rId25"/>
    <p:sldId id="292" r:id="rId26"/>
    <p:sldId id="293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E4895-631C-4F67-8E42-951C50E43BD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22D7-14BB-4D44-995D-441E2B49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20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523b52df0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523b52df0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de7457949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de7457949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de7457949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de7457949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32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33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78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Caption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fr-FR" smtClean="0"/>
              <a:pPr algn="l"/>
              <a:t>‹N°›</a:t>
            </a:fld>
            <a:endParaRPr lang="fr-FR"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61733" y="1598500"/>
            <a:ext cx="6688000" cy="2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661733" y="4421167"/>
            <a:ext cx="44576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09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90E30-BFB7-1858-1BE9-443BE7BE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418B96-2753-D1FA-F0CD-4D89FD6A4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C4405-503B-EB9A-F85E-A1B74C1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09BAD-F476-B66F-D713-2437C37A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9A205-0C76-77A1-CF0E-55FE0E13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547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051C-D054-BB68-3D6E-E303E579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F3B9F-3FAC-AD73-CFEA-C123EBC1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29B32F-6ACF-04DE-F991-F4ADD6C7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70290-393F-4522-A100-11916280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E5314-63A6-61EC-1694-0B5500C0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97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5C29B-27A6-9675-B1B3-279972CD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616C65-EF97-91A2-134B-CB9BC9FFD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0719E-D253-5EFC-7B5F-4F391DAF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1DF978-179C-51C1-1A18-C50F8376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2BB05A-1F3C-CF5E-BF14-B917444D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21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ECDD9-3C7A-314D-82E7-484F230A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E78E0-5CC2-F8F4-7E34-1B13CE84F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2F9965-56DC-9375-C2AD-992EE217D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7F6F09-5928-5DC5-3B2C-62EFB68A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110252-1014-3D48-D55B-413AE19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648BA5-C3D5-0253-6508-196ED5C2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D00EC-808B-0E00-912D-E5EF46E0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1DA67-110B-8355-76B9-22E626BC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D9114C-A35A-C19F-3880-F5187FEA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DAE275-F1D2-3657-697E-BA2EE768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3C5A00-4022-972D-277C-F2D0D007F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4B98B5-623F-D5D7-AEDB-4543D95F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0DD799-5595-E086-7BDC-17CCF118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EBDDCB-5A63-B1FC-0CDD-B026A880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42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A73D2-A781-9B6D-B927-8ACCAB79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C60B4B-D2A9-BBD8-D46C-3A81E81E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338124-67D1-3D86-9003-72E2056B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38F1C2-2B7F-06CB-237D-097B2F9C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745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BC674A-8B59-20B6-C292-164F739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AEEB84-D15B-9053-3C22-ED689440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045A7-FAF2-58B6-DA42-47A94998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085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C4B35-2FD1-3AA3-1411-93A3C16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B9B2C-2B35-BA02-3510-32E2428F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B0BA5D-AA32-976D-96F1-11E42A80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A8E264-AEE2-0230-1BD4-DC54A0A2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F19F93-9627-07FF-B82A-FB5139D5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AEDF51-D8CE-892F-39DC-1CBFAAC7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685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64479-F1E5-AD14-4671-5C00643A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B1CD4F-AED0-0905-61C0-BFC5072E4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45DE6F-D2A1-746F-6A03-AB511378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884094-91BB-5FA9-161D-C2DCD188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961DD0-4424-172A-F474-CDF72112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B084B2-91BF-2B7B-98E4-3B832F28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413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23A85-21A3-8145-E27A-4D655D34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F5FB2-AD77-EBDA-C032-47E28FA26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805C6-3424-49B5-3E7D-E11CB9DC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FDD0BC-AA9D-C275-8F07-89503FBE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8FA6F-35D7-F6FE-4FD9-FC40E7A9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8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A10C71-5E00-074A-AD1F-F95FB0074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1BD4FD-1332-E547-A713-650BA835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36FE7B-D377-6A91-F316-B1A23258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F59D40-3112-1E40-157A-7712EDB7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15E31-CA42-CB67-440E-73C7A8F0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168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&amp; title" type="blank">
  <p:cSld name="Blank slide &amp; titl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547567" y="500533"/>
            <a:ext cx="9998400" cy="1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083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 1">
  <p:cSld name="Title &amp; 6 columns slide 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968133" y="-1031067"/>
            <a:ext cx="6846800" cy="28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3200">
                <a:solidFill>
                  <a:srgbClr val="20202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fr-FR" smtClean="0"/>
              <a:pPr algn="l"/>
              <a:t>‹N°›</a:t>
            </a:fld>
            <a:endParaRPr lang="fr-FR"/>
          </a:p>
        </p:txBody>
      </p:sp>
      <p:sp>
        <p:nvSpPr>
          <p:cNvPr id="65" name="Google Shape;65;p12"/>
          <p:cNvSpPr/>
          <p:nvPr/>
        </p:nvSpPr>
        <p:spPr>
          <a:xfrm rot="-5400000">
            <a:off x="2241500" y="4029233"/>
            <a:ext cx="39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2"/>
          <p:cNvSpPr/>
          <p:nvPr/>
        </p:nvSpPr>
        <p:spPr>
          <a:xfrm rot="-5400000">
            <a:off x="5735400" y="4029233"/>
            <a:ext cx="39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2"/>
          <p:cNvSpPr/>
          <p:nvPr/>
        </p:nvSpPr>
        <p:spPr>
          <a:xfrm rot="-5400000">
            <a:off x="9229300" y="4029233"/>
            <a:ext cx="39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934200" y="21140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934200" y="30908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3"/>
          </p:nvPr>
        </p:nvSpPr>
        <p:spPr>
          <a:xfrm>
            <a:off x="4440200" y="21140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4"/>
          </p:nvPr>
        </p:nvSpPr>
        <p:spPr>
          <a:xfrm>
            <a:off x="4440200" y="30908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5"/>
          </p:nvPr>
        </p:nvSpPr>
        <p:spPr>
          <a:xfrm>
            <a:off x="7946200" y="21140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6"/>
          </p:nvPr>
        </p:nvSpPr>
        <p:spPr>
          <a:xfrm>
            <a:off x="7946200" y="30908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7"/>
          </p:nvPr>
        </p:nvSpPr>
        <p:spPr>
          <a:xfrm>
            <a:off x="934200" y="41088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8"/>
          </p:nvPr>
        </p:nvSpPr>
        <p:spPr>
          <a:xfrm>
            <a:off x="934200" y="50856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9"/>
          </p:nvPr>
        </p:nvSpPr>
        <p:spPr>
          <a:xfrm>
            <a:off x="4440200" y="41088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13"/>
          </p:nvPr>
        </p:nvSpPr>
        <p:spPr>
          <a:xfrm>
            <a:off x="4440200" y="50856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4"/>
          </p:nvPr>
        </p:nvSpPr>
        <p:spPr>
          <a:xfrm>
            <a:off x="7946200" y="41088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5"/>
          </p:nvPr>
        </p:nvSpPr>
        <p:spPr>
          <a:xfrm>
            <a:off x="7946200" y="50856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93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51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36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74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6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1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C45341-9AB0-C5FB-BD3A-CEDF5F86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076AEE-569B-84F0-DC81-985C0D93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562C32-0EBC-C140-A4EF-08F74C705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3943-B93E-4BDA-8919-87A23604BFED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22A17-12CF-43E3-18C3-8779E8896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57058-1D44-E689-1E35-F68AE1CA4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AC86-ADC9-4900-9FD3-3B8B4594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3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bin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661733" y="1927274"/>
            <a:ext cx="5176359" cy="240402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sz="4400" dirty="0">
                <a:solidFill>
                  <a:srgbClr val="FFC000"/>
                </a:solidFill>
              </a:rPr>
              <a:t>Modélisation</a:t>
            </a:r>
            <a:r>
              <a:rPr lang="fr-FR" sz="4400" dirty="0"/>
              <a:t> du rendement des crypto-monnaies</a:t>
            </a:r>
            <a:endParaRPr sz="4267"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1"/>
          </p:nvPr>
        </p:nvSpPr>
        <p:spPr>
          <a:xfrm>
            <a:off x="661733" y="5279296"/>
            <a:ext cx="4457600" cy="7979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b="1" dirty="0"/>
              <a:t>El Hamzaoui Badr Eddine</a:t>
            </a:r>
          </a:p>
          <a:p>
            <a:pPr>
              <a:spcBef>
                <a:spcPts val="0"/>
              </a:spcBef>
            </a:pPr>
            <a:r>
              <a:rPr lang="fr-FR" b="1" dirty="0">
                <a:sym typeface="Spectral Light"/>
              </a:rPr>
              <a:t>Rameaux Cyril</a:t>
            </a:r>
          </a:p>
          <a:p>
            <a:pPr marL="0" indent="0"/>
            <a:endParaRPr dirty="0"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r="22082"/>
          <a:stretch/>
        </p:blipFill>
        <p:spPr>
          <a:xfrm>
            <a:off x="6065267" y="0"/>
            <a:ext cx="612673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11348" y="393896"/>
            <a:ext cx="862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II. </a:t>
            </a:r>
            <a:r>
              <a:rPr lang="fr-FR" sz="3200" cap="all" dirty="0">
                <a:latin typeface="Rockwell Condensed" panose="02060603050405020104" pitchFamily="18" charset="0"/>
                <a:ea typeface="+mj-ea"/>
                <a:cs typeface="+mj-cs"/>
              </a:rPr>
              <a:t>Construction des Modèles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1216A7-87E1-56BD-D9BF-F4723FE493B5}"/>
              </a:ext>
            </a:extLst>
          </p:cNvPr>
          <p:cNvSpPr txBox="1"/>
          <p:nvPr/>
        </p:nvSpPr>
        <p:spPr>
          <a:xfrm>
            <a:off x="1802780" y="1511175"/>
            <a:ext cx="73292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Nous avons séparé le jeu de données en trois sous-échantillons :</a:t>
            </a:r>
          </a:p>
          <a:p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Données d’entrainement                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70% des données</a:t>
            </a: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Période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 04/01/2018 au 09/01/2021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 </a:t>
            </a: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Données de validation                     15% des données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Période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 10/01/2021 au 02/09/2021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 </a:t>
            </a:r>
          </a:p>
          <a:p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Données de test                                 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15% des données</a:t>
            </a:r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Période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 03/09/2021 au 26/04/2022</a:t>
            </a: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Pour évaluer nos modèles nous intéressons aux statistiques suivantes : RMSE, MSE, MAE et le R2</a:t>
            </a: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4027360" y="-1863003"/>
            <a:ext cx="104542" cy="568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F0E31587-4FC0-5C27-59A0-80055646F2BF}"/>
              </a:ext>
            </a:extLst>
          </p:cNvPr>
          <p:cNvSpPr/>
          <p:nvPr/>
        </p:nvSpPr>
        <p:spPr>
          <a:xfrm>
            <a:off x="5069059" y="4382010"/>
            <a:ext cx="506437" cy="22508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E5C45DFA-8D58-1A8C-E52F-6C2D6AC13028}"/>
              </a:ext>
            </a:extLst>
          </p:cNvPr>
          <p:cNvSpPr/>
          <p:nvPr/>
        </p:nvSpPr>
        <p:spPr>
          <a:xfrm>
            <a:off x="5069060" y="2164444"/>
            <a:ext cx="506437" cy="22508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9726F9F4-BB75-1B73-A4EF-6985A8B69924}"/>
              </a:ext>
            </a:extLst>
          </p:cNvPr>
          <p:cNvSpPr/>
          <p:nvPr/>
        </p:nvSpPr>
        <p:spPr>
          <a:xfrm>
            <a:off x="5069059" y="3223000"/>
            <a:ext cx="506437" cy="22508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oogle Shape;8261;p70">
            <a:extLst>
              <a:ext uri="{FF2B5EF4-FFF2-40B4-BE49-F238E27FC236}">
                <a16:creationId xmlns:a16="http://schemas.microsoft.com/office/drawing/2014/main" id="{222962B5-1BBC-20EC-2F74-0D0B44AFA3B4}"/>
              </a:ext>
            </a:extLst>
          </p:cNvPr>
          <p:cNvGrpSpPr/>
          <p:nvPr/>
        </p:nvGrpSpPr>
        <p:grpSpPr>
          <a:xfrm>
            <a:off x="1237957" y="3093515"/>
            <a:ext cx="506436" cy="455915"/>
            <a:chOff x="-4478975" y="3251700"/>
            <a:chExt cx="293825" cy="293800"/>
          </a:xfrm>
          <a:solidFill>
            <a:srgbClr val="FFC000"/>
          </a:solidFill>
        </p:grpSpPr>
        <p:sp>
          <p:nvSpPr>
            <p:cNvPr id="34" name="Google Shape;8262;p70">
              <a:extLst>
                <a:ext uri="{FF2B5EF4-FFF2-40B4-BE49-F238E27FC236}">
                  <a16:creationId xmlns:a16="http://schemas.microsoft.com/office/drawing/2014/main" id="{8441268B-2A3D-2032-A978-38815B97C1AC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63;p70">
              <a:extLst>
                <a:ext uri="{FF2B5EF4-FFF2-40B4-BE49-F238E27FC236}">
                  <a16:creationId xmlns:a16="http://schemas.microsoft.com/office/drawing/2014/main" id="{6AD1E5D6-9D37-CA34-7087-61F9DEDED10E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64;p70">
              <a:extLst>
                <a:ext uri="{FF2B5EF4-FFF2-40B4-BE49-F238E27FC236}">
                  <a16:creationId xmlns:a16="http://schemas.microsoft.com/office/drawing/2014/main" id="{4F7CDDE3-D6E7-0CCE-D141-9BAF0E53713F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E339F369-A7B4-DC77-31ED-786EA60C9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8" y="1847830"/>
            <a:ext cx="770271" cy="770271"/>
          </a:xfrm>
          <a:prstGeom prst="rect">
            <a:avLst/>
          </a:prstGeom>
        </p:spPr>
      </p:pic>
      <p:grpSp>
        <p:nvGrpSpPr>
          <p:cNvPr id="37" name="Google Shape;8786;p71">
            <a:extLst>
              <a:ext uri="{FF2B5EF4-FFF2-40B4-BE49-F238E27FC236}">
                <a16:creationId xmlns:a16="http://schemas.microsoft.com/office/drawing/2014/main" id="{3DEE42BF-A245-C9A6-5353-ABA9FA0CDF17}"/>
              </a:ext>
            </a:extLst>
          </p:cNvPr>
          <p:cNvGrpSpPr/>
          <p:nvPr/>
        </p:nvGrpSpPr>
        <p:grpSpPr>
          <a:xfrm>
            <a:off x="1298531" y="4239900"/>
            <a:ext cx="427951" cy="440614"/>
            <a:chOff x="6168925" y="3936925"/>
            <a:chExt cx="296950" cy="295375"/>
          </a:xfrm>
          <a:solidFill>
            <a:srgbClr val="FFC000"/>
          </a:solidFill>
        </p:grpSpPr>
        <p:sp>
          <p:nvSpPr>
            <p:cNvPr id="38" name="Google Shape;8787;p71">
              <a:extLst>
                <a:ext uri="{FF2B5EF4-FFF2-40B4-BE49-F238E27FC236}">
                  <a16:creationId xmlns:a16="http://schemas.microsoft.com/office/drawing/2014/main" id="{701C7E24-C942-FBA4-F75C-535D8CFD51DC}"/>
                </a:ext>
              </a:extLst>
            </p:cNvPr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788;p71">
              <a:extLst>
                <a:ext uri="{FF2B5EF4-FFF2-40B4-BE49-F238E27FC236}">
                  <a16:creationId xmlns:a16="http://schemas.microsoft.com/office/drawing/2014/main" id="{74A56295-B858-2AAE-D4EA-76C703B89932}"/>
                </a:ext>
              </a:extLst>
            </p:cNvPr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789;p71">
              <a:extLst>
                <a:ext uri="{FF2B5EF4-FFF2-40B4-BE49-F238E27FC236}">
                  <a16:creationId xmlns:a16="http://schemas.microsoft.com/office/drawing/2014/main" id="{E2BD5BBE-72EE-F7F1-80AD-3A7C57DC20AE}"/>
                </a:ext>
              </a:extLst>
            </p:cNvPr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790;p71">
              <a:extLst>
                <a:ext uri="{FF2B5EF4-FFF2-40B4-BE49-F238E27FC236}">
                  <a16:creationId xmlns:a16="http://schemas.microsoft.com/office/drawing/2014/main" id="{2E5603E6-24E2-8656-3E62-B150888C9358}"/>
                </a:ext>
              </a:extLst>
            </p:cNvPr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91;p71">
              <a:extLst>
                <a:ext uri="{FF2B5EF4-FFF2-40B4-BE49-F238E27FC236}">
                  <a16:creationId xmlns:a16="http://schemas.microsoft.com/office/drawing/2014/main" id="{C3D34E76-C441-D01C-C0E7-D5F472D3CE90}"/>
                </a:ext>
              </a:extLst>
            </p:cNvPr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92;p71">
              <a:extLst>
                <a:ext uri="{FF2B5EF4-FFF2-40B4-BE49-F238E27FC236}">
                  <a16:creationId xmlns:a16="http://schemas.microsoft.com/office/drawing/2014/main" id="{B3861C85-9069-3B36-7F05-03234DBD026F}"/>
                </a:ext>
              </a:extLst>
            </p:cNvPr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733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D30E180-B95D-7ADA-AD18-FC058C40A2D0}"/>
              </a:ext>
            </a:extLst>
          </p:cNvPr>
          <p:cNvSpPr txBox="1"/>
          <p:nvPr/>
        </p:nvSpPr>
        <p:spPr>
          <a:xfrm rot="197333">
            <a:off x="4421945" y="3025391"/>
            <a:ext cx="3938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A. </a:t>
            </a:r>
            <a:r>
              <a:rPr lang="fr-FR" sz="3000" cap="all" dirty="0">
                <a:latin typeface="Rockwell Condensed" panose="02060603050405020104" pitchFamily="18" charset="0"/>
                <a:ea typeface="+mj-ea"/>
                <a:cs typeface="+mj-cs"/>
              </a:rPr>
              <a:t>Modèles classiques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CD7B1E-C721-3B1B-CB3A-61ABC93D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480216"/>
            <a:ext cx="3938954" cy="2135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F47D308-F4E5-B8D6-CB8F-3E885ECD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3" y="4115385"/>
            <a:ext cx="5714286" cy="2047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3E2C8B-ED1F-5194-820E-D0B4FAB29AAC}"/>
              </a:ext>
            </a:extLst>
          </p:cNvPr>
          <p:cNvSpPr/>
          <p:nvPr/>
        </p:nvSpPr>
        <p:spPr>
          <a:xfrm rot="5600934" flipH="1">
            <a:off x="6015641" y="1970742"/>
            <a:ext cx="97070" cy="31608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2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11348" y="393896"/>
            <a:ext cx="862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1.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Modèle </a:t>
            </a:r>
            <a:r>
              <a:rPr lang="fr-FR" sz="2800" i="1" cap="all" dirty="0" err="1">
                <a:latin typeface="Rockwell Condensed" panose="02060603050405020104" pitchFamily="18" charset="0"/>
                <a:ea typeface="+mj-ea"/>
                <a:cs typeface="+mj-cs"/>
              </a:rPr>
              <a:t>capm</a:t>
            </a:r>
            <a:endParaRPr lang="fr-FR" sz="2800" i="1" cap="all" dirty="0">
              <a:latin typeface="Rockwell Condensed" panose="02060603050405020104" pitchFamily="18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A1216A7-87E1-56BD-D9BF-F4723FE493B5}"/>
                  </a:ext>
                </a:extLst>
              </p:cNvPr>
              <p:cNvSpPr txBox="1"/>
              <p:nvPr/>
            </p:nvSpPr>
            <p:spPr>
              <a:xfrm>
                <a:off x="628650" y="1231404"/>
                <a:ext cx="1136280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Le CAPM (Capital Pricing Asset Model) est le modèle d’évaluation des actifs financiers risqués le plus connu.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rgbClr val="000000"/>
                    </a:solidFill>
                    <a:effectLst/>
                    <a:latin typeface="Rockwell" panose="02060603020205020403" pitchFamily="18" charset="0"/>
                    <a:ea typeface="Times New Roman" panose="02020603050405020304" pitchFamily="18" charset="0"/>
                  </a:rPr>
                  <a:t>Il établit une relation entre la prime de risque de l’actif et son risque systémique.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rgbClr val="000000"/>
                    </a:solidFill>
                    <a:effectLst/>
                    <a:latin typeface="Rockwell" panose="02060603020205020403" pitchFamily="18" charset="0"/>
                    <a:ea typeface="Times New Roman" panose="02020603050405020304" pitchFamily="18" charset="0"/>
                  </a:rPr>
                  <a:t>L’équation du CAPM : 		</a:t>
                </a:r>
                <a14:m>
                  <m:oMath xmlns:m="http://schemas.openxmlformats.org/officeDocument/2006/math"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𝐸𝑟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0=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∗(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𝐸𝑟𝑚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0)</m:t>
                    </m:r>
                  </m:oMath>
                </a14:m>
                <a:endParaRPr lang="fr-FR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1800" dirty="0">
                  <a:solidFill>
                    <a:srgbClr val="000000"/>
                  </a:solidFill>
                  <a:effectLst/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Résultats du Modèle :</a:t>
                </a:r>
                <a:endParaRPr lang="fr-FR" sz="1800" dirty="0">
                  <a:solidFill>
                    <a:srgbClr val="000000"/>
                  </a:solidFill>
                  <a:effectLst/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A1216A7-87E1-56BD-D9BF-F4723FE4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1404"/>
                <a:ext cx="11362804" cy="2308324"/>
              </a:xfrm>
              <a:prstGeom prst="rect">
                <a:avLst/>
              </a:prstGeom>
              <a:blipFill>
                <a:blip r:embed="rId3"/>
                <a:stretch>
                  <a:fillRect l="-322" t="-1319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4027360" y="-1863003"/>
            <a:ext cx="104542" cy="568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CEF7B26-8F4A-2F44-ED09-001697241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22941"/>
              </p:ext>
            </p:extLst>
          </p:nvPr>
        </p:nvGraphicFramePr>
        <p:xfrm>
          <a:off x="631285" y="3757943"/>
          <a:ext cx="5236856" cy="1657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92032">
                  <a:extLst>
                    <a:ext uri="{9D8B030D-6E8A-4147-A177-3AD203B41FA5}">
                      <a16:colId xmlns:a16="http://schemas.microsoft.com/office/drawing/2014/main" val="3472119432"/>
                    </a:ext>
                  </a:extLst>
                </a:gridCol>
                <a:gridCol w="1056953">
                  <a:extLst>
                    <a:ext uri="{9D8B030D-6E8A-4147-A177-3AD203B41FA5}">
                      <a16:colId xmlns:a16="http://schemas.microsoft.com/office/drawing/2014/main" val="3640275730"/>
                    </a:ext>
                  </a:extLst>
                </a:gridCol>
                <a:gridCol w="1025204">
                  <a:extLst>
                    <a:ext uri="{9D8B030D-6E8A-4147-A177-3AD203B41FA5}">
                      <a16:colId xmlns:a16="http://schemas.microsoft.com/office/drawing/2014/main" val="14324384"/>
                    </a:ext>
                  </a:extLst>
                </a:gridCol>
                <a:gridCol w="1032710">
                  <a:extLst>
                    <a:ext uri="{9D8B030D-6E8A-4147-A177-3AD203B41FA5}">
                      <a16:colId xmlns:a16="http://schemas.microsoft.com/office/drawing/2014/main" val="2791992411"/>
                    </a:ext>
                  </a:extLst>
                </a:gridCol>
                <a:gridCol w="929957">
                  <a:extLst>
                    <a:ext uri="{9D8B030D-6E8A-4147-A177-3AD203B41FA5}">
                      <a16:colId xmlns:a16="http://schemas.microsoft.com/office/drawing/2014/main" val="3728936957"/>
                    </a:ext>
                  </a:extLst>
                </a:gridCol>
              </a:tblGrid>
              <a:tr h="552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Bitcoin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276344"/>
                  </a:ext>
                </a:extLst>
              </a:tr>
              <a:tr h="5524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2,06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0,042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1,44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73,95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990665"/>
                  </a:ext>
                </a:extLst>
              </a:tr>
              <a:tr h="5524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3,19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0,1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2,2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52,46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49417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C449D381-D9CD-1A6B-1F04-C878864E6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99625"/>
              </p:ext>
            </p:extLst>
          </p:nvPr>
        </p:nvGraphicFramePr>
        <p:xfrm>
          <a:off x="6096000" y="3757943"/>
          <a:ext cx="5762625" cy="16574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11709">
                  <a:extLst>
                    <a:ext uri="{9D8B030D-6E8A-4147-A177-3AD203B41FA5}">
                      <a16:colId xmlns:a16="http://schemas.microsoft.com/office/drawing/2014/main" val="454166502"/>
                    </a:ext>
                  </a:extLst>
                </a:gridCol>
                <a:gridCol w="1163069">
                  <a:extLst>
                    <a:ext uri="{9D8B030D-6E8A-4147-A177-3AD203B41FA5}">
                      <a16:colId xmlns:a16="http://schemas.microsoft.com/office/drawing/2014/main" val="2482853010"/>
                    </a:ext>
                  </a:extLst>
                </a:gridCol>
                <a:gridCol w="1128133">
                  <a:extLst>
                    <a:ext uri="{9D8B030D-6E8A-4147-A177-3AD203B41FA5}">
                      <a16:colId xmlns:a16="http://schemas.microsoft.com/office/drawing/2014/main" val="3021912964"/>
                    </a:ext>
                  </a:extLst>
                </a:gridCol>
                <a:gridCol w="1136391">
                  <a:extLst>
                    <a:ext uri="{9D8B030D-6E8A-4147-A177-3AD203B41FA5}">
                      <a16:colId xmlns:a16="http://schemas.microsoft.com/office/drawing/2014/main" val="2816657153"/>
                    </a:ext>
                  </a:extLst>
                </a:gridCol>
                <a:gridCol w="1023323">
                  <a:extLst>
                    <a:ext uri="{9D8B030D-6E8A-4147-A177-3AD203B41FA5}">
                      <a16:colId xmlns:a16="http://schemas.microsoft.com/office/drawing/2014/main" val="2565821040"/>
                    </a:ext>
                  </a:extLst>
                </a:gridCol>
              </a:tblGrid>
              <a:tr h="5524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 err="1">
                          <a:effectLst/>
                        </a:rPr>
                        <a:t>Ethereum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752329"/>
                  </a:ext>
                </a:extLst>
              </a:tr>
              <a:tr h="5524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2,19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0,045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1,4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81,69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193856"/>
                  </a:ext>
                </a:extLst>
              </a:tr>
              <a:tr h="5524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3,9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0,16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2,49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58,05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51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11348" y="393896"/>
            <a:ext cx="862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2.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Modèle MULTI FACTORIEL DE MARCHE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A1216A7-87E1-56BD-D9BF-F4723FE493B5}"/>
                  </a:ext>
                </a:extLst>
              </p:cNvPr>
              <p:cNvSpPr txBox="1"/>
              <p:nvPr/>
            </p:nvSpPr>
            <p:spPr>
              <a:xfrm>
                <a:off x="568784" y="1240281"/>
                <a:ext cx="1136280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Extension du CAPM pour palier au manque de validité empirique de ce modèle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rgbClr val="000000"/>
                    </a:solidFill>
                    <a:effectLst/>
                    <a:latin typeface="Rockwell" panose="02060603020205020403" pitchFamily="18" charset="0"/>
                    <a:ea typeface="Times New Roman" panose="02020603050405020304" pitchFamily="18" charset="0"/>
                  </a:rPr>
                  <a:t>L’</a:t>
                </a: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é</a:t>
                </a:r>
                <a:r>
                  <a:rPr lang="fr-FR" sz="1800" dirty="0">
                    <a:solidFill>
                      <a:srgbClr val="000000"/>
                    </a:solidFill>
                    <a:effectLst/>
                    <a:latin typeface="Rockwell" panose="02060603020205020403" pitchFamily="18" charset="0"/>
                    <a:ea typeface="Times New Roman" panose="02020603050405020304" pitchFamily="18" charset="0"/>
                  </a:rPr>
                  <a:t>quation de la prime de risque va dépendre de différents facteurs liées au marche de la crypto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rgbClr val="000000"/>
                    </a:solidFill>
                    <a:effectLst/>
                    <a:latin typeface="Rockwell" panose="02060603020205020403" pitchFamily="18" charset="0"/>
                    <a:ea typeface="Times New Roman" panose="02020603050405020304" pitchFamily="18" charset="0"/>
                  </a:rPr>
                  <a:t>L’équation : 		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𝐸𝑟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0=</m:t>
                    </m:r>
                    <m: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 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∗(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𝐸𝑟𝑚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0)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m:rPr>
                        <m:nor/>
                      </m:rPr>
                      <a:rPr lang="fr-FR" i="1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fr-FR" i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1800" dirty="0">
                  <a:solidFill>
                    <a:srgbClr val="000000"/>
                  </a:solidFill>
                  <a:effectLst/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Résultats du Modèle :</a:t>
                </a:r>
                <a:endParaRPr lang="fr-FR" sz="1800" dirty="0">
                  <a:solidFill>
                    <a:srgbClr val="000000"/>
                  </a:solidFill>
                  <a:effectLst/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A1216A7-87E1-56BD-D9BF-F4723FE4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84" y="1240281"/>
                <a:ext cx="11362804" cy="2031325"/>
              </a:xfrm>
              <a:prstGeom prst="rect">
                <a:avLst/>
              </a:prstGeom>
              <a:blipFill>
                <a:blip r:embed="rId2"/>
                <a:stretch>
                  <a:fillRect l="-322" t="-1497" b="-3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4027360" y="-1863003"/>
            <a:ext cx="104542" cy="568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230D0D7-ABE8-F235-6C68-2D481EE1A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49577"/>
              </p:ext>
            </p:extLst>
          </p:nvPr>
        </p:nvGraphicFramePr>
        <p:xfrm>
          <a:off x="568785" y="3732723"/>
          <a:ext cx="5397010" cy="175818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28486">
                  <a:extLst>
                    <a:ext uri="{9D8B030D-6E8A-4147-A177-3AD203B41FA5}">
                      <a16:colId xmlns:a16="http://schemas.microsoft.com/office/drawing/2014/main" val="4117738757"/>
                    </a:ext>
                  </a:extLst>
                </a:gridCol>
                <a:gridCol w="1089277">
                  <a:extLst>
                    <a:ext uri="{9D8B030D-6E8A-4147-A177-3AD203B41FA5}">
                      <a16:colId xmlns:a16="http://schemas.microsoft.com/office/drawing/2014/main" val="1028932908"/>
                    </a:ext>
                  </a:extLst>
                </a:gridCol>
                <a:gridCol w="1056558">
                  <a:extLst>
                    <a:ext uri="{9D8B030D-6E8A-4147-A177-3AD203B41FA5}">
                      <a16:colId xmlns:a16="http://schemas.microsoft.com/office/drawing/2014/main" val="2648231237"/>
                    </a:ext>
                  </a:extLst>
                </a:gridCol>
                <a:gridCol w="1064292">
                  <a:extLst>
                    <a:ext uri="{9D8B030D-6E8A-4147-A177-3AD203B41FA5}">
                      <a16:colId xmlns:a16="http://schemas.microsoft.com/office/drawing/2014/main" val="1761183891"/>
                    </a:ext>
                  </a:extLst>
                </a:gridCol>
                <a:gridCol w="958397">
                  <a:extLst>
                    <a:ext uri="{9D8B030D-6E8A-4147-A177-3AD203B41FA5}">
                      <a16:colId xmlns:a16="http://schemas.microsoft.com/office/drawing/2014/main" val="2129913756"/>
                    </a:ext>
                  </a:extLst>
                </a:gridCol>
              </a:tblGrid>
              <a:tr h="586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Bitcoin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RMSE (%)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234534"/>
                  </a:ext>
                </a:extLst>
              </a:tr>
              <a:tr h="5860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1,28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0,016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0,98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89,92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690587"/>
                  </a:ext>
                </a:extLst>
              </a:tr>
              <a:tr h="5860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1,57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0,027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1,14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87,78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297500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08911DF-B134-C6D7-EC6E-9E2308276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84901"/>
              </p:ext>
            </p:extLst>
          </p:nvPr>
        </p:nvGraphicFramePr>
        <p:xfrm>
          <a:off x="6429375" y="3732723"/>
          <a:ext cx="5193841" cy="175818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82240">
                  <a:extLst>
                    <a:ext uri="{9D8B030D-6E8A-4147-A177-3AD203B41FA5}">
                      <a16:colId xmlns:a16="http://schemas.microsoft.com/office/drawing/2014/main" val="483663375"/>
                    </a:ext>
                  </a:extLst>
                </a:gridCol>
                <a:gridCol w="1048271">
                  <a:extLst>
                    <a:ext uri="{9D8B030D-6E8A-4147-A177-3AD203B41FA5}">
                      <a16:colId xmlns:a16="http://schemas.microsoft.com/office/drawing/2014/main" val="1634057284"/>
                    </a:ext>
                  </a:extLst>
                </a:gridCol>
                <a:gridCol w="1016784">
                  <a:extLst>
                    <a:ext uri="{9D8B030D-6E8A-4147-A177-3AD203B41FA5}">
                      <a16:colId xmlns:a16="http://schemas.microsoft.com/office/drawing/2014/main" val="191234618"/>
                    </a:ext>
                  </a:extLst>
                </a:gridCol>
                <a:gridCol w="1024227">
                  <a:extLst>
                    <a:ext uri="{9D8B030D-6E8A-4147-A177-3AD203B41FA5}">
                      <a16:colId xmlns:a16="http://schemas.microsoft.com/office/drawing/2014/main" val="2259056508"/>
                    </a:ext>
                  </a:extLst>
                </a:gridCol>
                <a:gridCol w="922319">
                  <a:extLst>
                    <a:ext uri="{9D8B030D-6E8A-4147-A177-3AD203B41FA5}">
                      <a16:colId xmlns:a16="http://schemas.microsoft.com/office/drawing/2014/main" val="2329229351"/>
                    </a:ext>
                  </a:extLst>
                </a:gridCol>
              </a:tblGrid>
              <a:tr h="586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 err="1">
                          <a:effectLst/>
                        </a:rPr>
                        <a:t>Ethereum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RMSE (%)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661784"/>
                  </a:ext>
                </a:extLst>
              </a:tr>
              <a:tr h="5860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1,83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0,03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1,14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87,18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318516"/>
                  </a:ext>
                </a:extLst>
              </a:tr>
              <a:tr h="5860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3,18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0,1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2,29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72,00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938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7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48AFC73-C141-BE8E-E170-97768AB8C87B}"/>
              </a:ext>
            </a:extLst>
          </p:cNvPr>
          <p:cNvSpPr txBox="1"/>
          <p:nvPr/>
        </p:nvSpPr>
        <p:spPr>
          <a:xfrm rot="197333">
            <a:off x="4182054" y="3008952"/>
            <a:ext cx="4837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B. </a:t>
            </a:r>
            <a:r>
              <a:rPr lang="fr-FR" sz="3000" cap="all" dirty="0">
                <a:latin typeface="Rockwell Condensed" panose="02060603050405020104" pitchFamily="18" charset="0"/>
                <a:ea typeface="+mj-ea"/>
                <a:cs typeface="+mj-cs"/>
              </a:rPr>
              <a:t>Modèles de Machine Learning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6798BE-E224-D547-1D87-DC6DB43A2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61"/>
          <a:stretch/>
        </p:blipFill>
        <p:spPr>
          <a:xfrm>
            <a:off x="776849" y="3701248"/>
            <a:ext cx="3851422" cy="2643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6BCBF4-1161-EE2D-A28A-D5BD29878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66" y="226688"/>
            <a:ext cx="4253425" cy="2736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A73986-934E-D771-62CD-061B18B468C8}"/>
              </a:ext>
            </a:extLst>
          </p:cNvPr>
          <p:cNvSpPr/>
          <p:nvPr/>
        </p:nvSpPr>
        <p:spPr>
          <a:xfrm rot="5600934" flipH="1">
            <a:off x="6567337" y="1290778"/>
            <a:ext cx="66576" cy="4492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31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39AB805-0776-1B74-6B2C-D115B6818230}"/>
              </a:ext>
            </a:extLst>
          </p:cNvPr>
          <p:cNvSpPr txBox="1"/>
          <p:nvPr/>
        </p:nvSpPr>
        <p:spPr>
          <a:xfrm>
            <a:off x="1645920" y="446168"/>
            <a:ext cx="862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1.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La Descente de gradient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A502D-8E43-9312-C5FC-7A30819FABA8}"/>
              </a:ext>
            </a:extLst>
          </p:cNvPr>
          <p:cNvSpPr/>
          <p:nvPr/>
        </p:nvSpPr>
        <p:spPr>
          <a:xfrm rot="5400000" flipH="1">
            <a:off x="4027360" y="-1863003"/>
            <a:ext cx="104542" cy="568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BAEB6B85-2759-77C9-AC09-1010861042B4}"/>
              </a:ext>
            </a:extLst>
          </p:cNvPr>
          <p:cNvSpPr/>
          <p:nvPr/>
        </p:nvSpPr>
        <p:spPr>
          <a:xfrm rot="18349432">
            <a:off x="1308297" y="506561"/>
            <a:ext cx="295422" cy="42203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3.jpg">
            <a:extLst>
              <a:ext uri="{FF2B5EF4-FFF2-40B4-BE49-F238E27FC236}">
                <a16:creationId xmlns:a16="http://schemas.microsoft.com/office/drawing/2014/main" id="{E925625F-BA4B-404B-994C-BECA77E85D6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50047" y="1483041"/>
            <a:ext cx="2691905" cy="2329168"/>
          </a:xfrm>
          <a:prstGeom prst="rect">
            <a:avLst/>
          </a:prstGeom>
          <a:ln/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ADC1FAF-AA94-3DD5-D1BC-7A458B667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1412948"/>
            <a:ext cx="2691905" cy="21963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006818-272C-DDF0-AE42-709117E82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84" y="1483041"/>
            <a:ext cx="3446916" cy="24337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A3E4A4-7606-2201-AE8F-830FE7EA1CAD}"/>
              </a:ext>
            </a:extLst>
          </p:cNvPr>
          <p:cNvSpPr/>
          <p:nvPr/>
        </p:nvSpPr>
        <p:spPr>
          <a:xfrm rot="10800000" flipH="1">
            <a:off x="4429070" y="1412945"/>
            <a:ext cx="100727" cy="21963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E2C38D-E327-8E2C-17B2-51190533038A}"/>
              </a:ext>
            </a:extLst>
          </p:cNvPr>
          <p:cNvSpPr/>
          <p:nvPr/>
        </p:nvSpPr>
        <p:spPr>
          <a:xfrm rot="10800000" flipH="1">
            <a:off x="7729957" y="1412946"/>
            <a:ext cx="100727" cy="21963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7D2AAE-33D0-598C-20A0-6989FEE45364}"/>
              </a:ext>
            </a:extLst>
          </p:cNvPr>
          <p:cNvSpPr txBox="1"/>
          <p:nvPr/>
        </p:nvSpPr>
        <p:spPr>
          <a:xfrm>
            <a:off x="1198458" y="3875391"/>
            <a:ext cx="100791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Algorithme de minimisation de fonction de cout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Initialisation des paramètres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 Ajustement des paramètres ai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Réitération de l'étape 2 jusqu’à la convergence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La fonction de cout doit être convexe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Le taux 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d’apprentissage </a:t>
            </a:r>
            <a:r>
              <a:rPr lang="el-GR" dirty="0">
                <a:solidFill>
                  <a:srgbClr val="000000"/>
                </a:solidFill>
              </a:rPr>
              <a:t>α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 doit être correctement choisi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35FEAFBD-7E24-26EE-2BB6-BC2CC3D56655}"/>
              </a:ext>
            </a:extLst>
          </p:cNvPr>
          <p:cNvSpPr/>
          <p:nvPr/>
        </p:nvSpPr>
        <p:spPr>
          <a:xfrm rot="16200000">
            <a:off x="5598942" y="4429099"/>
            <a:ext cx="295422" cy="42203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523E119-B4C2-BB21-1E7C-D55F6274EA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377"/>
          <a:stretch/>
        </p:blipFill>
        <p:spPr>
          <a:xfrm>
            <a:off x="6252891" y="4437628"/>
            <a:ext cx="1477066" cy="4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7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ogo outils : images, photos et images vectorielles de stock | Shutterstock">
            <a:extLst>
              <a:ext uri="{FF2B5EF4-FFF2-40B4-BE49-F238E27FC236}">
                <a16:creationId xmlns:a16="http://schemas.microsoft.com/office/drawing/2014/main" id="{3D584A07-0FD6-FE52-BE04-87E3C0482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28" b="22018"/>
          <a:stretch/>
        </p:blipFill>
        <p:spPr bwMode="auto">
          <a:xfrm>
            <a:off x="465194" y="2221211"/>
            <a:ext cx="1894389" cy="199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11348" y="393896"/>
            <a:ext cx="862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2.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Sélection des variables explicatives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4027360" y="-1863003"/>
            <a:ext cx="104542" cy="568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61DF24-4BD5-FB6B-C8E4-CBE2757EB791}"/>
              </a:ext>
            </a:extLst>
          </p:cNvPr>
          <p:cNvSpPr txBox="1"/>
          <p:nvPr/>
        </p:nvSpPr>
        <p:spPr>
          <a:xfrm>
            <a:off x="1681841" y="1621047"/>
            <a:ext cx="11362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Objectif :  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Sélectionner la combinaison de variables optimales pour optimiser la performance*</a:t>
            </a:r>
          </a:p>
          <a:p>
            <a:pPr lvl="3"/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 des modèles</a:t>
            </a:r>
            <a:b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</a:b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6" name="Picture 4" descr="Résultat de recherche d'images pour &quot;objectif picto&quot; | Picto">
            <a:extLst>
              <a:ext uri="{FF2B5EF4-FFF2-40B4-BE49-F238E27FC236}">
                <a16:creationId xmlns:a16="http://schemas.microsoft.com/office/drawing/2014/main" id="{17B30489-3965-93C6-490D-859C4C20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8" y="139699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7BE1D21-7935-4BFC-29BE-909B8BD6A8A9}"/>
              </a:ext>
            </a:extLst>
          </p:cNvPr>
          <p:cNvSpPr txBox="1"/>
          <p:nvPr/>
        </p:nvSpPr>
        <p:spPr>
          <a:xfrm>
            <a:off x="1829623" y="3411480"/>
            <a:ext cx="11362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 Méthode:   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- Faire un test de « f-régression » qui va sélectionner les k meilleurs variables</a:t>
            </a:r>
          </a:p>
          <a:p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		       - Tester sur un modèle de régression linéaire chaque combinaisons de </a:t>
            </a:r>
            <a:r>
              <a:rPr lang="fr-FR" dirty="0" err="1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varibles</a:t>
            </a: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			  optimales.</a:t>
            </a:r>
          </a:p>
          <a:p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			-Conserver la combinaison qui a la meilleur performance sur ce modèle</a:t>
            </a:r>
            <a:b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</a:b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pic>
        <p:nvPicPr>
          <p:cNvPr id="3084" name="Picture 12" descr="Symbole Vectoriel De L'icône Du Résultat Médical Et Symbole Isolé Sur Fond  Blanc, Logo Du Résultat Médical Illustration de Vecteur - Illustration du  plat, contrôle: 134335492">
            <a:extLst>
              <a:ext uri="{FF2B5EF4-FFF2-40B4-BE49-F238E27FC236}">
                <a16:creationId xmlns:a16="http://schemas.microsoft.com/office/drawing/2014/main" id="{819A1941-B053-EE3C-814F-0BC9F498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3" y="4951829"/>
            <a:ext cx="1456050" cy="14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A3F82E9-AC10-BA46-75FF-4785DEF1C0DC}"/>
              </a:ext>
            </a:extLst>
          </p:cNvPr>
          <p:cNvSpPr txBox="1"/>
          <p:nvPr/>
        </p:nvSpPr>
        <p:spPr>
          <a:xfrm>
            <a:off x="1566387" y="5461003"/>
            <a:ext cx="1033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    Résultat : 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l’indice de marché ( IM ), le facteur taille ( T ), le facteur Momentum ( M ), le facteur 			volatilité ( V ), le SP&amp;500 ( SP500 ), le CAC40, l’Euro </a:t>
            </a:r>
            <a:r>
              <a:rPr lang="fr-FR" dirty="0" err="1">
                <a:solidFill>
                  <a:srgbClr val="000000"/>
                </a:solidFill>
                <a:latin typeface="Rockwell" panose="02060603020205020403" pitchFamily="18" charset="0"/>
              </a:rPr>
              <a:t>Stoxx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 50 ( EU50 ) et le VIX. </a:t>
            </a:r>
          </a:p>
          <a:p>
            <a:pPr algn="just">
              <a:lnSpc>
                <a:spcPct val="150000"/>
              </a:lnSpc>
            </a:pPr>
            <a:endParaRPr lang="fr-FR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b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</a:b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1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11348" y="393896"/>
            <a:ext cx="862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3.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Modèle de régression linéaire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4027360" y="-1863003"/>
            <a:ext cx="104542" cy="568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1DF24-4BD5-FB6B-C8E4-CBE2757EB791}"/>
                  </a:ext>
                </a:extLst>
              </p:cNvPr>
              <p:cNvSpPr txBox="1"/>
              <p:nvPr/>
            </p:nvSpPr>
            <p:spPr>
              <a:xfrm>
                <a:off x="589050" y="1399375"/>
                <a:ext cx="11362804" cy="369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On va effectuer un modèle de régression comme pour le CAPM ou le modèle multi factoriel mais avec les variables sélectionnées à l’étape précédente.</a:t>
                </a:r>
              </a:p>
              <a:p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L’objectif est de trouver une équation de la forme : </a:t>
                </a:r>
              </a:p>
              <a:p>
                <a:pPr algn="ctr"/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𝑅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0+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𝐼𝑀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5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500+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6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𝐶𝐴𝐶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40+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7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𝐸𝑈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50+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8</m:t>
                    </m:r>
                    <m:r>
                      <a:rPr lang="fr-FR" sz="1800" i="1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𝑉𝐼𝑋</m:t>
                    </m:r>
                  </m:oMath>
                </a14:m>
                <a:r>
                  <a:rPr lang="fr-FR" sz="18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fr-FR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 à l’aide des données d’entrainement et d’appliquer cette équation sur les données de validation et de test</a:t>
                </a:r>
              </a:p>
              <a:p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Pour trouver les coefficient on minimise la fonction de couts : </a:t>
                </a:r>
              </a:p>
              <a:p>
                <a:pPr algn="ctr"/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0− 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𝐼𝑀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𝑆𝑃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500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𝐶𝐴𝐶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40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𝐸𝑈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𝑉𝐼𝑋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)².</a:t>
                </a:r>
                <a:endParaRPr lang="fr-FR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Résultats du modèle de régression linéaire sur les variables optimales: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effectLst/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1DF24-4BD5-FB6B-C8E4-CBE2757EB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50" y="1399375"/>
                <a:ext cx="11362804" cy="3694345"/>
              </a:xfrm>
              <a:prstGeom prst="rect">
                <a:avLst/>
              </a:prstGeom>
              <a:blipFill>
                <a:blip r:embed="rId2"/>
                <a:stretch>
                  <a:fillRect l="-376" t="-990" r="-3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1EB0E34-537D-DD54-D89E-FA7B98AC0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22135"/>
              </p:ext>
            </p:extLst>
          </p:nvPr>
        </p:nvGraphicFramePr>
        <p:xfrm>
          <a:off x="333374" y="4535055"/>
          <a:ext cx="5513677" cy="199505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55043">
                  <a:extLst>
                    <a:ext uri="{9D8B030D-6E8A-4147-A177-3AD203B41FA5}">
                      <a16:colId xmlns:a16="http://schemas.microsoft.com/office/drawing/2014/main" val="2605534774"/>
                    </a:ext>
                  </a:extLst>
                </a:gridCol>
                <a:gridCol w="1112824">
                  <a:extLst>
                    <a:ext uri="{9D8B030D-6E8A-4147-A177-3AD203B41FA5}">
                      <a16:colId xmlns:a16="http://schemas.microsoft.com/office/drawing/2014/main" val="3586266512"/>
                    </a:ext>
                  </a:extLst>
                </a:gridCol>
                <a:gridCol w="1079397">
                  <a:extLst>
                    <a:ext uri="{9D8B030D-6E8A-4147-A177-3AD203B41FA5}">
                      <a16:colId xmlns:a16="http://schemas.microsoft.com/office/drawing/2014/main" val="877967073"/>
                    </a:ext>
                  </a:extLst>
                </a:gridCol>
                <a:gridCol w="1087298">
                  <a:extLst>
                    <a:ext uri="{9D8B030D-6E8A-4147-A177-3AD203B41FA5}">
                      <a16:colId xmlns:a16="http://schemas.microsoft.com/office/drawing/2014/main" val="945807305"/>
                    </a:ext>
                  </a:extLst>
                </a:gridCol>
                <a:gridCol w="979115">
                  <a:extLst>
                    <a:ext uri="{9D8B030D-6E8A-4147-A177-3AD203B41FA5}">
                      <a16:colId xmlns:a16="http://schemas.microsoft.com/office/drawing/2014/main" val="2972724090"/>
                    </a:ext>
                  </a:extLst>
                </a:gridCol>
              </a:tblGrid>
              <a:tr h="4019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Bitcoin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MSE (%)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631903"/>
                  </a:ext>
                </a:extLst>
              </a:tr>
              <a:tr h="7965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0,75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0,005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0,51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96,24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139270"/>
                  </a:ext>
                </a:extLst>
              </a:tr>
              <a:tr h="7965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0,93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0,009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0,59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95,63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8769243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4DC8EBB-12CE-B071-E3B5-41E6DD38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34065"/>
              </p:ext>
            </p:extLst>
          </p:nvPr>
        </p:nvGraphicFramePr>
        <p:xfrm>
          <a:off x="5938982" y="4530751"/>
          <a:ext cx="5513677" cy="199935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55043">
                  <a:extLst>
                    <a:ext uri="{9D8B030D-6E8A-4147-A177-3AD203B41FA5}">
                      <a16:colId xmlns:a16="http://schemas.microsoft.com/office/drawing/2014/main" val="3726180339"/>
                    </a:ext>
                  </a:extLst>
                </a:gridCol>
                <a:gridCol w="1112824">
                  <a:extLst>
                    <a:ext uri="{9D8B030D-6E8A-4147-A177-3AD203B41FA5}">
                      <a16:colId xmlns:a16="http://schemas.microsoft.com/office/drawing/2014/main" val="2905474950"/>
                    </a:ext>
                  </a:extLst>
                </a:gridCol>
                <a:gridCol w="1079397">
                  <a:extLst>
                    <a:ext uri="{9D8B030D-6E8A-4147-A177-3AD203B41FA5}">
                      <a16:colId xmlns:a16="http://schemas.microsoft.com/office/drawing/2014/main" val="4184926962"/>
                    </a:ext>
                  </a:extLst>
                </a:gridCol>
                <a:gridCol w="1087298">
                  <a:extLst>
                    <a:ext uri="{9D8B030D-6E8A-4147-A177-3AD203B41FA5}">
                      <a16:colId xmlns:a16="http://schemas.microsoft.com/office/drawing/2014/main" val="1516242759"/>
                    </a:ext>
                  </a:extLst>
                </a:gridCol>
                <a:gridCol w="979115">
                  <a:extLst>
                    <a:ext uri="{9D8B030D-6E8A-4147-A177-3AD203B41FA5}">
                      <a16:colId xmlns:a16="http://schemas.microsoft.com/office/drawing/2014/main" val="4200235921"/>
                    </a:ext>
                  </a:extLst>
                </a:gridCol>
              </a:tblGrid>
              <a:tr h="666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 err="1">
                          <a:effectLst/>
                        </a:rPr>
                        <a:t>Ethereum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202899"/>
                  </a:ext>
                </a:extLst>
              </a:tr>
              <a:tr h="6664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1,87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0,034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1,17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85,91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050266"/>
                  </a:ext>
                </a:extLst>
              </a:tr>
              <a:tr h="6664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3,28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0,11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2,36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70,08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05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2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DB62DA9-1750-C439-C0E1-7B4E59E93089}"/>
              </a:ext>
            </a:extLst>
          </p:cNvPr>
          <p:cNvSpPr txBox="1"/>
          <p:nvPr/>
        </p:nvSpPr>
        <p:spPr>
          <a:xfrm>
            <a:off x="6949439" y="618979"/>
            <a:ext cx="545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4.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Modèle d’Arbre de Décision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DB5C5BC1-F478-564A-3B08-30410C8985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25439" y="3696116"/>
            <a:ext cx="4014783" cy="2486325"/>
          </a:xfrm>
          <a:prstGeom prst="rect">
            <a:avLst/>
          </a:prstGeom>
          <a:ln/>
        </p:spPr>
      </p:pic>
      <p:sp>
        <p:nvSpPr>
          <p:cNvPr id="6" name="Google Shape;451;p45">
            <a:extLst>
              <a:ext uri="{FF2B5EF4-FFF2-40B4-BE49-F238E27FC236}">
                <a16:creationId xmlns:a16="http://schemas.microsoft.com/office/drawing/2014/main" id="{3371BDF7-5E47-363E-D306-581C90FDCFF7}"/>
              </a:ext>
            </a:extLst>
          </p:cNvPr>
          <p:cNvSpPr txBox="1">
            <a:spLocks/>
          </p:cNvSpPr>
          <p:nvPr/>
        </p:nvSpPr>
        <p:spPr>
          <a:xfrm>
            <a:off x="732854" y="1921016"/>
            <a:ext cx="3839145" cy="109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Construction d’un arbre de décision permettant de partitionner les observations de la variable cible de nœud en nœud.</a:t>
            </a:r>
          </a:p>
        </p:txBody>
      </p:sp>
      <p:sp>
        <p:nvSpPr>
          <p:cNvPr id="7" name="Google Shape;451;p45">
            <a:extLst>
              <a:ext uri="{FF2B5EF4-FFF2-40B4-BE49-F238E27FC236}">
                <a16:creationId xmlns:a16="http://schemas.microsoft.com/office/drawing/2014/main" id="{C57C798F-47B9-4D66-E0DA-CBC6094C5072}"/>
              </a:ext>
            </a:extLst>
          </p:cNvPr>
          <p:cNvSpPr txBox="1">
            <a:spLocks/>
          </p:cNvSpPr>
          <p:nvPr/>
        </p:nvSpPr>
        <p:spPr>
          <a:xfrm>
            <a:off x="1221707" y="1491221"/>
            <a:ext cx="2505060" cy="4297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FFC000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Principe du modèle</a:t>
            </a:r>
          </a:p>
        </p:txBody>
      </p:sp>
      <p:sp>
        <p:nvSpPr>
          <p:cNvPr id="8" name="Google Shape;451;p45">
            <a:extLst>
              <a:ext uri="{FF2B5EF4-FFF2-40B4-BE49-F238E27FC236}">
                <a16:creationId xmlns:a16="http://schemas.microsoft.com/office/drawing/2014/main" id="{9CE6130D-D3D5-9918-E699-C6A8D105C704}"/>
              </a:ext>
            </a:extLst>
          </p:cNvPr>
          <p:cNvSpPr txBox="1">
            <a:spLocks/>
          </p:cNvSpPr>
          <p:nvPr/>
        </p:nvSpPr>
        <p:spPr>
          <a:xfrm>
            <a:off x="5616555" y="3262974"/>
            <a:ext cx="5232549" cy="4297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FFC000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Choix de la meilleure règle de partage</a:t>
            </a:r>
          </a:p>
        </p:txBody>
      </p:sp>
      <p:sp>
        <p:nvSpPr>
          <p:cNvPr id="9" name="Google Shape;451;p45">
            <a:extLst>
              <a:ext uri="{FF2B5EF4-FFF2-40B4-BE49-F238E27FC236}">
                <a16:creationId xmlns:a16="http://schemas.microsoft.com/office/drawing/2014/main" id="{62F69397-3375-5FC2-A9AD-377F0218BF2A}"/>
              </a:ext>
            </a:extLst>
          </p:cNvPr>
          <p:cNvSpPr txBox="1">
            <a:spLocks/>
          </p:cNvSpPr>
          <p:nvPr/>
        </p:nvSpPr>
        <p:spPr>
          <a:xfrm>
            <a:off x="940712" y="4821679"/>
            <a:ext cx="3839145" cy="109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L’arbre de décision est composé de :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Une racine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Des nœuds intermédiaires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Des feuilles</a:t>
            </a:r>
          </a:p>
        </p:txBody>
      </p:sp>
      <p:sp>
        <p:nvSpPr>
          <p:cNvPr id="10" name="Google Shape;451;p45">
            <a:extLst>
              <a:ext uri="{FF2B5EF4-FFF2-40B4-BE49-F238E27FC236}">
                <a16:creationId xmlns:a16="http://schemas.microsoft.com/office/drawing/2014/main" id="{7FC4E863-2691-DC91-8AF1-1C82CD36D6EE}"/>
              </a:ext>
            </a:extLst>
          </p:cNvPr>
          <p:cNvSpPr txBox="1">
            <a:spLocks/>
          </p:cNvSpPr>
          <p:nvPr/>
        </p:nvSpPr>
        <p:spPr>
          <a:xfrm>
            <a:off x="940712" y="4341207"/>
            <a:ext cx="3067050" cy="5980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FFC000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Composition d’un arbre</a:t>
            </a:r>
          </a:p>
        </p:txBody>
      </p:sp>
      <p:sp>
        <p:nvSpPr>
          <p:cNvPr id="11" name="Google Shape;451;p45">
            <a:extLst>
              <a:ext uri="{FF2B5EF4-FFF2-40B4-BE49-F238E27FC236}">
                <a16:creationId xmlns:a16="http://schemas.microsoft.com/office/drawing/2014/main" id="{63575EAA-C7F2-6131-C1B3-75909A595C29}"/>
              </a:ext>
            </a:extLst>
          </p:cNvPr>
          <p:cNvSpPr txBox="1">
            <a:spLocks/>
          </p:cNvSpPr>
          <p:nvPr/>
        </p:nvSpPr>
        <p:spPr>
          <a:xfrm>
            <a:off x="5737169" y="2071685"/>
            <a:ext cx="4767361" cy="6604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A chaque nœud un facteur et un règle de partage  est choisi à partir d’un critère 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A0B4A913-B32A-DB4C-B3AF-5868D452DEF0}"/>
              </a:ext>
            </a:extLst>
          </p:cNvPr>
          <p:cNvSpPr/>
          <p:nvPr/>
        </p:nvSpPr>
        <p:spPr>
          <a:xfrm rot="16200000">
            <a:off x="5216492" y="1906435"/>
            <a:ext cx="281548" cy="99090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F314C299-E381-39B5-5AAD-F42FD8914A34}"/>
              </a:ext>
            </a:extLst>
          </p:cNvPr>
          <p:cNvSpPr/>
          <p:nvPr/>
        </p:nvSpPr>
        <p:spPr>
          <a:xfrm>
            <a:off x="8120849" y="2732090"/>
            <a:ext cx="223966" cy="44904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EFA9A-AB9C-75F6-B5AA-90246F7116BA}"/>
              </a:ext>
            </a:extLst>
          </p:cNvPr>
          <p:cNvSpPr/>
          <p:nvPr/>
        </p:nvSpPr>
        <p:spPr>
          <a:xfrm rot="5400000" flipH="1">
            <a:off x="8882845" y="-1213303"/>
            <a:ext cx="66753" cy="4767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AE6D58-B29C-D854-8F70-A056F8886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17" y="618979"/>
            <a:ext cx="518022" cy="5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9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DB62DA9-1750-C439-C0E1-7B4E59E93089}"/>
              </a:ext>
            </a:extLst>
          </p:cNvPr>
          <p:cNvSpPr txBox="1"/>
          <p:nvPr/>
        </p:nvSpPr>
        <p:spPr>
          <a:xfrm>
            <a:off x="6096001" y="618979"/>
            <a:ext cx="631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4.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Modèle d’Arbre de Décision (SUITE)</a:t>
            </a:r>
          </a:p>
        </p:txBody>
      </p:sp>
      <p:sp>
        <p:nvSpPr>
          <p:cNvPr id="6" name="Google Shape;451;p45">
            <a:extLst>
              <a:ext uri="{FF2B5EF4-FFF2-40B4-BE49-F238E27FC236}">
                <a16:creationId xmlns:a16="http://schemas.microsoft.com/office/drawing/2014/main" id="{3371BDF7-5E47-363E-D306-581C90FDCFF7}"/>
              </a:ext>
            </a:extLst>
          </p:cNvPr>
          <p:cNvSpPr txBox="1">
            <a:spLocks/>
          </p:cNvSpPr>
          <p:nvPr/>
        </p:nvSpPr>
        <p:spPr>
          <a:xfrm>
            <a:off x="732854" y="1921016"/>
            <a:ext cx="3839145" cy="62164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R2 à 40% pour l’</a:t>
            </a:r>
            <a:r>
              <a:rPr lang="fr-FR" sz="1600" dirty="0" err="1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Ethereum</a:t>
            </a: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R2 égal à 64,88% pour le Bitcoin</a:t>
            </a:r>
          </a:p>
        </p:txBody>
      </p:sp>
      <p:sp>
        <p:nvSpPr>
          <p:cNvPr id="7" name="Google Shape;451;p45">
            <a:extLst>
              <a:ext uri="{FF2B5EF4-FFF2-40B4-BE49-F238E27FC236}">
                <a16:creationId xmlns:a16="http://schemas.microsoft.com/office/drawing/2014/main" id="{C57C798F-47B9-4D66-E0DA-CBC6094C5072}"/>
              </a:ext>
            </a:extLst>
          </p:cNvPr>
          <p:cNvSpPr txBox="1">
            <a:spLocks/>
          </p:cNvSpPr>
          <p:nvPr/>
        </p:nvSpPr>
        <p:spPr>
          <a:xfrm>
            <a:off x="1221707" y="1491221"/>
            <a:ext cx="2505060" cy="4297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FFC000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Premiers résultats</a:t>
            </a:r>
          </a:p>
        </p:txBody>
      </p:sp>
      <p:sp>
        <p:nvSpPr>
          <p:cNvPr id="8" name="Google Shape;451;p45">
            <a:extLst>
              <a:ext uri="{FF2B5EF4-FFF2-40B4-BE49-F238E27FC236}">
                <a16:creationId xmlns:a16="http://schemas.microsoft.com/office/drawing/2014/main" id="{9CE6130D-D3D5-9918-E699-C6A8D105C704}"/>
              </a:ext>
            </a:extLst>
          </p:cNvPr>
          <p:cNvSpPr txBox="1">
            <a:spLocks/>
          </p:cNvSpPr>
          <p:nvPr/>
        </p:nvSpPr>
        <p:spPr>
          <a:xfrm>
            <a:off x="5504574" y="1491221"/>
            <a:ext cx="5232549" cy="4297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FFC000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Modification des hyperparamètres</a:t>
            </a:r>
          </a:p>
        </p:txBody>
      </p:sp>
      <p:sp>
        <p:nvSpPr>
          <p:cNvPr id="10" name="Google Shape;451;p45">
            <a:extLst>
              <a:ext uri="{FF2B5EF4-FFF2-40B4-BE49-F238E27FC236}">
                <a16:creationId xmlns:a16="http://schemas.microsoft.com/office/drawing/2014/main" id="{7FC4E863-2691-DC91-8AF1-1C82CD36D6EE}"/>
              </a:ext>
            </a:extLst>
          </p:cNvPr>
          <p:cNvSpPr txBox="1">
            <a:spLocks/>
          </p:cNvSpPr>
          <p:nvPr/>
        </p:nvSpPr>
        <p:spPr>
          <a:xfrm>
            <a:off x="1504949" y="2994755"/>
            <a:ext cx="3067050" cy="5980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FFC000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Résultats du modèle</a:t>
            </a:r>
          </a:p>
        </p:txBody>
      </p:sp>
      <p:sp>
        <p:nvSpPr>
          <p:cNvPr id="11" name="Google Shape;451;p45">
            <a:extLst>
              <a:ext uri="{FF2B5EF4-FFF2-40B4-BE49-F238E27FC236}">
                <a16:creationId xmlns:a16="http://schemas.microsoft.com/office/drawing/2014/main" id="{63575EAA-C7F2-6131-C1B3-75909A595C29}"/>
              </a:ext>
            </a:extLst>
          </p:cNvPr>
          <p:cNvSpPr txBox="1">
            <a:spLocks/>
          </p:cNvSpPr>
          <p:nvPr/>
        </p:nvSpPr>
        <p:spPr>
          <a:xfrm>
            <a:off x="6349806" y="1911508"/>
            <a:ext cx="5447185" cy="4490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Objectif</a:t>
            </a: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 :  amélioration des scores de performance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algn="ctr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A0B4A913-B32A-DB4C-B3AF-5868D452DEF0}"/>
              </a:ext>
            </a:extLst>
          </p:cNvPr>
          <p:cNvSpPr/>
          <p:nvPr/>
        </p:nvSpPr>
        <p:spPr>
          <a:xfrm rot="16200000">
            <a:off x="4926677" y="1877160"/>
            <a:ext cx="281548" cy="99090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F314C299-E381-39B5-5AAD-F42FD8914A34}"/>
              </a:ext>
            </a:extLst>
          </p:cNvPr>
          <p:cNvSpPr/>
          <p:nvPr/>
        </p:nvSpPr>
        <p:spPr>
          <a:xfrm>
            <a:off x="8464326" y="2318137"/>
            <a:ext cx="223966" cy="44904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EFA9A-AB9C-75F6-B5AA-90246F7116BA}"/>
              </a:ext>
            </a:extLst>
          </p:cNvPr>
          <p:cNvSpPr/>
          <p:nvPr/>
        </p:nvSpPr>
        <p:spPr>
          <a:xfrm rot="5400000" flipH="1">
            <a:off x="8553450" y="-1542698"/>
            <a:ext cx="45719" cy="54471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AE6D58-B29C-D854-8F70-A056F8886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20" y="545299"/>
            <a:ext cx="518022" cy="518022"/>
          </a:xfrm>
          <a:prstGeom prst="rect">
            <a:avLst/>
          </a:prstGeom>
        </p:spPr>
      </p:pic>
      <p:sp>
        <p:nvSpPr>
          <p:cNvPr id="15" name="Google Shape;451;p45">
            <a:extLst>
              <a:ext uri="{FF2B5EF4-FFF2-40B4-BE49-F238E27FC236}">
                <a16:creationId xmlns:a16="http://schemas.microsoft.com/office/drawing/2014/main" id="{BA9A50CE-1D36-77BE-0AD2-147911E4BA24}"/>
              </a:ext>
            </a:extLst>
          </p:cNvPr>
          <p:cNvSpPr txBox="1">
            <a:spLocks/>
          </p:cNvSpPr>
          <p:nvPr/>
        </p:nvSpPr>
        <p:spPr>
          <a:xfrm>
            <a:off x="5961133" y="3455564"/>
            <a:ext cx="5447185" cy="11047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algn="ctr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17" name="Google Shape;451;p45">
            <a:extLst>
              <a:ext uri="{FF2B5EF4-FFF2-40B4-BE49-F238E27FC236}">
                <a16:creationId xmlns:a16="http://schemas.microsoft.com/office/drawing/2014/main" id="{D59D4248-6363-F283-63F0-EE2A62174516}"/>
              </a:ext>
            </a:extLst>
          </p:cNvPr>
          <p:cNvSpPr txBox="1">
            <a:spLocks/>
          </p:cNvSpPr>
          <p:nvPr/>
        </p:nvSpPr>
        <p:spPr>
          <a:xfrm>
            <a:off x="6495477" y="2767185"/>
            <a:ext cx="5447185" cy="3957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Méthode</a:t>
            </a: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 : utilisation des outils fourni par le package « </a:t>
            </a:r>
            <a:r>
              <a:rPr lang="fr-FR" sz="1600" dirty="0" err="1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sickit</a:t>
            </a: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 </a:t>
            </a:r>
            <a:r>
              <a:rPr lang="fr-FR" sz="1600" dirty="0" err="1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learn</a:t>
            </a: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 » de python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2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Initialisation d’une liste d’ hyperparamètres possibles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Hyperparamètres considérés: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l’étendue maximale de l’arbre de décision, le nombre maximal de nœuds, le nombre maximal de variables explicatives à considérer lorsque nous cherchons le meilleur partage ….. 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Choix de la meilleure combinaison possible d’ hyperparamètres parmi ceux possibles à l’aide de la fonction « </a:t>
            </a:r>
            <a:r>
              <a:rPr lang="fr-FR" sz="1600" dirty="0" err="1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GridSearchCV</a:t>
            </a: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 »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2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algn="ctr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8E4526D-FA50-83F5-59A6-39412847D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56656"/>
              </p:ext>
            </p:extLst>
          </p:nvPr>
        </p:nvGraphicFramePr>
        <p:xfrm>
          <a:off x="384189" y="3496066"/>
          <a:ext cx="5762625" cy="7343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11709">
                  <a:extLst>
                    <a:ext uri="{9D8B030D-6E8A-4147-A177-3AD203B41FA5}">
                      <a16:colId xmlns:a16="http://schemas.microsoft.com/office/drawing/2014/main" val="3221818881"/>
                    </a:ext>
                  </a:extLst>
                </a:gridCol>
                <a:gridCol w="1163069">
                  <a:extLst>
                    <a:ext uri="{9D8B030D-6E8A-4147-A177-3AD203B41FA5}">
                      <a16:colId xmlns:a16="http://schemas.microsoft.com/office/drawing/2014/main" val="381990807"/>
                    </a:ext>
                  </a:extLst>
                </a:gridCol>
                <a:gridCol w="1128133">
                  <a:extLst>
                    <a:ext uri="{9D8B030D-6E8A-4147-A177-3AD203B41FA5}">
                      <a16:colId xmlns:a16="http://schemas.microsoft.com/office/drawing/2014/main" val="541172381"/>
                    </a:ext>
                  </a:extLst>
                </a:gridCol>
                <a:gridCol w="1136391">
                  <a:extLst>
                    <a:ext uri="{9D8B030D-6E8A-4147-A177-3AD203B41FA5}">
                      <a16:colId xmlns:a16="http://schemas.microsoft.com/office/drawing/2014/main" val="3709966852"/>
                    </a:ext>
                  </a:extLst>
                </a:gridCol>
                <a:gridCol w="1023323">
                  <a:extLst>
                    <a:ext uri="{9D8B030D-6E8A-4147-A177-3AD203B41FA5}">
                      <a16:colId xmlns:a16="http://schemas.microsoft.com/office/drawing/2014/main" val="1545521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Bitcoin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MSE (%)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357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1,87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0,03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1,13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76,64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263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2,41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0,058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1,75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71,14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7625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76D9D072-B48D-2989-0F76-124BE61CE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65547"/>
              </p:ext>
            </p:extLst>
          </p:nvPr>
        </p:nvGraphicFramePr>
        <p:xfrm>
          <a:off x="384189" y="4634951"/>
          <a:ext cx="5762625" cy="7343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11709">
                  <a:extLst>
                    <a:ext uri="{9D8B030D-6E8A-4147-A177-3AD203B41FA5}">
                      <a16:colId xmlns:a16="http://schemas.microsoft.com/office/drawing/2014/main" val="3238529145"/>
                    </a:ext>
                  </a:extLst>
                </a:gridCol>
                <a:gridCol w="1163069">
                  <a:extLst>
                    <a:ext uri="{9D8B030D-6E8A-4147-A177-3AD203B41FA5}">
                      <a16:colId xmlns:a16="http://schemas.microsoft.com/office/drawing/2014/main" val="1447477384"/>
                    </a:ext>
                  </a:extLst>
                </a:gridCol>
                <a:gridCol w="1128133">
                  <a:extLst>
                    <a:ext uri="{9D8B030D-6E8A-4147-A177-3AD203B41FA5}">
                      <a16:colId xmlns:a16="http://schemas.microsoft.com/office/drawing/2014/main" val="2100550229"/>
                    </a:ext>
                  </a:extLst>
                </a:gridCol>
                <a:gridCol w="1136391">
                  <a:extLst>
                    <a:ext uri="{9D8B030D-6E8A-4147-A177-3AD203B41FA5}">
                      <a16:colId xmlns:a16="http://schemas.microsoft.com/office/drawing/2014/main" val="3004379827"/>
                    </a:ext>
                  </a:extLst>
                </a:gridCol>
                <a:gridCol w="1023323">
                  <a:extLst>
                    <a:ext uri="{9D8B030D-6E8A-4147-A177-3AD203B41FA5}">
                      <a16:colId xmlns:a16="http://schemas.microsoft.com/office/drawing/2014/main" val="2354552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 err="1">
                          <a:effectLst/>
                        </a:rPr>
                        <a:t>Ethereum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984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2,13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0,04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1,3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81,65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986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3,67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0,13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2,55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62,65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657058"/>
                  </a:ext>
                </a:extLst>
              </a:tr>
            </a:tbl>
          </a:graphicData>
        </a:graphic>
      </p:graphicFrame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DB92BE27-B7D9-5264-AF77-C786FDF2CA51}"/>
              </a:ext>
            </a:extLst>
          </p:cNvPr>
          <p:cNvSpPr/>
          <p:nvPr/>
        </p:nvSpPr>
        <p:spPr>
          <a:xfrm rot="5400000">
            <a:off x="6500436" y="3954545"/>
            <a:ext cx="223966" cy="44904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3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D25FB40-9A22-E596-CE92-0A2E0C055759}"/>
              </a:ext>
            </a:extLst>
          </p:cNvPr>
          <p:cNvSpPr txBox="1"/>
          <p:nvPr/>
        </p:nvSpPr>
        <p:spPr>
          <a:xfrm>
            <a:off x="1111037" y="611802"/>
            <a:ext cx="10653932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</a:pPr>
            <a:r>
              <a:rPr lang="fr-FR" sz="4400" cap="all" dirty="0">
                <a:latin typeface="Rockwell Condensed" panose="02060603050405020104" pitchFamily="18" charset="0"/>
                <a:ea typeface="+mj-ea"/>
                <a:cs typeface="+mj-cs"/>
              </a:rPr>
              <a:t>Comment construire des modèles d’évaluation des cryptomonnaies à l’aide de l’intelligence artificielle ?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281653-FB20-07F6-2708-1FCF3F2A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61" y="2854059"/>
            <a:ext cx="4429125" cy="294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2965E7-A89D-5ADF-2485-B8B749FD7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37" y="2854060"/>
            <a:ext cx="4429125" cy="294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96058AB-3FFC-E7F5-9C72-CD2F5D3B454F}"/>
              </a:ext>
            </a:extLst>
          </p:cNvPr>
          <p:cNvSpPr/>
          <p:nvPr/>
        </p:nvSpPr>
        <p:spPr>
          <a:xfrm flipH="1">
            <a:off x="6112026" y="2854059"/>
            <a:ext cx="91826" cy="29432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27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11348" y="393896"/>
            <a:ext cx="862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5.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Modèle RANDOM FOREST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1216A7-87E1-56BD-D9BF-F4723FE493B5}"/>
              </a:ext>
            </a:extLst>
          </p:cNvPr>
          <p:cNvSpPr txBox="1"/>
          <p:nvPr/>
        </p:nvSpPr>
        <p:spPr>
          <a:xfrm>
            <a:off x="1111348" y="1563447"/>
            <a:ext cx="9166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Le modèle repos sur la construction de plusieurs  arbre de décision indépendants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Découpage des données d’entrainement en utilisant la technique « Bootstrap 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Chaque sous-ensemble de données est utilisé pour la construction d’un arbre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Sélection aléatoire de facteurs  à chaque nœuds</a:t>
            </a: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4027360" y="-1863003"/>
            <a:ext cx="104542" cy="568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Google Shape;451;p45">
            <a:extLst>
              <a:ext uri="{FF2B5EF4-FFF2-40B4-BE49-F238E27FC236}">
                <a16:creationId xmlns:a16="http://schemas.microsoft.com/office/drawing/2014/main" id="{64656A72-FBDB-5B0C-A409-87ACBEC68C3E}"/>
              </a:ext>
            </a:extLst>
          </p:cNvPr>
          <p:cNvSpPr txBox="1">
            <a:spLocks/>
          </p:cNvSpPr>
          <p:nvPr/>
        </p:nvSpPr>
        <p:spPr>
          <a:xfrm>
            <a:off x="1574571" y="1133652"/>
            <a:ext cx="2505060" cy="4297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Principe du modèle</a:t>
            </a:r>
          </a:p>
        </p:txBody>
      </p:sp>
      <p:grpSp>
        <p:nvGrpSpPr>
          <p:cNvPr id="9" name="Google Shape;5763;p64">
            <a:extLst>
              <a:ext uri="{FF2B5EF4-FFF2-40B4-BE49-F238E27FC236}">
                <a16:creationId xmlns:a16="http://schemas.microsoft.com/office/drawing/2014/main" id="{1CBBADA8-0337-EE4F-7DB4-AEFB8E542F1E}"/>
              </a:ext>
            </a:extLst>
          </p:cNvPr>
          <p:cNvGrpSpPr/>
          <p:nvPr/>
        </p:nvGrpSpPr>
        <p:grpSpPr>
          <a:xfrm>
            <a:off x="1237957" y="1159838"/>
            <a:ext cx="278692" cy="331130"/>
            <a:chOff x="-48233050" y="3569725"/>
            <a:chExt cx="252050" cy="299475"/>
          </a:xfrm>
          <a:solidFill>
            <a:srgbClr val="FFC000"/>
          </a:solidFill>
        </p:grpSpPr>
        <p:sp>
          <p:nvSpPr>
            <p:cNvPr id="10" name="Google Shape;5764;p64">
              <a:extLst>
                <a:ext uri="{FF2B5EF4-FFF2-40B4-BE49-F238E27FC236}">
                  <a16:creationId xmlns:a16="http://schemas.microsoft.com/office/drawing/2014/main" id="{0F4903EF-E863-64AA-DE91-79E4F014885E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65;p64">
              <a:extLst>
                <a:ext uri="{FF2B5EF4-FFF2-40B4-BE49-F238E27FC236}">
                  <a16:creationId xmlns:a16="http://schemas.microsoft.com/office/drawing/2014/main" id="{F4AA0BA4-CDEC-2263-AFFB-19690A9B915D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66;p64">
              <a:extLst>
                <a:ext uri="{FF2B5EF4-FFF2-40B4-BE49-F238E27FC236}">
                  <a16:creationId xmlns:a16="http://schemas.microsoft.com/office/drawing/2014/main" id="{B031767D-9A07-A97F-E730-6D2C2A430ED7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51;p45">
            <a:extLst>
              <a:ext uri="{FF2B5EF4-FFF2-40B4-BE49-F238E27FC236}">
                <a16:creationId xmlns:a16="http://schemas.microsoft.com/office/drawing/2014/main" id="{54B68E6D-11EA-E488-B2BF-965F453927A6}"/>
              </a:ext>
            </a:extLst>
          </p:cNvPr>
          <p:cNvSpPr txBox="1">
            <a:spLocks/>
          </p:cNvSpPr>
          <p:nvPr/>
        </p:nvSpPr>
        <p:spPr>
          <a:xfrm>
            <a:off x="1574571" y="2825877"/>
            <a:ext cx="2800481" cy="4297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Avantages du modèle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DE3EF67-ADAC-083F-4CDC-CE25E08E9F45}"/>
              </a:ext>
            </a:extLst>
          </p:cNvPr>
          <p:cNvSpPr txBox="1"/>
          <p:nvPr/>
        </p:nvSpPr>
        <p:spPr>
          <a:xfrm>
            <a:off x="1111348" y="3250113"/>
            <a:ext cx="916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La création d’arbre peu corrélés permet de minimiser le risque d’erreur d’estimation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Ce modèle permet de pallier au problème de surapprentissage</a:t>
            </a:r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F146734-3755-ED18-DF70-DB1898CE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13" y="2825877"/>
            <a:ext cx="414178" cy="414178"/>
          </a:xfrm>
          <a:prstGeom prst="rect">
            <a:avLst/>
          </a:prstGeom>
        </p:spPr>
      </p:pic>
      <p:sp>
        <p:nvSpPr>
          <p:cNvPr id="16" name="Google Shape;451;p45">
            <a:extLst>
              <a:ext uri="{FF2B5EF4-FFF2-40B4-BE49-F238E27FC236}">
                <a16:creationId xmlns:a16="http://schemas.microsoft.com/office/drawing/2014/main" id="{B4236262-3CBA-9B5A-1527-92E84E69CAA7}"/>
              </a:ext>
            </a:extLst>
          </p:cNvPr>
          <p:cNvSpPr txBox="1">
            <a:spLocks/>
          </p:cNvSpPr>
          <p:nvPr/>
        </p:nvSpPr>
        <p:spPr>
          <a:xfrm>
            <a:off x="1688123" y="4290306"/>
            <a:ext cx="6189784" cy="4297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Résultats après modifications des hyperparamètres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E4F83180-1C82-D172-7D33-A86E60CF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34413"/>
              </p:ext>
            </p:extLst>
          </p:nvPr>
        </p:nvGraphicFramePr>
        <p:xfrm>
          <a:off x="1111348" y="4858216"/>
          <a:ext cx="5048217" cy="107338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49093">
                  <a:extLst>
                    <a:ext uri="{9D8B030D-6E8A-4147-A177-3AD203B41FA5}">
                      <a16:colId xmlns:a16="http://schemas.microsoft.com/office/drawing/2014/main" val="3806920092"/>
                    </a:ext>
                  </a:extLst>
                </a:gridCol>
                <a:gridCol w="1018880">
                  <a:extLst>
                    <a:ext uri="{9D8B030D-6E8A-4147-A177-3AD203B41FA5}">
                      <a16:colId xmlns:a16="http://schemas.microsoft.com/office/drawing/2014/main" val="3611774949"/>
                    </a:ext>
                  </a:extLst>
                </a:gridCol>
                <a:gridCol w="988275">
                  <a:extLst>
                    <a:ext uri="{9D8B030D-6E8A-4147-A177-3AD203B41FA5}">
                      <a16:colId xmlns:a16="http://schemas.microsoft.com/office/drawing/2014/main" val="1456694448"/>
                    </a:ext>
                  </a:extLst>
                </a:gridCol>
                <a:gridCol w="995510">
                  <a:extLst>
                    <a:ext uri="{9D8B030D-6E8A-4147-A177-3AD203B41FA5}">
                      <a16:colId xmlns:a16="http://schemas.microsoft.com/office/drawing/2014/main" val="2230723611"/>
                    </a:ext>
                  </a:extLst>
                </a:gridCol>
                <a:gridCol w="896459">
                  <a:extLst>
                    <a:ext uri="{9D8B030D-6E8A-4147-A177-3AD203B41FA5}">
                      <a16:colId xmlns:a16="http://schemas.microsoft.com/office/drawing/2014/main" val="1609986091"/>
                    </a:ext>
                  </a:extLst>
                </a:gridCol>
              </a:tblGrid>
              <a:tr h="357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Bitcoin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77443"/>
                  </a:ext>
                </a:extLst>
              </a:tr>
              <a:tr h="3577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1,54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0,024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0,93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84,32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7971707"/>
                  </a:ext>
                </a:extLst>
              </a:tr>
              <a:tr h="3577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2,22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0,049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1,65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75,42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406833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55803B1A-2445-E265-13BA-BFA937FE6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25967"/>
              </p:ext>
            </p:extLst>
          </p:nvPr>
        </p:nvGraphicFramePr>
        <p:xfrm>
          <a:off x="6499273" y="4923693"/>
          <a:ext cx="4768950" cy="100790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85525">
                  <a:extLst>
                    <a:ext uri="{9D8B030D-6E8A-4147-A177-3AD203B41FA5}">
                      <a16:colId xmlns:a16="http://schemas.microsoft.com/office/drawing/2014/main" val="518176832"/>
                    </a:ext>
                  </a:extLst>
                </a:gridCol>
                <a:gridCol w="962516">
                  <a:extLst>
                    <a:ext uri="{9D8B030D-6E8A-4147-A177-3AD203B41FA5}">
                      <a16:colId xmlns:a16="http://schemas.microsoft.com/office/drawing/2014/main" val="3779861434"/>
                    </a:ext>
                  </a:extLst>
                </a:gridCol>
                <a:gridCol w="933604">
                  <a:extLst>
                    <a:ext uri="{9D8B030D-6E8A-4147-A177-3AD203B41FA5}">
                      <a16:colId xmlns:a16="http://schemas.microsoft.com/office/drawing/2014/main" val="2655473074"/>
                    </a:ext>
                  </a:extLst>
                </a:gridCol>
                <a:gridCol w="940438">
                  <a:extLst>
                    <a:ext uri="{9D8B030D-6E8A-4147-A177-3AD203B41FA5}">
                      <a16:colId xmlns:a16="http://schemas.microsoft.com/office/drawing/2014/main" val="2541605797"/>
                    </a:ext>
                  </a:extLst>
                </a:gridCol>
                <a:gridCol w="846867">
                  <a:extLst>
                    <a:ext uri="{9D8B030D-6E8A-4147-A177-3AD203B41FA5}">
                      <a16:colId xmlns:a16="http://schemas.microsoft.com/office/drawing/2014/main" val="1183191219"/>
                    </a:ext>
                  </a:extLst>
                </a:gridCol>
              </a:tblGrid>
              <a:tr h="3359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 err="1">
                          <a:effectLst/>
                        </a:rPr>
                        <a:t>Ethereum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MAE (%)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298511"/>
                  </a:ext>
                </a:extLst>
              </a:tr>
              <a:tr h="33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1,86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0,04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1,09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86,00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980030"/>
                  </a:ext>
                </a:extLst>
              </a:tr>
              <a:tr h="3359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3,41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0,11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2,43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67,65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511301"/>
                  </a:ext>
                </a:extLst>
              </a:tr>
            </a:tbl>
          </a:graphicData>
        </a:graphic>
      </p:graphicFrame>
      <p:grpSp>
        <p:nvGrpSpPr>
          <p:cNvPr id="19" name="Google Shape;4831;p62">
            <a:extLst>
              <a:ext uri="{FF2B5EF4-FFF2-40B4-BE49-F238E27FC236}">
                <a16:creationId xmlns:a16="http://schemas.microsoft.com/office/drawing/2014/main" id="{AE5A42A7-E442-78F9-0B6C-05A1CFAD8D23}"/>
              </a:ext>
            </a:extLst>
          </p:cNvPr>
          <p:cNvGrpSpPr/>
          <p:nvPr/>
        </p:nvGrpSpPr>
        <p:grpSpPr>
          <a:xfrm>
            <a:off x="1224269" y="4321058"/>
            <a:ext cx="350302" cy="348568"/>
            <a:chOff x="-62151950" y="4111775"/>
            <a:chExt cx="318225" cy="316650"/>
          </a:xfrm>
          <a:solidFill>
            <a:srgbClr val="FFC000"/>
          </a:solidFill>
        </p:grpSpPr>
        <p:sp>
          <p:nvSpPr>
            <p:cNvPr id="20" name="Google Shape;4832;p62">
              <a:extLst>
                <a:ext uri="{FF2B5EF4-FFF2-40B4-BE49-F238E27FC236}">
                  <a16:creationId xmlns:a16="http://schemas.microsoft.com/office/drawing/2014/main" id="{606EA6A2-D9B0-049A-D8CB-37DB50ACFE61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33;p62">
              <a:extLst>
                <a:ext uri="{FF2B5EF4-FFF2-40B4-BE49-F238E27FC236}">
                  <a16:creationId xmlns:a16="http://schemas.microsoft.com/office/drawing/2014/main" id="{38D692A2-84A0-C768-1EA0-17E700952BE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34;p62">
              <a:extLst>
                <a:ext uri="{FF2B5EF4-FFF2-40B4-BE49-F238E27FC236}">
                  <a16:creationId xmlns:a16="http://schemas.microsoft.com/office/drawing/2014/main" id="{167ACE70-CDA4-7C9A-7042-EF9AC98813F0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35;p62">
              <a:extLst>
                <a:ext uri="{FF2B5EF4-FFF2-40B4-BE49-F238E27FC236}">
                  <a16:creationId xmlns:a16="http://schemas.microsoft.com/office/drawing/2014/main" id="{76D368B0-2889-8C65-2888-94134E838689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086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11348" y="393896"/>
            <a:ext cx="984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6.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Modèle de Support vecteur machine pour la régression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5506396" y="-3342039"/>
            <a:ext cx="117309" cy="86541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1DF24-4BD5-FB6B-C8E4-CBE2757EB791}"/>
                  </a:ext>
                </a:extLst>
              </p:cNvPr>
              <p:cNvSpPr txBox="1"/>
              <p:nvPr/>
            </p:nvSpPr>
            <p:spPr>
              <a:xfrm>
                <a:off x="414598" y="1334721"/>
                <a:ext cx="11362804" cy="346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L’objectif est de trouver la même équation que le modèle de régression linéaire.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On ne veut pas minimiser les erreurs mais la norme du vecteur des coefficients en acceptant une marge d’erreur.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On va également chercher à minimiser les erreurs qui se situent en dehors des marges d’erreur. On va donc résoudre le programme suivant 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𝑀𝑖𝑛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 spc="-5">
                                            <a:solidFill>
                                              <a:srgbClr val="292929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𝜉</m:t>
                                        </m:r>
                                        <m:r>
                                          <a:rPr lang="fr-FR" sz="1800" spc="-5">
                                            <a:solidFill>
                                              <a:srgbClr val="292929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</a:rPr>
                                          <m:t> 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𝑠𝑐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: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≤ 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spc="-5">
                                        <a:solidFill>
                                          <a:srgbClr val="29292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𝜉</m:t>
                                    </m:r>
                                    <m:r>
                                      <a:rPr lang="fr-FR" sz="1800" spc="-5">
                                        <a:solidFill>
                                          <a:srgbClr val="29292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fr-FR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Rockwell" panose="02060603020205020403" pitchFamily="18" charset="0"/>
                    <a:ea typeface="Times New Roman" panose="02020603050405020304" pitchFamily="18" charset="0"/>
                  </a:rPr>
                  <a:t>Schéma explicatif : 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effectLst/>
                  <a:latin typeface="Rockwell" panose="02060603020205020403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1DF24-4BD5-FB6B-C8E4-CBE2757EB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98" y="1334721"/>
                <a:ext cx="11362804" cy="3469604"/>
              </a:xfrm>
              <a:prstGeom prst="rect">
                <a:avLst/>
              </a:prstGeom>
              <a:blipFill>
                <a:blip r:embed="rId2"/>
                <a:stretch>
                  <a:fillRect l="-322" t="-1054" r="-8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73EDBA62-B869-B016-F35A-83C823602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95" y="4014740"/>
            <a:ext cx="5994399" cy="27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1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11348" y="393896"/>
            <a:ext cx="1024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6.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Modèle de Support vecteur machine pour la régression (SUITE)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6014399" y="-3850042"/>
            <a:ext cx="117306" cy="96701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61DF24-4BD5-FB6B-C8E4-CBE2757EB791}"/>
              </a:ext>
            </a:extLst>
          </p:cNvPr>
          <p:cNvSpPr txBox="1"/>
          <p:nvPr/>
        </p:nvSpPr>
        <p:spPr>
          <a:xfrm>
            <a:off x="414598" y="1572682"/>
            <a:ext cx="1136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Résultats :</a:t>
            </a:r>
          </a:p>
          <a:p>
            <a:pPr lvl="3"/>
            <a:endParaRPr lang="fr-FR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AAC7A1D-41FE-322A-5EAD-7768313BA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78676"/>
              </p:ext>
            </p:extLst>
          </p:nvPr>
        </p:nvGraphicFramePr>
        <p:xfrm>
          <a:off x="473412" y="2284049"/>
          <a:ext cx="5762625" cy="17430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11709">
                  <a:extLst>
                    <a:ext uri="{9D8B030D-6E8A-4147-A177-3AD203B41FA5}">
                      <a16:colId xmlns:a16="http://schemas.microsoft.com/office/drawing/2014/main" val="3246900742"/>
                    </a:ext>
                  </a:extLst>
                </a:gridCol>
                <a:gridCol w="1163069">
                  <a:extLst>
                    <a:ext uri="{9D8B030D-6E8A-4147-A177-3AD203B41FA5}">
                      <a16:colId xmlns:a16="http://schemas.microsoft.com/office/drawing/2014/main" val="567410735"/>
                    </a:ext>
                  </a:extLst>
                </a:gridCol>
                <a:gridCol w="1128133">
                  <a:extLst>
                    <a:ext uri="{9D8B030D-6E8A-4147-A177-3AD203B41FA5}">
                      <a16:colId xmlns:a16="http://schemas.microsoft.com/office/drawing/2014/main" val="3756838058"/>
                    </a:ext>
                  </a:extLst>
                </a:gridCol>
                <a:gridCol w="1136391">
                  <a:extLst>
                    <a:ext uri="{9D8B030D-6E8A-4147-A177-3AD203B41FA5}">
                      <a16:colId xmlns:a16="http://schemas.microsoft.com/office/drawing/2014/main" val="898847811"/>
                    </a:ext>
                  </a:extLst>
                </a:gridCol>
                <a:gridCol w="1023323">
                  <a:extLst>
                    <a:ext uri="{9D8B030D-6E8A-4147-A177-3AD203B41FA5}">
                      <a16:colId xmlns:a16="http://schemas.microsoft.com/office/drawing/2014/main" val="1917891892"/>
                    </a:ext>
                  </a:extLst>
                </a:gridCol>
              </a:tblGrid>
              <a:tr h="5810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Bitcoin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123992"/>
                  </a:ext>
                </a:extLst>
              </a:tr>
              <a:tr h="5810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0.77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0.01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0,52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96,05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671981"/>
                  </a:ext>
                </a:extLst>
              </a:tr>
              <a:tr h="5810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0,94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0,09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0,62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95,59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956580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84877D0-81B0-F20E-D547-5A19EB47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40693"/>
              </p:ext>
            </p:extLst>
          </p:nvPr>
        </p:nvGraphicFramePr>
        <p:xfrm>
          <a:off x="6327774" y="2284049"/>
          <a:ext cx="5762625" cy="17430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11709">
                  <a:extLst>
                    <a:ext uri="{9D8B030D-6E8A-4147-A177-3AD203B41FA5}">
                      <a16:colId xmlns:a16="http://schemas.microsoft.com/office/drawing/2014/main" val="1231049424"/>
                    </a:ext>
                  </a:extLst>
                </a:gridCol>
                <a:gridCol w="1163069">
                  <a:extLst>
                    <a:ext uri="{9D8B030D-6E8A-4147-A177-3AD203B41FA5}">
                      <a16:colId xmlns:a16="http://schemas.microsoft.com/office/drawing/2014/main" val="2048888341"/>
                    </a:ext>
                  </a:extLst>
                </a:gridCol>
                <a:gridCol w="1128133">
                  <a:extLst>
                    <a:ext uri="{9D8B030D-6E8A-4147-A177-3AD203B41FA5}">
                      <a16:colId xmlns:a16="http://schemas.microsoft.com/office/drawing/2014/main" val="1644449605"/>
                    </a:ext>
                  </a:extLst>
                </a:gridCol>
                <a:gridCol w="1136391">
                  <a:extLst>
                    <a:ext uri="{9D8B030D-6E8A-4147-A177-3AD203B41FA5}">
                      <a16:colId xmlns:a16="http://schemas.microsoft.com/office/drawing/2014/main" val="1597163989"/>
                    </a:ext>
                  </a:extLst>
                </a:gridCol>
                <a:gridCol w="1023323">
                  <a:extLst>
                    <a:ext uri="{9D8B030D-6E8A-4147-A177-3AD203B41FA5}">
                      <a16:colId xmlns:a16="http://schemas.microsoft.com/office/drawing/2014/main" val="451628915"/>
                    </a:ext>
                  </a:extLst>
                </a:gridCol>
              </a:tblGrid>
              <a:tr h="5810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 dirty="0" err="1">
                          <a:effectLst/>
                        </a:rPr>
                        <a:t>Ethereum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MSE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MAE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R2 (%)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092456"/>
                  </a:ext>
                </a:extLst>
              </a:tr>
              <a:tr h="5810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Entrainement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70230" algn="l"/>
                        </a:tabLst>
                      </a:pPr>
                      <a:r>
                        <a:rPr lang="fr-FR" sz="1200" dirty="0">
                          <a:effectLst/>
                        </a:rPr>
                        <a:t>1,867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0,04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1,17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85,83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928189"/>
                  </a:ext>
                </a:extLst>
              </a:tr>
              <a:tr h="5810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Validation 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3,28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0,11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2,36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70 ,1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18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92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493EE77-C0B9-5306-6EAB-9282F9DDA739}"/>
              </a:ext>
            </a:extLst>
          </p:cNvPr>
          <p:cNvSpPr txBox="1"/>
          <p:nvPr/>
        </p:nvSpPr>
        <p:spPr>
          <a:xfrm>
            <a:off x="1420837" y="593227"/>
            <a:ext cx="984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7.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Le réseau de neurones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6D8D3-E9DC-DC8B-3AD8-62ABAB0B006D}"/>
              </a:ext>
            </a:extLst>
          </p:cNvPr>
          <p:cNvSpPr/>
          <p:nvPr/>
        </p:nvSpPr>
        <p:spPr>
          <a:xfrm rot="5400000" flipH="1">
            <a:off x="3016329" y="-827835"/>
            <a:ext cx="58654" cy="39530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8ECD9C-DCBD-8620-9D69-0504B6DE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1" y="1972601"/>
            <a:ext cx="3159345" cy="1668546"/>
          </a:xfrm>
          <a:prstGeom prst="rect">
            <a:avLst/>
          </a:prstGeom>
        </p:spPr>
      </p:pic>
      <p:pic>
        <p:nvPicPr>
          <p:cNvPr id="7" name="Image 6" descr="Memoire Online - Identification et commande des systèmes non linéaires -  LEMMOU Amira- BELLAKHDAR Khaoukha- LEDJEDEL Adila">
            <a:extLst>
              <a:ext uri="{FF2B5EF4-FFF2-40B4-BE49-F238E27FC236}">
                <a16:creationId xmlns:a16="http://schemas.microsoft.com/office/drawing/2014/main" id="{BD3274E6-FB09-AB2D-2FF1-7FA9C126E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80" y="1943274"/>
            <a:ext cx="2981325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08420E0-271E-F5F4-7E90-DD145B349C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t="3341" r="5823" b="10317"/>
          <a:stretch/>
        </p:blipFill>
        <p:spPr bwMode="auto">
          <a:xfrm>
            <a:off x="8225213" y="1440205"/>
            <a:ext cx="3305175" cy="2450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DFEB83-C232-374F-8037-6F5AADF585A5}"/>
              </a:ext>
            </a:extLst>
          </p:cNvPr>
          <p:cNvSpPr/>
          <p:nvPr/>
        </p:nvSpPr>
        <p:spPr>
          <a:xfrm rot="10800000" flipH="1">
            <a:off x="4226120" y="1440204"/>
            <a:ext cx="102113" cy="2450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A31955-5CA4-2A7B-BF54-75F77DB6E02A}"/>
              </a:ext>
            </a:extLst>
          </p:cNvPr>
          <p:cNvSpPr/>
          <p:nvPr/>
        </p:nvSpPr>
        <p:spPr>
          <a:xfrm rot="10800000" flipH="1">
            <a:off x="7717022" y="1440205"/>
            <a:ext cx="148133" cy="2450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CA2EAFA-20A9-B0F4-5C0E-1DF9B7D00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4" y="526121"/>
            <a:ext cx="589383" cy="593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Google Shape;451;p45">
            <a:extLst>
              <a:ext uri="{FF2B5EF4-FFF2-40B4-BE49-F238E27FC236}">
                <a16:creationId xmlns:a16="http://schemas.microsoft.com/office/drawing/2014/main" id="{2C8F4C01-CE4E-A56C-D744-EF77FB04C3EB}"/>
              </a:ext>
            </a:extLst>
          </p:cNvPr>
          <p:cNvSpPr txBox="1">
            <a:spLocks/>
          </p:cNvSpPr>
          <p:nvPr/>
        </p:nvSpPr>
        <p:spPr>
          <a:xfrm>
            <a:off x="676856" y="3951137"/>
            <a:ext cx="3159345" cy="4034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Neurone artificiel</a:t>
            </a:r>
          </a:p>
        </p:txBody>
      </p:sp>
      <p:sp>
        <p:nvSpPr>
          <p:cNvPr id="14" name="Google Shape;451;p45">
            <a:extLst>
              <a:ext uri="{FF2B5EF4-FFF2-40B4-BE49-F238E27FC236}">
                <a16:creationId xmlns:a16="http://schemas.microsoft.com/office/drawing/2014/main" id="{A70AB0E8-874F-93F9-769B-C4ECE09C3646}"/>
              </a:ext>
            </a:extLst>
          </p:cNvPr>
          <p:cNvSpPr txBox="1">
            <a:spLocks/>
          </p:cNvSpPr>
          <p:nvPr/>
        </p:nvSpPr>
        <p:spPr>
          <a:xfrm>
            <a:off x="4119703" y="3951137"/>
            <a:ext cx="3745452" cy="4034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Architecture du réseau neuronale</a:t>
            </a:r>
          </a:p>
        </p:txBody>
      </p:sp>
      <p:sp>
        <p:nvSpPr>
          <p:cNvPr id="15" name="Google Shape;451;p45">
            <a:extLst>
              <a:ext uri="{FF2B5EF4-FFF2-40B4-BE49-F238E27FC236}">
                <a16:creationId xmlns:a16="http://schemas.microsoft.com/office/drawing/2014/main" id="{516B9037-BA9F-C021-C98F-8EFB051AEFDB}"/>
              </a:ext>
            </a:extLst>
          </p:cNvPr>
          <p:cNvSpPr txBox="1">
            <a:spLocks/>
          </p:cNvSpPr>
          <p:nvPr/>
        </p:nvSpPr>
        <p:spPr>
          <a:xfrm>
            <a:off x="8298127" y="3951137"/>
            <a:ext cx="3159345" cy="4034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Rétropropagation du gradient</a:t>
            </a:r>
          </a:p>
        </p:txBody>
      </p:sp>
      <p:sp>
        <p:nvSpPr>
          <p:cNvPr id="16" name="Google Shape;451;p45">
            <a:extLst>
              <a:ext uri="{FF2B5EF4-FFF2-40B4-BE49-F238E27FC236}">
                <a16:creationId xmlns:a16="http://schemas.microsoft.com/office/drawing/2014/main" id="{E4498136-6C2E-84B4-DFB5-09C9DE5CDF66}"/>
              </a:ext>
            </a:extLst>
          </p:cNvPr>
          <p:cNvSpPr txBox="1">
            <a:spLocks/>
          </p:cNvSpPr>
          <p:nvPr/>
        </p:nvSpPr>
        <p:spPr>
          <a:xfrm>
            <a:off x="1233341" y="4664591"/>
            <a:ext cx="6189784" cy="4297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800" b="1" dirty="0"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Résultats après modifications des hyperparamètres</a:t>
            </a:r>
          </a:p>
        </p:txBody>
      </p:sp>
      <p:grpSp>
        <p:nvGrpSpPr>
          <p:cNvPr id="17" name="Google Shape;4831;p62">
            <a:extLst>
              <a:ext uri="{FF2B5EF4-FFF2-40B4-BE49-F238E27FC236}">
                <a16:creationId xmlns:a16="http://schemas.microsoft.com/office/drawing/2014/main" id="{5578D46A-1D7A-2681-F352-EA32AB2F9FED}"/>
              </a:ext>
            </a:extLst>
          </p:cNvPr>
          <p:cNvGrpSpPr/>
          <p:nvPr/>
        </p:nvGrpSpPr>
        <p:grpSpPr>
          <a:xfrm>
            <a:off x="915860" y="4664591"/>
            <a:ext cx="350302" cy="348568"/>
            <a:chOff x="-62151950" y="4111775"/>
            <a:chExt cx="318225" cy="316650"/>
          </a:xfrm>
          <a:solidFill>
            <a:srgbClr val="FFC000"/>
          </a:solidFill>
        </p:grpSpPr>
        <p:sp>
          <p:nvSpPr>
            <p:cNvPr id="18" name="Google Shape;4832;p62">
              <a:extLst>
                <a:ext uri="{FF2B5EF4-FFF2-40B4-BE49-F238E27FC236}">
                  <a16:creationId xmlns:a16="http://schemas.microsoft.com/office/drawing/2014/main" id="{2CEF1673-A977-2A7B-2D81-7B7948188601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33;p62">
              <a:extLst>
                <a:ext uri="{FF2B5EF4-FFF2-40B4-BE49-F238E27FC236}">
                  <a16:creationId xmlns:a16="http://schemas.microsoft.com/office/drawing/2014/main" id="{8250811F-9EE6-4956-1F8B-496EB538779E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34;p62">
              <a:extLst>
                <a:ext uri="{FF2B5EF4-FFF2-40B4-BE49-F238E27FC236}">
                  <a16:creationId xmlns:a16="http://schemas.microsoft.com/office/drawing/2014/main" id="{258217A1-B345-4B17-A738-3E970A07E7AB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35;p62">
              <a:extLst>
                <a:ext uri="{FF2B5EF4-FFF2-40B4-BE49-F238E27FC236}">
                  <a16:creationId xmlns:a16="http://schemas.microsoft.com/office/drawing/2014/main" id="{B4749A8A-6208-E964-D98B-E5BA0BFCEDD8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51;p45">
            <a:extLst>
              <a:ext uri="{FF2B5EF4-FFF2-40B4-BE49-F238E27FC236}">
                <a16:creationId xmlns:a16="http://schemas.microsoft.com/office/drawing/2014/main" id="{7EB2B697-AE14-2991-BFED-40554F2A3890}"/>
              </a:ext>
            </a:extLst>
          </p:cNvPr>
          <p:cNvSpPr txBox="1">
            <a:spLocks/>
          </p:cNvSpPr>
          <p:nvPr/>
        </p:nvSpPr>
        <p:spPr>
          <a:xfrm>
            <a:off x="1136983" y="5173464"/>
            <a:ext cx="4910362" cy="7461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R2 à 69% pour l’</a:t>
            </a:r>
            <a:r>
              <a:rPr lang="fr-FR" sz="1600" dirty="0" err="1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Ethereum</a:t>
            </a: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R2 égal à environ 95,5% pour le Bitcoin</a:t>
            </a:r>
          </a:p>
        </p:txBody>
      </p:sp>
    </p:spTree>
    <p:extLst>
      <p:ext uri="{BB962C8B-B14F-4D97-AF65-F5344CB8AC3E}">
        <p14:creationId xmlns:p14="http://schemas.microsoft.com/office/powerpoint/2010/main" val="339966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57530" y="374202"/>
            <a:ext cx="10249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III. </a:t>
            </a:r>
            <a:r>
              <a:rPr lang="fr-FR" sz="3200" cap="all" dirty="0">
                <a:latin typeface="Rockwell Condensed" panose="02060603050405020104" pitchFamily="18" charset="0"/>
                <a:ea typeface="+mj-ea"/>
                <a:cs typeface="+mj-cs"/>
              </a:rPr>
              <a:t>Bilan final et COMPARAISON DES MODELES</a:t>
            </a:r>
          </a:p>
          <a:p>
            <a:br>
              <a:rPr lang="fr-FR" sz="3200" cap="all" dirty="0">
                <a:latin typeface="Rockwell Condensed" panose="02060603050405020104" pitchFamily="18" charset="0"/>
                <a:ea typeface="+mj-ea"/>
                <a:cs typeface="+mj-cs"/>
              </a:rPr>
            </a:br>
            <a:endParaRPr lang="fr-FR" sz="3200" cap="all" dirty="0">
              <a:latin typeface="Rockwell Condensed" panose="02060603050405020104" pitchFamily="18" charset="0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4558349" y="-2393993"/>
            <a:ext cx="60570" cy="67013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FBF3653-346F-2C83-8CA2-43A21A45C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76409"/>
              </p:ext>
            </p:extLst>
          </p:nvPr>
        </p:nvGraphicFramePr>
        <p:xfrm>
          <a:off x="406400" y="1323043"/>
          <a:ext cx="5091402" cy="483902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797361">
                  <a:extLst>
                    <a:ext uri="{9D8B030D-6E8A-4147-A177-3AD203B41FA5}">
                      <a16:colId xmlns:a16="http://schemas.microsoft.com/office/drawing/2014/main" val="1236414943"/>
                    </a:ext>
                  </a:extLst>
                </a:gridCol>
                <a:gridCol w="1052821">
                  <a:extLst>
                    <a:ext uri="{9D8B030D-6E8A-4147-A177-3AD203B41FA5}">
                      <a16:colId xmlns:a16="http://schemas.microsoft.com/office/drawing/2014/main" val="992596637"/>
                    </a:ext>
                  </a:extLst>
                </a:gridCol>
                <a:gridCol w="1241220">
                  <a:extLst>
                    <a:ext uri="{9D8B030D-6E8A-4147-A177-3AD203B41FA5}">
                      <a16:colId xmlns:a16="http://schemas.microsoft.com/office/drawing/2014/main" val="2922584007"/>
                    </a:ext>
                  </a:extLst>
                </a:gridCol>
              </a:tblGrid>
              <a:tr h="6207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Modèle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Bitcoin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Ethereum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589302"/>
                  </a:ext>
                </a:extLst>
              </a:tr>
              <a:tr h="6207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CPAM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74,06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78,54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384547"/>
                  </a:ext>
                </a:extLst>
              </a:tr>
              <a:tr h="4936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Multifactoriel marché crypto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92,09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86,13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549156"/>
                  </a:ext>
                </a:extLst>
              </a:tr>
              <a:tr h="6207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Régression linéaire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97,57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85,22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863283"/>
                  </a:ext>
                </a:extLst>
              </a:tr>
              <a:tr h="6207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Arbre de décision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73,04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76,7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98720"/>
                  </a:ext>
                </a:extLst>
              </a:tr>
              <a:tr h="6207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Foret aléatoire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80,91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82,23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8231"/>
                  </a:ext>
                </a:extLst>
              </a:tr>
              <a:tr h="6207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Support Vector Machine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97,15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85,15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955384"/>
                  </a:ext>
                </a:extLst>
              </a:tr>
              <a:tr h="6207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Réseau de neurones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>
                          <a:effectLst/>
                        </a:rPr>
                        <a:t>97,26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200" dirty="0">
                          <a:effectLst/>
                        </a:rPr>
                        <a:t>84,00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35793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B0BE58-E428-65A1-30E5-A8D12E873DDA}"/>
              </a:ext>
            </a:extLst>
          </p:cNvPr>
          <p:cNvSpPr txBox="1"/>
          <p:nvPr/>
        </p:nvSpPr>
        <p:spPr>
          <a:xfrm>
            <a:off x="5957454" y="1480398"/>
            <a:ext cx="113628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Régress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ion, SVR et réseau de neurones ont des scores</a:t>
            </a:r>
          </a:p>
          <a:p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     similaires pour le BTC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.</a:t>
            </a:r>
          </a:p>
          <a:p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Multifactoriel meilleur score pour ETH et très bon </a:t>
            </a:r>
          </a:p>
          <a:p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      score pour BTC</a:t>
            </a:r>
          </a:p>
          <a:p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             Importanc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e dans les modèles des facteurs liées</a:t>
            </a:r>
          </a:p>
          <a:p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             au marché des cryptos. </a:t>
            </a:r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	     Explication : structure du marché des cryptos.</a:t>
            </a:r>
          </a:p>
          <a:p>
            <a:endParaRPr lang="fr-FR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On conclut à 4 modèles que l’on peut utiliser pour  </a:t>
            </a:r>
          </a:p>
          <a:p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      prédire le cours des cryptos :</a:t>
            </a:r>
          </a:p>
          <a:p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	   -Multifactoriel sur le marché des cryptos</a:t>
            </a:r>
          </a:p>
          <a:p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	   -Régression linéaire</a:t>
            </a:r>
          </a:p>
          <a:p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	   -Support Vecteur Machine pour la régression</a:t>
            </a:r>
          </a:p>
          <a:p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	   -Réseau de neurones</a:t>
            </a:r>
            <a:endParaRPr lang="fr-FR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52E1EA9-5883-BFE7-2F42-EA68F471C38D}"/>
              </a:ext>
            </a:extLst>
          </p:cNvPr>
          <p:cNvSpPr/>
          <p:nvPr/>
        </p:nvSpPr>
        <p:spPr>
          <a:xfrm>
            <a:off x="6265238" y="3215462"/>
            <a:ext cx="506437" cy="22508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03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157530" y="374202"/>
            <a:ext cx="10249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III. </a:t>
            </a:r>
            <a:r>
              <a:rPr lang="fr-FR" sz="3200" cap="all" dirty="0">
                <a:latin typeface="Rockwell Condensed" panose="02060603050405020104" pitchFamily="18" charset="0"/>
                <a:ea typeface="+mj-ea"/>
                <a:cs typeface="+mj-cs"/>
              </a:rPr>
              <a:t>Bilan final et COMPARAISON DES MODELES (SUITE)</a:t>
            </a:r>
          </a:p>
          <a:p>
            <a:br>
              <a:rPr lang="fr-FR" sz="3200" cap="all" dirty="0">
                <a:latin typeface="Rockwell Condensed" panose="02060603050405020104" pitchFamily="18" charset="0"/>
                <a:ea typeface="+mj-ea"/>
                <a:cs typeface="+mj-cs"/>
              </a:rPr>
            </a:br>
            <a:endParaRPr lang="fr-FR" sz="3200" cap="all" dirty="0">
              <a:latin typeface="Rockwell Condensed" panose="02060603050405020104" pitchFamily="18" charset="0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5086506" y="-2922153"/>
            <a:ext cx="96399" cy="77935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F8A8B4-2362-9E28-55EE-490FB255EFCC}"/>
              </a:ext>
            </a:extLst>
          </p:cNvPr>
          <p:cNvSpPr txBox="1"/>
          <p:nvPr/>
        </p:nvSpPr>
        <p:spPr>
          <a:xfrm>
            <a:off x="-1123116" y="1295264"/>
            <a:ext cx="113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On peut comparer les données prédites et les données réels des cours sur le test set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17CE0C-B3E6-DFA3-158A-5214D28B8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6490" r="1455" b="-2"/>
          <a:stretch/>
        </p:blipFill>
        <p:spPr bwMode="auto">
          <a:xfrm>
            <a:off x="6096000" y="1943861"/>
            <a:ext cx="4886325" cy="2514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90DBDB-9EB1-7BB7-FEE5-01C5828366D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t="7846" r="1290"/>
          <a:stretch/>
        </p:blipFill>
        <p:spPr bwMode="auto">
          <a:xfrm>
            <a:off x="458007" y="1937061"/>
            <a:ext cx="5277773" cy="25217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3B0E10-E715-6548-0618-62FB41523E6A}"/>
              </a:ext>
            </a:extLst>
          </p:cNvPr>
          <p:cNvSpPr/>
          <p:nvPr/>
        </p:nvSpPr>
        <p:spPr>
          <a:xfrm>
            <a:off x="7396709" y="4458848"/>
            <a:ext cx="33337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fr-FR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Cours réel et estimé de l’</a:t>
            </a:r>
            <a:r>
              <a:rPr lang="fr-FR" sz="900" i="1" dirty="0" err="1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Ethereum</a:t>
            </a:r>
            <a:r>
              <a:rPr lang="fr-FR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sur le test set</a:t>
            </a:r>
            <a:endParaRPr lang="fr-F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C3E5E-4485-DA33-DFF4-62395DD55C90}"/>
              </a:ext>
            </a:extLst>
          </p:cNvPr>
          <p:cNvSpPr/>
          <p:nvPr/>
        </p:nvSpPr>
        <p:spPr>
          <a:xfrm>
            <a:off x="1860030" y="4455088"/>
            <a:ext cx="32575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fr-FR" sz="9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Cours réel et estimé du Bitcoin sur le test set</a:t>
            </a:r>
            <a:endParaRPr lang="fr-F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0231B-F8EC-7E5F-293A-9778DB18508E}"/>
              </a:ext>
            </a:extLst>
          </p:cNvPr>
          <p:cNvSpPr txBox="1"/>
          <p:nvPr/>
        </p:nvSpPr>
        <p:spPr>
          <a:xfrm>
            <a:off x="-1030834" y="4914139"/>
            <a:ext cx="113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On observe la différence de performance des modèles sur le Bitcoin et sur l’</a:t>
            </a:r>
            <a:r>
              <a:rPr lang="fr-FR" dirty="0" err="1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E</a:t>
            </a:r>
            <a:r>
              <a:rPr lang="fr-FR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thereum</a:t>
            </a:r>
            <a:endParaRPr lang="fr-FR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68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512F7C-5C97-CEB9-2BB8-B00BD84A0A90}"/>
              </a:ext>
            </a:extLst>
          </p:cNvPr>
          <p:cNvSpPr txBox="1"/>
          <p:nvPr/>
        </p:nvSpPr>
        <p:spPr>
          <a:xfrm>
            <a:off x="900861" y="346279"/>
            <a:ext cx="984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cap="all" dirty="0">
                <a:latin typeface="Rockwell Condensed" panose="02060603050405020104" pitchFamily="18" charset="0"/>
                <a:ea typeface="+mj-ea"/>
                <a:cs typeface="+mj-cs"/>
              </a:rPr>
              <a:t>Conclusion</a:t>
            </a:r>
          </a:p>
        </p:txBody>
      </p:sp>
      <p:grpSp>
        <p:nvGrpSpPr>
          <p:cNvPr id="3" name="Google Shape;267;p38">
            <a:extLst>
              <a:ext uri="{FF2B5EF4-FFF2-40B4-BE49-F238E27FC236}">
                <a16:creationId xmlns:a16="http://schemas.microsoft.com/office/drawing/2014/main" id="{0130586C-CD91-9C43-9C12-16D106238444}"/>
              </a:ext>
            </a:extLst>
          </p:cNvPr>
          <p:cNvGrpSpPr/>
          <p:nvPr/>
        </p:nvGrpSpPr>
        <p:grpSpPr>
          <a:xfrm rot="10800000">
            <a:off x="776068" y="1261692"/>
            <a:ext cx="3235036" cy="1128000"/>
            <a:chOff x="5599475" y="763625"/>
            <a:chExt cx="3223525" cy="1128000"/>
          </a:xfrm>
          <a:solidFill>
            <a:srgbClr val="FFC000"/>
          </a:solidFill>
        </p:grpSpPr>
        <p:sp>
          <p:nvSpPr>
            <p:cNvPr id="4" name="Google Shape;268;p38">
              <a:extLst>
                <a:ext uri="{FF2B5EF4-FFF2-40B4-BE49-F238E27FC236}">
                  <a16:creationId xmlns:a16="http://schemas.microsoft.com/office/drawing/2014/main" id="{FA1CCFD6-1A99-7F4A-BE9A-AFE3514F5CD8}"/>
                </a:ext>
              </a:extLst>
            </p:cNvPr>
            <p:cNvSpPr/>
            <p:nvPr/>
          </p:nvSpPr>
          <p:spPr>
            <a:xfrm>
              <a:off x="5599475" y="763625"/>
              <a:ext cx="2562900" cy="1128000"/>
            </a:xfrm>
            <a:prstGeom prst="leftArrow">
              <a:avLst>
                <a:gd name="adj1" fmla="val 50000"/>
                <a:gd name="adj2" fmla="val 6225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9;p38">
              <a:extLst>
                <a:ext uri="{FF2B5EF4-FFF2-40B4-BE49-F238E27FC236}">
                  <a16:creationId xmlns:a16="http://schemas.microsoft.com/office/drawing/2014/main" id="{A8A56F45-04C0-A4C6-E08C-4EFBDC4EE6C6}"/>
                </a:ext>
              </a:extLst>
            </p:cNvPr>
            <p:cNvSpPr/>
            <p:nvPr/>
          </p:nvSpPr>
          <p:spPr>
            <a:xfrm>
              <a:off x="7776300" y="804219"/>
              <a:ext cx="1046700" cy="1046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0;p38">
              <a:extLst>
                <a:ext uri="{FF2B5EF4-FFF2-40B4-BE49-F238E27FC236}">
                  <a16:creationId xmlns:a16="http://schemas.microsoft.com/office/drawing/2014/main" id="{CE3A1F1E-AB9F-83B6-0295-3CF5A86ECEC8}"/>
                </a:ext>
              </a:extLst>
            </p:cNvPr>
            <p:cNvSpPr/>
            <p:nvPr/>
          </p:nvSpPr>
          <p:spPr>
            <a:xfrm>
              <a:off x="7893301" y="921275"/>
              <a:ext cx="812700" cy="812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282;p38">
            <a:extLst>
              <a:ext uri="{FF2B5EF4-FFF2-40B4-BE49-F238E27FC236}">
                <a16:creationId xmlns:a16="http://schemas.microsoft.com/office/drawing/2014/main" id="{158A7DEC-1381-8BD2-71BE-E8FFAA0DA9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342" y="1483503"/>
            <a:ext cx="8049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rgbClr val="FFC000"/>
                </a:solidFill>
                <a:latin typeface="Rockwell" panose="02060603020205020403" pitchFamily="18" charset="0"/>
                <a:ea typeface="Proxima Nova Extrabold"/>
                <a:cs typeface="Proxima Nova Extrabold"/>
                <a:sym typeface="Proxima Nova Extrabold"/>
              </a:rPr>
              <a:t>01</a:t>
            </a:r>
            <a:endParaRPr sz="3600" dirty="0">
              <a:solidFill>
                <a:srgbClr val="FFC000"/>
              </a:solidFill>
              <a:latin typeface="Rockwell" panose="02060603020205020403" pitchFamily="18" charset="0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6" name="Google Shape;267;p38">
            <a:extLst>
              <a:ext uri="{FF2B5EF4-FFF2-40B4-BE49-F238E27FC236}">
                <a16:creationId xmlns:a16="http://schemas.microsoft.com/office/drawing/2014/main" id="{055B1682-442A-1632-7821-079294E1A02D}"/>
              </a:ext>
            </a:extLst>
          </p:cNvPr>
          <p:cNvGrpSpPr/>
          <p:nvPr/>
        </p:nvGrpSpPr>
        <p:grpSpPr>
          <a:xfrm rot="10800000">
            <a:off x="726949" y="2570798"/>
            <a:ext cx="3235036" cy="1128000"/>
            <a:chOff x="5599475" y="763625"/>
            <a:chExt cx="3223525" cy="1128000"/>
          </a:xfrm>
          <a:solidFill>
            <a:schemeClr val="accent2"/>
          </a:solidFill>
        </p:grpSpPr>
        <p:sp>
          <p:nvSpPr>
            <p:cNvPr id="17" name="Google Shape;268;p38">
              <a:extLst>
                <a:ext uri="{FF2B5EF4-FFF2-40B4-BE49-F238E27FC236}">
                  <a16:creationId xmlns:a16="http://schemas.microsoft.com/office/drawing/2014/main" id="{BC6BC7F4-61FA-CA68-3E22-F288DE2F7AD9}"/>
                </a:ext>
              </a:extLst>
            </p:cNvPr>
            <p:cNvSpPr/>
            <p:nvPr/>
          </p:nvSpPr>
          <p:spPr>
            <a:xfrm>
              <a:off x="5599475" y="763625"/>
              <a:ext cx="2562900" cy="1128000"/>
            </a:xfrm>
            <a:prstGeom prst="leftArrow">
              <a:avLst>
                <a:gd name="adj1" fmla="val 50000"/>
                <a:gd name="adj2" fmla="val 6225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" name="Google Shape;269;p38">
              <a:extLst>
                <a:ext uri="{FF2B5EF4-FFF2-40B4-BE49-F238E27FC236}">
                  <a16:creationId xmlns:a16="http://schemas.microsoft.com/office/drawing/2014/main" id="{522A426F-4C08-E2FA-B485-0876368C1132}"/>
                </a:ext>
              </a:extLst>
            </p:cNvPr>
            <p:cNvSpPr/>
            <p:nvPr/>
          </p:nvSpPr>
          <p:spPr>
            <a:xfrm>
              <a:off x="7776300" y="804219"/>
              <a:ext cx="1046700" cy="1046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" name="Google Shape;270;p38">
              <a:extLst>
                <a:ext uri="{FF2B5EF4-FFF2-40B4-BE49-F238E27FC236}">
                  <a16:creationId xmlns:a16="http://schemas.microsoft.com/office/drawing/2014/main" id="{CE86DCCB-762F-77A4-C064-15698A7D7485}"/>
                </a:ext>
              </a:extLst>
            </p:cNvPr>
            <p:cNvSpPr/>
            <p:nvPr/>
          </p:nvSpPr>
          <p:spPr>
            <a:xfrm>
              <a:off x="7893301" y="921275"/>
              <a:ext cx="812700" cy="812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Google Shape;282;p38">
            <a:extLst>
              <a:ext uri="{FF2B5EF4-FFF2-40B4-BE49-F238E27FC236}">
                <a16:creationId xmlns:a16="http://schemas.microsoft.com/office/drawing/2014/main" id="{7D0CDC70-09CF-A52D-DCD3-F07937CFC975}"/>
              </a:ext>
            </a:extLst>
          </p:cNvPr>
          <p:cNvSpPr txBox="1">
            <a:spLocks/>
          </p:cNvSpPr>
          <p:nvPr/>
        </p:nvSpPr>
        <p:spPr>
          <a:xfrm>
            <a:off x="861664" y="2804949"/>
            <a:ext cx="804900" cy="72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" sz="3600" dirty="0">
                <a:solidFill>
                  <a:schemeClr val="accent2"/>
                </a:solidFill>
                <a:latin typeface="Rockwell" panose="02060603020205020403" pitchFamily="18" charset="0"/>
                <a:ea typeface="Proxima Nova Extrabold"/>
                <a:cs typeface="Proxima Nova Extrabold"/>
                <a:sym typeface="Proxima Nova Extrabold"/>
              </a:rPr>
              <a:t>02</a:t>
            </a:r>
          </a:p>
        </p:txBody>
      </p:sp>
      <p:grpSp>
        <p:nvGrpSpPr>
          <p:cNvPr id="21" name="Google Shape;267;p38">
            <a:extLst>
              <a:ext uri="{FF2B5EF4-FFF2-40B4-BE49-F238E27FC236}">
                <a16:creationId xmlns:a16="http://schemas.microsoft.com/office/drawing/2014/main" id="{8DB59F18-5E2B-9617-5346-BDDFAFEEE69E}"/>
              </a:ext>
            </a:extLst>
          </p:cNvPr>
          <p:cNvGrpSpPr/>
          <p:nvPr/>
        </p:nvGrpSpPr>
        <p:grpSpPr>
          <a:xfrm rot="10800000">
            <a:off x="776068" y="3978521"/>
            <a:ext cx="3235036" cy="1128000"/>
            <a:chOff x="5599475" y="763625"/>
            <a:chExt cx="3223525" cy="1128000"/>
          </a:xfrm>
          <a:solidFill>
            <a:srgbClr val="FF0000"/>
          </a:solidFill>
        </p:grpSpPr>
        <p:sp>
          <p:nvSpPr>
            <p:cNvPr id="22" name="Google Shape;268;p38">
              <a:extLst>
                <a:ext uri="{FF2B5EF4-FFF2-40B4-BE49-F238E27FC236}">
                  <a16:creationId xmlns:a16="http://schemas.microsoft.com/office/drawing/2014/main" id="{9D75F4D4-9023-22B0-EF88-3D2C0EE22216}"/>
                </a:ext>
              </a:extLst>
            </p:cNvPr>
            <p:cNvSpPr/>
            <p:nvPr/>
          </p:nvSpPr>
          <p:spPr>
            <a:xfrm>
              <a:off x="5599475" y="763625"/>
              <a:ext cx="2562900" cy="1128000"/>
            </a:xfrm>
            <a:prstGeom prst="leftArrow">
              <a:avLst>
                <a:gd name="adj1" fmla="val 50000"/>
                <a:gd name="adj2" fmla="val 6225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9;p38">
              <a:extLst>
                <a:ext uri="{FF2B5EF4-FFF2-40B4-BE49-F238E27FC236}">
                  <a16:creationId xmlns:a16="http://schemas.microsoft.com/office/drawing/2014/main" id="{98911A8D-A03C-2988-C4BA-236BC8DC251C}"/>
                </a:ext>
              </a:extLst>
            </p:cNvPr>
            <p:cNvSpPr/>
            <p:nvPr/>
          </p:nvSpPr>
          <p:spPr>
            <a:xfrm>
              <a:off x="7776300" y="804219"/>
              <a:ext cx="1046700" cy="1046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0;p38">
              <a:extLst>
                <a:ext uri="{FF2B5EF4-FFF2-40B4-BE49-F238E27FC236}">
                  <a16:creationId xmlns:a16="http://schemas.microsoft.com/office/drawing/2014/main" id="{57899730-3453-5170-A3B1-1220C7E06CD5}"/>
                </a:ext>
              </a:extLst>
            </p:cNvPr>
            <p:cNvSpPr/>
            <p:nvPr/>
          </p:nvSpPr>
          <p:spPr>
            <a:xfrm>
              <a:off x="7893301" y="921275"/>
              <a:ext cx="812700" cy="812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282;p38">
            <a:extLst>
              <a:ext uri="{FF2B5EF4-FFF2-40B4-BE49-F238E27FC236}">
                <a16:creationId xmlns:a16="http://schemas.microsoft.com/office/drawing/2014/main" id="{4A2D020A-D524-4219-AE90-C269A85CC6EE}"/>
              </a:ext>
            </a:extLst>
          </p:cNvPr>
          <p:cNvSpPr txBox="1">
            <a:spLocks/>
          </p:cNvSpPr>
          <p:nvPr/>
        </p:nvSpPr>
        <p:spPr>
          <a:xfrm>
            <a:off x="900861" y="4180571"/>
            <a:ext cx="804900" cy="72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" sz="3600" dirty="0">
                <a:solidFill>
                  <a:srgbClr val="FF0000"/>
                </a:solidFill>
                <a:latin typeface="Rockwell" panose="02060603020205020403" pitchFamily="18" charset="0"/>
                <a:ea typeface="Proxima Nova Extrabold"/>
                <a:cs typeface="Proxima Nova Extrabold"/>
                <a:sym typeface="Proxima Nova Extrabold"/>
              </a:rPr>
              <a:t>03</a:t>
            </a:r>
          </a:p>
        </p:txBody>
      </p:sp>
      <p:sp>
        <p:nvSpPr>
          <p:cNvPr id="31" name="Google Shape;451;p45">
            <a:extLst>
              <a:ext uri="{FF2B5EF4-FFF2-40B4-BE49-F238E27FC236}">
                <a16:creationId xmlns:a16="http://schemas.microsoft.com/office/drawing/2014/main" id="{42477DEF-CF39-DEF1-A549-15D8893ECE03}"/>
              </a:ext>
            </a:extLst>
          </p:cNvPr>
          <p:cNvSpPr txBox="1">
            <a:spLocks/>
          </p:cNvSpPr>
          <p:nvPr/>
        </p:nvSpPr>
        <p:spPr>
          <a:xfrm>
            <a:off x="4145324" y="2874511"/>
            <a:ext cx="7202310" cy="5847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Construction de modèles classiques de la littérature financière ainsi que des modèles de « machine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learning</a:t>
            </a: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 »</a:t>
            </a: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32" name="Google Shape;451;p45">
            <a:extLst>
              <a:ext uri="{FF2B5EF4-FFF2-40B4-BE49-F238E27FC236}">
                <a16:creationId xmlns:a16="http://schemas.microsoft.com/office/drawing/2014/main" id="{3549BF4F-C759-3A69-CEC9-185B26D6D8FB}"/>
              </a:ext>
            </a:extLst>
          </p:cNvPr>
          <p:cNvSpPr txBox="1">
            <a:spLocks/>
          </p:cNvSpPr>
          <p:nvPr/>
        </p:nvSpPr>
        <p:spPr>
          <a:xfrm>
            <a:off x="4267548" y="1553065"/>
            <a:ext cx="7202310" cy="5847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Construction d’une base de données constituée des facteurs explicatifs et des  rendements du Bitcoin et de l’</a:t>
            </a:r>
            <a:r>
              <a:rPr lang="fr-FR" sz="1800" dirty="0" err="1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E</a:t>
            </a:r>
            <a:r>
              <a:rPr lang="fr-FR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thereum</a:t>
            </a: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33" name="Google Shape;451;p45">
            <a:extLst>
              <a:ext uri="{FF2B5EF4-FFF2-40B4-BE49-F238E27FC236}">
                <a16:creationId xmlns:a16="http://schemas.microsoft.com/office/drawing/2014/main" id="{11BC4154-C9F4-E30D-39EC-C9407D2DF0D0}"/>
              </a:ext>
            </a:extLst>
          </p:cNvPr>
          <p:cNvSpPr txBox="1">
            <a:spLocks/>
          </p:cNvSpPr>
          <p:nvPr/>
        </p:nvSpPr>
        <p:spPr>
          <a:xfrm>
            <a:off x="4213622" y="4328162"/>
            <a:ext cx="7202310" cy="5847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000000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Bilan final et comparaison des modèles sur les données de test</a:t>
            </a:r>
            <a:endParaRPr lang="fr-FR" sz="1600" dirty="0">
              <a:solidFill>
                <a:srgbClr val="252525"/>
              </a:solidFill>
              <a:latin typeface="Rockwell" panose="02060603020205020403" pitchFamily="18" charset="0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34" name="Google Shape;451;p45">
            <a:extLst>
              <a:ext uri="{FF2B5EF4-FFF2-40B4-BE49-F238E27FC236}">
                <a16:creationId xmlns:a16="http://schemas.microsoft.com/office/drawing/2014/main" id="{7078499A-FC28-ACDC-25E8-835A5C0FE1A1}"/>
              </a:ext>
            </a:extLst>
          </p:cNvPr>
          <p:cNvSpPr txBox="1">
            <a:spLocks/>
          </p:cNvSpPr>
          <p:nvPr/>
        </p:nvSpPr>
        <p:spPr>
          <a:xfrm>
            <a:off x="726949" y="5793414"/>
            <a:ext cx="7202310" cy="5847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rgbClr val="000000"/>
                </a:solidFill>
                <a:latin typeface="Rockwell" panose="02060603020205020403" pitchFamily="18" charset="0"/>
                <a:sym typeface="Spectral Light"/>
              </a:rPr>
              <a:t>Ouverture : </a:t>
            </a:r>
            <a:r>
              <a:rPr lang="fr-FR" sz="1800" dirty="0">
                <a:solidFill>
                  <a:srgbClr val="000000"/>
                </a:solidFill>
                <a:latin typeface="Rockwell" panose="02060603020205020403" pitchFamily="18" charset="0"/>
                <a:sym typeface="Spectral Light"/>
              </a:rPr>
              <a:t>modèles « </a:t>
            </a:r>
            <a:r>
              <a:rPr lang="fr-FR" sz="1800" dirty="0" err="1">
                <a:solidFill>
                  <a:srgbClr val="000000"/>
                </a:solidFill>
                <a:latin typeface="Rockwell" panose="02060603020205020403" pitchFamily="18" charset="0"/>
                <a:sym typeface="Spectral Light"/>
              </a:rPr>
              <a:t>boosting</a:t>
            </a:r>
            <a:r>
              <a:rPr lang="fr-FR" sz="1800" dirty="0">
                <a:solidFill>
                  <a:srgbClr val="000000"/>
                </a:solidFill>
                <a:latin typeface="Rockwell" panose="02060603020205020403" pitchFamily="18" charset="0"/>
                <a:sym typeface="Spectral Light"/>
              </a:rPr>
              <a:t> » très à la mode en ce moment</a:t>
            </a:r>
            <a:r>
              <a:rPr lang="fr-FR" sz="1600" b="1" dirty="0">
                <a:solidFill>
                  <a:srgbClr val="252525"/>
                </a:solidFill>
                <a:latin typeface="Rockwell" panose="02060603020205020403" pitchFamily="18" charset="0"/>
                <a:ea typeface="Spectral Light"/>
                <a:cs typeface="Spectral Light"/>
                <a:sym typeface="Spectral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2864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80C19B-9234-08DE-FD77-70B78420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21" y="1263563"/>
            <a:ext cx="8425864" cy="53560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Google Shape;646;p55">
            <a:extLst>
              <a:ext uri="{FF2B5EF4-FFF2-40B4-BE49-F238E27FC236}">
                <a16:creationId xmlns:a16="http://schemas.microsoft.com/office/drawing/2014/main" id="{C1CBC3EE-D7D3-9932-C79A-4097F626EE86}"/>
              </a:ext>
            </a:extLst>
          </p:cNvPr>
          <p:cNvSpPr txBox="1">
            <a:spLocks/>
          </p:cNvSpPr>
          <p:nvPr/>
        </p:nvSpPr>
        <p:spPr>
          <a:xfrm>
            <a:off x="2764644" y="238368"/>
            <a:ext cx="9397217" cy="115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fr-FR" sz="6400" dirty="0">
                <a:solidFill>
                  <a:srgbClr val="252525"/>
                </a:solidFill>
                <a:latin typeface="Rockwell Condensed" panose="02060603050405020104" pitchFamily="18" charset="0"/>
              </a:rPr>
              <a:t>Merci pour votre </a:t>
            </a:r>
            <a:r>
              <a:rPr lang="fr-FR" sz="6400" dirty="0">
                <a:solidFill>
                  <a:srgbClr val="FFC000"/>
                </a:solidFill>
                <a:latin typeface="Rockwell Condensed" panose="02060603050405020104" pitchFamily="18" charset="0"/>
              </a:rPr>
              <a:t>écoute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2D1F2-D87D-A0E1-245F-9114A8E3AB58}"/>
              </a:ext>
            </a:extLst>
          </p:cNvPr>
          <p:cNvSpPr/>
          <p:nvPr/>
        </p:nvSpPr>
        <p:spPr>
          <a:xfrm rot="10800000" flipH="1">
            <a:off x="2955321" y="1263562"/>
            <a:ext cx="104324" cy="5356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98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/>
          <p:nvPr/>
        </p:nvSpPr>
        <p:spPr>
          <a:xfrm rot="5400000" flipH="1">
            <a:off x="1479747" y="3722533"/>
            <a:ext cx="1762800" cy="2085200"/>
          </a:xfrm>
          <a:prstGeom prst="bentUpArrow">
            <a:avLst>
              <a:gd name="adj1" fmla="val 34385"/>
              <a:gd name="adj2" fmla="val 33122"/>
              <a:gd name="adj3" fmla="val 24793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5" name="Google Shape;505;p47"/>
          <p:cNvSpPr/>
          <p:nvPr/>
        </p:nvSpPr>
        <p:spPr>
          <a:xfrm rot="5400000" flipH="1">
            <a:off x="3960696" y="2841133"/>
            <a:ext cx="1762800" cy="2085200"/>
          </a:xfrm>
          <a:prstGeom prst="bentUpArrow">
            <a:avLst>
              <a:gd name="adj1" fmla="val 34385"/>
              <a:gd name="adj2" fmla="val 33122"/>
              <a:gd name="adj3" fmla="val 247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" name="Google Shape;506;p47"/>
          <p:cNvSpPr/>
          <p:nvPr/>
        </p:nvSpPr>
        <p:spPr>
          <a:xfrm rot="5400000" flipH="1">
            <a:off x="6461812" y="1959733"/>
            <a:ext cx="1762800" cy="2085200"/>
          </a:xfrm>
          <a:prstGeom prst="bentUpArrow">
            <a:avLst>
              <a:gd name="adj1" fmla="val 34385"/>
              <a:gd name="adj2" fmla="val 33122"/>
              <a:gd name="adj3" fmla="val 24793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7" name="Google Shape;507;p47"/>
          <p:cNvSpPr/>
          <p:nvPr/>
        </p:nvSpPr>
        <p:spPr>
          <a:xfrm rot="5400000" flipH="1">
            <a:off x="8949453" y="1078333"/>
            <a:ext cx="1762800" cy="2085200"/>
          </a:xfrm>
          <a:prstGeom prst="bentUpArrow">
            <a:avLst>
              <a:gd name="adj1" fmla="val 34385"/>
              <a:gd name="adj2" fmla="val 33122"/>
              <a:gd name="adj3" fmla="val 24793"/>
            </a:avLst>
          </a:pr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8" name="Google Shape;508;p47"/>
          <p:cNvSpPr txBox="1">
            <a:spLocks noGrp="1"/>
          </p:cNvSpPr>
          <p:nvPr>
            <p:ph type="body" idx="4294967295"/>
          </p:nvPr>
        </p:nvSpPr>
        <p:spPr>
          <a:xfrm>
            <a:off x="6913751" y="3504933"/>
            <a:ext cx="2334800" cy="14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" sz="1600" dirty="0">
                <a:solidFill>
                  <a:srgbClr val="252525"/>
                </a:solidFill>
                <a:latin typeface="Rockwell" panose="02060603020205020403" pitchFamily="18" charset="0"/>
                <a:sym typeface="Montserrat ExtraBold"/>
              </a:rPr>
              <a:t>Analyse des résultats</a:t>
            </a:r>
            <a:endParaRPr sz="1600" dirty="0">
              <a:solidFill>
                <a:srgbClr val="252525"/>
              </a:solidFill>
              <a:latin typeface="Rockwell" panose="02060603020205020403" pitchFamily="18" charset="0"/>
              <a:sym typeface="Spectral Light"/>
            </a:endParaRPr>
          </a:p>
        </p:txBody>
      </p:sp>
      <p:sp>
        <p:nvSpPr>
          <p:cNvPr id="509" name="Google Shape;509;p47"/>
          <p:cNvSpPr txBox="1">
            <a:spLocks noGrp="1"/>
          </p:cNvSpPr>
          <p:nvPr>
            <p:ph type="body" idx="4294967295"/>
          </p:nvPr>
        </p:nvSpPr>
        <p:spPr>
          <a:xfrm>
            <a:off x="9395867" y="2628133"/>
            <a:ext cx="2334800" cy="8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" sz="1600" dirty="0">
                <a:solidFill>
                  <a:srgbClr val="252525"/>
                </a:solidFill>
                <a:latin typeface="Rockwell" panose="02060603020205020403" pitchFamily="18" charset="0"/>
                <a:sym typeface="Montserrat ExtraBold"/>
              </a:rPr>
              <a:t>Bilan final et comparaison des modèles</a:t>
            </a:r>
            <a:endParaRPr sz="1600" dirty="0">
              <a:solidFill>
                <a:srgbClr val="252525"/>
              </a:solidFill>
              <a:latin typeface="Rockwell" panose="02060603020205020403" pitchFamily="18" charset="0"/>
              <a:sym typeface="Josefin Slab"/>
            </a:endParaRPr>
          </a:p>
        </p:txBody>
      </p:sp>
      <p:sp>
        <p:nvSpPr>
          <p:cNvPr id="510" name="Google Shape;510;p47"/>
          <p:cNvSpPr txBox="1">
            <a:spLocks noGrp="1"/>
          </p:cNvSpPr>
          <p:nvPr>
            <p:ph type="body" idx="4294967295"/>
          </p:nvPr>
        </p:nvSpPr>
        <p:spPr>
          <a:xfrm>
            <a:off x="2006967" y="5285033"/>
            <a:ext cx="1792530" cy="72738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" sz="1600" dirty="0">
                <a:solidFill>
                  <a:srgbClr val="252525"/>
                </a:solidFill>
                <a:latin typeface="Rockwell" panose="02060603020205020403" pitchFamily="18" charset="0"/>
                <a:ea typeface="Montserrat ExtraBold"/>
                <a:cs typeface="Montserrat ExtraBold"/>
                <a:sym typeface="Montserrat ExtraBold"/>
              </a:rPr>
              <a:t>Construction de la base de données</a:t>
            </a:r>
            <a:br>
              <a:rPr lang="es" sz="2000" dirty="0">
                <a:solidFill>
                  <a:srgbClr val="252525"/>
                </a:solidFill>
                <a:latin typeface="Rockwell" panose="02060603020205020403" pitchFamily="18" charset="0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rgbClr val="252525"/>
              </a:solidFill>
              <a:latin typeface="Rockwell" panose="02060603020205020403" pitchFamily="18" charset="0"/>
              <a:ea typeface="Josefin Slab"/>
              <a:cs typeface="Josefin Slab"/>
              <a:sym typeface="Josefin Slab"/>
            </a:endParaRPr>
          </a:p>
        </p:txBody>
      </p:sp>
      <p:sp>
        <p:nvSpPr>
          <p:cNvPr id="511" name="Google Shape;511;p47"/>
          <p:cNvSpPr txBox="1">
            <a:spLocks noGrp="1"/>
          </p:cNvSpPr>
          <p:nvPr>
            <p:ph type="body" idx="4294967295"/>
          </p:nvPr>
        </p:nvSpPr>
        <p:spPr>
          <a:xfrm>
            <a:off x="4418584" y="4399033"/>
            <a:ext cx="2334800" cy="14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dirty="0">
                <a:solidFill>
                  <a:srgbClr val="252525"/>
                </a:solidFill>
                <a:latin typeface="Rockwell" panose="02060603020205020403" pitchFamily="18" charset="0"/>
              </a:rPr>
              <a:t>Création des modèles d’estimation</a:t>
            </a:r>
            <a:endParaRPr sz="1600" dirty="0">
              <a:solidFill>
                <a:srgbClr val="252525"/>
              </a:solidFill>
              <a:latin typeface="Rockwell" panose="020606030202050204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sz="1333" dirty="0">
              <a:solidFill>
                <a:srgbClr val="252525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512" name="Google Shape;512;p47"/>
          <p:cNvSpPr txBox="1">
            <a:spLocks noGrp="1"/>
          </p:cNvSpPr>
          <p:nvPr>
            <p:ph type="body" idx="4294967295"/>
          </p:nvPr>
        </p:nvSpPr>
        <p:spPr>
          <a:xfrm>
            <a:off x="1369867" y="3431600"/>
            <a:ext cx="2161200" cy="4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" sz="2267" dirty="0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Etape 1</a:t>
            </a:r>
            <a:endParaRPr sz="2267" dirty="0">
              <a:solidFill>
                <a:srgbClr val="D9D9D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3" name="Google Shape;513;p47"/>
          <p:cNvSpPr txBox="1">
            <a:spLocks noGrp="1"/>
          </p:cNvSpPr>
          <p:nvPr>
            <p:ph type="body" idx="4294967295"/>
          </p:nvPr>
        </p:nvSpPr>
        <p:spPr>
          <a:xfrm>
            <a:off x="3799500" y="2551933"/>
            <a:ext cx="2161200" cy="4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" sz="2267" dirty="0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Etape 2</a:t>
            </a:r>
            <a:endParaRPr sz="2267" dirty="0">
              <a:solidFill>
                <a:srgbClr val="D9D9D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4" name="Google Shape;514;p47"/>
          <p:cNvSpPr txBox="1">
            <a:spLocks noGrp="1"/>
          </p:cNvSpPr>
          <p:nvPr>
            <p:ph type="body" idx="4294967295"/>
          </p:nvPr>
        </p:nvSpPr>
        <p:spPr>
          <a:xfrm>
            <a:off x="6262600" y="1670533"/>
            <a:ext cx="2161200" cy="4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" sz="2267" dirty="0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Etape 3</a:t>
            </a:r>
            <a:endParaRPr sz="2267" dirty="0">
              <a:solidFill>
                <a:srgbClr val="D9D9D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5" name="Google Shape;515;p47"/>
          <p:cNvSpPr txBox="1">
            <a:spLocks noGrp="1"/>
          </p:cNvSpPr>
          <p:nvPr>
            <p:ph type="body" idx="4294967295"/>
          </p:nvPr>
        </p:nvSpPr>
        <p:spPr>
          <a:xfrm>
            <a:off x="8788267" y="815800"/>
            <a:ext cx="2161200" cy="4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" sz="2267" dirty="0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Etape 4</a:t>
            </a:r>
            <a:endParaRPr sz="2267" dirty="0">
              <a:solidFill>
                <a:srgbClr val="D9D9D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6" name="Google Shape;516;p47"/>
          <p:cNvSpPr txBox="1">
            <a:spLocks noGrp="1"/>
          </p:cNvSpPr>
          <p:nvPr>
            <p:ph type="sldNum" idx="4294967295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>
                <a:latin typeface="Montserrat"/>
                <a:ea typeface="Montserrat"/>
                <a:cs typeface="Montserrat"/>
                <a:sym typeface="Montserrat"/>
              </a:rPr>
              <a:pPr algn="l">
                <a:buClr>
                  <a:srgbClr val="000000"/>
                </a:buClr>
                <a:buSzPts val="1100"/>
              </a:pPr>
              <a:t>3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47"/>
          <p:cNvSpPr txBox="1">
            <a:spLocks noGrp="1"/>
          </p:cNvSpPr>
          <p:nvPr>
            <p:ph type="title"/>
          </p:nvPr>
        </p:nvSpPr>
        <p:spPr>
          <a:xfrm>
            <a:off x="557376" y="845581"/>
            <a:ext cx="4506993" cy="6610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dirty="0">
                <a:solidFill>
                  <a:srgbClr val="FFC000"/>
                </a:solidFill>
                <a:latin typeface="Rockwell" panose="02060603020205020403" pitchFamily="18" charset="0"/>
              </a:rPr>
              <a:t>Démarche</a:t>
            </a:r>
            <a:r>
              <a:rPr lang="fr-FR" dirty="0">
                <a:latin typeface="Rockwell" panose="02060603020205020403" pitchFamily="18" charset="0"/>
              </a:rPr>
              <a:t> de travail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2564F5-AFCB-2546-0D4E-B6373C07FE76}"/>
              </a:ext>
            </a:extLst>
          </p:cNvPr>
          <p:cNvSpPr txBox="1"/>
          <p:nvPr/>
        </p:nvSpPr>
        <p:spPr>
          <a:xfrm>
            <a:off x="1237957" y="421400"/>
            <a:ext cx="862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I. </a:t>
            </a:r>
            <a:r>
              <a:rPr lang="fr-FR" sz="3200" cap="all" dirty="0">
                <a:latin typeface="Rockwell Condensed" panose="02060603050405020104" pitchFamily="18" charset="0"/>
                <a:ea typeface="+mj-ea"/>
                <a:cs typeface="+mj-cs"/>
              </a:rPr>
              <a:t>construction de la base des données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1216A7-87E1-56BD-D9BF-F4723FE493B5}"/>
              </a:ext>
            </a:extLst>
          </p:cNvPr>
          <p:cNvSpPr txBox="1"/>
          <p:nvPr/>
        </p:nvSpPr>
        <p:spPr>
          <a:xfrm>
            <a:off x="2030437" y="1837344"/>
            <a:ext cx="8131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D</a:t>
            </a: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onnées collectées depuis la section cryptomonnaies de Yahoo finance;</a:t>
            </a: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Fréquence journalière;</a:t>
            </a:r>
          </a:p>
          <a:p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dirty="0">
              <a:solidFill>
                <a:srgbClr val="000000"/>
              </a:solidFill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Focus sur le Bitcoin et l’</a:t>
            </a:r>
            <a:r>
              <a:rPr lang="fr-FR" dirty="0" err="1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E</a:t>
            </a:r>
            <a:r>
              <a:rPr lang="fr-FR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thereum</a:t>
            </a: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;</a:t>
            </a: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Rendements allant du 04/01/2018 au 26/04/2022;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A313-247B-E16A-A5A5-6812E2055F19}"/>
              </a:ext>
            </a:extLst>
          </p:cNvPr>
          <p:cNvSpPr/>
          <p:nvPr/>
        </p:nvSpPr>
        <p:spPr>
          <a:xfrm rot="5400000" flipH="1">
            <a:off x="4027360" y="-1863003"/>
            <a:ext cx="104542" cy="568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7537A8-5B45-F4B7-72B4-D444B6562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04" y="1737339"/>
            <a:ext cx="572847" cy="572847"/>
          </a:xfrm>
          <a:prstGeom prst="rect">
            <a:avLst/>
          </a:prstGeom>
        </p:spPr>
      </p:pic>
      <p:grpSp>
        <p:nvGrpSpPr>
          <p:cNvPr id="12" name="Google Shape;5915;p64">
            <a:extLst>
              <a:ext uri="{FF2B5EF4-FFF2-40B4-BE49-F238E27FC236}">
                <a16:creationId xmlns:a16="http://schemas.microsoft.com/office/drawing/2014/main" id="{C726F7D1-ABE3-3827-C945-CB43BD414506}"/>
              </a:ext>
            </a:extLst>
          </p:cNvPr>
          <p:cNvGrpSpPr/>
          <p:nvPr/>
        </p:nvGrpSpPr>
        <p:grpSpPr>
          <a:xfrm>
            <a:off x="1335170" y="3405841"/>
            <a:ext cx="452763" cy="450685"/>
            <a:chOff x="-47524975" y="3569100"/>
            <a:chExt cx="300875" cy="299925"/>
          </a:xfrm>
          <a:solidFill>
            <a:srgbClr val="FFC000"/>
          </a:solidFill>
        </p:grpSpPr>
        <p:sp>
          <p:nvSpPr>
            <p:cNvPr id="13" name="Google Shape;5916;p64">
              <a:extLst>
                <a:ext uri="{FF2B5EF4-FFF2-40B4-BE49-F238E27FC236}">
                  <a16:creationId xmlns:a16="http://schemas.microsoft.com/office/drawing/2014/main" id="{BED15F31-EDC5-0594-4647-4DDD7ACC130E}"/>
                </a:ext>
              </a:extLst>
            </p:cNvPr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17;p64">
              <a:extLst>
                <a:ext uri="{FF2B5EF4-FFF2-40B4-BE49-F238E27FC236}">
                  <a16:creationId xmlns:a16="http://schemas.microsoft.com/office/drawing/2014/main" id="{84800ED4-F07F-701E-20FB-00CFC70CAAE8}"/>
                </a:ext>
              </a:extLst>
            </p:cNvPr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18;p64">
              <a:extLst>
                <a:ext uri="{FF2B5EF4-FFF2-40B4-BE49-F238E27FC236}">
                  <a16:creationId xmlns:a16="http://schemas.microsoft.com/office/drawing/2014/main" id="{E01B1737-43E6-2A58-DA50-041A98E4B055}"/>
                </a:ext>
              </a:extLst>
            </p:cNvPr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19;p64">
              <a:extLst>
                <a:ext uri="{FF2B5EF4-FFF2-40B4-BE49-F238E27FC236}">
                  <a16:creationId xmlns:a16="http://schemas.microsoft.com/office/drawing/2014/main" id="{1BD27769-297F-7081-30FE-6BBD13617F48}"/>
                </a:ext>
              </a:extLst>
            </p:cNvPr>
            <p:cNvSpPr/>
            <p:nvPr/>
          </p:nvSpPr>
          <p:spPr>
            <a:xfrm>
              <a:off x="-47346975" y="3674650"/>
              <a:ext cx="38299" cy="72012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920;p64">
              <a:extLst>
                <a:ext uri="{FF2B5EF4-FFF2-40B4-BE49-F238E27FC236}">
                  <a16:creationId xmlns:a16="http://schemas.microsoft.com/office/drawing/2014/main" id="{2D2E7DF7-240A-805E-E4AF-36C1C9E346B8}"/>
                </a:ext>
              </a:extLst>
            </p:cNvPr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6508;p66">
            <a:extLst>
              <a:ext uri="{FF2B5EF4-FFF2-40B4-BE49-F238E27FC236}">
                <a16:creationId xmlns:a16="http://schemas.microsoft.com/office/drawing/2014/main" id="{092D68FF-3C13-5DC9-EC16-4C6D9F89DA96}"/>
              </a:ext>
            </a:extLst>
          </p:cNvPr>
          <p:cNvGrpSpPr/>
          <p:nvPr/>
        </p:nvGrpSpPr>
        <p:grpSpPr>
          <a:xfrm>
            <a:off x="1381354" y="2564254"/>
            <a:ext cx="413740" cy="452973"/>
            <a:chOff x="-34005425" y="3945575"/>
            <a:chExt cx="293025" cy="292250"/>
          </a:xfrm>
          <a:solidFill>
            <a:srgbClr val="FFC000"/>
          </a:solidFill>
        </p:grpSpPr>
        <p:sp>
          <p:nvSpPr>
            <p:cNvPr id="23" name="Google Shape;6509;p66">
              <a:extLst>
                <a:ext uri="{FF2B5EF4-FFF2-40B4-BE49-F238E27FC236}">
                  <a16:creationId xmlns:a16="http://schemas.microsoft.com/office/drawing/2014/main" id="{6693B0D2-EBA9-813A-3C77-9ADC42FBC697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10;p66">
              <a:extLst>
                <a:ext uri="{FF2B5EF4-FFF2-40B4-BE49-F238E27FC236}">
                  <a16:creationId xmlns:a16="http://schemas.microsoft.com/office/drawing/2014/main" id="{6908DBDC-61A1-000C-A5B9-60151D7CEB14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11;p66">
              <a:extLst>
                <a:ext uri="{FF2B5EF4-FFF2-40B4-BE49-F238E27FC236}">
                  <a16:creationId xmlns:a16="http://schemas.microsoft.com/office/drawing/2014/main" id="{4F21D3AC-BAC3-908D-8912-05362CA74AF2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4831;p62">
            <a:extLst>
              <a:ext uri="{FF2B5EF4-FFF2-40B4-BE49-F238E27FC236}">
                <a16:creationId xmlns:a16="http://schemas.microsoft.com/office/drawing/2014/main" id="{B7163BCF-A37E-2774-F80B-9D094E7DF6BC}"/>
              </a:ext>
            </a:extLst>
          </p:cNvPr>
          <p:cNvGrpSpPr/>
          <p:nvPr/>
        </p:nvGrpSpPr>
        <p:grpSpPr>
          <a:xfrm>
            <a:off x="1349229" y="4300638"/>
            <a:ext cx="350302" cy="348568"/>
            <a:chOff x="-62151950" y="4111775"/>
            <a:chExt cx="318225" cy="316650"/>
          </a:xfrm>
          <a:solidFill>
            <a:srgbClr val="FFC000"/>
          </a:solidFill>
        </p:grpSpPr>
        <p:sp>
          <p:nvSpPr>
            <p:cNvPr id="27" name="Google Shape;4832;p62">
              <a:extLst>
                <a:ext uri="{FF2B5EF4-FFF2-40B4-BE49-F238E27FC236}">
                  <a16:creationId xmlns:a16="http://schemas.microsoft.com/office/drawing/2014/main" id="{75886705-FB14-6D39-7D9D-ADFFB403FF6D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33;p62">
              <a:extLst>
                <a:ext uri="{FF2B5EF4-FFF2-40B4-BE49-F238E27FC236}">
                  <a16:creationId xmlns:a16="http://schemas.microsoft.com/office/drawing/2014/main" id="{A0E9655F-E1C4-0428-CE85-927DD51753C4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34;p62">
              <a:extLst>
                <a:ext uri="{FF2B5EF4-FFF2-40B4-BE49-F238E27FC236}">
                  <a16:creationId xmlns:a16="http://schemas.microsoft.com/office/drawing/2014/main" id="{821452F1-3473-E279-5125-8CD9B5740CB5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35;p62">
              <a:extLst>
                <a:ext uri="{FF2B5EF4-FFF2-40B4-BE49-F238E27FC236}">
                  <a16:creationId xmlns:a16="http://schemas.microsoft.com/office/drawing/2014/main" id="{F6520F3D-F287-F891-E727-3963AD123A3E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51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FBD198-6F59-CD03-8B8C-9ACF1E93CDCC}"/>
              </a:ext>
            </a:extLst>
          </p:cNvPr>
          <p:cNvSpPr txBox="1"/>
          <p:nvPr/>
        </p:nvSpPr>
        <p:spPr>
          <a:xfrm>
            <a:off x="1111348" y="393896"/>
            <a:ext cx="862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latin typeface="Rockwell Condensed" panose="02060603050405020104" pitchFamily="18" charset="0"/>
                <a:ea typeface="+mj-ea"/>
                <a:cs typeface="+mj-cs"/>
              </a:rPr>
              <a:t> </a:t>
            </a:r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a.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Analyse des variables Cibles</a:t>
            </a:r>
            <a:endParaRPr lang="fr-FR" sz="3200" i="1" cap="all" dirty="0">
              <a:latin typeface="Rockwell Condensed" panose="02060603050405020104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208A3-33AD-3490-7356-89119CEDE9C7}"/>
              </a:ext>
            </a:extLst>
          </p:cNvPr>
          <p:cNvSpPr/>
          <p:nvPr/>
        </p:nvSpPr>
        <p:spPr>
          <a:xfrm rot="10800000" flipH="1">
            <a:off x="5838091" y="1185545"/>
            <a:ext cx="140677" cy="31644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40.png">
            <a:extLst>
              <a:ext uri="{FF2B5EF4-FFF2-40B4-BE49-F238E27FC236}">
                <a16:creationId xmlns:a16="http://schemas.microsoft.com/office/drawing/2014/main" id="{68CF5627-1174-B34B-532B-446BBF014831}"/>
              </a:ext>
            </a:extLst>
          </p:cNvPr>
          <p:cNvPicPr/>
          <p:nvPr/>
        </p:nvPicPr>
        <p:blipFill>
          <a:blip r:embed="rId2"/>
          <a:srcRect l="7027"/>
          <a:stretch>
            <a:fillRect/>
          </a:stretch>
        </p:blipFill>
        <p:spPr>
          <a:xfrm>
            <a:off x="752623" y="1185547"/>
            <a:ext cx="4316438" cy="3234592"/>
          </a:xfrm>
          <a:prstGeom prst="rect">
            <a:avLst/>
          </a:prstGeom>
          <a:ln/>
        </p:spPr>
      </p:pic>
      <p:pic>
        <p:nvPicPr>
          <p:cNvPr id="7" name="image11.png">
            <a:extLst>
              <a:ext uri="{FF2B5EF4-FFF2-40B4-BE49-F238E27FC236}">
                <a16:creationId xmlns:a16="http://schemas.microsoft.com/office/drawing/2014/main" id="{4726F8C5-C1D3-017D-E91E-5C4F93861502}"/>
              </a:ext>
            </a:extLst>
          </p:cNvPr>
          <p:cNvPicPr/>
          <p:nvPr/>
        </p:nvPicPr>
        <p:blipFill>
          <a:blip r:embed="rId3"/>
          <a:srcRect l="7667" r="6497"/>
          <a:stretch>
            <a:fillRect/>
          </a:stretch>
        </p:blipFill>
        <p:spPr>
          <a:xfrm>
            <a:off x="6639951" y="1115359"/>
            <a:ext cx="4009292" cy="3234592"/>
          </a:xfrm>
          <a:prstGeom prst="rect">
            <a:avLst/>
          </a:prstGeom>
          <a:ln/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A5CD4DE1-D7CA-E111-EA72-523C5485F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90719"/>
              </p:ext>
            </p:extLst>
          </p:nvPr>
        </p:nvGraphicFramePr>
        <p:xfrm>
          <a:off x="2031999" y="4819080"/>
          <a:ext cx="7702848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2856">
                  <a:extLst>
                    <a:ext uri="{9D8B030D-6E8A-4147-A177-3AD203B41FA5}">
                      <a16:colId xmlns:a16="http://schemas.microsoft.com/office/drawing/2014/main" val="3252309752"/>
                    </a:ext>
                  </a:extLst>
                </a:gridCol>
                <a:gridCol w="962856">
                  <a:extLst>
                    <a:ext uri="{9D8B030D-6E8A-4147-A177-3AD203B41FA5}">
                      <a16:colId xmlns:a16="http://schemas.microsoft.com/office/drawing/2014/main" val="3729078776"/>
                    </a:ext>
                  </a:extLst>
                </a:gridCol>
                <a:gridCol w="962856">
                  <a:extLst>
                    <a:ext uri="{9D8B030D-6E8A-4147-A177-3AD203B41FA5}">
                      <a16:colId xmlns:a16="http://schemas.microsoft.com/office/drawing/2014/main" val="3466059398"/>
                    </a:ext>
                  </a:extLst>
                </a:gridCol>
                <a:gridCol w="962856">
                  <a:extLst>
                    <a:ext uri="{9D8B030D-6E8A-4147-A177-3AD203B41FA5}">
                      <a16:colId xmlns:a16="http://schemas.microsoft.com/office/drawing/2014/main" val="4291995451"/>
                    </a:ext>
                  </a:extLst>
                </a:gridCol>
                <a:gridCol w="962856">
                  <a:extLst>
                    <a:ext uri="{9D8B030D-6E8A-4147-A177-3AD203B41FA5}">
                      <a16:colId xmlns:a16="http://schemas.microsoft.com/office/drawing/2014/main" val="3052945301"/>
                    </a:ext>
                  </a:extLst>
                </a:gridCol>
                <a:gridCol w="962856">
                  <a:extLst>
                    <a:ext uri="{9D8B030D-6E8A-4147-A177-3AD203B41FA5}">
                      <a16:colId xmlns:a16="http://schemas.microsoft.com/office/drawing/2014/main" val="1761586372"/>
                    </a:ext>
                  </a:extLst>
                </a:gridCol>
                <a:gridCol w="962856">
                  <a:extLst>
                    <a:ext uri="{9D8B030D-6E8A-4147-A177-3AD203B41FA5}">
                      <a16:colId xmlns:a16="http://schemas.microsoft.com/office/drawing/2014/main" val="1862126060"/>
                    </a:ext>
                  </a:extLst>
                </a:gridCol>
                <a:gridCol w="962856">
                  <a:extLst>
                    <a:ext uri="{9D8B030D-6E8A-4147-A177-3AD203B41FA5}">
                      <a16:colId xmlns:a16="http://schemas.microsoft.com/office/drawing/2014/main" val="539045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5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-37,17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-1,58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13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-42,35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-2,14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3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52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573190" y="521282"/>
            <a:ext cx="7572004" cy="6607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457200" lvl="1" algn="just">
              <a:lnSpc>
                <a:spcPct val="150000"/>
              </a:lnSpc>
            </a:pPr>
            <a:r>
              <a:rPr lang="fr-FR" sz="2800" i="1" kern="12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B. </a:t>
            </a:r>
            <a:r>
              <a:rPr lang="fr-FR" sz="2800" i="1" kern="1200" cap="all" dirty="0">
                <a:solidFill>
                  <a:schemeClr val="tx1"/>
                </a:solidFill>
                <a:latin typeface="Rockwell Condensed" panose="02060603050405020104" pitchFamily="18" charset="0"/>
                <a:ea typeface="+mj-ea"/>
                <a:cs typeface="+mj-cs"/>
              </a:rPr>
              <a:t>Construction</a:t>
            </a:r>
            <a:r>
              <a:rPr lang="fr-FR" sz="2800" i="1" kern="12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 </a:t>
            </a:r>
            <a:r>
              <a:rPr lang="fr-FR" sz="2800" i="1" kern="1200" cap="all" dirty="0">
                <a:solidFill>
                  <a:schemeClr val="tx1"/>
                </a:solidFill>
                <a:latin typeface="Rockwell Condensed" panose="02060603050405020104" pitchFamily="18" charset="0"/>
                <a:ea typeface="+mj-ea"/>
                <a:cs typeface="+mj-cs"/>
              </a:rPr>
              <a:t>des facteurs </a:t>
            </a:r>
            <a:r>
              <a:rPr lang="fr-FR" sz="2800" i="1" kern="12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explicatifs</a:t>
            </a:r>
          </a:p>
        </p:txBody>
      </p:sp>
      <p:sp>
        <p:nvSpPr>
          <p:cNvPr id="540" name="Google Shape;540;p50"/>
          <p:cNvSpPr/>
          <p:nvPr/>
        </p:nvSpPr>
        <p:spPr>
          <a:xfrm rot="-5400000">
            <a:off x="1775488" y="3563221"/>
            <a:ext cx="4885624" cy="12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5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/>
              <a:pPr algn="l">
                <a:buClr>
                  <a:srgbClr val="000000"/>
                </a:buClr>
                <a:buSzPts val="1100"/>
              </a:pPr>
              <a:t>6</a:t>
            </a:fld>
            <a:endParaRPr/>
          </a:p>
        </p:txBody>
      </p:sp>
      <p:sp>
        <p:nvSpPr>
          <p:cNvPr id="544" name="Google Shape;544;p50"/>
          <p:cNvSpPr txBox="1">
            <a:spLocks noGrp="1"/>
          </p:cNvSpPr>
          <p:nvPr>
            <p:ph type="subTitle" idx="1"/>
          </p:nvPr>
        </p:nvSpPr>
        <p:spPr>
          <a:xfrm>
            <a:off x="345671" y="1202106"/>
            <a:ext cx="3626529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s" sz="2400" dirty="0">
                <a:latin typeface="Rockwell" panose="02060603020205020403" pitchFamily="18" charset="0"/>
              </a:rPr>
              <a:t>Indice de marché</a:t>
            </a:r>
            <a:endParaRPr sz="2400" dirty="0">
              <a:latin typeface="Rockwell" panose="02060603020205020403" pitchFamily="18" charset="0"/>
            </a:endParaRPr>
          </a:p>
        </p:txBody>
      </p:sp>
      <p:sp>
        <p:nvSpPr>
          <p:cNvPr id="545" name="Google Shape;545;p50"/>
          <p:cNvSpPr txBox="1">
            <a:spLocks noGrp="1"/>
          </p:cNvSpPr>
          <p:nvPr>
            <p:ph type="subTitle" idx="2"/>
          </p:nvPr>
        </p:nvSpPr>
        <p:spPr>
          <a:xfrm>
            <a:off x="966375" y="2093442"/>
            <a:ext cx="2976336" cy="11506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Construit à 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partir du </a:t>
            </a:r>
            <a:r>
              <a:rPr lang="fr-FR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portefeuille équipondéré des douze cryptomonnaies sélectionnées</a:t>
            </a:r>
            <a:endParaRPr sz="1400" dirty="0">
              <a:latin typeface="Rockwell" panose="02060603020205020403" pitchFamily="18" charset="0"/>
            </a:endParaRPr>
          </a:p>
          <a:p>
            <a:pPr marL="0" indent="0" algn="ctr"/>
            <a:endParaRPr dirty="0"/>
          </a:p>
        </p:txBody>
      </p:sp>
      <p:sp>
        <p:nvSpPr>
          <p:cNvPr id="546" name="Google Shape;546;p50"/>
          <p:cNvSpPr txBox="1">
            <a:spLocks noGrp="1"/>
          </p:cNvSpPr>
          <p:nvPr>
            <p:ph type="subTitle" idx="4"/>
          </p:nvPr>
        </p:nvSpPr>
        <p:spPr>
          <a:xfrm>
            <a:off x="4440200" y="3270970"/>
            <a:ext cx="3038000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Différence de rendement entre les crypto les plus performantes par le passé et celles les moins performantes  </a:t>
            </a:r>
          </a:p>
          <a:p>
            <a:pPr mar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550" name="Google Shape;550;p50"/>
          <p:cNvSpPr txBox="1">
            <a:spLocks noGrp="1"/>
          </p:cNvSpPr>
          <p:nvPr>
            <p:ph type="subTitle" idx="8"/>
          </p:nvPr>
        </p:nvSpPr>
        <p:spPr>
          <a:xfrm>
            <a:off x="937861" y="4644791"/>
            <a:ext cx="3038000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Obtenu en soustrayant le rendement des « large caps » à celui des « </a:t>
            </a:r>
            <a:r>
              <a:rPr lang="fr-FR" dirty="0" err="1">
                <a:solidFill>
                  <a:srgbClr val="000000"/>
                </a:solidFill>
                <a:latin typeface="Rockwell" panose="02060603020205020403" pitchFamily="18" charset="0"/>
              </a:rPr>
              <a:t>small</a:t>
            </a: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 caps » </a:t>
            </a:r>
            <a:endParaRPr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552" name="Google Shape;552;p50"/>
          <p:cNvSpPr txBox="1">
            <a:spLocks noGrp="1"/>
          </p:cNvSpPr>
          <p:nvPr>
            <p:ph type="subTitle" idx="13"/>
          </p:nvPr>
        </p:nvSpPr>
        <p:spPr>
          <a:xfrm>
            <a:off x="7917605" y="2108832"/>
            <a:ext cx="3038000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Ecart de rendement entre les cryptomonnaies plus volatiles et celles moins volatiles</a:t>
            </a:r>
            <a:endParaRPr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554" name="Google Shape;554;p50"/>
          <p:cNvSpPr txBox="1">
            <a:spLocks noGrp="1"/>
          </p:cNvSpPr>
          <p:nvPr>
            <p:ph type="subTitle" idx="15"/>
          </p:nvPr>
        </p:nvSpPr>
        <p:spPr>
          <a:xfrm>
            <a:off x="7989889" y="4644791"/>
            <a:ext cx="3038000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fr-FR" dirty="0">
                <a:solidFill>
                  <a:srgbClr val="000000"/>
                </a:solidFill>
                <a:latin typeface="Rockwell" panose="02060603020205020403" pitchFamily="18" charset="0"/>
              </a:rPr>
              <a:t>Différence de rendement entre les cryptos les plus et moins échangés</a:t>
            </a:r>
            <a:endParaRPr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19" name="Google Shape;540;p50">
            <a:extLst>
              <a:ext uri="{FF2B5EF4-FFF2-40B4-BE49-F238E27FC236}">
                <a16:creationId xmlns:a16="http://schemas.microsoft.com/office/drawing/2014/main" id="{E1FB8DE1-D3A4-3DE4-FE52-CD3A7A9FE517}"/>
              </a:ext>
            </a:extLst>
          </p:cNvPr>
          <p:cNvSpPr/>
          <p:nvPr/>
        </p:nvSpPr>
        <p:spPr>
          <a:xfrm rot="-5400000">
            <a:off x="5271012" y="3563221"/>
            <a:ext cx="4885624" cy="12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540;p50">
            <a:extLst>
              <a:ext uri="{FF2B5EF4-FFF2-40B4-BE49-F238E27FC236}">
                <a16:creationId xmlns:a16="http://schemas.microsoft.com/office/drawing/2014/main" id="{F11C6427-59D6-B3D6-5607-93BFB6E41DDF}"/>
              </a:ext>
            </a:extLst>
          </p:cNvPr>
          <p:cNvSpPr/>
          <p:nvPr/>
        </p:nvSpPr>
        <p:spPr>
          <a:xfrm rot="-5400000">
            <a:off x="8766536" y="3583318"/>
            <a:ext cx="4885624" cy="12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544;p50">
            <a:extLst>
              <a:ext uri="{FF2B5EF4-FFF2-40B4-BE49-F238E27FC236}">
                <a16:creationId xmlns:a16="http://schemas.microsoft.com/office/drawing/2014/main" id="{53420E64-6ABD-3088-DAAC-EEAE45B59059}"/>
              </a:ext>
            </a:extLst>
          </p:cNvPr>
          <p:cNvSpPr txBox="1">
            <a:spLocks/>
          </p:cNvSpPr>
          <p:nvPr/>
        </p:nvSpPr>
        <p:spPr>
          <a:xfrm>
            <a:off x="440860" y="3761970"/>
            <a:ext cx="2673084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400" dirty="0">
                <a:latin typeface="Rockwell" panose="02060603020205020403" pitchFamily="18" charset="0"/>
              </a:rPr>
              <a:t>Size</a:t>
            </a:r>
          </a:p>
        </p:txBody>
      </p:sp>
      <p:sp>
        <p:nvSpPr>
          <p:cNvPr id="24" name="Google Shape;544;p50">
            <a:extLst>
              <a:ext uri="{FF2B5EF4-FFF2-40B4-BE49-F238E27FC236}">
                <a16:creationId xmlns:a16="http://schemas.microsoft.com/office/drawing/2014/main" id="{BEC7A37F-81F2-7359-251C-7118D94F9C78}"/>
              </a:ext>
            </a:extLst>
          </p:cNvPr>
          <p:cNvSpPr txBox="1">
            <a:spLocks/>
          </p:cNvSpPr>
          <p:nvPr/>
        </p:nvSpPr>
        <p:spPr>
          <a:xfrm>
            <a:off x="4300285" y="2422400"/>
            <a:ext cx="2657175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400" dirty="0">
                <a:latin typeface="Rockwell" panose="02060603020205020403" pitchFamily="18" charset="0"/>
              </a:rPr>
              <a:t>Momentum</a:t>
            </a:r>
          </a:p>
        </p:txBody>
      </p:sp>
      <p:sp>
        <p:nvSpPr>
          <p:cNvPr id="29" name="Google Shape;544;p50">
            <a:extLst>
              <a:ext uri="{FF2B5EF4-FFF2-40B4-BE49-F238E27FC236}">
                <a16:creationId xmlns:a16="http://schemas.microsoft.com/office/drawing/2014/main" id="{94C62F75-57EC-57C6-3DA6-2109C9D93748}"/>
              </a:ext>
            </a:extLst>
          </p:cNvPr>
          <p:cNvSpPr txBox="1">
            <a:spLocks/>
          </p:cNvSpPr>
          <p:nvPr/>
        </p:nvSpPr>
        <p:spPr>
          <a:xfrm>
            <a:off x="6742572" y="1340894"/>
            <a:ext cx="3626529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400" dirty="0">
                <a:latin typeface="Rockwell" panose="02060603020205020403" pitchFamily="18" charset="0"/>
              </a:rPr>
              <a:t>Volatilité</a:t>
            </a:r>
          </a:p>
        </p:txBody>
      </p:sp>
      <p:sp>
        <p:nvSpPr>
          <p:cNvPr id="33" name="Google Shape;544;p50">
            <a:extLst>
              <a:ext uri="{FF2B5EF4-FFF2-40B4-BE49-F238E27FC236}">
                <a16:creationId xmlns:a16="http://schemas.microsoft.com/office/drawing/2014/main" id="{845A980C-1738-30F0-F2D1-099F6B81EBCD}"/>
              </a:ext>
            </a:extLst>
          </p:cNvPr>
          <p:cNvSpPr txBox="1">
            <a:spLocks/>
          </p:cNvSpPr>
          <p:nvPr/>
        </p:nvSpPr>
        <p:spPr>
          <a:xfrm>
            <a:off x="6742572" y="3761970"/>
            <a:ext cx="3626529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400" dirty="0">
                <a:latin typeface="Rockwell" panose="02060603020205020403" pitchFamily="18" charset="0"/>
              </a:rPr>
              <a:t>Liquidité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573190" y="521282"/>
            <a:ext cx="6905010" cy="6607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457200" lvl="1" algn="just">
              <a:lnSpc>
                <a:spcPct val="150000"/>
              </a:lnSpc>
            </a:pPr>
            <a:r>
              <a:rPr lang="fr-FR" sz="2800" i="1" kern="1200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C. </a:t>
            </a:r>
            <a:r>
              <a:rPr lang="fr-FR" sz="2800" i="1" kern="1200" cap="all" dirty="0">
                <a:solidFill>
                  <a:schemeClr val="tx1"/>
                </a:solidFill>
                <a:latin typeface="Rockwell Condensed" panose="02060603050405020104" pitchFamily="18" charset="0"/>
                <a:ea typeface="+mj-ea"/>
                <a:cs typeface="+mj-cs"/>
              </a:rPr>
              <a:t>Présentation des autres facteurs</a:t>
            </a:r>
            <a:endParaRPr lang="fr-FR" sz="2800" i="1" kern="1200" cap="all" dirty="0">
              <a:solidFill>
                <a:srgbClr val="FFC000"/>
              </a:solidFill>
              <a:latin typeface="Rockwell Condensed" panose="02060603050405020104" pitchFamily="18" charset="0"/>
              <a:ea typeface="+mj-ea"/>
              <a:cs typeface="+mj-cs"/>
            </a:endParaRPr>
          </a:p>
        </p:txBody>
      </p:sp>
      <p:sp>
        <p:nvSpPr>
          <p:cNvPr id="543" name="Google Shape;543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s"/>
              <a:pPr algn="l">
                <a:buClr>
                  <a:srgbClr val="000000"/>
                </a:buClr>
                <a:buSzPts val="1100"/>
              </a:pPr>
              <a:t>7</a:t>
            </a:fld>
            <a:endParaRPr/>
          </a:p>
        </p:txBody>
      </p:sp>
      <p:sp>
        <p:nvSpPr>
          <p:cNvPr id="544" name="Google Shape;544;p50"/>
          <p:cNvSpPr txBox="1">
            <a:spLocks noGrp="1"/>
          </p:cNvSpPr>
          <p:nvPr>
            <p:ph type="subTitle" idx="1"/>
          </p:nvPr>
        </p:nvSpPr>
        <p:spPr>
          <a:xfrm>
            <a:off x="-521511" y="1191378"/>
            <a:ext cx="3626529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s" sz="2000" dirty="0">
                <a:latin typeface="Rockwell" panose="02060603020205020403" pitchFamily="18" charset="0"/>
              </a:rPr>
              <a:t>SP500</a:t>
            </a:r>
            <a:endParaRPr sz="2000" dirty="0">
              <a:latin typeface="Rockwell" panose="02060603020205020403" pitchFamily="18" charset="0"/>
            </a:endParaRPr>
          </a:p>
        </p:txBody>
      </p:sp>
      <p:sp>
        <p:nvSpPr>
          <p:cNvPr id="545" name="Google Shape;545;p50"/>
          <p:cNvSpPr txBox="1">
            <a:spLocks noGrp="1"/>
          </p:cNvSpPr>
          <p:nvPr>
            <p:ph type="subTitle" idx="2"/>
          </p:nvPr>
        </p:nvSpPr>
        <p:spPr>
          <a:xfrm>
            <a:off x="966375" y="2093442"/>
            <a:ext cx="2976336" cy="6607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Indice représentatif du marché boursier américain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546" name="Google Shape;546;p50"/>
          <p:cNvSpPr txBox="1">
            <a:spLocks noGrp="1"/>
          </p:cNvSpPr>
          <p:nvPr>
            <p:ph type="subTitle" idx="3"/>
          </p:nvPr>
        </p:nvSpPr>
        <p:spPr>
          <a:xfrm>
            <a:off x="4423616" y="4416180"/>
            <a:ext cx="3038000" cy="1250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fr-FR" sz="1800" b="0" dirty="0">
                <a:solidFill>
                  <a:srgbClr val="000000"/>
                </a:solidFill>
                <a:latin typeface="Rockwell" panose="02060603020205020403" pitchFamily="18" charset="0"/>
                <a:sym typeface="Spectral Light"/>
              </a:rPr>
              <a:t>Indice est représentatif du rendement perçu sur des bons du trésor américains de maturité 10 ans</a:t>
            </a:r>
            <a:endParaRPr sz="1800" b="0" dirty="0">
              <a:solidFill>
                <a:srgbClr val="000000"/>
              </a:solidFill>
              <a:latin typeface="Rockwell" panose="02060603020205020403" pitchFamily="18" charset="0"/>
              <a:sym typeface="Spectral Light"/>
            </a:endParaRPr>
          </a:p>
        </p:txBody>
      </p:sp>
      <p:sp>
        <p:nvSpPr>
          <p:cNvPr id="550" name="Google Shape;550;p50"/>
          <p:cNvSpPr txBox="1">
            <a:spLocks noGrp="1"/>
          </p:cNvSpPr>
          <p:nvPr>
            <p:ph type="subTitle" idx="4"/>
          </p:nvPr>
        </p:nvSpPr>
        <p:spPr>
          <a:xfrm>
            <a:off x="935543" y="4743970"/>
            <a:ext cx="3038000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fr-FR" sz="1800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I</a:t>
            </a: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ndice représentatif du marché de la zone euro</a:t>
            </a:r>
            <a:endParaRPr sz="18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540" name="Google Shape;540;p50"/>
          <p:cNvSpPr/>
          <p:nvPr/>
        </p:nvSpPr>
        <p:spPr>
          <a:xfrm rot="-5400000">
            <a:off x="1775488" y="3563221"/>
            <a:ext cx="4885624" cy="12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540;p50">
            <a:extLst>
              <a:ext uri="{FF2B5EF4-FFF2-40B4-BE49-F238E27FC236}">
                <a16:creationId xmlns:a16="http://schemas.microsoft.com/office/drawing/2014/main" id="{E1FB8DE1-D3A4-3DE4-FE52-CD3A7A9FE517}"/>
              </a:ext>
            </a:extLst>
          </p:cNvPr>
          <p:cNvSpPr/>
          <p:nvPr/>
        </p:nvSpPr>
        <p:spPr>
          <a:xfrm rot="-5400000">
            <a:off x="5271012" y="3563221"/>
            <a:ext cx="4885624" cy="12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540;p50">
            <a:extLst>
              <a:ext uri="{FF2B5EF4-FFF2-40B4-BE49-F238E27FC236}">
                <a16:creationId xmlns:a16="http://schemas.microsoft.com/office/drawing/2014/main" id="{F11C6427-59D6-B3D6-5607-93BFB6E41DDF}"/>
              </a:ext>
            </a:extLst>
          </p:cNvPr>
          <p:cNvSpPr/>
          <p:nvPr/>
        </p:nvSpPr>
        <p:spPr>
          <a:xfrm rot="-5400000">
            <a:off x="8745816" y="3591922"/>
            <a:ext cx="4924289" cy="12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544;p50">
            <a:extLst>
              <a:ext uri="{FF2B5EF4-FFF2-40B4-BE49-F238E27FC236}">
                <a16:creationId xmlns:a16="http://schemas.microsoft.com/office/drawing/2014/main" id="{53420E64-6ABD-3088-DAAC-EEAE45B59059}"/>
              </a:ext>
            </a:extLst>
          </p:cNvPr>
          <p:cNvSpPr txBox="1">
            <a:spLocks/>
          </p:cNvSpPr>
          <p:nvPr/>
        </p:nvSpPr>
        <p:spPr>
          <a:xfrm>
            <a:off x="918640" y="3958560"/>
            <a:ext cx="2673084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000" dirty="0">
                <a:latin typeface="Rockwell" panose="02060603020205020403" pitchFamily="18" charset="0"/>
              </a:rPr>
              <a:t>Euro </a:t>
            </a:r>
            <a:r>
              <a:rPr lang="fr-FR" sz="2000" dirty="0" err="1">
                <a:latin typeface="Rockwell" panose="02060603020205020403" pitchFamily="18" charset="0"/>
              </a:rPr>
              <a:t>Stoxx</a:t>
            </a:r>
            <a:r>
              <a:rPr lang="fr-FR" sz="2000" dirty="0">
                <a:latin typeface="Rockwell" panose="02060603020205020403" pitchFamily="18" charset="0"/>
              </a:rPr>
              <a:t> 50</a:t>
            </a:r>
          </a:p>
        </p:txBody>
      </p:sp>
      <p:sp>
        <p:nvSpPr>
          <p:cNvPr id="24" name="Google Shape;544;p50">
            <a:extLst>
              <a:ext uri="{FF2B5EF4-FFF2-40B4-BE49-F238E27FC236}">
                <a16:creationId xmlns:a16="http://schemas.microsoft.com/office/drawing/2014/main" id="{BEC7A37F-81F2-7359-251C-7118D94F9C78}"/>
              </a:ext>
            </a:extLst>
          </p:cNvPr>
          <p:cNvSpPr txBox="1">
            <a:spLocks/>
          </p:cNvSpPr>
          <p:nvPr/>
        </p:nvSpPr>
        <p:spPr>
          <a:xfrm>
            <a:off x="4067433" y="3597873"/>
            <a:ext cx="3690942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1800" dirty="0" err="1">
                <a:latin typeface="Rockwell" panose="02060603020205020403" pitchFamily="18" charset="0"/>
              </a:rPr>
              <a:t>Treasuryn</a:t>
            </a:r>
            <a:r>
              <a:rPr lang="fr-FR" sz="1800" dirty="0">
                <a:latin typeface="Rockwell" panose="02060603020205020403" pitchFamily="18" charset="0"/>
              </a:rPr>
              <a:t> </a:t>
            </a:r>
            <a:r>
              <a:rPr lang="fr-FR" sz="1800" dirty="0" err="1">
                <a:latin typeface="Rockwell" panose="02060603020205020403" pitchFamily="18" charset="0"/>
              </a:rPr>
              <a:t>Yield</a:t>
            </a:r>
            <a:r>
              <a:rPr lang="fr-FR" sz="1800" dirty="0">
                <a:latin typeface="Rockwell" panose="02060603020205020403" pitchFamily="18" charset="0"/>
              </a:rPr>
              <a:t> Index-10 </a:t>
            </a:r>
            <a:r>
              <a:rPr lang="fr-FR" sz="1800" dirty="0" err="1">
                <a:latin typeface="Rockwell" panose="02060603020205020403" pitchFamily="18" charset="0"/>
              </a:rPr>
              <a:t>years</a:t>
            </a:r>
            <a:endParaRPr lang="fr-FR" sz="1800" dirty="0">
              <a:latin typeface="Rockwell" panose="02060603020205020403" pitchFamily="18" charset="0"/>
            </a:endParaRPr>
          </a:p>
        </p:txBody>
      </p:sp>
      <p:sp>
        <p:nvSpPr>
          <p:cNvPr id="29" name="Google Shape;544;p50">
            <a:extLst>
              <a:ext uri="{FF2B5EF4-FFF2-40B4-BE49-F238E27FC236}">
                <a16:creationId xmlns:a16="http://schemas.microsoft.com/office/drawing/2014/main" id="{94C62F75-57EC-57C6-3DA6-2109C9D93748}"/>
              </a:ext>
            </a:extLst>
          </p:cNvPr>
          <p:cNvSpPr txBox="1">
            <a:spLocks/>
          </p:cNvSpPr>
          <p:nvPr/>
        </p:nvSpPr>
        <p:spPr>
          <a:xfrm>
            <a:off x="8828934" y="1501372"/>
            <a:ext cx="1070356" cy="65732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000" dirty="0">
                <a:latin typeface="Rockwell" panose="02060603020205020403" pitchFamily="18" charset="0"/>
              </a:rPr>
              <a:t>Or</a:t>
            </a:r>
          </a:p>
        </p:txBody>
      </p:sp>
      <p:sp>
        <p:nvSpPr>
          <p:cNvPr id="33" name="Google Shape;544;p50">
            <a:extLst>
              <a:ext uri="{FF2B5EF4-FFF2-40B4-BE49-F238E27FC236}">
                <a16:creationId xmlns:a16="http://schemas.microsoft.com/office/drawing/2014/main" id="{845A980C-1738-30F0-F2D1-099F6B81EBCD}"/>
              </a:ext>
            </a:extLst>
          </p:cNvPr>
          <p:cNvSpPr txBox="1">
            <a:spLocks/>
          </p:cNvSpPr>
          <p:nvPr/>
        </p:nvSpPr>
        <p:spPr>
          <a:xfrm>
            <a:off x="8696926" y="4416180"/>
            <a:ext cx="1672175" cy="77625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000" dirty="0" err="1">
                <a:latin typeface="Rockwell" panose="02060603020205020403" pitchFamily="18" charset="0"/>
              </a:rPr>
              <a:t>Crude</a:t>
            </a:r>
            <a:r>
              <a:rPr lang="fr-FR" sz="2000" dirty="0">
                <a:latin typeface="Rockwell" panose="02060603020205020403" pitchFamily="18" charset="0"/>
              </a:rPr>
              <a:t> </a:t>
            </a:r>
            <a:r>
              <a:rPr lang="fr-FR" sz="2000" dirty="0" err="1">
                <a:latin typeface="Rockwell" panose="02060603020205020403" pitchFamily="18" charset="0"/>
              </a:rPr>
              <a:t>Oil</a:t>
            </a:r>
            <a:endParaRPr lang="fr-FR" sz="2000" dirty="0">
              <a:latin typeface="Rockwell" panose="02060603020205020403" pitchFamily="18" charset="0"/>
            </a:endParaRPr>
          </a:p>
        </p:txBody>
      </p:sp>
      <p:sp>
        <p:nvSpPr>
          <p:cNvPr id="17" name="Google Shape;544;p50">
            <a:extLst>
              <a:ext uri="{FF2B5EF4-FFF2-40B4-BE49-F238E27FC236}">
                <a16:creationId xmlns:a16="http://schemas.microsoft.com/office/drawing/2014/main" id="{51D22E17-800F-69D6-E7EF-2DC5016A25FF}"/>
              </a:ext>
            </a:extLst>
          </p:cNvPr>
          <p:cNvSpPr txBox="1">
            <a:spLocks/>
          </p:cNvSpPr>
          <p:nvPr/>
        </p:nvSpPr>
        <p:spPr>
          <a:xfrm>
            <a:off x="1245985" y="2602033"/>
            <a:ext cx="1959945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000" dirty="0">
                <a:latin typeface="Rockwell" panose="02060603020205020403" pitchFamily="18" charset="0"/>
              </a:rPr>
              <a:t>CAC40</a:t>
            </a:r>
          </a:p>
        </p:txBody>
      </p:sp>
      <p:sp>
        <p:nvSpPr>
          <p:cNvPr id="18" name="Google Shape;544;p50">
            <a:extLst>
              <a:ext uri="{FF2B5EF4-FFF2-40B4-BE49-F238E27FC236}">
                <a16:creationId xmlns:a16="http://schemas.microsoft.com/office/drawing/2014/main" id="{42AC21BB-7A12-FF1A-FEB3-F12905BD1FC3}"/>
              </a:ext>
            </a:extLst>
          </p:cNvPr>
          <p:cNvSpPr txBox="1">
            <a:spLocks/>
          </p:cNvSpPr>
          <p:nvPr/>
        </p:nvSpPr>
        <p:spPr>
          <a:xfrm>
            <a:off x="8818978" y="2902023"/>
            <a:ext cx="1272067" cy="7708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000" dirty="0">
                <a:latin typeface="Rockwell" panose="02060603020205020403" pitchFamily="18" charset="0"/>
              </a:rPr>
              <a:t>Argent</a:t>
            </a:r>
          </a:p>
        </p:txBody>
      </p:sp>
      <p:sp>
        <p:nvSpPr>
          <p:cNvPr id="21" name="Google Shape;544;p50">
            <a:extLst>
              <a:ext uri="{FF2B5EF4-FFF2-40B4-BE49-F238E27FC236}">
                <a16:creationId xmlns:a16="http://schemas.microsoft.com/office/drawing/2014/main" id="{1B89AE1A-BB42-86F4-BB18-3D8DEF9E348E}"/>
              </a:ext>
            </a:extLst>
          </p:cNvPr>
          <p:cNvSpPr txBox="1">
            <a:spLocks/>
          </p:cNvSpPr>
          <p:nvPr/>
        </p:nvSpPr>
        <p:spPr>
          <a:xfrm>
            <a:off x="4766283" y="1120060"/>
            <a:ext cx="1551156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fr-FR" sz="2000" dirty="0">
                <a:latin typeface="Rockwell" panose="02060603020205020403" pitchFamily="18" charset="0"/>
              </a:rPr>
              <a:t>VIX</a:t>
            </a:r>
          </a:p>
        </p:txBody>
      </p:sp>
      <p:sp>
        <p:nvSpPr>
          <p:cNvPr id="22" name="Google Shape;545;p50">
            <a:extLst>
              <a:ext uri="{FF2B5EF4-FFF2-40B4-BE49-F238E27FC236}">
                <a16:creationId xmlns:a16="http://schemas.microsoft.com/office/drawing/2014/main" id="{C6EF1B97-D867-A308-D6BE-0820715E050D}"/>
              </a:ext>
            </a:extLst>
          </p:cNvPr>
          <p:cNvSpPr txBox="1">
            <a:spLocks/>
          </p:cNvSpPr>
          <p:nvPr/>
        </p:nvSpPr>
        <p:spPr>
          <a:xfrm>
            <a:off x="1033947" y="3480163"/>
            <a:ext cx="2976336" cy="6607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marL="0" indent="0" algn="ctr"/>
            <a:r>
              <a:rPr lang="fr-FR" sz="1800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rincipal indice boursier français</a:t>
            </a:r>
            <a:endParaRPr lang="fr-FR" dirty="0">
              <a:latin typeface="Rockwell" panose="02060603020205020403" pitchFamily="18" charset="0"/>
            </a:endParaRPr>
          </a:p>
        </p:txBody>
      </p:sp>
      <p:sp>
        <p:nvSpPr>
          <p:cNvPr id="25" name="Google Shape;546;p50">
            <a:extLst>
              <a:ext uri="{FF2B5EF4-FFF2-40B4-BE49-F238E27FC236}">
                <a16:creationId xmlns:a16="http://schemas.microsoft.com/office/drawing/2014/main" id="{600F5D06-2D8B-9F2F-525D-C63B6139C7B2}"/>
              </a:ext>
            </a:extLst>
          </p:cNvPr>
          <p:cNvSpPr txBox="1">
            <a:spLocks/>
          </p:cNvSpPr>
          <p:nvPr/>
        </p:nvSpPr>
        <p:spPr>
          <a:xfrm>
            <a:off x="4393904" y="2092393"/>
            <a:ext cx="3038000" cy="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685800" lvl="1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143000" lvl="2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600200" lvl="3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057400" lvl="4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514600" lvl="5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2971800" lvl="6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429000" lvl="7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3886200" lvl="8" indent="-22860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fr-FR" sz="1800" dirty="0">
                <a:solidFill>
                  <a:srgbClr val="000000"/>
                </a:solidFill>
                <a:latin typeface="Rockwell" panose="02060603020205020403" pitchFamily="18" charset="0"/>
              </a:rPr>
              <a:t>Indice représentatif de la volatilité du marché américain</a:t>
            </a:r>
          </a:p>
        </p:txBody>
      </p:sp>
    </p:spTree>
    <p:extLst>
      <p:ext uri="{BB962C8B-B14F-4D97-AF65-F5344CB8AC3E}">
        <p14:creationId xmlns:p14="http://schemas.microsoft.com/office/powerpoint/2010/main" val="150898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36F48A5-345B-BF74-2FA8-51DD87D0AE45}"/>
              </a:ext>
            </a:extLst>
          </p:cNvPr>
          <p:cNvSpPr txBox="1"/>
          <p:nvPr/>
        </p:nvSpPr>
        <p:spPr>
          <a:xfrm>
            <a:off x="1772531" y="170228"/>
            <a:ext cx="8623497" cy="66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fr-FR" sz="2800" i="1" cap="all" dirty="0">
                <a:solidFill>
                  <a:srgbClr val="FFC000"/>
                </a:solidFill>
                <a:latin typeface="Rockwell Condensed" panose="02060603050405020104" pitchFamily="18" charset="0"/>
                <a:ea typeface="+mj-ea"/>
                <a:cs typeface="+mj-cs"/>
              </a:rPr>
              <a:t>D. </a:t>
            </a:r>
            <a:r>
              <a:rPr lang="fr-FR" sz="2800" i="1" cap="all" dirty="0">
                <a:latin typeface="Rockwell Condensed" panose="02060603050405020104" pitchFamily="18" charset="0"/>
                <a:ea typeface="+mj-ea"/>
                <a:cs typeface="+mj-cs"/>
              </a:rPr>
              <a:t>Analyse de la relation Target / Facteurs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A8732-08C1-2185-1B98-953868A7BAB6}"/>
              </a:ext>
            </a:extLst>
          </p:cNvPr>
          <p:cNvSpPr/>
          <p:nvPr/>
        </p:nvSpPr>
        <p:spPr>
          <a:xfrm rot="5400000" flipH="1">
            <a:off x="5894817" y="-3486938"/>
            <a:ext cx="83498" cy="8918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B33280DC-D801-C146-E260-AFC85DC993DD}"/>
              </a:ext>
            </a:extLst>
          </p:cNvPr>
          <p:cNvPicPr/>
          <p:nvPr/>
        </p:nvPicPr>
        <p:blipFill>
          <a:blip r:embed="rId2"/>
          <a:srcRect l="5616" r="10365"/>
          <a:stretch>
            <a:fillRect/>
          </a:stretch>
        </p:blipFill>
        <p:spPr>
          <a:xfrm>
            <a:off x="1114157" y="1150100"/>
            <a:ext cx="2628898" cy="2724150"/>
          </a:xfrm>
          <a:prstGeom prst="rect">
            <a:avLst/>
          </a:prstGeom>
          <a:ln/>
        </p:spPr>
      </p:pic>
      <p:pic>
        <p:nvPicPr>
          <p:cNvPr id="5" name="image21.png">
            <a:extLst>
              <a:ext uri="{FF2B5EF4-FFF2-40B4-BE49-F238E27FC236}">
                <a16:creationId xmlns:a16="http://schemas.microsoft.com/office/drawing/2014/main" id="{9E9C125C-92A3-8B5D-3A6C-27B2A950736C}"/>
              </a:ext>
            </a:extLst>
          </p:cNvPr>
          <p:cNvPicPr/>
          <p:nvPr/>
        </p:nvPicPr>
        <p:blipFill>
          <a:blip r:embed="rId3"/>
          <a:srcRect l="8181" t="2565" r="3636"/>
          <a:stretch>
            <a:fillRect/>
          </a:stretch>
        </p:blipFill>
        <p:spPr>
          <a:xfrm>
            <a:off x="1007769" y="3924488"/>
            <a:ext cx="2841674" cy="2724150"/>
          </a:xfrm>
          <a:prstGeom prst="rect">
            <a:avLst/>
          </a:prstGeom>
          <a:ln/>
        </p:spPr>
      </p:pic>
      <p:pic>
        <p:nvPicPr>
          <p:cNvPr id="6" name="image4.png">
            <a:extLst>
              <a:ext uri="{FF2B5EF4-FFF2-40B4-BE49-F238E27FC236}">
                <a16:creationId xmlns:a16="http://schemas.microsoft.com/office/drawing/2014/main" id="{FB878FEA-BE38-CC53-0171-7AD6B62C72CD}"/>
              </a:ext>
            </a:extLst>
          </p:cNvPr>
          <p:cNvPicPr/>
          <p:nvPr/>
        </p:nvPicPr>
        <p:blipFill>
          <a:blip r:embed="rId4"/>
          <a:srcRect l="4860" t="1285" r="4396"/>
          <a:stretch>
            <a:fillRect/>
          </a:stretch>
        </p:blipFill>
        <p:spPr>
          <a:xfrm>
            <a:off x="4399212" y="1200338"/>
            <a:ext cx="2628898" cy="2724150"/>
          </a:xfrm>
          <a:prstGeom prst="rect">
            <a:avLst/>
          </a:prstGeom>
          <a:ln/>
        </p:spPr>
      </p:pic>
      <p:pic>
        <p:nvPicPr>
          <p:cNvPr id="7" name="image30.png">
            <a:extLst>
              <a:ext uri="{FF2B5EF4-FFF2-40B4-BE49-F238E27FC236}">
                <a16:creationId xmlns:a16="http://schemas.microsoft.com/office/drawing/2014/main" id="{DE18AAAC-B5C7-894F-781E-B4239550EDD1}"/>
              </a:ext>
            </a:extLst>
          </p:cNvPr>
          <p:cNvPicPr/>
          <p:nvPr/>
        </p:nvPicPr>
        <p:blipFill>
          <a:blip r:embed="rId5"/>
          <a:srcRect l="7500" r="4318"/>
          <a:stretch>
            <a:fillRect/>
          </a:stretch>
        </p:blipFill>
        <p:spPr>
          <a:xfrm>
            <a:off x="7684267" y="1150100"/>
            <a:ext cx="2841674" cy="2724150"/>
          </a:xfrm>
          <a:prstGeom prst="rect">
            <a:avLst/>
          </a:prstGeom>
          <a:ln/>
        </p:spPr>
      </p:pic>
      <p:pic>
        <p:nvPicPr>
          <p:cNvPr id="8" name="image32.png">
            <a:extLst>
              <a:ext uri="{FF2B5EF4-FFF2-40B4-BE49-F238E27FC236}">
                <a16:creationId xmlns:a16="http://schemas.microsoft.com/office/drawing/2014/main" id="{578F3176-9309-5D3A-AAA3-739DC734F6E7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292823" y="4024964"/>
            <a:ext cx="2841675" cy="2623674"/>
          </a:xfrm>
          <a:prstGeom prst="rect">
            <a:avLst/>
          </a:prstGeom>
          <a:ln/>
        </p:spPr>
      </p:pic>
      <p:pic>
        <p:nvPicPr>
          <p:cNvPr id="9" name="image2.png">
            <a:extLst>
              <a:ext uri="{FF2B5EF4-FFF2-40B4-BE49-F238E27FC236}">
                <a16:creationId xmlns:a16="http://schemas.microsoft.com/office/drawing/2014/main" id="{9FB532AA-17B5-4FBE-947B-71BC7EB36E1C}"/>
              </a:ext>
            </a:extLst>
          </p:cNvPr>
          <p:cNvPicPr/>
          <p:nvPr/>
        </p:nvPicPr>
        <p:blipFill>
          <a:blip r:embed="rId7"/>
          <a:srcRect l="3439" r="7337"/>
          <a:stretch>
            <a:fillRect/>
          </a:stretch>
        </p:blipFill>
        <p:spPr>
          <a:xfrm>
            <a:off x="7684266" y="4010078"/>
            <a:ext cx="2841675" cy="2599055"/>
          </a:xfrm>
          <a:prstGeom prst="rect">
            <a:avLst/>
          </a:prstGeom>
          <a:ln/>
        </p:spPr>
      </p:pic>
      <p:grpSp>
        <p:nvGrpSpPr>
          <p:cNvPr id="10" name="Google Shape;8381;p70">
            <a:extLst>
              <a:ext uri="{FF2B5EF4-FFF2-40B4-BE49-F238E27FC236}">
                <a16:creationId xmlns:a16="http://schemas.microsoft.com/office/drawing/2014/main" id="{74511F9C-2833-E3AA-2908-80531EE23C0D}"/>
              </a:ext>
            </a:extLst>
          </p:cNvPr>
          <p:cNvGrpSpPr/>
          <p:nvPr/>
        </p:nvGrpSpPr>
        <p:grpSpPr>
          <a:xfrm>
            <a:off x="1474690" y="397059"/>
            <a:ext cx="508856" cy="468734"/>
            <a:chOff x="-1960150" y="3956600"/>
            <a:chExt cx="308775" cy="291450"/>
          </a:xfrm>
          <a:solidFill>
            <a:srgbClr val="FFC000"/>
          </a:solidFill>
        </p:grpSpPr>
        <p:sp>
          <p:nvSpPr>
            <p:cNvPr id="11" name="Google Shape;8382;p70">
              <a:extLst>
                <a:ext uri="{FF2B5EF4-FFF2-40B4-BE49-F238E27FC236}">
                  <a16:creationId xmlns:a16="http://schemas.microsoft.com/office/drawing/2014/main" id="{98E1D167-647E-4E6E-C97E-DE994DF8D917}"/>
                </a:ext>
              </a:extLst>
            </p:cNvPr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83;p70">
              <a:extLst>
                <a:ext uri="{FF2B5EF4-FFF2-40B4-BE49-F238E27FC236}">
                  <a16:creationId xmlns:a16="http://schemas.microsoft.com/office/drawing/2014/main" id="{0EA5F846-8F16-96F8-CC5E-343C28554181}"/>
                </a:ext>
              </a:extLst>
            </p:cNvPr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2953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76E342A-5BA9-5464-9710-AC980AED18AB}"/>
              </a:ext>
            </a:extLst>
          </p:cNvPr>
          <p:cNvSpPr txBox="1"/>
          <p:nvPr/>
        </p:nvSpPr>
        <p:spPr>
          <a:xfrm>
            <a:off x="1425525" y="856292"/>
            <a:ext cx="96176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Rockwell" panose="02060603020205020403" pitchFamily="18" charset="0"/>
                <a:ea typeface="Times New Roman" panose="02020603050405020304" pitchFamily="18" charset="0"/>
              </a:rPr>
              <a:t>Au même titre que le Vix et le facteur liquidité, l’analyse graphique ne permet d’observer un lien de causalité avec le rendement des cryptos, pour le reste des facteurs</a:t>
            </a:r>
            <a:endParaRPr lang="fr-FR" sz="16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  <a:p>
            <a:endParaRPr lang="fr-FR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8D1BA9-95A8-1920-6086-5B9B9B6A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86" y="2186686"/>
            <a:ext cx="7138889" cy="317534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7CDCE3-3230-693E-2703-8DFA82167453}"/>
              </a:ext>
            </a:extLst>
          </p:cNvPr>
          <p:cNvSpPr txBox="1"/>
          <p:nvPr/>
        </p:nvSpPr>
        <p:spPr>
          <a:xfrm>
            <a:off x="4414233" y="1819040"/>
            <a:ext cx="364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Analyse</a:t>
            </a:r>
            <a:r>
              <a:rPr lang="fr-FR" sz="20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</a:rPr>
              <a:t> de la corrélation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CDE2A-DE8A-1B27-1D53-183710185B9B}"/>
              </a:ext>
            </a:extLst>
          </p:cNvPr>
          <p:cNvSpPr/>
          <p:nvPr/>
        </p:nvSpPr>
        <p:spPr>
          <a:xfrm rot="5400000" flipH="1">
            <a:off x="6192582" y="-2921740"/>
            <a:ext cx="83498" cy="8918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839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175</TotalTime>
  <Words>1741</Words>
  <Application>Microsoft Office PowerPoint</Application>
  <PresentationFormat>Grand écran</PresentationFormat>
  <Paragraphs>442</Paragraphs>
  <Slides>27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42" baseType="lpstr">
      <vt:lpstr>Arial</vt:lpstr>
      <vt:lpstr>Arvo</vt:lpstr>
      <vt:lpstr>Calibri</vt:lpstr>
      <vt:lpstr>Calibri Light</vt:lpstr>
      <vt:lpstr>Cambria Math</vt:lpstr>
      <vt:lpstr>Josefin Slab</vt:lpstr>
      <vt:lpstr>Montserrat</vt:lpstr>
      <vt:lpstr>Montserrat SemiBold</vt:lpstr>
      <vt:lpstr>Rockwell</vt:lpstr>
      <vt:lpstr>Rockwell Condensed</vt:lpstr>
      <vt:lpstr>Spectral Light</vt:lpstr>
      <vt:lpstr>Times New Roman</vt:lpstr>
      <vt:lpstr>Wingdings</vt:lpstr>
      <vt:lpstr>Type de bois</vt:lpstr>
      <vt:lpstr>Thème Office</vt:lpstr>
      <vt:lpstr>Modélisation du rendement des crypto-monnaies</vt:lpstr>
      <vt:lpstr>Présentation PowerPoint</vt:lpstr>
      <vt:lpstr>Démarche de travail</vt:lpstr>
      <vt:lpstr>Présentation PowerPoint</vt:lpstr>
      <vt:lpstr>Présentation PowerPoint</vt:lpstr>
      <vt:lpstr>B. Construction des facteurs explicatifs</vt:lpstr>
      <vt:lpstr>C. Présentation des autres facteurs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01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Modélisation du rendement des crypto-monnaies</dc:title>
  <dc:creator>Badr Eddine EL HAMZAOUI</dc:creator>
  <cp:lastModifiedBy>Badr Eddine EL HAMZAOUI</cp:lastModifiedBy>
  <cp:revision>83</cp:revision>
  <dcterms:created xsi:type="dcterms:W3CDTF">2022-05-04T13:41:59Z</dcterms:created>
  <dcterms:modified xsi:type="dcterms:W3CDTF">2022-05-05T16:06:17Z</dcterms:modified>
</cp:coreProperties>
</file>