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61" r:id="rId4"/>
    <p:sldId id="264" r:id="rId5"/>
    <p:sldId id="265" r:id="rId6"/>
    <p:sldId id="266" r:id="rId7"/>
    <p:sldId id="262" r:id="rId8"/>
    <p:sldId id="267" r:id="rId9"/>
    <p:sldId id="268" r:id="rId10"/>
    <p:sldId id="263" r:id="rId11"/>
    <p:sldId id="269" r:id="rId12"/>
    <p:sldId id="270" r:id="rId13"/>
    <p:sldId id="272" r:id="rId14"/>
    <p:sldId id="271" r:id="rId15"/>
    <p:sldId id="274" r:id="rId16"/>
    <p:sldId id="275" r:id="rId17"/>
    <p:sldId id="276" r:id="rId18"/>
    <p:sldId id="277" r:id="rId19"/>
    <p:sldId id="273"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B0A76-9238-42E1-BC33-A9FDFD4A325C}" type="datetimeFigureOut">
              <a:rPr lang="fr-FR" smtClean="0"/>
              <a:t>24/10/2021</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4203F-9B4D-4C24-BB59-2F1A99E10B63}" type="slidenum">
              <a:rPr lang="fr-FR" smtClean="0"/>
              <a:t>‹#›</a:t>
            </a:fld>
            <a:endParaRPr lang="fr-FR" dirty="0"/>
          </a:p>
        </p:txBody>
      </p:sp>
    </p:spTree>
    <p:extLst>
      <p:ext uri="{BB962C8B-B14F-4D97-AF65-F5344CB8AC3E}">
        <p14:creationId xmlns:p14="http://schemas.microsoft.com/office/powerpoint/2010/main" val="35260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2CA03CD3-C113-4792-BC70-A20637F7BF1A}" type="datetime1">
              <a:rPr lang="en-US" smtClean="0"/>
              <a:t>10/24/2021</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r>
              <a:rPr lang="en-US" dirty="0" smtClean="0"/>
              <a:t>Web programming II. by Cyril DEYOU</a:t>
            </a:r>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2F7696-7E73-45CA-B1D2-AC3D2D3DC2AA}"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F6A7C5-269E-4BF3-95A9-40E5E574C00E}"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48C7CA-3ADE-4AE5-9F95-89D629329350}"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05E940-F31D-4935-83A6-91454239C4E3}"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321F6F7-2842-4DD9-A04F-5CA9B309FB0F}" type="datetime1">
              <a:rPr lang="en-US" smtClean="0"/>
              <a:t>10/24/2021</a:t>
            </a:fld>
            <a:endParaRPr lang="en-US" dirty="0"/>
          </a:p>
        </p:txBody>
      </p:sp>
      <p:sp>
        <p:nvSpPr>
          <p:cNvPr id="4" name="Footer Placeholder 3"/>
          <p:cNvSpPr>
            <a:spLocks noGrp="1"/>
          </p:cNvSpPr>
          <p:nvPr>
            <p:ph type="ftr" sz="quarter" idx="11"/>
          </p:nvPr>
        </p:nvSpPr>
        <p:spPr/>
        <p:txBody>
          <a:bodyPr/>
          <a:lstStyle/>
          <a:p>
            <a:r>
              <a:rPr lang="en-US" dirty="0" smtClean="0"/>
              <a:t>Web programming II. by Cyril DEYOU</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20AEB-4B41-40D3-9946-48B1BE9EF51A}" type="datetime1">
              <a:rPr lang="en-US" smtClean="0"/>
              <a:t>10/24/2021</a:t>
            </a:fld>
            <a:endParaRPr lang="en-US" dirty="0"/>
          </a:p>
        </p:txBody>
      </p:sp>
      <p:sp>
        <p:nvSpPr>
          <p:cNvPr id="4" name="Footer Placeholder 3"/>
          <p:cNvSpPr>
            <a:spLocks noGrp="1"/>
          </p:cNvSpPr>
          <p:nvPr>
            <p:ph type="ftr" sz="quarter" idx="11"/>
          </p:nvPr>
        </p:nvSpPr>
        <p:spPr/>
        <p:txBody>
          <a:bodyPr/>
          <a:lstStyle/>
          <a:p>
            <a:r>
              <a:rPr lang="en-US" dirty="0" smtClean="0"/>
              <a:t>Web programming II. by Cyril DEYOU</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668237-C473-4696-A8FB-898C368A79EA}" type="datetime1">
              <a:rPr lang="en-US" smtClean="0"/>
              <a:t>10/24/2021</a:t>
            </a:fld>
            <a:endParaRPr lang="en-US" dirty="0"/>
          </a:p>
        </p:txBody>
      </p:sp>
      <p:sp>
        <p:nvSpPr>
          <p:cNvPr id="5" name="Footer Placeholder 4"/>
          <p:cNvSpPr>
            <a:spLocks noGrp="1"/>
          </p:cNvSpPr>
          <p:nvPr>
            <p:ph type="ftr" sz="quarter" idx="11"/>
          </p:nvPr>
        </p:nvSpPr>
        <p:spPr/>
        <p:txBody>
          <a:bodyPr/>
          <a:lstStyle/>
          <a:p>
            <a:r>
              <a:rPr lang="en-US" dirty="0" smtClean="0"/>
              <a:t>Web programming II. by Cyril DEYOU</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FB3156-1C6F-4FC3-BF41-0AABF62DFCCA}" type="datetime1">
              <a:rPr lang="en-US" smtClean="0"/>
              <a:t>10/24/2021</a:t>
            </a:fld>
            <a:endParaRPr lang="en-US" dirty="0"/>
          </a:p>
        </p:txBody>
      </p:sp>
      <p:sp>
        <p:nvSpPr>
          <p:cNvPr id="5" name="Footer Placeholder 4"/>
          <p:cNvSpPr>
            <a:spLocks noGrp="1"/>
          </p:cNvSpPr>
          <p:nvPr>
            <p:ph type="ftr" sz="quarter" idx="11"/>
          </p:nvPr>
        </p:nvSpPr>
        <p:spPr/>
        <p:txBody>
          <a:bodyPr/>
          <a:lstStyle/>
          <a:p>
            <a:r>
              <a:rPr lang="en-US" dirty="0" smtClean="0"/>
              <a:t>Web programming II. by Cyril DEYOU</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167EEA-8EEF-4C64-918C-3BFD3DF74F23}" type="datetime1">
              <a:rPr lang="en-US" smtClean="0"/>
              <a:t>10/24/2021</a:t>
            </a:fld>
            <a:endParaRPr lang="en-US" dirty="0"/>
          </a:p>
        </p:txBody>
      </p:sp>
      <p:sp>
        <p:nvSpPr>
          <p:cNvPr id="5" name="Footer Placeholder 4"/>
          <p:cNvSpPr>
            <a:spLocks noGrp="1"/>
          </p:cNvSpPr>
          <p:nvPr>
            <p:ph type="ftr" sz="quarter" idx="11"/>
          </p:nvPr>
        </p:nvSpPr>
        <p:spPr/>
        <p:txBody>
          <a:bodyPr/>
          <a:lstStyle/>
          <a:p>
            <a:r>
              <a:rPr lang="en-US" dirty="0" smtClean="0"/>
              <a:t>Web programming II. by Cyril DEYOU</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A606AF-7439-498E-9614-C3389AE76317}" type="datetime1">
              <a:rPr lang="en-US" smtClean="0"/>
              <a:t>10/24/2021</a:t>
            </a:fld>
            <a:endParaRPr lang="en-US" dirty="0"/>
          </a:p>
        </p:txBody>
      </p:sp>
      <p:sp>
        <p:nvSpPr>
          <p:cNvPr id="5" name="Footer Placeholder 4"/>
          <p:cNvSpPr>
            <a:spLocks noGrp="1"/>
          </p:cNvSpPr>
          <p:nvPr>
            <p:ph type="ftr" sz="quarter" idx="11"/>
          </p:nvPr>
        </p:nvSpPr>
        <p:spPr/>
        <p:txBody>
          <a:bodyPr/>
          <a:lstStyle/>
          <a:p>
            <a:r>
              <a:rPr lang="en-US" dirty="0" smtClean="0"/>
              <a:t>Web programming II. by Cyril DEYOU</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4BA9C5-1BDB-4205-9456-F04D736CDBED}"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0CD3F7-E031-409F-B9FB-3BE755FB7C0D}" type="datetime1">
              <a:rPr lang="en-US" smtClean="0"/>
              <a:t>10/24/2021</a:t>
            </a:fld>
            <a:endParaRPr lang="en-US" dirty="0"/>
          </a:p>
        </p:txBody>
      </p:sp>
      <p:sp>
        <p:nvSpPr>
          <p:cNvPr id="8" name="Footer Placeholder 7"/>
          <p:cNvSpPr>
            <a:spLocks noGrp="1"/>
          </p:cNvSpPr>
          <p:nvPr>
            <p:ph type="ftr" sz="quarter" idx="11"/>
          </p:nvPr>
        </p:nvSpPr>
        <p:spPr/>
        <p:txBody>
          <a:bodyPr/>
          <a:lstStyle/>
          <a:p>
            <a:r>
              <a:rPr lang="en-US" dirty="0" smtClean="0"/>
              <a:t>Web programming II. by Cyril DEYOU</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F23B13-C456-4BC2-9051-3919C2EF4213}" type="datetime1">
              <a:rPr lang="en-US" smtClean="0"/>
              <a:t>10/24/2021</a:t>
            </a:fld>
            <a:endParaRPr lang="en-US" dirty="0"/>
          </a:p>
        </p:txBody>
      </p:sp>
      <p:sp>
        <p:nvSpPr>
          <p:cNvPr id="4" name="Footer Placeholder 3"/>
          <p:cNvSpPr>
            <a:spLocks noGrp="1"/>
          </p:cNvSpPr>
          <p:nvPr>
            <p:ph type="ftr" sz="quarter" idx="11"/>
          </p:nvPr>
        </p:nvSpPr>
        <p:spPr/>
        <p:txBody>
          <a:bodyPr/>
          <a:lstStyle/>
          <a:p>
            <a:r>
              <a:rPr lang="en-US" dirty="0" smtClean="0"/>
              <a:t>Web programming II. by Cyril DEYOU</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89429-5904-4636-B4A7-7E58A47828D2}" type="datetime1">
              <a:rPr lang="en-US" smtClean="0"/>
              <a:t>10/24/2021</a:t>
            </a:fld>
            <a:endParaRPr lang="en-US" dirty="0"/>
          </a:p>
        </p:txBody>
      </p:sp>
      <p:sp>
        <p:nvSpPr>
          <p:cNvPr id="3" name="Footer Placeholder 2"/>
          <p:cNvSpPr>
            <a:spLocks noGrp="1"/>
          </p:cNvSpPr>
          <p:nvPr>
            <p:ph type="ftr" sz="quarter" idx="11"/>
          </p:nvPr>
        </p:nvSpPr>
        <p:spPr/>
        <p:txBody>
          <a:bodyPr/>
          <a:lstStyle/>
          <a:p>
            <a:r>
              <a:rPr lang="en-US" dirty="0" smtClean="0"/>
              <a:t>Web programming II. by Cyril DEYOU</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6C94F2-B127-464F-BD36-0A542D0FBC3E}"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EE7D36-FDC7-4209-AE74-BE11C129DFDB}" type="datetime1">
              <a:rPr lang="en-US" smtClean="0"/>
              <a:t>10/24/2021</a:t>
            </a:fld>
            <a:endParaRPr lang="en-US" dirty="0"/>
          </a:p>
        </p:txBody>
      </p:sp>
      <p:sp>
        <p:nvSpPr>
          <p:cNvPr id="6" name="Footer Placeholder 5"/>
          <p:cNvSpPr>
            <a:spLocks noGrp="1"/>
          </p:cNvSpPr>
          <p:nvPr>
            <p:ph type="ftr" sz="quarter" idx="11"/>
          </p:nvPr>
        </p:nvSpPr>
        <p:spPr/>
        <p:txBody>
          <a:bodyPr/>
          <a:lstStyle/>
          <a:p>
            <a:r>
              <a:rPr lang="en-US" dirty="0" smtClean="0"/>
              <a:t>Web programming II. by Cyril DEYOU</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A9ACFF8-A612-436E-A087-E999A091FDB0}" type="datetime1">
              <a:rPr lang="en-US" smtClean="0"/>
              <a:t>10/24/2021</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r>
              <a:rPr lang="en-US" dirty="0" smtClean="0"/>
              <a:t>Web programming II. by Cyril DEYOU</a:t>
            </a:r>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programming ii</a:t>
            </a:r>
            <a:endParaRPr lang="en-US" dirty="0"/>
          </a:p>
        </p:txBody>
      </p:sp>
      <p:sp>
        <p:nvSpPr>
          <p:cNvPr id="3" name="Subtitle 2"/>
          <p:cNvSpPr>
            <a:spLocks noGrp="1"/>
          </p:cNvSpPr>
          <p:nvPr>
            <p:ph type="subTitle" idx="1"/>
          </p:nvPr>
        </p:nvSpPr>
        <p:spPr/>
        <p:txBody>
          <a:bodyPr/>
          <a:lstStyle/>
          <a:p>
            <a:r>
              <a:rPr lang="en-US" i="1" dirty="0" smtClean="0"/>
              <a:t>Software engineering /  ecommerce &amp; digital marketing </a:t>
            </a:r>
            <a:endParaRPr lang="en-US" i="1" dirty="0"/>
          </a:p>
        </p:txBody>
      </p:sp>
      <p:sp>
        <p:nvSpPr>
          <p:cNvPr id="5" name="Footer Placeholder 3"/>
          <p:cNvSpPr>
            <a:spLocks noGrp="1"/>
          </p:cNvSpPr>
          <p:nvPr>
            <p:ph type="ftr" sz="quarter" idx="11"/>
          </p:nvPr>
        </p:nvSpPr>
        <p:spPr>
          <a:xfrm rot="21411225">
            <a:off x="244541" y="4735734"/>
            <a:ext cx="10497447" cy="433228"/>
          </a:xfrm>
        </p:spPr>
        <p:txBody>
          <a:bodyPr/>
          <a:lstStyle/>
          <a:p>
            <a:r>
              <a:rPr lang="en-US" sz="2400" dirty="0" smtClean="0"/>
              <a:t>by Cyril DEYOU, full stack web developer </a:t>
            </a:r>
            <a:endParaRPr lang="en-US" sz="2400" dirty="0"/>
          </a:p>
        </p:txBody>
      </p:sp>
    </p:spTree>
    <p:extLst>
      <p:ext uri="{BB962C8B-B14F-4D97-AF65-F5344CB8AC3E}">
        <p14:creationId xmlns:p14="http://schemas.microsoft.com/office/powerpoint/2010/main" val="226326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
            <a:ext cx="10396882" cy="900952"/>
          </a:xfrm>
        </p:spPr>
        <p:txBody>
          <a:bodyPr>
            <a:normAutofit/>
          </a:bodyPr>
          <a:lstStyle/>
          <a:p>
            <a:r>
              <a:rPr lang="en-US" dirty="0"/>
              <a:t>intranet vs extranet</a:t>
            </a:r>
            <a:endParaRPr lang="fr-FR"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89279" y="900952"/>
            <a:ext cx="8585574" cy="4666177"/>
          </a:xfrm>
        </p:spPr>
      </p:pic>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2707952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Implementation </a:t>
            </a:r>
            <a:r>
              <a:rPr lang="en-US" dirty="0" smtClean="0"/>
              <a:t>of intranet/extranet</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16366" y="1106793"/>
            <a:ext cx="9931400" cy="4404868"/>
          </a:xfrm>
        </p:spPr>
      </p:pic>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15916033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Presentation of development </a:t>
            </a:r>
            <a:r>
              <a:rPr lang="en-US" dirty="0" smtClean="0"/>
              <a:t>tools</a:t>
            </a:r>
            <a:br>
              <a:rPr lang="en-US" dirty="0" smtClean="0"/>
            </a:br>
            <a:r>
              <a:rPr lang="en-US" sz="2200" dirty="0" smtClean="0"/>
              <a:t>1. ide : </a:t>
            </a:r>
            <a:r>
              <a:rPr lang="en-US" sz="2200" cap="none" dirty="0" smtClean="0"/>
              <a:t>Integrated Development Environment </a:t>
            </a:r>
            <a:endParaRPr lang="en-US" sz="2200" cap="none"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a:latin typeface="Adobe Arabic" panose="02040503050201020203" pitchFamily="18" charset="-78"/>
                <a:cs typeface="Adobe Arabic" panose="02040503050201020203" pitchFamily="18" charset="-78"/>
              </a:rPr>
              <a:t> Visual Studio Code. ...</a:t>
            </a:r>
          </a:p>
          <a:p>
            <a:r>
              <a:rPr lang="en-US" sz="2400" cap="none" dirty="0">
                <a:latin typeface="Adobe Arabic" panose="02040503050201020203" pitchFamily="18" charset="-78"/>
                <a:cs typeface="Adobe Arabic" panose="02040503050201020203" pitchFamily="18" charset="-78"/>
              </a:rPr>
              <a:t>    Atom by GitHub. ...</a:t>
            </a:r>
          </a:p>
          <a:p>
            <a:r>
              <a:rPr lang="en-US" sz="2400" cap="none" dirty="0">
                <a:latin typeface="Adobe Arabic" panose="02040503050201020203" pitchFamily="18" charset="-78"/>
                <a:cs typeface="Adobe Arabic" panose="02040503050201020203" pitchFamily="18" charset="-78"/>
              </a:rPr>
              <a:t>    Sublime Text 3. ...</a:t>
            </a:r>
          </a:p>
          <a:p>
            <a:r>
              <a:rPr lang="en-US" sz="2400" cap="none" dirty="0">
                <a:latin typeface="Adobe Arabic" panose="02040503050201020203" pitchFamily="18" charset="-78"/>
                <a:cs typeface="Adobe Arabic" panose="02040503050201020203" pitchFamily="18" charset="-78"/>
              </a:rPr>
              <a:t>    PyCharm. ...</a:t>
            </a:r>
          </a:p>
          <a:p>
            <a:r>
              <a:rPr lang="en-US" sz="2400" cap="none" dirty="0">
                <a:latin typeface="Adobe Arabic" panose="02040503050201020203" pitchFamily="18" charset="-78"/>
                <a:cs typeface="Adobe Arabic" panose="02040503050201020203" pitchFamily="18" charset="-78"/>
              </a:rPr>
              <a:t>    IntelliJ IDEA. ...</a:t>
            </a:r>
          </a:p>
          <a:p>
            <a:r>
              <a:rPr lang="en-US" sz="2400" cap="none" dirty="0">
                <a:latin typeface="Adobe Arabic" panose="02040503050201020203" pitchFamily="18" charset="-78"/>
                <a:cs typeface="Adobe Arabic" panose="02040503050201020203" pitchFamily="18" charset="-78"/>
              </a:rPr>
              <a:t>    PHPStorm. ...</a:t>
            </a:r>
          </a:p>
          <a:p>
            <a:r>
              <a:rPr lang="en-US" sz="2400" cap="none" dirty="0">
                <a:latin typeface="Adobe Arabic" panose="02040503050201020203" pitchFamily="18" charset="-78"/>
                <a:cs typeface="Adobe Arabic" panose="02040503050201020203" pitchFamily="18" charset="-78"/>
              </a:rPr>
              <a:t>    Webstorm. ...</a:t>
            </a:r>
          </a:p>
          <a:p>
            <a:r>
              <a:rPr lang="en-US" sz="2400" cap="none" dirty="0">
                <a:latin typeface="Adobe Arabic" panose="02040503050201020203" pitchFamily="18" charset="-78"/>
                <a:cs typeface="Adobe Arabic" panose="02040503050201020203" pitchFamily="18" charset="-78"/>
              </a:rPr>
              <a:t>    </a:t>
            </a:r>
            <a:r>
              <a:rPr lang="en-US" sz="2400" cap="none" dirty="0" smtClean="0">
                <a:latin typeface="Adobe Arabic" panose="02040503050201020203" pitchFamily="18" charset="-78"/>
                <a:cs typeface="Adobe Arabic" panose="02040503050201020203" pitchFamily="18" charset="-78"/>
              </a:rPr>
              <a:t>etc</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8" name="Picture 7"/>
          <p:cNvPicPr>
            <a:picLocks noChangeAspect="1"/>
          </p:cNvPicPr>
          <p:nvPr/>
        </p:nvPicPr>
        <p:blipFill>
          <a:blip r:embed="rId2"/>
          <a:stretch>
            <a:fillRect/>
          </a:stretch>
        </p:blipFill>
        <p:spPr>
          <a:xfrm>
            <a:off x="4460387" y="2214283"/>
            <a:ext cx="6491401" cy="275412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376" y="2985247"/>
            <a:ext cx="2460811" cy="1421029"/>
          </a:xfrm>
          <a:prstGeom prst="rect">
            <a:avLst/>
          </a:prstGeom>
        </p:spPr>
      </p:pic>
    </p:spTree>
    <p:extLst>
      <p:ext uri="{BB962C8B-B14F-4D97-AF65-F5344CB8AC3E}">
        <p14:creationId xmlns:p14="http://schemas.microsoft.com/office/powerpoint/2010/main" val="7163014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Presentation of development </a:t>
            </a:r>
            <a:r>
              <a:rPr lang="en-US" dirty="0" smtClean="0"/>
              <a:t>tools</a:t>
            </a:r>
            <a:br>
              <a:rPr lang="en-US" dirty="0" smtClean="0"/>
            </a:br>
            <a:r>
              <a:rPr lang="en-US" sz="2200" dirty="0" smtClean="0"/>
              <a:t>1. ide : </a:t>
            </a:r>
            <a:r>
              <a:rPr lang="en-US" sz="2200" cap="none" dirty="0" smtClean="0"/>
              <a:t>Integrated Development Environment :  Why VS code?</a:t>
            </a:r>
            <a:endParaRPr lang="en-US" sz="2200" cap="none" dirty="0"/>
          </a:p>
        </p:txBody>
      </p:sp>
      <p:sp>
        <p:nvSpPr>
          <p:cNvPr id="3" name="Content Placeholder 2"/>
          <p:cNvSpPr>
            <a:spLocks noGrp="1"/>
          </p:cNvSpPr>
          <p:nvPr>
            <p:ph sz="quarter" idx="13"/>
          </p:nvPr>
        </p:nvSpPr>
        <p:spPr>
          <a:xfrm flipH="1">
            <a:off x="5782234" y="1537324"/>
            <a:ext cx="5452847" cy="3837261"/>
          </a:xfrm>
        </p:spPr>
        <p:txBody>
          <a:bodyPr>
            <a:noAutofit/>
          </a:bodyPr>
          <a:lstStyle/>
          <a:p>
            <a:r>
              <a:rPr lang="en-US" sz="2400" cap="none" dirty="0">
                <a:latin typeface="Adobe Arabic" panose="02040503050201020203" pitchFamily="18" charset="-78"/>
                <a:cs typeface="Adobe Arabic" panose="02040503050201020203" pitchFamily="18" charset="-78"/>
              </a:rPr>
              <a:t> Hierarchy </a:t>
            </a:r>
            <a:r>
              <a:rPr lang="en-US" sz="2400" cap="none" dirty="0" smtClean="0">
                <a:latin typeface="Adobe Arabic" panose="02040503050201020203" pitchFamily="18" charset="-78"/>
                <a:cs typeface="Adobe Arabic" panose="02040503050201020203" pitchFamily="18" charset="-78"/>
              </a:rPr>
              <a:t>Structure</a:t>
            </a:r>
          </a:p>
          <a:p>
            <a:r>
              <a:rPr lang="en-US" sz="2400" cap="none" dirty="0">
                <a:latin typeface="Adobe Arabic" panose="02040503050201020203" pitchFamily="18" charset="-78"/>
                <a:cs typeface="Adobe Arabic" panose="02040503050201020203" pitchFamily="18" charset="-78"/>
              </a:rPr>
              <a:t>Improving </a:t>
            </a:r>
            <a:r>
              <a:rPr lang="en-US" sz="2400" cap="none" dirty="0" smtClean="0">
                <a:latin typeface="Adobe Arabic" panose="02040503050201020203" pitchFamily="18" charset="-78"/>
                <a:cs typeface="Adobe Arabic" panose="02040503050201020203" pitchFamily="18" charset="-78"/>
              </a:rPr>
              <a:t>Code</a:t>
            </a:r>
          </a:p>
          <a:p>
            <a:r>
              <a:rPr lang="en-US" sz="2400" cap="none" dirty="0">
                <a:latin typeface="Adobe Arabic" panose="02040503050201020203" pitchFamily="18" charset="-78"/>
                <a:cs typeface="Adobe Arabic" panose="02040503050201020203" pitchFamily="18" charset="-78"/>
              </a:rPr>
              <a:t>Terminal </a:t>
            </a:r>
            <a:r>
              <a:rPr lang="en-US" sz="2400" cap="none" dirty="0" smtClean="0">
                <a:latin typeface="Adobe Arabic" panose="02040503050201020203" pitchFamily="18" charset="-78"/>
                <a:cs typeface="Adobe Arabic" panose="02040503050201020203" pitchFamily="18" charset="-78"/>
              </a:rPr>
              <a:t>Support</a:t>
            </a:r>
          </a:p>
          <a:p>
            <a:r>
              <a:rPr lang="en-US" sz="2400" cap="none" dirty="0">
                <a:latin typeface="Adobe Arabic" panose="02040503050201020203" pitchFamily="18" charset="-78"/>
                <a:cs typeface="Adobe Arabic" panose="02040503050201020203" pitchFamily="18" charset="-78"/>
              </a:rPr>
              <a:t>Multiple projects containing multiple files/folders can be opened </a:t>
            </a:r>
            <a:r>
              <a:rPr lang="en-US" sz="2400" cap="none" dirty="0" smtClean="0">
                <a:latin typeface="Adobe Arabic" panose="02040503050201020203" pitchFamily="18" charset="-78"/>
                <a:cs typeface="Adobe Arabic" panose="02040503050201020203" pitchFamily="18" charset="-78"/>
              </a:rPr>
              <a:t>simultaneously</a:t>
            </a:r>
          </a:p>
          <a:p>
            <a:r>
              <a:rPr lang="en-US" sz="2400" cap="none" dirty="0">
                <a:latin typeface="Adobe Arabic" panose="02040503050201020203" pitchFamily="18" charset="-78"/>
                <a:cs typeface="Adobe Arabic" panose="02040503050201020203" pitchFamily="18" charset="-78"/>
              </a:rPr>
              <a:t>Git </a:t>
            </a:r>
            <a:r>
              <a:rPr lang="en-US" sz="2400" cap="none" dirty="0" smtClean="0">
                <a:latin typeface="Adobe Arabic" panose="02040503050201020203" pitchFamily="18" charset="-78"/>
                <a:cs typeface="Adobe Arabic" panose="02040503050201020203" pitchFamily="18" charset="-78"/>
              </a:rPr>
              <a:t>Support</a:t>
            </a:r>
          </a:p>
          <a:p>
            <a:r>
              <a:rPr lang="en-US" sz="2400" cap="none" dirty="0" smtClean="0">
                <a:latin typeface="Adobe Arabic" panose="02040503050201020203" pitchFamily="18" charset="-78"/>
                <a:cs typeface="Adobe Arabic" panose="02040503050201020203" pitchFamily="18" charset="-78"/>
              </a:rPr>
              <a:t>Commenting facilities</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
        <p:nvSpPr>
          <p:cNvPr id="7" name="Content Placeholder 2"/>
          <p:cNvSpPr txBox="1">
            <a:spLocks/>
          </p:cNvSpPr>
          <p:nvPr/>
        </p:nvSpPr>
        <p:spPr>
          <a:xfrm>
            <a:off x="838200" y="1214718"/>
            <a:ext cx="5096435" cy="4312268"/>
          </a:xfrm>
          <a:prstGeom prst="rect">
            <a:avLst/>
          </a:prstGeom>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2400" cap="none" dirty="0">
                <a:latin typeface="Adobe Arabic" panose="02040503050201020203" pitchFamily="18" charset="-78"/>
                <a:cs typeface="Adobe Arabic" panose="02040503050201020203" pitchFamily="18" charset="-78"/>
              </a:rPr>
              <a:t>Support for multiple programming </a:t>
            </a:r>
            <a:r>
              <a:rPr lang="en-US" sz="2400" cap="none" dirty="0" smtClean="0">
                <a:latin typeface="Adobe Arabic" panose="02040503050201020203" pitchFamily="18" charset="-78"/>
                <a:cs typeface="Adobe Arabic" panose="02040503050201020203" pitchFamily="18" charset="-78"/>
              </a:rPr>
              <a:t>languages</a:t>
            </a:r>
          </a:p>
          <a:p>
            <a:r>
              <a:rPr lang="en-US" sz="2400" cap="none" dirty="0">
                <a:latin typeface="Adobe Arabic" panose="02040503050201020203" pitchFamily="18" charset="-78"/>
                <a:cs typeface="Adobe Arabic" panose="02040503050201020203" pitchFamily="18" charset="-78"/>
              </a:rPr>
              <a:t>Intelli-Sense: It can detect if any snippet of code is left incomplete. </a:t>
            </a:r>
            <a:endParaRPr lang="en-US" sz="2400" cap="none" dirty="0" smtClean="0">
              <a:latin typeface="Adobe Arabic" panose="02040503050201020203" pitchFamily="18" charset="-78"/>
              <a:cs typeface="Adobe Arabic" panose="02040503050201020203" pitchFamily="18" charset="-78"/>
            </a:endParaRPr>
          </a:p>
          <a:p>
            <a:r>
              <a:rPr lang="en-US" sz="2400" cap="none" dirty="0">
                <a:latin typeface="Adobe Arabic" panose="02040503050201020203" pitchFamily="18" charset="-78"/>
                <a:cs typeface="Adobe Arabic" panose="02040503050201020203" pitchFamily="18" charset="-78"/>
              </a:rPr>
              <a:t>Cross-Platform </a:t>
            </a:r>
            <a:r>
              <a:rPr lang="en-US" sz="2400" cap="none" dirty="0" smtClean="0">
                <a:latin typeface="Adobe Arabic" panose="02040503050201020203" pitchFamily="18" charset="-78"/>
                <a:cs typeface="Adobe Arabic" panose="02040503050201020203" pitchFamily="18" charset="-78"/>
              </a:rPr>
              <a:t>Support</a:t>
            </a:r>
          </a:p>
          <a:p>
            <a:r>
              <a:rPr lang="en-US" sz="2400" cap="none" dirty="0">
                <a:latin typeface="Adobe Arabic" panose="02040503050201020203" pitchFamily="18" charset="-78"/>
                <a:cs typeface="Adobe Arabic" panose="02040503050201020203" pitchFamily="18" charset="-78"/>
              </a:rPr>
              <a:t>Extensions and Support </a:t>
            </a:r>
            <a:endParaRPr lang="en-US" sz="2400" cap="none" dirty="0" smtClean="0">
              <a:latin typeface="Adobe Arabic" panose="02040503050201020203" pitchFamily="18" charset="-78"/>
              <a:cs typeface="Adobe Arabic" panose="02040503050201020203" pitchFamily="18" charset="-78"/>
            </a:endParaRPr>
          </a:p>
          <a:p>
            <a:r>
              <a:rPr lang="en-US" sz="2400" cap="none" dirty="0" smtClean="0">
                <a:latin typeface="Adobe Arabic" panose="02040503050201020203" pitchFamily="18" charset="-78"/>
                <a:cs typeface="Adobe Arabic" panose="02040503050201020203" pitchFamily="18" charset="-78"/>
              </a:rPr>
              <a:t>Repository management</a:t>
            </a:r>
          </a:p>
          <a:p>
            <a:r>
              <a:rPr lang="en-US" sz="2400" cap="none" dirty="0">
                <a:latin typeface="Adobe Arabic" panose="02040503050201020203" pitchFamily="18" charset="-78"/>
                <a:cs typeface="Adobe Arabic" panose="02040503050201020203" pitchFamily="18" charset="-78"/>
              </a:rPr>
              <a:t>Web-Support</a:t>
            </a:r>
          </a:p>
        </p:txBody>
      </p:sp>
    </p:spTree>
    <p:extLst>
      <p:ext uri="{BB962C8B-B14F-4D97-AF65-F5344CB8AC3E}">
        <p14:creationId xmlns:p14="http://schemas.microsoft.com/office/powerpoint/2010/main" val="70474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lstStyle/>
          <a:p>
            <a:r>
              <a:rPr lang="en-US" dirty="0"/>
              <a:t>Collaborative working</a:t>
            </a:r>
          </a:p>
        </p:txBody>
      </p:sp>
      <p:sp>
        <p:nvSpPr>
          <p:cNvPr id="3" name="Content Placeholder 2"/>
          <p:cNvSpPr>
            <a:spLocks noGrp="1"/>
          </p:cNvSpPr>
          <p:nvPr>
            <p:ph sz="quarter" idx="13"/>
          </p:nvPr>
        </p:nvSpPr>
        <p:spPr>
          <a:xfrm>
            <a:off x="683625" y="1049526"/>
            <a:ext cx="10394707" cy="2617939"/>
          </a:xfrm>
        </p:spPr>
        <p:txBody>
          <a:bodyPr>
            <a:noAutofit/>
          </a:bodyPr>
          <a:lstStyle/>
          <a:p>
            <a:r>
              <a:rPr lang="en-US" sz="2400" cap="none" dirty="0">
                <a:latin typeface="Adobe Arabic" panose="02040503050201020203" pitchFamily="18" charset="-78"/>
                <a:cs typeface="Adobe Arabic" panose="02040503050201020203" pitchFamily="18" charset="-78"/>
              </a:rPr>
              <a:t>People working jointly on an activity or project to achieve a common </a:t>
            </a:r>
            <a:r>
              <a:rPr lang="en-US" sz="2400" cap="none" dirty="0" smtClean="0">
                <a:latin typeface="Adobe Arabic" panose="02040503050201020203" pitchFamily="18" charset="-78"/>
                <a:cs typeface="Adobe Arabic" panose="02040503050201020203" pitchFamily="18" charset="-78"/>
              </a:rPr>
              <a:t>goal</a:t>
            </a:r>
          </a:p>
          <a:p>
            <a:r>
              <a:rPr lang="en-US" sz="2400" cap="none" dirty="0" smtClean="0">
                <a:latin typeface="Adobe Arabic" panose="02040503050201020203" pitchFamily="18" charset="-78"/>
                <a:cs typeface="Adobe Arabic" panose="02040503050201020203" pitchFamily="18" charset="-78"/>
              </a:rPr>
              <a:t>Usually involves co-operation between several teams, departments and/or different organizations to achieve an agreed objective.</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6" name="Picture 5"/>
          <p:cNvPicPr>
            <a:picLocks noChangeAspect="1"/>
          </p:cNvPicPr>
          <p:nvPr/>
        </p:nvPicPr>
        <p:blipFill>
          <a:blip r:embed="rId2"/>
          <a:stretch>
            <a:fillRect/>
          </a:stretch>
        </p:blipFill>
        <p:spPr>
          <a:xfrm>
            <a:off x="2398059" y="3102689"/>
            <a:ext cx="7239000" cy="2371725"/>
          </a:xfrm>
          <a:prstGeom prst="rect">
            <a:avLst/>
          </a:prstGeom>
        </p:spPr>
      </p:pic>
    </p:spTree>
    <p:extLst>
      <p:ext uri="{BB962C8B-B14F-4D97-AF65-F5344CB8AC3E}">
        <p14:creationId xmlns:p14="http://schemas.microsoft.com/office/powerpoint/2010/main" val="2640981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Collaborative </a:t>
            </a:r>
            <a:r>
              <a:rPr lang="en-US" dirty="0" smtClean="0"/>
              <a:t>working tools</a:t>
            </a:r>
            <a:br>
              <a:rPr lang="en-US" dirty="0" smtClean="0"/>
            </a:br>
            <a:r>
              <a:rPr lang="en-US" dirty="0" smtClean="0"/>
              <a:t>1. </a:t>
            </a:r>
            <a:r>
              <a:rPr lang="en-US" sz="3100" dirty="0" smtClean="0"/>
              <a:t>version control tools</a:t>
            </a:r>
            <a:endParaRPr lang="en-US" sz="3100" dirty="0"/>
          </a:p>
        </p:txBody>
      </p:sp>
      <p:sp>
        <p:nvSpPr>
          <p:cNvPr id="3" name="Content Placeholder 2"/>
          <p:cNvSpPr>
            <a:spLocks noGrp="1"/>
          </p:cNvSpPr>
          <p:nvPr>
            <p:ph sz="quarter" idx="13"/>
          </p:nvPr>
        </p:nvSpPr>
        <p:spPr>
          <a:xfrm>
            <a:off x="683626" y="1049526"/>
            <a:ext cx="4864968" cy="3428345"/>
          </a:xfrm>
        </p:spPr>
        <p:txBody>
          <a:bodyPr>
            <a:noAutofit/>
          </a:bodyPr>
          <a:lstStyle/>
          <a:p>
            <a:pPr marL="0" indent="0" algn="ctr">
              <a:buNone/>
            </a:pPr>
            <a:r>
              <a:rPr lang="en-US" sz="2400" cap="none" dirty="0">
                <a:latin typeface="Adobe Arabic" panose="02040503050201020203" pitchFamily="18" charset="-78"/>
                <a:cs typeface="Adobe Arabic" panose="02040503050201020203" pitchFamily="18" charset="-78"/>
              </a:rPr>
              <a:t>Version control systems are software tools that help software teams manage changes to source code over time. As development environments have accelerated, version control systems help software teams work faster and smarter.</a:t>
            </a: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5" name="Picture 4"/>
          <p:cNvPicPr>
            <a:picLocks noChangeAspect="1"/>
          </p:cNvPicPr>
          <p:nvPr/>
        </p:nvPicPr>
        <p:blipFill rotWithShape="1">
          <a:blip r:embed="rId2"/>
          <a:srcRect t="6894"/>
          <a:stretch/>
        </p:blipFill>
        <p:spPr>
          <a:xfrm>
            <a:off x="5882066" y="1492624"/>
            <a:ext cx="5800725" cy="3388657"/>
          </a:xfrm>
          <a:prstGeom prst="rect">
            <a:avLst/>
          </a:prstGeom>
        </p:spPr>
      </p:pic>
    </p:spTree>
    <p:extLst>
      <p:ext uri="{BB962C8B-B14F-4D97-AF65-F5344CB8AC3E}">
        <p14:creationId xmlns:p14="http://schemas.microsoft.com/office/powerpoint/2010/main" val="1361539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Collaborative </a:t>
            </a:r>
            <a:r>
              <a:rPr lang="en-US" dirty="0" smtClean="0"/>
              <a:t>working tools</a:t>
            </a:r>
            <a:br>
              <a:rPr lang="en-US" dirty="0" smtClean="0"/>
            </a:br>
            <a:r>
              <a:rPr lang="en-US" dirty="0" smtClean="0"/>
              <a:t>1. </a:t>
            </a:r>
            <a:r>
              <a:rPr lang="en-US" sz="3100" dirty="0" smtClean="0"/>
              <a:t>version control tools : </a:t>
            </a:r>
            <a:r>
              <a:rPr lang="en-US" sz="3100" i="1" dirty="0" smtClean="0"/>
              <a:t>GitHub  </a:t>
            </a:r>
            <a:r>
              <a:rPr lang="en-US" sz="3100" i="1" cap="none" dirty="0" smtClean="0"/>
              <a:t>(www.github.com)</a:t>
            </a:r>
            <a:endParaRPr lang="en-US" sz="3100" i="1" cap="none" dirty="0"/>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655" y="1425519"/>
            <a:ext cx="5416939" cy="3886724"/>
          </a:xfrm>
        </p:spPr>
      </p:pic>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594" y="1469432"/>
            <a:ext cx="6163794" cy="3842811"/>
          </a:xfrm>
          <a:prstGeom prst="rect">
            <a:avLst/>
          </a:prstGeom>
        </p:spPr>
      </p:pic>
    </p:spTree>
    <p:extLst>
      <p:ext uri="{BB962C8B-B14F-4D97-AF65-F5344CB8AC3E}">
        <p14:creationId xmlns:p14="http://schemas.microsoft.com/office/powerpoint/2010/main" val="1188036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Collaborative </a:t>
            </a:r>
            <a:r>
              <a:rPr lang="en-US" dirty="0" smtClean="0"/>
              <a:t>working tools</a:t>
            </a:r>
            <a:br>
              <a:rPr lang="en-US" dirty="0" smtClean="0"/>
            </a:br>
            <a:r>
              <a:rPr lang="en-US" dirty="0" smtClean="0"/>
              <a:t>1. </a:t>
            </a:r>
            <a:r>
              <a:rPr lang="en-US" sz="3100" dirty="0" smtClean="0"/>
              <a:t>scrum: </a:t>
            </a:r>
            <a:r>
              <a:rPr lang="en-US" sz="1800" i="1" cap="none" dirty="0" smtClean="0">
                <a:solidFill>
                  <a:schemeClr val="tx1"/>
                </a:solidFill>
              </a:rPr>
              <a:t>f</a:t>
            </a:r>
            <a:r>
              <a:rPr lang="en-US" sz="1800" i="1" cap="none" dirty="0" smtClean="0">
                <a:solidFill>
                  <a:schemeClr val="tx1"/>
                </a:solidFill>
                <a:latin typeface="Calibri" panose="020F0502020204030204" pitchFamily="34" charset="0"/>
                <a:cs typeface="Calibri" panose="020F0502020204030204" pitchFamily="34" charset="0"/>
              </a:rPr>
              <a:t>ind more on : https://www.atlassian.com/agile/scrum</a:t>
            </a:r>
            <a:r>
              <a:rPr lang="en-US" sz="3100" dirty="0" smtClean="0">
                <a:latin typeface="Calibri" panose="020F0502020204030204" pitchFamily="34" charset="0"/>
                <a:cs typeface="Calibri" panose="020F0502020204030204" pitchFamily="34" charset="0"/>
              </a:rPr>
              <a:t> </a:t>
            </a:r>
            <a:endParaRPr lang="en-US" sz="3100" i="1" cap="none"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9" name="Content Placeholder 8"/>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833718"/>
            <a:ext cx="11848114" cy="4973545"/>
          </a:xfrm>
        </p:spPr>
      </p:pic>
    </p:spTree>
    <p:extLst>
      <p:ext uri="{BB962C8B-B14F-4D97-AF65-F5344CB8AC3E}">
        <p14:creationId xmlns:p14="http://schemas.microsoft.com/office/powerpoint/2010/main" val="26998101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Collaborative </a:t>
            </a:r>
            <a:r>
              <a:rPr lang="en-US" dirty="0" smtClean="0"/>
              <a:t>working tools</a:t>
            </a:r>
            <a:br>
              <a:rPr lang="en-US" dirty="0" smtClean="0"/>
            </a:br>
            <a:r>
              <a:rPr lang="en-US" dirty="0" smtClean="0"/>
              <a:t>2. </a:t>
            </a:r>
            <a:r>
              <a:rPr lang="en-US" sz="3100" dirty="0" smtClean="0"/>
              <a:t>scrum: </a:t>
            </a:r>
            <a:r>
              <a:rPr lang="en-US" sz="3100" cap="none" dirty="0" smtClean="0"/>
              <a:t>Implementation With Trello</a:t>
            </a:r>
            <a:r>
              <a:rPr lang="en-US" sz="3100" dirty="0" smtClean="0"/>
              <a:t> </a:t>
            </a:r>
            <a:r>
              <a:rPr lang="en-US" sz="3100" cap="none" dirty="0" smtClean="0"/>
              <a:t>(www.trello.com)</a:t>
            </a:r>
            <a:r>
              <a:rPr lang="en-US" sz="3100" dirty="0" smtClean="0">
                <a:latin typeface="Calibri" panose="020F0502020204030204" pitchFamily="34" charset="0"/>
                <a:cs typeface="Calibri" panose="020F0502020204030204" pitchFamily="34" charset="0"/>
              </a:rPr>
              <a:t> </a:t>
            </a:r>
            <a:endParaRPr lang="en-US" sz="3100" i="1" cap="none"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37130" y="1241735"/>
            <a:ext cx="8646458" cy="4217771"/>
          </a:xfrm>
        </p:spPr>
      </p:pic>
    </p:spTree>
    <p:extLst>
      <p:ext uri="{BB962C8B-B14F-4D97-AF65-F5344CB8AC3E}">
        <p14:creationId xmlns:p14="http://schemas.microsoft.com/office/powerpoint/2010/main" val="3170568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group </a:t>
            </a:r>
            <a:r>
              <a:rPr lang="en-US" dirty="0" smtClean="0"/>
              <a:t>works</a:t>
            </a:r>
            <a:br>
              <a:rPr lang="en-US" dirty="0" smtClean="0"/>
            </a:br>
            <a:r>
              <a:rPr lang="en-US" sz="2700" dirty="0" smtClean="0"/>
              <a:t>ideas for projects</a:t>
            </a:r>
            <a:endParaRPr lang="en-US" sz="2700"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Management of a football competition</a:t>
            </a:r>
          </a:p>
          <a:p>
            <a:r>
              <a:rPr lang="en-US" sz="2400" cap="none" dirty="0" smtClean="0">
                <a:latin typeface="Adobe Arabic" panose="02040503050201020203" pitchFamily="18" charset="-78"/>
                <a:cs typeface="Adobe Arabic" panose="02040503050201020203" pitchFamily="18" charset="-78"/>
              </a:rPr>
              <a:t>Management of a school report cards and marks system</a:t>
            </a:r>
          </a:p>
          <a:p>
            <a:r>
              <a:rPr lang="en-US" sz="2400" cap="none" dirty="0" smtClean="0">
                <a:latin typeface="Adobe Arabic" panose="02040503050201020203" pitchFamily="18" charset="-78"/>
                <a:cs typeface="Adobe Arabic" panose="02040503050201020203" pitchFamily="18" charset="-78"/>
              </a:rPr>
              <a:t>Online course platform</a:t>
            </a:r>
          </a:p>
          <a:p>
            <a:r>
              <a:rPr lang="en-US" sz="2400" cap="none" dirty="0" smtClean="0">
                <a:latin typeface="Adobe Arabic" panose="02040503050201020203" pitchFamily="18" charset="-78"/>
                <a:cs typeface="Adobe Arabic" panose="02040503050201020203" pitchFamily="18" charset="-78"/>
              </a:rPr>
              <a:t>Online hiring platform (to hire people for services)</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195036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lstStyle/>
          <a:p>
            <a:r>
              <a:rPr lang="en-US" dirty="0" smtClean="0"/>
              <a:t>Plan</a:t>
            </a:r>
            <a:r>
              <a:rPr lang="fr-FR" dirty="0" smtClean="0"/>
              <a:t> of the Day</a:t>
            </a:r>
            <a:endParaRPr lang="fr-FR"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Overview of previous knowledge</a:t>
            </a:r>
          </a:p>
          <a:p>
            <a:r>
              <a:rPr lang="en-US" sz="2400" cap="none" dirty="0" smtClean="0">
                <a:latin typeface="Adobe Arabic" panose="02040503050201020203" pitchFamily="18" charset="-78"/>
                <a:cs typeface="Adobe Arabic" panose="02040503050201020203" pitchFamily="18" charset="-78"/>
              </a:rPr>
              <a:t>Internet VS World Wide Web</a:t>
            </a:r>
          </a:p>
          <a:p>
            <a:r>
              <a:rPr lang="en-US" sz="2400" cap="none" dirty="0" smtClean="0">
                <a:latin typeface="Adobe Arabic" panose="02040503050201020203" pitchFamily="18" charset="-78"/>
                <a:cs typeface="Adobe Arabic" panose="02040503050201020203" pitchFamily="18" charset="-78"/>
              </a:rPr>
              <a:t>Internet, Intranet and Extranet</a:t>
            </a:r>
          </a:p>
          <a:p>
            <a:r>
              <a:rPr lang="en-US" sz="2400" cap="none" dirty="0" smtClean="0">
                <a:latin typeface="Adobe Arabic" panose="02040503050201020203" pitchFamily="18" charset="-78"/>
                <a:cs typeface="Adobe Arabic" panose="02040503050201020203" pitchFamily="18" charset="-78"/>
              </a:rPr>
              <a:t>Implementation of an intranet</a:t>
            </a:r>
          </a:p>
          <a:p>
            <a:r>
              <a:rPr lang="en-US" sz="2400" cap="none" dirty="0" smtClean="0">
                <a:latin typeface="Adobe Arabic" panose="02040503050201020203" pitchFamily="18" charset="-78"/>
                <a:cs typeface="Adobe Arabic" panose="02040503050201020203" pitchFamily="18" charset="-78"/>
              </a:rPr>
              <a:t>Presentation of development tools</a:t>
            </a:r>
          </a:p>
          <a:p>
            <a:r>
              <a:rPr lang="en-US" sz="2400" cap="none" dirty="0" smtClean="0">
                <a:latin typeface="Adobe Arabic" panose="02040503050201020203" pitchFamily="18" charset="-78"/>
                <a:cs typeface="Adobe Arabic" panose="02040503050201020203" pitchFamily="18" charset="-78"/>
              </a:rPr>
              <a:t>Collaborative working</a:t>
            </a:r>
          </a:p>
          <a:p>
            <a:r>
              <a:rPr lang="en-US" sz="2400" cap="none" dirty="0" smtClean="0">
                <a:latin typeface="Adobe Arabic" panose="02040503050201020203" pitchFamily="18" charset="-78"/>
                <a:cs typeface="Adobe Arabic" panose="02040503050201020203" pitchFamily="18" charset="-78"/>
              </a:rPr>
              <a:t>Presentation of group works</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38068463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lstStyle/>
          <a:p>
            <a:r>
              <a:rPr lang="de-DE" dirty="0" smtClean="0"/>
              <a:t>Review of </a:t>
            </a:r>
            <a:r>
              <a:rPr lang="fr-FR" dirty="0" smtClean="0"/>
              <a:t>the Day</a:t>
            </a:r>
            <a:endParaRPr lang="fr-FR"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Overview of previous knowledge</a:t>
            </a:r>
          </a:p>
          <a:p>
            <a:r>
              <a:rPr lang="en-US" sz="2400" cap="none" dirty="0" smtClean="0">
                <a:latin typeface="Adobe Arabic" panose="02040503050201020203" pitchFamily="18" charset="-78"/>
                <a:cs typeface="Adobe Arabic" panose="02040503050201020203" pitchFamily="18" charset="-78"/>
              </a:rPr>
              <a:t>Internet VS World Wide Web</a:t>
            </a:r>
          </a:p>
          <a:p>
            <a:r>
              <a:rPr lang="en-US" sz="2400" cap="none" dirty="0" smtClean="0">
                <a:latin typeface="Adobe Arabic" panose="02040503050201020203" pitchFamily="18" charset="-78"/>
                <a:cs typeface="Adobe Arabic" panose="02040503050201020203" pitchFamily="18" charset="-78"/>
              </a:rPr>
              <a:t>Internet, Intranet and Extranet</a:t>
            </a:r>
          </a:p>
          <a:p>
            <a:r>
              <a:rPr lang="en-US" sz="2400" cap="none" dirty="0" smtClean="0">
                <a:latin typeface="Adobe Arabic" panose="02040503050201020203" pitchFamily="18" charset="-78"/>
                <a:cs typeface="Adobe Arabic" panose="02040503050201020203" pitchFamily="18" charset="-78"/>
              </a:rPr>
              <a:t>Implementation of an intranet</a:t>
            </a:r>
          </a:p>
          <a:p>
            <a:r>
              <a:rPr lang="en-US" sz="2400" cap="none" dirty="0" smtClean="0">
                <a:latin typeface="Adobe Arabic" panose="02040503050201020203" pitchFamily="18" charset="-78"/>
                <a:cs typeface="Adobe Arabic" panose="02040503050201020203" pitchFamily="18" charset="-78"/>
              </a:rPr>
              <a:t>Presentation of development tools</a:t>
            </a:r>
          </a:p>
          <a:p>
            <a:r>
              <a:rPr lang="en-US" sz="2400" cap="none" dirty="0" smtClean="0">
                <a:latin typeface="Adobe Arabic" panose="02040503050201020203" pitchFamily="18" charset="-78"/>
                <a:cs typeface="Adobe Arabic" panose="02040503050201020203" pitchFamily="18" charset="-78"/>
              </a:rPr>
              <a:t>Collaborative working</a:t>
            </a:r>
          </a:p>
          <a:p>
            <a:r>
              <a:rPr lang="en-US" sz="2400" cap="none" dirty="0" smtClean="0">
                <a:latin typeface="Adobe Arabic" panose="02040503050201020203" pitchFamily="18" charset="-78"/>
                <a:cs typeface="Adobe Arabic" panose="02040503050201020203" pitchFamily="18" charset="-78"/>
              </a:rPr>
              <a:t>Presentation of group works</a:t>
            </a:r>
            <a:endParaRPr lang="en-US" sz="24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58688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a:bodyPr>
          <a:lstStyle/>
          <a:p>
            <a:r>
              <a:rPr lang="en-US" dirty="0" smtClean="0"/>
              <a:t>Overview </a:t>
            </a:r>
            <a:r>
              <a:rPr lang="en-US" dirty="0"/>
              <a:t>of previous </a:t>
            </a:r>
            <a:r>
              <a:rPr lang="en-US" dirty="0" smtClean="0"/>
              <a:t>knowledge</a:t>
            </a:r>
            <a:endParaRPr lang="fr-FR"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Correction of assignment</a:t>
            </a:r>
          </a:p>
          <a:p>
            <a:r>
              <a:rPr lang="en-US" sz="2400" cap="none" dirty="0">
                <a:latin typeface="Adobe Arabic" panose="02040503050201020203" pitchFamily="18" charset="-78"/>
                <a:cs typeface="Adobe Arabic" panose="02040503050201020203" pitchFamily="18" charset="-78"/>
              </a:rPr>
              <a:t>User research and testing </a:t>
            </a:r>
            <a:r>
              <a:rPr lang="en-US" sz="2400" cap="none" dirty="0" smtClean="0">
                <a:latin typeface="Adobe Arabic" panose="02040503050201020203" pitchFamily="18" charset="-78"/>
                <a:cs typeface="Adobe Arabic" panose="02040503050201020203" pitchFamily="18" charset="-78"/>
              </a:rPr>
              <a:t>reports</a:t>
            </a:r>
          </a:p>
          <a:p>
            <a:r>
              <a:rPr lang="en-US" sz="2400" cap="none" dirty="0">
                <a:latin typeface="Adobe Arabic" panose="02040503050201020203" pitchFamily="18" charset="-78"/>
                <a:cs typeface="Adobe Arabic" panose="02040503050201020203" pitchFamily="18" charset="-78"/>
              </a:rPr>
              <a:t>Wireframe </a:t>
            </a:r>
            <a:r>
              <a:rPr lang="en-US" sz="2400" cap="none" dirty="0" smtClean="0">
                <a:latin typeface="Adobe Arabic" panose="02040503050201020203" pitchFamily="18" charset="-78"/>
                <a:cs typeface="Adobe Arabic" panose="02040503050201020203" pitchFamily="18" charset="-78"/>
              </a:rPr>
              <a:t>diagrams</a:t>
            </a:r>
          </a:p>
          <a:p>
            <a:r>
              <a:rPr lang="en-US" sz="2400" cap="none" dirty="0">
                <a:latin typeface="Adobe Arabic" panose="02040503050201020203" pitchFamily="18" charset="-78"/>
                <a:cs typeface="Adobe Arabic" panose="02040503050201020203" pitchFamily="18" charset="-78"/>
              </a:rPr>
              <a:t>Site diagram</a:t>
            </a: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4263757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User research and testing reports</a:t>
            </a:r>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Understanding </a:t>
            </a:r>
            <a:r>
              <a:rPr lang="en-US" sz="2400" cap="none" dirty="0">
                <a:latin typeface="Adobe Arabic" panose="02040503050201020203" pitchFamily="18" charset="-78"/>
                <a:cs typeface="Adobe Arabic" panose="02040503050201020203" pitchFamily="18" charset="-78"/>
              </a:rPr>
              <a:t>the needs, desires, and limitations of users is central to </a:t>
            </a:r>
            <a:r>
              <a:rPr lang="en-US" sz="2400" cap="none" dirty="0" smtClean="0">
                <a:latin typeface="Adobe Arabic" panose="02040503050201020203" pitchFamily="18" charset="-78"/>
                <a:cs typeface="Adobe Arabic" panose="02040503050201020203" pitchFamily="18" charset="-78"/>
              </a:rPr>
              <a:t>the </a:t>
            </a:r>
            <a:r>
              <a:rPr lang="en-US" sz="2400" cap="none" dirty="0">
                <a:latin typeface="Adobe Arabic" panose="02040503050201020203" pitchFamily="18" charset="-78"/>
                <a:cs typeface="Adobe Arabic" panose="02040503050201020203" pitchFamily="18" charset="-78"/>
              </a:rPr>
              <a:t>success of the design of the site or web application</a:t>
            </a:r>
            <a:r>
              <a:rPr lang="en-US" sz="2400" cap="none" dirty="0" smtClean="0">
                <a:latin typeface="Adobe Arabic" panose="02040503050201020203" pitchFamily="18" charset="-78"/>
                <a:cs typeface="Adobe Arabic" panose="02040503050201020203" pitchFamily="18" charset="-78"/>
              </a:rPr>
              <a:t>.</a:t>
            </a:r>
          </a:p>
          <a:p>
            <a:r>
              <a:rPr lang="en-US" sz="2400" cap="none" dirty="0">
                <a:latin typeface="Adobe Arabic" panose="02040503050201020203" pitchFamily="18" charset="-78"/>
                <a:cs typeface="Adobe Arabic" panose="02040503050201020203" pitchFamily="18" charset="-78"/>
              </a:rPr>
              <a:t>User Centered </a:t>
            </a:r>
            <a:r>
              <a:rPr lang="en-US" sz="2400" cap="none" dirty="0" smtClean="0">
                <a:latin typeface="Adobe Arabic" panose="02040503050201020203" pitchFamily="18" charset="-78"/>
                <a:cs typeface="Adobe Arabic" panose="02040503050201020203" pitchFamily="18" charset="-78"/>
              </a:rPr>
              <a:t>Design (</a:t>
            </a:r>
            <a:r>
              <a:rPr lang="en-US" sz="2400" cap="none" dirty="0">
                <a:latin typeface="Adobe Arabic" panose="02040503050201020203" pitchFamily="18" charset="-78"/>
                <a:cs typeface="Adobe Arabic" panose="02040503050201020203" pitchFamily="18" charset="-78"/>
              </a:rPr>
              <a:t>UCD</a:t>
            </a:r>
            <a:r>
              <a:rPr lang="en-US" sz="2400" cap="none" dirty="0" smtClean="0">
                <a:latin typeface="Adobe Arabic" panose="02040503050201020203" pitchFamily="18" charset="-78"/>
                <a:cs typeface="Adobe Arabic" panose="02040503050201020203" pitchFamily="18" charset="-78"/>
              </a:rPr>
              <a:t>)</a:t>
            </a:r>
          </a:p>
          <a:p>
            <a:r>
              <a:rPr lang="en-US" sz="2400" cap="none" dirty="0">
                <a:latin typeface="Adobe Arabic" panose="02040503050201020203" pitchFamily="18" charset="-78"/>
                <a:cs typeface="Adobe Arabic" panose="02040503050201020203" pitchFamily="18" charset="-78"/>
              </a:rPr>
              <a:t> Site designs </a:t>
            </a:r>
            <a:r>
              <a:rPr lang="en-US" sz="2400" cap="none" dirty="0" smtClean="0">
                <a:latin typeface="Adobe Arabic" panose="02040503050201020203" pitchFamily="18" charset="-78"/>
                <a:cs typeface="Adobe Arabic" panose="02040503050201020203" pitchFamily="18" charset="-78"/>
              </a:rPr>
              <a:t>is often conducted with </a:t>
            </a:r>
            <a:r>
              <a:rPr lang="en-US" sz="2400" cap="none" dirty="0">
                <a:latin typeface="Adobe Arabic" panose="02040503050201020203" pitchFamily="18" charset="-78"/>
                <a:cs typeface="Adobe Arabic" panose="02040503050201020203" pitchFamily="18" charset="-78"/>
              </a:rPr>
              <a:t>user research, including interviews and </a:t>
            </a:r>
            <a:r>
              <a:rPr lang="en-US" sz="2400" cap="none" dirty="0" smtClean="0">
                <a:latin typeface="Adobe Arabic" panose="02040503050201020203" pitchFamily="18" charset="-78"/>
                <a:cs typeface="Adobe Arabic" panose="02040503050201020203" pitchFamily="18" charset="-78"/>
              </a:rPr>
              <a:t>observations,.</a:t>
            </a:r>
          </a:p>
          <a:p>
            <a:r>
              <a:rPr lang="en-US" sz="2400" cap="none" dirty="0" smtClean="0">
                <a:latin typeface="Adobe Arabic" panose="02040503050201020203" pitchFamily="18" charset="-78"/>
                <a:cs typeface="Adobe Arabic" panose="02040503050201020203" pitchFamily="18" charset="-78"/>
              </a:rPr>
              <a:t>It is aimed at gaining </a:t>
            </a:r>
            <a:r>
              <a:rPr lang="en-US" sz="2400" cap="none" dirty="0">
                <a:latin typeface="Adobe Arabic" panose="02040503050201020203" pitchFamily="18" charset="-78"/>
                <a:cs typeface="Adobe Arabic" panose="02040503050201020203" pitchFamily="18" charset="-78"/>
              </a:rPr>
              <a:t>a better understanding of how the site can solve problems or how </a:t>
            </a:r>
            <a:r>
              <a:rPr lang="en-US" sz="2400" cap="none" dirty="0" smtClean="0">
                <a:latin typeface="Adobe Arabic" panose="02040503050201020203" pitchFamily="18" charset="-78"/>
                <a:cs typeface="Adobe Arabic" panose="02040503050201020203" pitchFamily="18" charset="-78"/>
              </a:rPr>
              <a:t>it </a:t>
            </a:r>
            <a:r>
              <a:rPr lang="en-US" sz="2400" cap="none" dirty="0">
                <a:latin typeface="Adobe Arabic" panose="02040503050201020203" pitchFamily="18" charset="-78"/>
                <a:cs typeface="Adobe Arabic" panose="02040503050201020203" pitchFamily="18" charset="-78"/>
              </a:rPr>
              <a:t>will be used.</a:t>
            </a:r>
            <a:endParaRPr lang="en-US" sz="2400" cap="none" dirty="0" smtClean="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1376023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a:bodyPr>
          <a:lstStyle/>
          <a:p>
            <a:r>
              <a:rPr lang="en-US" dirty="0"/>
              <a:t>Wireframe diagrams</a:t>
            </a:r>
          </a:p>
        </p:txBody>
      </p:sp>
      <p:pic>
        <p:nvPicPr>
          <p:cNvPr id="5" name="Content Placeholder 4"/>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90665" y="1159301"/>
            <a:ext cx="5716340" cy="4387634"/>
          </a:xfrm>
        </p:spPr>
      </p:pic>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 y="1159301"/>
            <a:ext cx="6017559" cy="4387634"/>
          </a:xfrm>
          <a:prstGeom prst="rect">
            <a:avLst/>
          </a:prstGeom>
        </p:spPr>
      </p:pic>
    </p:spTree>
    <p:extLst>
      <p:ext uri="{BB962C8B-B14F-4D97-AF65-F5344CB8AC3E}">
        <p14:creationId xmlns:p14="http://schemas.microsoft.com/office/powerpoint/2010/main" val="3008747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a:bodyPr>
          <a:lstStyle/>
          <a:p>
            <a:r>
              <a:rPr lang="en-US" dirty="0"/>
              <a:t>Site diagram</a:t>
            </a: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
        <p:nvSpPr>
          <p:cNvPr id="9" name="Content Placeholder 8"/>
          <p:cNvSpPr>
            <a:spLocks noGrp="1"/>
          </p:cNvSpPr>
          <p:nvPr>
            <p:ph sz="quarter" idx="13"/>
          </p:nvPr>
        </p:nvSpPr>
        <p:spPr/>
        <p:txBody>
          <a:bodyPr/>
          <a:lstStyle/>
          <a:p>
            <a:endParaRPr lang="fr-FR"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7" y="989050"/>
            <a:ext cx="11614457" cy="5266754"/>
          </a:xfrm>
          <a:prstGeom prst="rect">
            <a:avLst/>
          </a:prstGeom>
        </p:spPr>
      </p:pic>
    </p:spTree>
    <p:extLst>
      <p:ext uri="{BB962C8B-B14F-4D97-AF65-F5344CB8AC3E}">
        <p14:creationId xmlns:p14="http://schemas.microsoft.com/office/powerpoint/2010/main" val="104545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fontScale="90000"/>
          </a:bodyPr>
          <a:lstStyle/>
          <a:p>
            <a:r>
              <a:rPr lang="en-US" dirty="0"/>
              <a:t>What Languages Do I Need to Learn?</a:t>
            </a:r>
            <a:endParaRPr lang="fr-FR" dirty="0"/>
          </a:p>
        </p:txBody>
      </p:sp>
      <p:sp>
        <p:nvSpPr>
          <p:cNvPr id="3" name="Content Placeholder 2"/>
          <p:cNvSpPr>
            <a:spLocks noGrp="1"/>
          </p:cNvSpPr>
          <p:nvPr>
            <p:ph sz="quarter" idx="13"/>
          </p:nvPr>
        </p:nvSpPr>
        <p:spPr>
          <a:xfrm>
            <a:off x="685800" y="1062318"/>
            <a:ext cx="10394707" cy="4312268"/>
          </a:xfrm>
        </p:spPr>
        <p:txBody>
          <a:bodyPr>
            <a:noAutofit/>
          </a:bodyPr>
          <a:lstStyle/>
          <a:p>
            <a:pPr marL="0" indent="0">
              <a:buNone/>
            </a:pPr>
            <a:r>
              <a:rPr lang="en-US" sz="2400" cap="none" dirty="0">
                <a:latin typeface="Adobe Arabic" panose="02040503050201020203" pitchFamily="18" charset="-78"/>
                <a:cs typeface="Adobe Arabic" panose="02040503050201020203" pitchFamily="18" charset="-78"/>
              </a:rPr>
              <a:t>Web-related technologies:</a:t>
            </a:r>
          </a:p>
          <a:p>
            <a:r>
              <a:rPr lang="en-US" sz="2400" cap="none" dirty="0" smtClean="0">
                <a:latin typeface="Adobe Arabic" panose="02040503050201020203" pitchFamily="18" charset="-78"/>
                <a:cs typeface="Adobe Arabic" panose="02040503050201020203" pitchFamily="18" charset="-78"/>
              </a:rPr>
              <a:t>Hypertext </a:t>
            </a:r>
            <a:r>
              <a:rPr lang="en-US" sz="2400" cap="none" dirty="0">
                <a:latin typeface="Adobe Arabic" panose="02040503050201020203" pitchFamily="18" charset="-78"/>
                <a:cs typeface="Adobe Arabic" panose="02040503050201020203" pitchFamily="18" charset="-78"/>
              </a:rPr>
              <a:t>Markup Language (HTML)</a:t>
            </a:r>
          </a:p>
          <a:p>
            <a:r>
              <a:rPr lang="en-US" sz="2400" cap="none" dirty="0" smtClean="0">
                <a:latin typeface="Adobe Arabic" panose="02040503050201020203" pitchFamily="18" charset="-78"/>
                <a:cs typeface="Adobe Arabic" panose="02040503050201020203" pitchFamily="18" charset="-78"/>
              </a:rPr>
              <a:t>Cascading </a:t>
            </a:r>
            <a:r>
              <a:rPr lang="en-US" sz="2400" cap="none" dirty="0">
                <a:latin typeface="Adobe Arabic" panose="02040503050201020203" pitchFamily="18" charset="-78"/>
                <a:cs typeface="Adobe Arabic" panose="02040503050201020203" pitchFamily="18" charset="-78"/>
              </a:rPr>
              <a:t>Style Sheets (CSS)</a:t>
            </a:r>
          </a:p>
          <a:p>
            <a:r>
              <a:rPr lang="en-US" sz="2400" cap="none" dirty="0" smtClean="0">
                <a:latin typeface="Adobe Arabic" panose="02040503050201020203" pitchFamily="18" charset="-78"/>
                <a:cs typeface="Adobe Arabic" panose="02040503050201020203" pitchFamily="18" charset="-78"/>
              </a:rPr>
              <a:t>JavaScript </a:t>
            </a:r>
            <a:r>
              <a:rPr lang="en-US" sz="2400" cap="none" dirty="0">
                <a:latin typeface="Adobe Arabic" panose="02040503050201020203" pitchFamily="18" charset="-78"/>
                <a:cs typeface="Adobe Arabic" panose="02040503050201020203" pitchFamily="18" charset="-78"/>
              </a:rPr>
              <a:t>and DOM scripting</a:t>
            </a:r>
          </a:p>
          <a:p>
            <a:r>
              <a:rPr lang="en-US" sz="2400" cap="none" dirty="0" smtClean="0">
                <a:latin typeface="Adobe Arabic" panose="02040503050201020203" pitchFamily="18" charset="-78"/>
                <a:cs typeface="Adobe Arabic" panose="02040503050201020203" pitchFamily="18" charset="-78"/>
              </a:rPr>
              <a:t>Server-side </a:t>
            </a:r>
            <a:r>
              <a:rPr lang="en-US" sz="2400" cap="none" dirty="0">
                <a:latin typeface="Adobe Arabic" panose="02040503050201020203" pitchFamily="18" charset="-78"/>
                <a:cs typeface="Adobe Arabic" panose="02040503050201020203" pitchFamily="18" charset="-78"/>
              </a:rPr>
              <a:t>programming and database </a:t>
            </a:r>
            <a:r>
              <a:rPr lang="en-US" sz="2400" cap="none" dirty="0" smtClean="0">
                <a:latin typeface="Adobe Arabic" panose="02040503050201020203" pitchFamily="18" charset="-78"/>
                <a:cs typeface="Adobe Arabic" panose="02040503050201020203" pitchFamily="18" charset="-78"/>
              </a:rPr>
              <a:t>management</a:t>
            </a:r>
          </a:p>
          <a:p>
            <a:pPr lvl="1"/>
            <a:r>
              <a:rPr lang="en-US" sz="2200" cap="none" dirty="0" smtClean="0">
                <a:latin typeface="Adobe Arabic" panose="02040503050201020203" pitchFamily="18" charset="-78"/>
                <a:cs typeface="Adobe Arabic" panose="02040503050201020203" pitchFamily="18" charset="-78"/>
              </a:rPr>
              <a:t>Php (frameworks like laravel, cake php etc)</a:t>
            </a:r>
          </a:p>
          <a:p>
            <a:pPr lvl="1"/>
            <a:r>
              <a:rPr lang="en-US" sz="2200" cap="none" dirty="0" smtClean="0">
                <a:latin typeface="Adobe Arabic" panose="02040503050201020203" pitchFamily="18" charset="-78"/>
                <a:cs typeface="Adobe Arabic" panose="02040503050201020203" pitchFamily="18" charset="-78"/>
              </a:rPr>
              <a:t>Python (frameworks like Django etc)</a:t>
            </a:r>
          </a:p>
          <a:p>
            <a:pPr lvl="1"/>
            <a:r>
              <a:rPr lang="en-US" sz="2200" cap="none" dirty="0" smtClean="0">
                <a:latin typeface="Adobe Arabic" panose="02040503050201020203" pitchFamily="18" charset="-78"/>
                <a:cs typeface="Adobe Arabic" panose="02040503050201020203" pitchFamily="18" charset="-78"/>
              </a:rPr>
              <a:t>Mysql </a:t>
            </a:r>
            <a:endParaRPr lang="en-US" sz="2200" cap="none" dirty="0">
              <a:latin typeface="Adobe Arabic" panose="02040503050201020203" pitchFamily="18" charset="-78"/>
              <a:cs typeface="Adobe Arabic" panose="02040503050201020203" pitchFamily="18" charset="-78"/>
            </a:endParaRP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26144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a:bodyPr>
          <a:lstStyle/>
          <a:p>
            <a:r>
              <a:rPr lang="en-US" dirty="0" smtClean="0"/>
              <a:t>Internet </a:t>
            </a:r>
            <a:r>
              <a:rPr lang="en-US" dirty="0"/>
              <a:t>VS World Wide </a:t>
            </a:r>
            <a:r>
              <a:rPr lang="en-US" dirty="0" smtClean="0"/>
              <a:t>Web</a:t>
            </a:r>
            <a:endParaRPr lang="fr-FR" dirty="0"/>
          </a:p>
        </p:txBody>
      </p:sp>
      <p:sp>
        <p:nvSpPr>
          <p:cNvPr id="3" name="Content Placeholder 2"/>
          <p:cNvSpPr>
            <a:spLocks noGrp="1"/>
          </p:cNvSpPr>
          <p:nvPr>
            <p:ph sz="quarter" idx="13"/>
          </p:nvPr>
        </p:nvSpPr>
        <p:spPr>
          <a:xfrm>
            <a:off x="685800" y="1062318"/>
            <a:ext cx="10394707" cy="4312268"/>
          </a:xfrm>
        </p:spPr>
        <p:txBody>
          <a:bodyPr>
            <a:noAutofit/>
          </a:bodyPr>
          <a:lstStyle/>
          <a:p>
            <a:r>
              <a:rPr lang="en-US" sz="2400" cap="none" dirty="0" smtClean="0">
                <a:latin typeface="Adobe Arabic" panose="02040503050201020203" pitchFamily="18" charset="-78"/>
                <a:cs typeface="Adobe Arabic" panose="02040503050201020203" pitchFamily="18" charset="-78"/>
              </a:rPr>
              <a:t>Internet </a:t>
            </a:r>
          </a:p>
          <a:p>
            <a:pPr lvl="1"/>
            <a:r>
              <a:rPr lang="en-US" sz="2200" cap="none" dirty="0">
                <a:latin typeface="Adobe Arabic" panose="02040503050201020203" pitchFamily="18" charset="-78"/>
                <a:cs typeface="Adobe Arabic" panose="02040503050201020203" pitchFamily="18" charset="-78"/>
              </a:rPr>
              <a:t>The </a:t>
            </a:r>
            <a:r>
              <a:rPr lang="en-US" sz="2200" cap="none" dirty="0" smtClean="0">
                <a:latin typeface="Adobe Arabic" panose="02040503050201020203" pitchFamily="18" charset="-78"/>
                <a:cs typeface="Adobe Arabic" panose="02040503050201020203" pitchFamily="18" charset="-78"/>
              </a:rPr>
              <a:t>Internet is </a:t>
            </a:r>
            <a:r>
              <a:rPr lang="en-US" sz="2200" cap="none" dirty="0">
                <a:latin typeface="Adobe Arabic" panose="02040503050201020203" pitchFamily="18" charset="-78"/>
                <a:cs typeface="Adobe Arabic" panose="02040503050201020203" pitchFamily="18" charset="-78"/>
              </a:rPr>
              <a:t>a network of connected </a:t>
            </a:r>
            <a:r>
              <a:rPr lang="en-US" sz="2200" cap="none" dirty="0" smtClean="0">
                <a:latin typeface="Adobe Arabic" panose="02040503050201020203" pitchFamily="18" charset="-78"/>
                <a:cs typeface="Adobe Arabic" panose="02040503050201020203" pitchFamily="18" charset="-78"/>
              </a:rPr>
              <a:t>devices.</a:t>
            </a:r>
          </a:p>
          <a:p>
            <a:pPr lvl="1"/>
            <a:r>
              <a:rPr lang="en-US" sz="2200" cap="none" dirty="0">
                <a:latin typeface="Adobe Arabic" panose="02040503050201020203" pitchFamily="18" charset="-78"/>
                <a:cs typeface="Adobe Arabic" panose="02040503050201020203" pitchFamily="18" charset="-78"/>
              </a:rPr>
              <a:t>The purpose of connecting </a:t>
            </a:r>
            <a:r>
              <a:rPr lang="en-US" sz="2200" cap="none" dirty="0" smtClean="0">
                <a:latin typeface="Adobe Arabic" panose="02040503050201020203" pitchFamily="18" charset="-78"/>
                <a:cs typeface="Adobe Arabic" panose="02040503050201020203" pitchFamily="18" charset="-78"/>
              </a:rPr>
              <a:t>them together </a:t>
            </a:r>
            <a:r>
              <a:rPr lang="en-US" sz="2200" cap="none" dirty="0">
                <a:latin typeface="Adobe Arabic" panose="02040503050201020203" pitchFamily="18" charset="-78"/>
                <a:cs typeface="Adobe Arabic" panose="02040503050201020203" pitchFamily="18" charset="-78"/>
              </a:rPr>
              <a:t>is to </a:t>
            </a:r>
            <a:r>
              <a:rPr lang="en-US" sz="2200" cap="none" dirty="0" smtClean="0">
                <a:latin typeface="Adobe Arabic" panose="02040503050201020203" pitchFamily="18" charset="-78"/>
                <a:cs typeface="Adobe Arabic" panose="02040503050201020203" pitchFamily="18" charset="-78"/>
              </a:rPr>
              <a:t>share information and resources.</a:t>
            </a:r>
          </a:p>
          <a:p>
            <a:pPr lvl="1"/>
            <a:r>
              <a:rPr lang="en-US" sz="2200" cap="none" dirty="0" smtClean="0">
                <a:latin typeface="Adobe Arabic" panose="02040503050201020203" pitchFamily="18" charset="-78"/>
                <a:cs typeface="Adobe Arabic" panose="02040503050201020203" pitchFamily="18" charset="-78"/>
              </a:rPr>
              <a:t>Different internet protocols exists to share information and resources online.</a:t>
            </a:r>
          </a:p>
          <a:p>
            <a:r>
              <a:rPr lang="en-US" sz="2400" cap="none" dirty="0" smtClean="0">
                <a:latin typeface="Adobe Arabic" panose="02040503050201020203" pitchFamily="18" charset="-78"/>
                <a:cs typeface="Adobe Arabic" panose="02040503050201020203" pitchFamily="18" charset="-78"/>
              </a:rPr>
              <a:t>The Web</a:t>
            </a:r>
          </a:p>
          <a:p>
            <a:pPr lvl="1"/>
            <a:r>
              <a:rPr lang="en-US" sz="2200" cap="none" dirty="0" smtClean="0">
                <a:latin typeface="Adobe Arabic" panose="02040503050201020203" pitchFamily="18" charset="-78"/>
                <a:cs typeface="Adobe Arabic" panose="02040503050201020203" pitchFamily="18" charset="-78"/>
              </a:rPr>
              <a:t>One </a:t>
            </a:r>
            <a:r>
              <a:rPr lang="en-US" sz="2200" cap="none" dirty="0">
                <a:latin typeface="Adobe Arabic" panose="02040503050201020203" pitchFamily="18" charset="-78"/>
                <a:cs typeface="Adobe Arabic" panose="02040503050201020203" pitchFamily="18" charset="-78"/>
              </a:rPr>
              <a:t>of the ways information can be shared over the </a:t>
            </a:r>
            <a:r>
              <a:rPr lang="en-US" sz="2200" cap="none" dirty="0" smtClean="0">
                <a:latin typeface="Adobe Arabic" panose="02040503050201020203" pitchFamily="18" charset="-78"/>
                <a:cs typeface="Adobe Arabic" panose="02040503050201020203" pitchFamily="18" charset="-78"/>
              </a:rPr>
              <a:t>Internet.</a:t>
            </a:r>
          </a:p>
          <a:p>
            <a:pPr lvl="1"/>
            <a:r>
              <a:rPr lang="en-US" sz="2200" cap="none" dirty="0">
                <a:latin typeface="Adobe Arabic" panose="02040503050201020203" pitchFamily="18" charset="-78"/>
                <a:cs typeface="Adobe Arabic" panose="02040503050201020203" pitchFamily="18" charset="-78"/>
              </a:rPr>
              <a:t>It is unique in that it allows documents to be linked to one another </a:t>
            </a:r>
            <a:r>
              <a:rPr lang="en-US" sz="2200" cap="none" dirty="0" smtClean="0">
                <a:latin typeface="Adobe Arabic" panose="02040503050201020203" pitchFamily="18" charset="-78"/>
                <a:cs typeface="Adobe Arabic" panose="02040503050201020203" pitchFamily="18" charset="-78"/>
              </a:rPr>
              <a:t>using hypertext links thus </a:t>
            </a:r>
            <a:r>
              <a:rPr lang="en-US" sz="2200" cap="none" dirty="0">
                <a:latin typeface="Adobe Arabic" panose="02040503050201020203" pitchFamily="18" charset="-78"/>
                <a:cs typeface="Adobe Arabic" panose="02040503050201020203" pitchFamily="18" charset="-78"/>
              </a:rPr>
              <a:t>forming a huge “web” of connected information</a:t>
            </a:r>
            <a:r>
              <a:rPr lang="en-US" sz="2200" cap="none" dirty="0" smtClean="0">
                <a:latin typeface="Adobe Arabic" panose="02040503050201020203" pitchFamily="18" charset="-78"/>
                <a:cs typeface="Adobe Arabic" panose="02040503050201020203" pitchFamily="18" charset="-78"/>
              </a:rPr>
              <a:t>.</a:t>
            </a:r>
          </a:p>
          <a:p>
            <a:pPr lvl="1"/>
            <a:r>
              <a:rPr lang="en-US" sz="2200" cap="none" dirty="0">
                <a:latin typeface="Adobe Arabic" panose="02040503050201020203" pitchFamily="18" charset="-78"/>
                <a:cs typeface="Adobe Arabic" panose="02040503050201020203" pitchFamily="18" charset="-78"/>
              </a:rPr>
              <a:t>The Web uses a protocol called HTTP(HyperText Transfer Protocol). </a:t>
            </a:r>
          </a:p>
        </p:txBody>
      </p:sp>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125809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25" y="89770"/>
            <a:ext cx="10396882" cy="1151965"/>
          </a:xfrm>
        </p:spPr>
        <p:txBody>
          <a:bodyPr>
            <a:normAutofit/>
          </a:bodyPr>
          <a:lstStyle/>
          <a:p>
            <a:r>
              <a:rPr lang="fr-FR" dirty="0"/>
              <a:t>Web Page </a:t>
            </a:r>
            <a:r>
              <a:rPr lang="fr-FR" dirty="0" smtClean="0"/>
              <a:t>Adresses (URL)</a:t>
            </a:r>
            <a:br>
              <a:rPr lang="fr-FR" dirty="0" smtClean="0"/>
            </a:br>
            <a:r>
              <a:rPr lang="fr-FR" sz="2200" dirty="0" smtClean="0"/>
              <a:t>(</a:t>
            </a:r>
            <a:r>
              <a:rPr lang="en-US" sz="2200" i="1" dirty="0"/>
              <a:t>Uniform Resource </a:t>
            </a:r>
            <a:r>
              <a:rPr lang="en-US" sz="2200" i="1" dirty="0" smtClean="0"/>
              <a:t>Locator  </a:t>
            </a:r>
            <a:r>
              <a:rPr lang="fr-FR" sz="2200" dirty="0" smtClean="0"/>
              <a:t>)</a:t>
            </a:r>
            <a:endParaRPr lang="fr-FR" sz="2200" dirty="0"/>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06451" y="1865280"/>
            <a:ext cx="9696450" cy="3333750"/>
          </a:xfrm>
        </p:spPr>
      </p:pic>
      <p:sp>
        <p:nvSpPr>
          <p:cNvPr id="4" name="Footer Placeholder 3"/>
          <p:cNvSpPr>
            <a:spLocks noGrp="1"/>
          </p:cNvSpPr>
          <p:nvPr>
            <p:ph type="ftr" sz="quarter" idx="11"/>
          </p:nvPr>
        </p:nvSpPr>
        <p:spPr>
          <a:xfrm>
            <a:off x="685801" y="5822576"/>
            <a:ext cx="10663517" cy="433228"/>
          </a:xfrm>
        </p:spPr>
        <p:txBody>
          <a:bodyPr/>
          <a:lstStyle/>
          <a:p>
            <a:r>
              <a:rPr lang="en-US" dirty="0" smtClean="0"/>
              <a:t>Web programming II                                                              by Cyril DEYOU</a:t>
            </a:r>
            <a:endParaRPr lang="en-US" dirty="0"/>
          </a:p>
        </p:txBody>
      </p:sp>
    </p:spTree>
    <p:extLst>
      <p:ext uri="{BB962C8B-B14F-4D97-AF65-F5344CB8AC3E}">
        <p14:creationId xmlns:p14="http://schemas.microsoft.com/office/powerpoint/2010/main" val="16750296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117</TotalTime>
  <Words>642</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Adobe Arabic</vt:lpstr>
      <vt:lpstr>Arial</vt:lpstr>
      <vt:lpstr>Calibri</vt:lpstr>
      <vt:lpstr>Impact</vt:lpstr>
      <vt:lpstr>Main Event</vt:lpstr>
      <vt:lpstr>Web programming ii</vt:lpstr>
      <vt:lpstr>Plan of the Day</vt:lpstr>
      <vt:lpstr>Overview of previous knowledge</vt:lpstr>
      <vt:lpstr>User research and testing reports</vt:lpstr>
      <vt:lpstr>Wireframe diagrams</vt:lpstr>
      <vt:lpstr>Site diagram</vt:lpstr>
      <vt:lpstr>What Languages Do I Need to Learn?</vt:lpstr>
      <vt:lpstr>Internet VS World Wide Web</vt:lpstr>
      <vt:lpstr>Web Page Adresses (URL) (Uniform Resource Locator  )</vt:lpstr>
      <vt:lpstr>intranet vs extranet</vt:lpstr>
      <vt:lpstr>Implementation of intranet/extranet</vt:lpstr>
      <vt:lpstr>Presentation of development tools 1. ide : Integrated Development Environment </vt:lpstr>
      <vt:lpstr>Presentation of development tools 1. ide : Integrated Development Environment :  Why VS code?</vt:lpstr>
      <vt:lpstr>Collaborative working</vt:lpstr>
      <vt:lpstr>Collaborative working tools 1. version control tools</vt:lpstr>
      <vt:lpstr>Collaborative working tools 1. version control tools : GitHub  (www.github.com)</vt:lpstr>
      <vt:lpstr>Collaborative working tools 1. scrum: find more on : https://www.atlassian.com/agile/scrum </vt:lpstr>
      <vt:lpstr>Collaborative working tools 2. scrum: Implementation With Trello (www.trello.com) </vt:lpstr>
      <vt:lpstr>group works ideas for projects</vt:lpstr>
      <vt:lpstr>Review of the 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stg</dc:creator>
  <cp:lastModifiedBy>stg</cp:lastModifiedBy>
  <cp:revision>24</cp:revision>
  <dcterms:created xsi:type="dcterms:W3CDTF">2021-10-24T01:16:19Z</dcterms:created>
  <dcterms:modified xsi:type="dcterms:W3CDTF">2021-10-24T03:14:07Z</dcterms:modified>
</cp:coreProperties>
</file>