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6b7f85051f_1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6b7f85051f_1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b7f85051f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6b7f85051f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6b7f85051f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6b7f85051f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b7f85051f_1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b7f85051f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b7f85051f_1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b7f85051f_1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b7f85051f_1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b7f85051f_1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b7f8505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b7f8505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b7f85051f_1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b7f85051f_1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b7f85051f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6b7f85051f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6b7f85051f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6b7f85051f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6b7f85051f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6b7f85051f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of tomorrow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350" y="276225"/>
            <a:ext cx="4686300" cy="45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2"/>
          <p:cNvSpPr txBox="1"/>
          <p:nvPr>
            <p:ph idx="1" type="body"/>
          </p:nvPr>
        </p:nvSpPr>
        <p:spPr>
          <a:xfrm>
            <a:off x="526075" y="4842225"/>
            <a:ext cx="7378800" cy="2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000"/>
              <a:t>Source: BP Statistical Review 2018</a:t>
            </a:r>
            <a:endParaRPr i="1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379" y="0"/>
            <a:ext cx="521324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Europe</a:t>
            </a:r>
            <a:endParaRPr/>
          </a:p>
        </p:txBody>
      </p:sp>
      <p:sp>
        <p:nvSpPr>
          <p:cNvPr id="356" name="Google Shape;356;p23"/>
          <p:cNvSpPr txBox="1"/>
          <p:nvPr>
            <p:ph idx="1" type="body"/>
          </p:nvPr>
        </p:nvSpPr>
        <p:spPr>
          <a:xfrm>
            <a:off x="526075" y="4842225"/>
            <a:ext cx="7378800" cy="2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000"/>
              <a:t>Source: BP Statistical Review 2018</a:t>
            </a:r>
            <a:endParaRPr i="1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700" y="245825"/>
            <a:ext cx="4686300" cy="45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500" y="472650"/>
            <a:ext cx="4152900" cy="41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259725" y="2189725"/>
            <a:ext cx="7030500" cy="13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b="1" lang="en"/>
              <a:t>Context + Global Energy consumption forecast model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b="1" lang="en"/>
              <a:t>Energy mix and trends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energy consumption evolve?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185525" y="4350225"/>
            <a:ext cx="73788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Global energy consumption has increased over the last decades reaching 13,865 Mtoe in 2018</a:t>
            </a:r>
            <a:endParaRPr b="1"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250" y="1837000"/>
            <a:ext cx="37719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764150" y="1474650"/>
            <a:ext cx="56157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Global Primary energy consumption (Mtoe)</a:t>
            </a:r>
            <a:endParaRPr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526075" y="4842225"/>
            <a:ext cx="7378800" cy="2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000"/>
              <a:t>Source: BP Statistical Review 2018</a:t>
            </a:r>
            <a:endParaRPr i="1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(Billion </a:t>
            </a:r>
            <a:r>
              <a:rPr lang="en"/>
              <a:t>inhabitants</a:t>
            </a:r>
            <a:r>
              <a:rPr lang="en"/>
              <a:t>)</a:t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375" y="613425"/>
            <a:ext cx="7336051" cy="38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526075" y="4842225"/>
            <a:ext cx="7378800" cy="2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000"/>
              <a:t>Source: World Bank Data</a:t>
            </a:r>
            <a:endParaRPr i="1" sz="1000"/>
          </a:p>
        </p:txBody>
      </p:sp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1075000" y="4487900"/>
            <a:ext cx="73788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Growth will be lead in part by population growth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</a:t>
            </a:r>
            <a:r>
              <a:rPr lang="en"/>
              <a:t>macroeconomics</a:t>
            </a:r>
            <a:r>
              <a:rPr lang="en"/>
              <a:t> indicators</a:t>
            </a:r>
            <a:endParaRPr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018" y="1475387"/>
            <a:ext cx="3008058" cy="2768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7"/>
          <p:cNvSpPr txBox="1"/>
          <p:nvPr>
            <p:ph idx="1" type="body"/>
          </p:nvPr>
        </p:nvSpPr>
        <p:spPr>
          <a:xfrm>
            <a:off x="1050225" y="4273325"/>
            <a:ext cx="31089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/>
              <a:t>GDP per capita by region ($/capita)</a:t>
            </a:r>
            <a:endParaRPr b="1" sz="1200"/>
          </a:p>
        </p:txBody>
      </p:sp>
      <p:pic>
        <p:nvPicPr>
          <p:cNvPr id="309" name="Google Shape;3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6100" y="1445463"/>
            <a:ext cx="3008050" cy="282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7"/>
          <p:cNvSpPr txBox="1"/>
          <p:nvPr>
            <p:ph idx="1" type="body"/>
          </p:nvPr>
        </p:nvSpPr>
        <p:spPr>
          <a:xfrm>
            <a:off x="4855675" y="4329025"/>
            <a:ext cx="33876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/>
              <a:t>Access to electricity (% of population)</a:t>
            </a:r>
            <a:endParaRPr b="1" sz="1200"/>
          </a:p>
        </p:txBody>
      </p:sp>
      <p:sp>
        <p:nvSpPr>
          <p:cNvPr id="311" name="Google Shape;311;p17"/>
          <p:cNvSpPr txBox="1"/>
          <p:nvPr>
            <p:ph idx="1" type="body"/>
          </p:nvPr>
        </p:nvSpPr>
        <p:spPr>
          <a:xfrm>
            <a:off x="526075" y="4842225"/>
            <a:ext cx="7378800" cy="2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000"/>
              <a:t>Source: World Bank Data</a:t>
            </a:r>
            <a:endParaRPr i="1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/>
          <p:nvPr>
            <p:ph type="title"/>
          </p:nvPr>
        </p:nvSpPr>
        <p:spPr>
          <a:xfrm>
            <a:off x="1303800" y="541925"/>
            <a:ext cx="7030500" cy="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consumption forecast (Mtoe)</a:t>
            </a:r>
            <a:endParaRPr/>
          </a:p>
        </p:txBody>
      </p:sp>
      <p:sp>
        <p:nvSpPr>
          <p:cNvPr id="317" name="Google Shape;317;p18"/>
          <p:cNvSpPr txBox="1"/>
          <p:nvPr>
            <p:ph idx="1" type="body"/>
          </p:nvPr>
        </p:nvSpPr>
        <p:spPr>
          <a:xfrm>
            <a:off x="5046400" y="1393425"/>
            <a:ext cx="4014900" cy="31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Features</a:t>
            </a:r>
            <a:r>
              <a:rPr lang="en"/>
              <a:t>: GDP per Capita, Population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Target</a:t>
            </a:r>
            <a:r>
              <a:rPr lang="en"/>
              <a:t>: Energy consumption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Idea</a:t>
            </a:r>
            <a:r>
              <a:rPr lang="en"/>
              <a:t>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Fit a Linear model: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Energy Consumption = f (Population, GDP/c)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1965 - 2018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 a Linear regression for each feature to forecast their values for 2019-2050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 Energy consumption values with the first model.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Possibility to adapt by sector, by region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450" y="1483500"/>
            <a:ext cx="3962625" cy="2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8"/>
          <p:cNvSpPr txBox="1"/>
          <p:nvPr>
            <p:ph idx="1" type="body"/>
          </p:nvPr>
        </p:nvSpPr>
        <p:spPr>
          <a:xfrm>
            <a:off x="526075" y="4842225"/>
            <a:ext cx="7378800" cy="2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000"/>
              <a:t>Source: BP Statistical Review 2018, World Bank Data, Modelling</a:t>
            </a:r>
            <a:endParaRPr i="1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energy consumption evolve?</a:t>
            </a:r>
            <a:endParaRPr/>
          </a:p>
        </p:txBody>
      </p:sp>
      <p:sp>
        <p:nvSpPr>
          <p:cNvPr id="325" name="Google Shape;325;p19"/>
          <p:cNvSpPr txBox="1"/>
          <p:nvPr>
            <p:ph idx="1" type="body"/>
          </p:nvPr>
        </p:nvSpPr>
        <p:spPr>
          <a:xfrm>
            <a:off x="433500" y="4070850"/>
            <a:ext cx="83007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Unsurprisingly</a:t>
            </a:r>
            <a:r>
              <a:rPr b="1" lang="en"/>
              <a:t>, the increase has been lead by emerging countries, which also lead economic growth.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OECD countries energy consumption has remained stable and/or decreased lately</a:t>
            </a:r>
            <a:endParaRPr b="1"/>
          </a:p>
        </p:txBody>
      </p:sp>
      <p:pic>
        <p:nvPicPr>
          <p:cNvPr id="326" name="Google Shape;3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425" y="1498950"/>
            <a:ext cx="3334167" cy="23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4692" y="1469363"/>
            <a:ext cx="3383079" cy="23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9"/>
          <p:cNvSpPr txBox="1"/>
          <p:nvPr>
            <p:ph idx="1" type="body"/>
          </p:nvPr>
        </p:nvSpPr>
        <p:spPr>
          <a:xfrm>
            <a:off x="526075" y="4842225"/>
            <a:ext cx="7378800" cy="2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000"/>
              <a:t>Source: BP Statistical Review 2018</a:t>
            </a:r>
            <a:endParaRPr i="1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/>
          <p:nvPr>
            <p:ph type="title"/>
          </p:nvPr>
        </p:nvSpPr>
        <p:spPr>
          <a:xfrm>
            <a:off x="1303800" y="598575"/>
            <a:ext cx="23475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Worldwide ?</a:t>
            </a:r>
            <a:endParaRPr/>
          </a:p>
        </p:txBody>
      </p:sp>
      <p:sp>
        <p:nvSpPr>
          <p:cNvPr id="334" name="Google Shape;334;p20"/>
          <p:cNvSpPr txBox="1"/>
          <p:nvPr>
            <p:ph idx="1" type="body"/>
          </p:nvPr>
        </p:nvSpPr>
        <p:spPr>
          <a:xfrm>
            <a:off x="777275" y="1456925"/>
            <a:ext cx="2957400" cy="29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Not increasing everywhere</a:t>
            </a:r>
            <a:endParaRPr/>
          </a:p>
        </p:txBody>
      </p:sp>
      <p:sp>
        <p:nvSpPr>
          <p:cNvPr id="335" name="Google Shape;335;p20"/>
          <p:cNvSpPr txBox="1"/>
          <p:nvPr>
            <p:ph idx="1" type="body"/>
          </p:nvPr>
        </p:nvSpPr>
        <p:spPr>
          <a:xfrm>
            <a:off x="526075" y="4842225"/>
            <a:ext cx="7378800" cy="2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000"/>
              <a:t>Source: BP Statistical Review 2018</a:t>
            </a:r>
            <a:endParaRPr i="1" sz="1000"/>
          </a:p>
        </p:txBody>
      </p:sp>
      <p:pic>
        <p:nvPicPr>
          <p:cNvPr id="336" name="Google Shape;3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859" y="66325"/>
            <a:ext cx="530113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Renewable</a:t>
            </a:r>
            <a:br>
              <a:rPr lang="en"/>
            </a:br>
            <a:r>
              <a:rPr lang="en"/>
              <a:t>energies ?</a:t>
            </a:r>
            <a:endParaRPr/>
          </a:p>
        </p:txBody>
      </p:sp>
      <p:pic>
        <p:nvPicPr>
          <p:cNvPr id="342" name="Google Shape;3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9700" y="0"/>
            <a:ext cx="5158624" cy="51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1"/>
          <p:cNvSpPr txBox="1"/>
          <p:nvPr>
            <p:ph idx="1" type="body"/>
          </p:nvPr>
        </p:nvSpPr>
        <p:spPr>
          <a:xfrm>
            <a:off x="526075" y="4842225"/>
            <a:ext cx="7378800" cy="2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000"/>
              <a:t>Source: BP Statistical Review 2018</a:t>
            </a:r>
            <a:endParaRPr i="1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