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0" r:id="rId3"/>
    <p:sldId id="257" r:id="rId4"/>
    <p:sldId id="264" r:id="rId5"/>
    <p:sldId id="268" r:id="rId6"/>
    <p:sldId id="261" r:id="rId7"/>
    <p:sldId id="262" r:id="rId8"/>
    <p:sldId id="266" r:id="rId9"/>
    <p:sldId id="267" r:id="rId10"/>
    <p:sldId id="269" r:id="rId11"/>
    <p:sldId id="265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octobre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octobre 28,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octobre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artz-scheduler.or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Batchs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&amp; </a:t>
            </a:r>
            <a:r>
              <a:rPr lang="en-US" dirty="0" err="1" smtClean="0"/>
              <a:t>planification</a:t>
            </a:r>
            <a:r>
              <a:rPr lang="en-US" dirty="0" smtClean="0"/>
              <a:t> de </a:t>
            </a:r>
            <a:r>
              <a:rPr lang="en-US" dirty="0" err="1" smtClean="0"/>
              <a:t>traitements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br>
              <a:rPr lang="en-US" dirty="0" smtClean="0"/>
            </a:br>
            <a:r>
              <a:rPr lang="en-US" dirty="0" err="1" smtClean="0"/>
              <a:t>scheduleR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endParaRPr lang="en-US" dirty="0" smtClean="0"/>
          </a:p>
          <a:p>
            <a:r>
              <a:rPr lang="en-US" dirty="0" smtClean="0"/>
              <a:t>Execution de </a:t>
            </a:r>
            <a:r>
              <a:rPr lang="en-US" dirty="0" err="1" smtClean="0"/>
              <a:t>t</a:t>
            </a:r>
            <a:r>
              <a:rPr lang="en-US" dirty="0" err="1" smtClean="0"/>
              <a:t>âche</a:t>
            </a:r>
            <a:r>
              <a:rPr lang="en-US" dirty="0" smtClean="0"/>
              <a:t> &amp; </a:t>
            </a:r>
            <a:r>
              <a:rPr lang="en-US" dirty="0" err="1" smtClean="0"/>
              <a:t>planificateur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d’un scheduler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existe</a:t>
            </a:r>
            <a:r>
              <a:rPr lang="en-US" dirty="0" smtClean="0"/>
              <a:t> de </a:t>
            </a:r>
            <a:r>
              <a:rPr lang="en-US" dirty="0" err="1" smtClean="0"/>
              <a:t>nombreuses</a:t>
            </a:r>
            <a:r>
              <a:rPr lang="en-US" dirty="0" smtClean="0"/>
              <a:t> solutions </a:t>
            </a:r>
            <a:r>
              <a:rPr lang="en-US" dirty="0" err="1" smtClean="0"/>
              <a:t>gratuites</a:t>
            </a:r>
            <a:r>
              <a:rPr lang="en-US" dirty="0" smtClean="0"/>
              <a:t> / </a:t>
            </a:r>
            <a:r>
              <a:rPr lang="en-US" dirty="0" err="1" smtClean="0"/>
              <a:t>payantes</a:t>
            </a:r>
            <a:r>
              <a:rPr lang="en-US" dirty="0" smtClean="0"/>
              <a:t> de scheduling. </a:t>
            </a:r>
          </a:p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de la </a:t>
            </a:r>
            <a:r>
              <a:rPr lang="en-US" dirty="0" err="1" smtClean="0"/>
              <a:t>planification</a:t>
            </a:r>
            <a:r>
              <a:rPr lang="en-US" dirty="0" smtClean="0"/>
              <a:t> </a:t>
            </a:r>
            <a:r>
              <a:rPr lang="en-US" dirty="0" err="1" smtClean="0"/>
              <a:t>systématique</a:t>
            </a:r>
            <a:r>
              <a:rPr lang="en-US" dirty="0" smtClean="0"/>
              <a:t> de </a:t>
            </a:r>
            <a:r>
              <a:rPr lang="en-US" dirty="0" err="1" smtClean="0"/>
              <a:t>tâches</a:t>
            </a:r>
            <a:r>
              <a:rPr lang="en-US" dirty="0" smtClean="0"/>
              <a:t> (</a:t>
            </a:r>
            <a:r>
              <a:rPr lang="en-US" dirty="0" err="1" smtClean="0"/>
              <a:t>planification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),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préférable</a:t>
            </a:r>
            <a:r>
              <a:rPr lang="en-US" dirty="0" smtClean="0"/>
              <a:t> de </a:t>
            </a:r>
            <a:r>
              <a:rPr lang="en-US" dirty="0" err="1" smtClean="0"/>
              <a:t>rester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simples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Cron</a:t>
            </a:r>
            <a:r>
              <a:rPr lang="en-US" dirty="0" smtClean="0"/>
              <a:t> : </a:t>
            </a:r>
            <a:r>
              <a:rPr lang="en-US" dirty="0" err="1" smtClean="0"/>
              <a:t>planificateur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smtClean="0"/>
              <a:t>Linux, </a:t>
            </a:r>
            <a:r>
              <a:rPr lang="en-US" dirty="0" err="1" smtClean="0"/>
              <a:t>exécute</a:t>
            </a:r>
            <a:r>
              <a:rPr lang="en-US" dirty="0" smtClean="0"/>
              <a:t> un </a:t>
            </a:r>
            <a:r>
              <a:rPr lang="en-US" dirty="0" err="1" smtClean="0"/>
              <a:t>exécutable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script shell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Spring </a:t>
            </a:r>
            <a:r>
              <a:rPr lang="en-US" dirty="0" smtClean="0"/>
              <a:t>Scheduler </a:t>
            </a:r>
            <a:r>
              <a:rPr lang="en-US" dirty="0" smtClean="0"/>
              <a:t>: </a:t>
            </a:r>
            <a:r>
              <a:rPr lang="en-US" dirty="0" err="1" smtClean="0"/>
              <a:t>planificateur</a:t>
            </a:r>
            <a:r>
              <a:rPr lang="en-US" dirty="0" smtClean="0"/>
              <a:t>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suite Spring Framework</a:t>
            </a:r>
          </a:p>
          <a:p>
            <a:r>
              <a:rPr lang="en-US" dirty="0" err="1" smtClean="0"/>
              <a:t>Ces</a:t>
            </a:r>
            <a:r>
              <a:rPr lang="en-US" dirty="0" smtClean="0"/>
              <a:t> solutions ne </a:t>
            </a:r>
            <a:r>
              <a:rPr lang="en-US" dirty="0" err="1" smtClean="0"/>
              <a:t>proposent</a:t>
            </a:r>
            <a:r>
              <a:rPr lang="en-US" dirty="0" smtClean="0"/>
              <a:t> pas </a:t>
            </a:r>
            <a:r>
              <a:rPr lang="en-US" dirty="0" err="1" smtClean="0"/>
              <a:t>d’interface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/ </a:t>
            </a:r>
            <a:r>
              <a:rPr lang="en-US" dirty="0" err="1" smtClean="0"/>
              <a:t>d’administration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br>
              <a:rPr lang="en-US" dirty="0" smtClean="0"/>
            </a:b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son habitude, Spring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abstraction pour </a:t>
            </a:r>
            <a:r>
              <a:rPr lang="en-US" dirty="0" err="1" smtClean="0"/>
              <a:t>l’exécution</a:t>
            </a:r>
            <a:r>
              <a:rPr lang="en-US" dirty="0" smtClean="0"/>
              <a:t> </a:t>
            </a: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i="1" dirty="0" err="1" smtClean="0"/>
              <a:t>TaskExecutor</a:t>
            </a:r>
            <a:r>
              <a:rPr lang="en-US" dirty="0" smtClean="0"/>
              <a:t> et la </a:t>
            </a:r>
            <a:r>
              <a:rPr lang="en-US" dirty="0" err="1" smtClean="0"/>
              <a:t>planification</a:t>
            </a:r>
            <a:r>
              <a:rPr lang="en-US" dirty="0" smtClean="0"/>
              <a:t> de </a:t>
            </a:r>
            <a:r>
              <a:rPr lang="en-US" dirty="0" err="1" smtClean="0"/>
              <a:t>t</a:t>
            </a:r>
            <a:r>
              <a:rPr lang="en-US" dirty="0" err="1" smtClean="0"/>
              <a:t>âches</a:t>
            </a:r>
            <a:r>
              <a:rPr lang="en-US" dirty="0" smtClean="0"/>
              <a:t> </a:t>
            </a:r>
            <a:r>
              <a:rPr lang="en-US" i="1" dirty="0" err="1" smtClean="0"/>
              <a:t>TaskScheduler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L’implémentation</a:t>
            </a:r>
            <a:r>
              <a:rPr lang="en-US" dirty="0" smtClean="0"/>
              <a:t> </a:t>
            </a:r>
            <a:r>
              <a:rPr lang="en-US" dirty="0" err="1" smtClean="0"/>
              <a:t>s’appuie</a:t>
            </a:r>
            <a:r>
              <a:rPr lang="en-US" dirty="0" smtClean="0"/>
              <a:t> </a:t>
            </a:r>
            <a:r>
              <a:rPr lang="en-US" dirty="0" err="1" smtClean="0"/>
              <a:t>largement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i="1" dirty="0" smtClean="0"/>
              <a:t>Timer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/>
              <a:t>Quartz (</a:t>
            </a:r>
            <a:r>
              <a:rPr lang="en-US" i="1" dirty="0">
                <a:hlinkClick r:id="rId2"/>
              </a:rPr>
              <a:t>http://quartz-</a:t>
            </a:r>
            <a:r>
              <a:rPr lang="en-US" i="1" dirty="0" smtClean="0">
                <a:hlinkClick r:id="rId2"/>
              </a:rPr>
              <a:t>scheduler.org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</a:t>
            </a:r>
            <a:r>
              <a:rPr lang="en-US" dirty="0" err="1" smtClean="0"/>
              <a:t>planifier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exécution</a:t>
            </a:r>
            <a:r>
              <a:rPr lang="en-US" dirty="0"/>
              <a:t> </a:t>
            </a:r>
            <a:r>
              <a:rPr lang="en-US" dirty="0" err="1" smtClean="0"/>
              <a:t>programmatiquement</a:t>
            </a:r>
            <a:r>
              <a:rPr lang="en-US" dirty="0" smtClean="0"/>
              <a:t> (via </a:t>
            </a:r>
            <a:r>
              <a:rPr lang="en-US" dirty="0" err="1" smtClean="0"/>
              <a:t>l’interface</a:t>
            </a:r>
            <a:r>
              <a:rPr lang="en-US" dirty="0" smtClean="0"/>
              <a:t> </a:t>
            </a:r>
            <a:r>
              <a:rPr lang="en-US" dirty="0" err="1" smtClean="0"/>
              <a:t>TaskScheduler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par annotations @</a:t>
            </a:r>
            <a:r>
              <a:rPr lang="en-US" dirty="0" err="1" smtClean="0"/>
              <a:t>EnableScheduling</a:t>
            </a:r>
            <a:r>
              <a:rPr lang="en-US" dirty="0" smtClean="0"/>
              <a:t> en </a:t>
            </a:r>
            <a:r>
              <a:rPr lang="en-US" dirty="0" err="1" smtClean="0"/>
              <a:t>corrélation</a:t>
            </a:r>
            <a:r>
              <a:rPr lang="en-US" dirty="0"/>
              <a:t> </a:t>
            </a:r>
            <a:r>
              <a:rPr lang="en-US" dirty="0" smtClean="0"/>
              <a:t>avec @Scheduled (applicable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méthods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1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aller</a:t>
            </a:r>
            <a:r>
              <a:rPr lang="en-US" dirty="0" smtClean="0"/>
              <a:t> plus loin (quartz)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facilité</a:t>
            </a:r>
            <a:r>
              <a:rPr lang="en-US" dirty="0" smtClean="0"/>
              <a:t> de </a:t>
            </a:r>
            <a:r>
              <a:rPr lang="en-US" dirty="0" err="1" smtClean="0"/>
              <a:t>planifier</a:t>
            </a:r>
            <a:r>
              <a:rPr lang="en-US" dirty="0" smtClean="0"/>
              <a:t> des </a:t>
            </a:r>
            <a:r>
              <a:rPr lang="en-US" dirty="0" err="1" smtClean="0"/>
              <a:t>exécutions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travers les annotations a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contrepartie</a:t>
            </a:r>
            <a:r>
              <a:rPr lang="en-US" dirty="0" smtClean="0"/>
              <a:t> : 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Déclarations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statiques</a:t>
            </a:r>
            <a:r>
              <a:rPr lang="en-US" dirty="0" smtClean="0">
                <a:solidFill>
                  <a:srgbClr val="FF0000"/>
                </a:solidFill>
              </a:rPr>
              <a:t> des </a:t>
            </a:r>
            <a:r>
              <a:rPr lang="en-US" dirty="0" err="1" smtClean="0">
                <a:solidFill>
                  <a:srgbClr val="FF0000"/>
                </a:solidFill>
              </a:rPr>
              <a:t>planifications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Planification</a:t>
            </a:r>
            <a:r>
              <a:rPr lang="en-US" dirty="0" smtClean="0">
                <a:solidFill>
                  <a:srgbClr val="FF0000"/>
                </a:solidFill>
              </a:rPr>
              <a:t> non </a:t>
            </a:r>
            <a:r>
              <a:rPr lang="en-US" dirty="0" err="1" smtClean="0">
                <a:solidFill>
                  <a:srgbClr val="FF0000"/>
                </a:solidFill>
              </a:rPr>
              <a:t>distribuée</a:t>
            </a:r>
            <a:r>
              <a:rPr lang="en-US" dirty="0" smtClean="0">
                <a:solidFill>
                  <a:srgbClr val="FF0000"/>
                </a:solidFill>
              </a:rPr>
              <a:t> 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L’intégration</a:t>
            </a:r>
            <a:r>
              <a:rPr lang="en-US" dirty="0" smtClean="0"/>
              <a:t> de Quartz </a:t>
            </a:r>
            <a:r>
              <a:rPr lang="en-US" dirty="0" err="1" smtClean="0"/>
              <a:t>est</a:t>
            </a:r>
            <a:r>
              <a:rPr lang="en-US" dirty="0" smtClean="0"/>
              <a:t> la solution ! </a:t>
            </a:r>
            <a:r>
              <a:rPr lang="en-US" dirty="0" err="1" smtClean="0"/>
              <a:t>Mais</a:t>
            </a:r>
            <a:r>
              <a:rPr lang="en-US" dirty="0" smtClean="0"/>
              <a:t> …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base de </a:t>
            </a:r>
            <a:r>
              <a:rPr lang="en-US" dirty="0" err="1" smtClean="0"/>
              <a:t>données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Architecture et concepts techniques +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Plus de </a:t>
            </a:r>
            <a:r>
              <a:rPr lang="en-US" dirty="0" err="1" smtClean="0"/>
              <a:t>tuyauterie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7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Définitions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batch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le monde </a:t>
            </a:r>
            <a:r>
              <a:rPr lang="en-US" dirty="0" err="1" smtClean="0"/>
              <a:t>informatique</a:t>
            </a:r>
            <a:r>
              <a:rPr lang="en-US" dirty="0" smtClean="0"/>
              <a:t>, un batch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“standalone” </a:t>
            </a:r>
            <a:r>
              <a:rPr lang="en-US" dirty="0" err="1" smtClean="0"/>
              <a:t>réalisant</a:t>
            </a:r>
            <a:r>
              <a:rPr lang="en-US" dirty="0" smtClean="0"/>
              <a:t> un ensemble de </a:t>
            </a:r>
            <a:r>
              <a:rPr lang="en-US" dirty="0" err="1" smtClean="0"/>
              <a:t>traitements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volume de </a:t>
            </a:r>
            <a:r>
              <a:rPr lang="en-US" dirty="0" err="1" smtClean="0"/>
              <a:t>données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Un BATCH </a:t>
            </a:r>
            <a:r>
              <a:rPr lang="en-US" dirty="0" err="1" smtClean="0">
                <a:solidFill>
                  <a:srgbClr val="FF0000"/>
                </a:solidFill>
              </a:rPr>
              <a:t>n’est</a:t>
            </a:r>
            <a:r>
              <a:rPr lang="en-US" dirty="0" smtClean="0">
                <a:solidFill>
                  <a:srgbClr val="FF0000"/>
                </a:solidFill>
              </a:rPr>
              <a:t> pas un SCHEDULER et vice-versa !</a:t>
            </a:r>
          </a:p>
          <a:p>
            <a:endParaRPr lang="en-US" dirty="0" smtClean="0"/>
          </a:p>
          <a:p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récurrents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développement</a:t>
            </a:r>
            <a:r>
              <a:rPr lang="en-US" dirty="0" smtClean="0"/>
              <a:t> de </a:t>
            </a:r>
            <a:r>
              <a:rPr lang="en-US" dirty="0" err="1" smtClean="0"/>
              <a:t>batchs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Productivité</a:t>
            </a:r>
            <a:r>
              <a:rPr lang="en-US" dirty="0" smtClean="0">
                <a:solidFill>
                  <a:srgbClr val="FF0000"/>
                </a:solidFill>
              </a:rPr>
              <a:t> / Performance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Gestion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gros</a:t>
            </a:r>
            <a:r>
              <a:rPr lang="en-US" dirty="0" smtClean="0">
                <a:solidFill>
                  <a:srgbClr val="FF0000"/>
                </a:solidFill>
              </a:rPr>
              <a:t> volumes de </a:t>
            </a:r>
            <a:r>
              <a:rPr lang="en-US" dirty="0" err="1" smtClean="0">
                <a:solidFill>
                  <a:srgbClr val="FF0000"/>
                </a:solidFill>
              </a:rPr>
              <a:t>données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Fiabilité</a:t>
            </a:r>
            <a:r>
              <a:rPr lang="en-US" dirty="0" smtClean="0">
                <a:solidFill>
                  <a:srgbClr val="FF0000"/>
                </a:solidFill>
              </a:rPr>
              <a:t> / Monitoring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Socle</a:t>
            </a:r>
            <a:r>
              <a:rPr lang="en-US" dirty="0" smtClean="0">
                <a:solidFill>
                  <a:srgbClr val="FF0000"/>
                </a:solidFill>
              </a:rPr>
              <a:t> technique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scheduler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scheduler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du temps et de </a:t>
            </a:r>
            <a:r>
              <a:rPr lang="en-US" dirty="0" err="1" smtClean="0"/>
              <a:t>planification</a:t>
            </a:r>
            <a:r>
              <a:rPr lang="en-US" dirty="0" smtClean="0"/>
              <a:t> </a:t>
            </a:r>
            <a:r>
              <a:rPr lang="en-US" dirty="0" err="1" smtClean="0"/>
              <a:t>d’actions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temps.</a:t>
            </a:r>
          </a:p>
          <a:p>
            <a:endParaRPr lang="en-US" dirty="0" smtClean="0"/>
          </a:p>
          <a:p>
            <a:r>
              <a:rPr lang="en-US" dirty="0" smtClean="0"/>
              <a:t>CRON (“</a:t>
            </a:r>
            <a:r>
              <a:rPr lang="en-US" dirty="0" err="1" smtClean="0"/>
              <a:t>Chrono</a:t>
            </a:r>
            <a:r>
              <a:rPr lang="en-US" dirty="0" smtClean="0"/>
              <a:t> Table”) </a:t>
            </a:r>
            <a:r>
              <a:rPr lang="en-US" dirty="0" err="1" smtClean="0"/>
              <a:t>est</a:t>
            </a:r>
            <a:r>
              <a:rPr lang="en-US" dirty="0" smtClean="0"/>
              <a:t> un des schedulers les plus </a:t>
            </a:r>
            <a:r>
              <a:rPr lang="en-US" dirty="0" err="1" smtClean="0"/>
              <a:t>connus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monde </a:t>
            </a:r>
            <a:r>
              <a:rPr lang="en-US" dirty="0" err="1" smtClean="0"/>
              <a:t>système</a:t>
            </a:r>
            <a:r>
              <a:rPr lang="en-US" dirty="0" smtClean="0"/>
              <a:t> (et </a:t>
            </a:r>
            <a:r>
              <a:rPr lang="en-US" dirty="0" err="1" smtClean="0"/>
              <a:t>principalement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br>
              <a:rPr lang="en-US" dirty="0" smtClean="0"/>
            </a:br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0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d’un batch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Un batch </a:t>
            </a:r>
            <a:r>
              <a:rPr lang="en-US" b="0" dirty="0" err="1" smtClean="0"/>
              <a:t>peut</a:t>
            </a:r>
            <a:r>
              <a:rPr lang="en-US" b="0" dirty="0" smtClean="0"/>
              <a:t> </a:t>
            </a:r>
            <a:r>
              <a:rPr lang="en-US" b="0" dirty="0" err="1" smtClean="0"/>
              <a:t>s’implémententer</a:t>
            </a:r>
            <a:r>
              <a:rPr lang="en-US" b="0" dirty="0" smtClean="0"/>
              <a:t> de </a:t>
            </a:r>
            <a:r>
              <a:rPr lang="en-US" b="0" dirty="0" err="1" smtClean="0"/>
              <a:t>différentes</a:t>
            </a:r>
            <a:r>
              <a:rPr lang="en-US" b="0" dirty="0" smtClean="0"/>
              <a:t> </a:t>
            </a:r>
            <a:r>
              <a:rPr lang="en-US" b="0" dirty="0" err="1" smtClean="0"/>
              <a:t>manières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généralement</a:t>
            </a:r>
            <a:r>
              <a:rPr lang="en-US" b="0" dirty="0" smtClean="0"/>
              <a:t> </a:t>
            </a:r>
            <a:r>
              <a:rPr lang="en-US" b="0" dirty="0" err="1" smtClean="0"/>
              <a:t>structuré</a:t>
            </a:r>
            <a:r>
              <a:rPr lang="en-US" b="0" dirty="0" smtClean="0"/>
              <a:t> de la </a:t>
            </a:r>
            <a:r>
              <a:rPr lang="en-US" b="0" dirty="0" err="1" smtClean="0"/>
              <a:t>façon</a:t>
            </a:r>
            <a:r>
              <a:rPr lang="en-US" b="0" dirty="0" smtClean="0"/>
              <a:t> </a:t>
            </a:r>
            <a:r>
              <a:rPr lang="en-US" b="0" dirty="0" err="1" smtClean="0"/>
              <a:t>suivante</a:t>
            </a:r>
            <a:r>
              <a:rPr lang="en-US" b="0" dirty="0" smtClean="0"/>
              <a:t> 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Chargement</a:t>
            </a:r>
            <a:r>
              <a:rPr lang="en-US" b="0" dirty="0" smtClean="0"/>
              <a:t> de </a:t>
            </a:r>
            <a:r>
              <a:rPr lang="en-US" b="0" dirty="0" err="1" smtClean="0"/>
              <a:t>données</a:t>
            </a:r>
            <a:r>
              <a:rPr lang="en-US" b="0" dirty="0" smtClean="0"/>
              <a:t> en entrée (INPUT)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Création</a:t>
            </a:r>
            <a:r>
              <a:rPr lang="en-US" b="0" dirty="0" smtClean="0"/>
              <a:t> de lots (x </a:t>
            </a:r>
            <a:r>
              <a:rPr lang="en-US" b="0" dirty="0" err="1" smtClean="0"/>
              <a:t>données</a:t>
            </a:r>
            <a:r>
              <a:rPr lang="en-US" b="0" dirty="0" smtClean="0"/>
              <a:t> =&gt; y lots)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Traitement</a:t>
            </a:r>
            <a:r>
              <a:rPr lang="en-US" b="0" dirty="0" smtClean="0"/>
              <a:t> lot par lot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Finalisation</a:t>
            </a:r>
            <a:r>
              <a:rPr lang="en-US" b="0" dirty="0" smtClean="0"/>
              <a:t> du </a:t>
            </a:r>
            <a:r>
              <a:rPr lang="en-US" b="0" dirty="0" err="1" smtClean="0"/>
              <a:t>traitement</a:t>
            </a:r>
            <a:r>
              <a:rPr lang="en-US" b="0" dirty="0" smtClean="0"/>
              <a:t> (</a:t>
            </a:r>
            <a:r>
              <a:rPr lang="en-US" b="0" dirty="0" err="1" smtClean="0"/>
              <a:t>aggrégation</a:t>
            </a:r>
            <a:r>
              <a:rPr lang="en-US" b="0" dirty="0" smtClean="0"/>
              <a:t>, validation …)</a:t>
            </a:r>
          </a:p>
          <a:p>
            <a:r>
              <a:rPr lang="en-US" b="0" dirty="0" smtClean="0"/>
              <a:t>2 types </a:t>
            </a:r>
            <a:r>
              <a:rPr lang="en-US" b="0" dirty="0" err="1" smtClean="0"/>
              <a:t>d’implémentations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“</a:t>
            </a:r>
            <a:r>
              <a:rPr lang="en-US" b="0" dirty="0" err="1" smtClean="0"/>
              <a:t>Quick’n</a:t>
            </a:r>
            <a:r>
              <a:rPr lang="en-US" b="0" dirty="0" smtClean="0"/>
              <a:t> Simple” :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classe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composant</a:t>
            </a:r>
            <a:r>
              <a:rPr lang="en-US" b="0" dirty="0" smtClean="0"/>
              <a:t> </a:t>
            </a:r>
            <a:r>
              <a:rPr lang="en-US" b="0" dirty="0" err="1" smtClean="0"/>
              <a:t>gérant</a:t>
            </a:r>
            <a:r>
              <a:rPr lang="en-US" b="0" dirty="0" smtClean="0"/>
              <a:t> </a:t>
            </a:r>
            <a:r>
              <a:rPr lang="en-US" b="0" dirty="0" err="1" smtClean="0"/>
              <a:t>l’ensemble</a:t>
            </a:r>
            <a:r>
              <a:rPr lang="en-US" b="0" dirty="0" smtClean="0"/>
              <a:t> du </a:t>
            </a:r>
            <a:r>
              <a:rPr lang="en-US" b="0" dirty="0" err="1" smtClean="0"/>
              <a:t>traitement</a:t>
            </a:r>
            <a:r>
              <a:rPr lang="en-US" b="0" dirty="0" smtClean="0"/>
              <a:t> (</a:t>
            </a:r>
            <a:r>
              <a:rPr lang="en-US" b="0" dirty="0" err="1" smtClean="0"/>
              <a:t>rapide</a:t>
            </a:r>
            <a:r>
              <a:rPr lang="en-US" b="0" dirty="0" smtClean="0"/>
              <a:t>, simple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peu</a:t>
            </a:r>
            <a:r>
              <a:rPr lang="en-US" b="0" dirty="0" smtClean="0"/>
              <a:t> </a:t>
            </a:r>
            <a:r>
              <a:rPr lang="en-US" b="0" dirty="0" err="1" smtClean="0"/>
              <a:t>robuste</a:t>
            </a:r>
            <a:r>
              <a:rPr lang="en-US" b="0" dirty="0" smtClean="0"/>
              <a:t>, </a:t>
            </a:r>
            <a:r>
              <a:rPr lang="en-US" b="0" dirty="0" err="1" smtClean="0"/>
              <a:t>peu</a:t>
            </a:r>
            <a:r>
              <a:rPr lang="en-US" b="0" dirty="0" smtClean="0"/>
              <a:t> flexible </a:t>
            </a:r>
            <a:r>
              <a:rPr lang="en-US" b="0" dirty="0" smtClean="0"/>
              <a:t>pour les </a:t>
            </a:r>
            <a:r>
              <a:rPr lang="en-US" b="0" dirty="0" err="1" smtClean="0"/>
              <a:t>gros</a:t>
            </a:r>
            <a:r>
              <a:rPr lang="en-US" b="0" dirty="0" smtClean="0"/>
              <a:t> </a:t>
            </a:r>
            <a:r>
              <a:rPr lang="en-US" b="0" dirty="0" err="1" smtClean="0"/>
              <a:t>traitements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Spring Batch : framework </a:t>
            </a:r>
            <a:r>
              <a:rPr lang="en-US" b="0" dirty="0" err="1" smtClean="0"/>
              <a:t>réputé</a:t>
            </a:r>
            <a:r>
              <a:rPr lang="en-US" b="0" dirty="0" smtClean="0"/>
              <a:t> qui </a:t>
            </a:r>
            <a:r>
              <a:rPr lang="en-US" b="0" dirty="0" err="1" smtClean="0"/>
              <a:t>permet</a:t>
            </a:r>
            <a:r>
              <a:rPr lang="en-US" b="0" dirty="0" smtClean="0"/>
              <a:t> de </a:t>
            </a:r>
            <a:r>
              <a:rPr lang="en-US" b="0" dirty="0" err="1" smtClean="0"/>
              <a:t>modulariser</a:t>
            </a:r>
            <a:r>
              <a:rPr lang="en-US" b="0" dirty="0" smtClean="0"/>
              <a:t> </a:t>
            </a:r>
            <a:r>
              <a:rPr lang="en-US" b="0" dirty="0" err="1" smtClean="0"/>
              <a:t>l’implémentation</a:t>
            </a:r>
            <a:r>
              <a:rPr lang="en-US" b="0" dirty="0" smtClean="0"/>
              <a:t> et </a:t>
            </a:r>
            <a:r>
              <a:rPr lang="en-US" b="0" dirty="0" err="1" smtClean="0"/>
              <a:t>décorréler</a:t>
            </a:r>
            <a:r>
              <a:rPr lang="en-US" b="0" dirty="0" smtClean="0"/>
              <a:t> le batch de son </a:t>
            </a:r>
            <a:r>
              <a:rPr lang="en-US" b="0" dirty="0" err="1" smtClean="0"/>
              <a:t>exécution</a:t>
            </a:r>
            <a:r>
              <a:rPr lang="en-US" b="0" dirty="0" smtClean="0"/>
              <a:t>. </a:t>
            </a:r>
            <a:r>
              <a:rPr lang="en-US" b="0" dirty="0" err="1" smtClean="0"/>
              <a:t>Robuste</a:t>
            </a:r>
            <a:r>
              <a:rPr lang="en-US" b="0" dirty="0" smtClean="0"/>
              <a:t>, flexible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demande</a:t>
            </a:r>
            <a:r>
              <a:rPr lang="en-US" b="0" dirty="0" smtClean="0"/>
              <a:t> plus </a:t>
            </a:r>
            <a:r>
              <a:rPr lang="en-US" b="0" dirty="0" err="1" smtClean="0"/>
              <a:t>d’expertise</a:t>
            </a:r>
            <a:r>
              <a:rPr lang="en-US" b="0" dirty="0" smtClean="0"/>
              <a:t> </a:t>
            </a:r>
            <a:r>
              <a:rPr lang="en-US" b="0" dirty="0" smtClean="0"/>
              <a:t>technique &amp; conception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smtClean="0"/>
              <a:t>batch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4695"/>
            <a:ext cx="7620000" cy="4373563"/>
          </a:xfrm>
        </p:spPr>
        <p:txBody>
          <a:bodyPr/>
          <a:lstStyle/>
          <a:p>
            <a:r>
              <a:rPr lang="en-US" b="0" dirty="0" smtClean="0"/>
              <a:t>Il </a:t>
            </a:r>
            <a:r>
              <a:rPr lang="en-US" b="0" dirty="0" err="1" smtClean="0"/>
              <a:t>gère</a:t>
            </a:r>
            <a:r>
              <a:rPr lang="en-US" b="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Traitement</a:t>
            </a:r>
            <a:r>
              <a:rPr lang="en-US" b="0" dirty="0" smtClean="0"/>
              <a:t> par lots (</a:t>
            </a:r>
            <a:r>
              <a:rPr lang="en-US" b="0" dirty="0" err="1" smtClean="0"/>
              <a:t>évite</a:t>
            </a:r>
            <a:r>
              <a:rPr lang="en-US" b="0" dirty="0"/>
              <a:t> </a:t>
            </a:r>
            <a:r>
              <a:rPr lang="en-US" b="0" dirty="0" smtClean="0"/>
              <a:t>de charger </a:t>
            </a:r>
            <a:r>
              <a:rPr lang="en-US" b="0" dirty="0" err="1" smtClean="0"/>
              <a:t>l’ensemble</a:t>
            </a:r>
            <a:r>
              <a:rPr lang="en-US" b="0" dirty="0" smtClean="0"/>
              <a:t> des </a:t>
            </a:r>
            <a:r>
              <a:rPr lang="en-US" b="0" dirty="0" err="1" smtClean="0"/>
              <a:t>données</a:t>
            </a:r>
            <a:r>
              <a:rPr lang="en-US" b="0" dirty="0" smtClean="0"/>
              <a:t> en </a:t>
            </a:r>
            <a:r>
              <a:rPr lang="en-US" b="0" dirty="0" err="1" smtClean="0"/>
              <a:t>mémoire</a:t>
            </a:r>
            <a:r>
              <a:rPr lang="en-US" b="0" dirty="0" smtClean="0"/>
              <a:t>, par </a:t>
            </a:r>
            <a:r>
              <a:rPr lang="en-US" b="0" dirty="0" err="1" smtClean="0"/>
              <a:t>exemple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Les transactions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Reprise </a:t>
            </a:r>
            <a:r>
              <a:rPr lang="en-US" b="0" dirty="0" err="1" smtClean="0"/>
              <a:t>d’erreur</a:t>
            </a:r>
            <a:r>
              <a:rPr lang="en-US" b="0" dirty="0" smtClean="0"/>
              <a:t> (start / stop / skip / retry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Parallélisation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Il </a:t>
            </a:r>
            <a:r>
              <a:rPr lang="en-US" b="0" dirty="0" err="1" smtClean="0"/>
              <a:t>utilise</a:t>
            </a:r>
            <a:r>
              <a:rPr lang="en-US" b="0" dirty="0" smtClean="0"/>
              <a:t> </a:t>
            </a:r>
            <a:r>
              <a:rPr lang="en-US" b="0" dirty="0" err="1" smtClean="0"/>
              <a:t>une</a:t>
            </a:r>
            <a:r>
              <a:rPr lang="en-US" b="0" dirty="0" smtClean="0"/>
              <a:t> base de </a:t>
            </a:r>
            <a:r>
              <a:rPr lang="en-US" b="0" dirty="0" err="1" smtClean="0"/>
              <a:t>données</a:t>
            </a:r>
            <a:r>
              <a:rPr lang="en-US" b="0" dirty="0" smtClean="0"/>
              <a:t>,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faut</a:t>
            </a:r>
            <a:r>
              <a:rPr lang="en-US" b="0" dirty="0" smtClean="0"/>
              <a:t> </a:t>
            </a:r>
            <a:r>
              <a:rPr lang="en-US" b="0" dirty="0" err="1" smtClean="0"/>
              <a:t>donc</a:t>
            </a:r>
            <a:r>
              <a:rPr lang="en-US" b="0" dirty="0" smtClean="0"/>
              <a:t> la </a:t>
            </a:r>
            <a:r>
              <a:rPr lang="en-US" b="0" dirty="0" err="1" smtClean="0"/>
              <a:t>différencier</a:t>
            </a:r>
            <a:r>
              <a:rPr lang="en-US" b="0" dirty="0" smtClean="0"/>
              <a:t> avec </a:t>
            </a:r>
            <a:r>
              <a:rPr lang="en-US" b="0" dirty="0" smtClean="0"/>
              <a:t>la/les </a:t>
            </a:r>
            <a:r>
              <a:rPr lang="en-US" b="0" dirty="0" smtClean="0"/>
              <a:t>bases de </a:t>
            </a:r>
            <a:r>
              <a:rPr lang="en-US" b="0" dirty="0" err="1" smtClean="0"/>
              <a:t>données</a:t>
            </a:r>
            <a:r>
              <a:rPr lang="en-US" b="0" dirty="0" smtClean="0"/>
              <a:t> métiers de </a:t>
            </a:r>
            <a:r>
              <a:rPr lang="en-US" b="0" dirty="0" err="1" smtClean="0"/>
              <a:t>l’application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6181"/>
            <a:ext cx="8069943" cy="32148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882571"/>
            <a:ext cx="7620000" cy="26972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Pour </a:t>
            </a:r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d’un batch, on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principalement</a:t>
            </a:r>
            <a:r>
              <a:rPr lang="en-US" dirty="0"/>
              <a:t> les </a:t>
            </a:r>
            <a:r>
              <a:rPr lang="en-US" dirty="0" err="1"/>
              <a:t>trois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ItemReader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types </a:t>
            </a:r>
            <a:r>
              <a:rPr lang="en-US" dirty="0" err="1"/>
              <a:t>d’entrée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ItemWriter</a:t>
            </a:r>
            <a:r>
              <a:rPr lang="en-US" dirty="0"/>
              <a:t> :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/>
              <a:t>similaires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Itemreader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avec des </a:t>
            </a:r>
            <a:r>
              <a:rPr lang="en-US" dirty="0" err="1"/>
              <a:t>opérations</a:t>
            </a:r>
            <a:r>
              <a:rPr lang="en-US" dirty="0"/>
              <a:t> inverses. Il </a:t>
            </a:r>
            <a:r>
              <a:rPr lang="en-US" dirty="0" err="1"/>
              <a:t>fournit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en sortie (insertion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jour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base de </a:t>
            </a:r>
            <a:r>
              <a:rPr lang="en-US" dirty="0" err="1"/>
              <a:t>données</a:t>
            </a:r>
            <a:r>
              <a:rPr lang="en-US" dirty="0"/>
              <a:t> …). Le format de sortie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spécifique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batch.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ItemProcessor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/>
              <a:t>prend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en entrée, le </a:t>
            </a:r>
            <a:r>
              <a:rPr lang="en-US" dirty="0" err="1"/>
              <a:t>traite</a:t>
            </a:r>
            <a:r>
              <a:rPr lang="en-US" dirty="0"/>
              <a:t> (applique la </a:t>
            </a:r>
            <a:r>
              <a:rPr lang="en-US" dirty="0" err="1"/>
              <a:t>logique</a:t>
            </a:r>
            <a:r>
              <a:rPr lang="en-US" dirty="0"/>
              <a:t> métier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scénario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</a:t>
            </a:r>
            <a:r>
              <a:rPr lang="en-US" dirty="0" err="1"/>
              <a:t>orienté</a:t>
            </a:r>
            <a:r>
              <a:rPr lang="en-US" dirty="0"/>
              <a:t> objet) et </a:t>
            </a:r>
            <a:r>
              <a:rPr lang="en-US" dirty="0" err="1"/>
              <a:t>retourne</a:t>
            </a:r>
            <a:r>
              <a:rPr lang="en-US" dirty="0"/>
              <a:t> un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élément</a:t>
            </a:r>
            <a:r>
              <a:rPr lang="en-US" dirty="0"/>
              <a:t>.</a:t>
            </a:r>
          </a:p>
          <a:p>
            <a:r>
              <a:rPr lang="en-US" dirty="0"/>
              <a:t>Un batch correspond </a:t>
            </a:r>
            <a:r>
              <a:rPr lang="en-US" dirty="0" err="1"/>
              <a:t>à</a:t>
            </a:r>
            <a:r>
              <a:rPr lang="en-US" dirty="0"/>
              <a:t> un Job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constitué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Step.</a:t>
            </a:r>
          </a:p>
          <a:p>
            <a:r>
              <a:rPr lang="en-US" dirty="0"/>
              <a:t>Un Job a </a:t>
            </a:r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dirty="0" err="1"/>
              <a:t>JobLauncher</a:t>
            </a:r>
            <a:r>
              <a:rPr lang="en-US" dirty="0"/>
              <a:t>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lancé</a:t>
            </a:r>
            <a:r>
              <a:rPr lang="en-US" dirty="0"/>
              <a:t> et d’un </a:t>
            </a:r>
            <a:r>
              <a:rPr lang="en-US" dirty="0" err="1"/>
              <a:t>JobRepository</a:t>
            </a:r>
            <a:r>
              <a:rPr lang="en-US" dirty="0"/>
              <a:t> qui </a:t>
            </a:r>
            <a:r>
              <a:rPr lang="en-US" dirty="0" err="1"/>
              <a:t>fournit</a:t>
            </a:r>
            <a:r>
              <a:rPr lang="en-US" dirty="0"/>
              <a:t> les </a:t>
            </a:r>
            <a:r>
              <a:rPr lang="en-US" dirty="0" err="1"/>
              <a:t>opérations</a:t>
            </a:r>
            <a:r>
              <a:rPr lang="en-US" dirty="0"/>
              <a:t> CRUD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méta-données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06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BatcH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job launcher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Job a </a:t>
            </a:r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dirty="0" err="1"/>
              <a:t>JobLauncher</a:t>
            </a:r>
            <a:r>
              <a:rPr lang="en-US" dirty="0"/>
              <a:t>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lancé</a:t>
            </a:r>
            <a:r>
              <a:rPr lang="en-US" dirty="0"/>
              <a:t> et d’un </a:t>
            </a:r>
            <a:r>
              <a:rPr lang="en-US" dirty="0" err="1"/>
              <a:t>JobRepository</a:t>
            </a:r>
            <a:r>
              <a:rPr lang="en-US" dirty="0"/>
              <a:t> qui </a:t>
            </a:r>
            <a:r>
              <a:rPr lang="en-US" dirty="0" err="1"/>
              <a:t>fournit</a:t>
            </a:r>
            <a:r>
              <a:rPr lang="en-US" dirty="0"/>
              <a:t> les </a:t>
            </a:r>
            <a:r>
              <a:rPr lang="en-US" dirty="0" err="1"/>
              <a:t>opérations</a:t>
            </a:r>
            <a:r>
              <a:rPr lang="en-US" dirty="0"/>
              <a:t> CRUD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méta-données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lancement</a:t>
            </a:r>
            <a:r>
              <a:rPr lang="en-US" dirty="0" smtClean="0"/>
              <a:t> d’un job </a:t>
            </a:r>
            <a:r>
              <a:rPr lang="en-US" dirty="0" err="1" smtClean="0"/>
              <a:t>s’effectue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travers </a:t>
            </a:r>
            <a:r>
              <a:rPr lang="en-US" dirty="0" err="1" smtClean="0"/>
              <a:t>l’appel</a:t>
            </a:r>
            <a:r>
              <a:rPr lang="en-US" dirty="0" smtClean="0"/>
              <a:t> de la </a:t>
            </a:r>
            <a:r>
              <a:rPr lang="en-US" dirty="0" err="1" smtClean="0"/>
              <a:t>méthode</a:t>
            </a:r>
            <a:r>
              <a:rPr lang="en-US" dirty="0" smtClean="0"/>
              <a:t> “run” du </a:t>
            </a:r>
            <a:r>
              <a:rPr lang="en-US" dirty="0" err="1" smtClean="0"/>
              <a:t>jobLauncher</a:t>
            </a:r>
            <a:r>
              <a:rPr lang="en-US" dirty="0" smtClean="0"/>
              <a:t> avec les </a:t>
            </a:r>
            <a:r>
              <a:rPr lang="en-US" dirty="0" err="1" smtClean="0"/>
              <a:t>paramètres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job : reference </a:t>
            </a:r>
            <a:r>
              <a:rPr lang="en-US" dirty="0" err="1" smtClean="0"/>
              <a:t>vers</a:t>
            </a:r>
            <a:r>
              <a:rPr lang="en-US" dirty="0" smtClean="0"/>
              <a:t> le job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exécuter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jobParameters</a:t>
            </a:r>
            <a:r>
              <a:rPr lang="en-US" dirty="0" smtClean="0"/>
              <a:t> : id unique </a:t>
            </a:r>
            <a:r>
              <a:rPr lang="en-US" dirty="0" err="1" smtClean="0"/>
              <a:t>définissant</a:t>
            </a:r>
            <a:r>
              <a:rPr lang="en-US" dirty="0" smtClean="0"/>
              <a:t> la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d’exécution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job </a:t>
            </a:r>
            <a:r>
              <a:rPr lang="en-US" dirty="0" err="1" smtClean="0"/>
              <a:t>dans</a:t>
            </a:r>
            <a:r>
              <a:rPr lang="en-US" dirty="0" smtClean="0"/>
              <a:t> Spring batch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1550</TotalTime>
  <Words>690</Words>
  <Application>Microsoft Macintosh PowerPoint</Application>
  <PresentationFormat>Présentation à l'écran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Essentiel</vt:lpstr>
      <vt:lpstr>Batchs &amp;  schedule</vt:lpstr>
      <vt:lpstr>intro</vt:lpstr>
      <vt:lpstr>Qu’est ce qu’un batch ?</vt:lpstr>
      <vt:lpstr>Qu’est ce qu’un scheduler ?</vt:lpstr>
      <vt:lpstr>Spring  batch</vt:lpstr>
      <vt:lpstr>Implementation d’un batch</vt:lpstr>
      <vt:lpstr>Spring batch Overview</vt:lpstr>
      <vt:lpstr>Spring BATCH architecture</vt:lpstr>
      <vt:lpstr>Spring BatcH job launcher</vt:lpstr>
      <vt:lpstr>Spring  scheduleR</vt:lpstr>
      <vt:lpstr>Implementations d’un scheduler</vt:lpstr>
      <vt:lpstr>Spring scheduler</vt:lpstr>
      <vt:lpstr>Pour aller plus loin (quartz)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43</cp:revision>
  <dcterms:created xsi:type="dcterms:W3CDTF">2015-10-14T08:35:12Z</dcterms:created>
  <dcterms:modified xsi:type="dcterms:W3CDTF">2015-10-28T14:19:11Z</dcterms:modified>
</cp:coreProperties>
</file>