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3" r:id="rId3"/>
    <p:sldId id="257" r:id="rId4"/>
    <p:sldId id="261" r:id="rId5"/>
    <p:sldId id="264" r:id="rId6"/>
    <p:sldId id="262" r:id="rId7"/>
    <p:sldId id="269" r:id="rId8"/>
    <p:sldId id="275" r:id="rId9"/>
    <p:sldId id="265" r:id="rId10"/>
    <p:sldId id="274" r:id="rId11"/>
    <p:sldId id="276" r:id="rId12"/>
    <p:sldId id="282" r:id="rId13"/>
    <p:sldId id="277" r:id="rId14"/>
    <p:sldId id="281" r:id="rId15"/>
    <p:sldId id="278" r:id="rId16"/>
    <p:sldId id="279" r:id="rId17"/>
    <p:sldId id="280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novembre 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novembre 2,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novembre 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novembre 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bbitmq.com/ec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deploy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Déploiement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application spring boot </a:t>
            </a:r>
            <a:r>
              <a:rPr lang="en-US" dirty="0" err="1" smtClean="0"/>
              <a:t>dans</a:t>
            </a:r>
            <a:r>
              <a:rPr lang="en-US" dirty="0" smtClean="0"/>
              <a:t> le “cloud”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Instance </a:t>
            </a:r>
            <a:r>
              <a:rPr lang="en-US" dirty="0" err="1" smtClean="0"/>
              <a:t>connexion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Pour se connecter au service de base de </a:t>
            </a:r>
            <a:r>
              <a:rPr lang="en-US" dirty="0" err="1" smtClean="0"/>
              <a:t>données</a:t>
            </a:r>
            <a:r>
              <a:rPr lang="en-US" dirty="0" smtClean="0"/>
              <a:t> RDS, on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standard JDBC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l’intégration</a:t>
            </a:r>
            <a:r>
              <a:rPr lang="en-US" dirty="0" smtClean="0"/>
              <a:t> Spring </a:t>
            </a:r>
            <a:r>
              <a:rPr lang="en-US" dirty="0" err="1" smtClean="0"/>
              <a:t>Clould</a:t>
            </a:r>
            <a:r>
              <a:rPr lang="en-US" dirty="0" smtClean="0"/>
              <a:t> AWS.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JDBC pool : </a:t>
            </a:r>
            <a:r>
              <a:rPr lang="en-US" dirty="0" err="1" smtClean="0"/>
              <a:t>fonctionne</a:t>
            </a:r>
            <a:r>
              <a:rPr lang="en-US" dirty="0" smtClean="0"/>
              <a:t> </a:t>
            </a:r>
            <a:r>
              <a:rPr lang="en-US" dirty="0" err="1" smtClean="0"/>
              <a:t>correctement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ne </a:t>
            </a:r>
            <a:r>
              <a:rPr lang="en-US" dirty="0" err="1" smtClean="0"/>
              <a:t>permet</a:t>
            </a:r>
            <a:r>
              <a:rPr lang="en-US" dirty="0" smtClean="0"/>
              <a:t> pas </a:t>
            </a:r>
            <a:r>
              <a:rPr lang="en-US" dirty="0" err="1" smtClean="0"/>
              <a:t>d’accéder</a:t>
            </a:r>
            <a:r>
              <a:rPr lang="en-US" dirty="0" smtClean="0"/>
              <a:t> aux </a:t>
            </a:r>
            <a:r>
              <a:rPr lang="en-US" dirty="0" err="1" smtClean="0"/>
              <a:t>spécificités</a:t>
            </a:r>
            <a:r>
              <a:rPr lang="en-US" dirty="0" smtClean="0"/>
              <a:t> de AWS RDS 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RDSInstance</a:t>
            </a:r>
            <a:r>
              <a:rPr lang="en-US" dirty="0" smtClean="0"/>
              <a:t> :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“</a:t>
            </a:r>
            <a:r>
              <a:rPr lang="en-US" dirty="0" err="1" smtClean="0"/>
              <a:t>surcouche</a:t>
            </a:r>
            <a:r>
              <a:rPr lang="en-US" dirty="0" smtClean="0"/>
              <a:t>” </a:t>
            </a:r>
            <a:r>
              <a:rPr lang="en-US" dirty="0" err="1" smtClean="0"/>
              <a:t>sur</a:t>
            </a:r>
            <a:r>
              <a:rPr lang="en-US" dirty="0" smtClean="0"/>
              <a:t> le pool de connection standard,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supporte</a:t>
            </a:r>
            <a:r>
              <a:rPr lang="en-US" dirty="0" smtClean="0"/>
              <a:t> </a:t>
            </a:r>
            <a:r>
              <a:rPr lang="en-US" dirty="0" err="1" smtClean="0"/>
              <a:t>notamment</a:t>
            </a:r>
            <a:r>
              <a:rPr lang="en-US" dirty="0" smtClean="0"/>
              <a:t> la </a:t>
            </a:r>
            <a:r>
              <a:rPr lang="en-US" dirty="0" err="1" smtClean="0"/>
              <a:t>fonctionnalité</a:t>
            </a:r>
            <a:r>
              <a:rPr lang="en-US" dirty="0" smtClean="0"/>
              <a:t> “</a:t>
            </a:r>
            <a:r>
              <a:rPr lang="en-US" dirty="0" err="1" smtClean="0"/>
              <a:t>readReplicaSupport</a:t>
            </a:r>
            <a:r>
              <a:rPr lang="en-US" dirty="0" smtClean="0"/>
              <a:t>” (*)</a:t>
            </a:r>
            <a:endParaRPr lang="en-US" dirty="0"/>
          </a:p>
          <a:p>
            <a:r>
              <a:rPr lang="en-US" sz="1700" dirty="0" smtClean="0"/>
              <a:t>(*) En </a:t>
            </a:r>
            <a:r>
              <a:rPr lang="en-US" sz="1700" dirty="0" err="1" smtClean="0"/>
              <a:t>corrélation</a:t>
            </a:r>
            <a:r>
              <a:rPr lang="en-US" sz="1700" dirty="0" smtClean="0"/>
              <a:t> avec les transactions “read-only”, les </a:t>
            </a:r>
            <a:r>
              <a:rPr lang="en-US" sz="1700" dirty="0" err="1" smtClean="0"/>
              <a:t>datasources</a:t>
            </a:r>
            <a:r>
              <a:rPr lang="en-US" sz="1700" dirty="0" smtClean="0"/>
              <a:t> </a:t>
            </a:r>
            <a:r>
              <a:rPr lang="en-US" sz="1700" dirty="0" err="1" smtClean="0"/>
              <a:t>RDSInstance</a:t>
            </a:r>
            <a:r>
              <a:rPr lang="en-US" sz="1700" dirty="0" smtClean="0"/>
              <a:t> </a:t>
            </a:r>
            <a:r>
              <a:rPr lang="en-US" sz="1700" dirty="0" err="1" smtClean="0"/>
              <a:t>permettent</a:t>
            </a:r>
            <a:r>
              <a:rPr lang="en-US" sz="1700" dirty="0" smtClean="0"/>
              <a:t> </a:t>
            </a:r>
            <a:r>
              <a:rPr lang="en-US" sz="1700" dirty="0" err="1" smtClean="0"/>
              <a:t>d’orienter</a:t>
            </a:r>
            <a:r>
              <a:rPr lang="en-US" sz="1700" dirty="0" smtClean="0"/>
              <a:t> les </a:t>
            </a:r>
            <a:r>
              <a:rPr lang="en-US" sz="1700" dirty="0" err="1" smtClean="0"/>
              <a:t>requ</a:t>
            </a:r>
            <a:r>
              <a:rPr lang="en-US" sz="1700" dirty="0" err="1" smtClean="0"/>
              <a:t>êtes</a:t>
            </a:r>
            <a:r>
              <a:rPr lang="en-US" sz="1700" dirty="0" smtClean="0"/>
              <a:t> de lecture </a:t>
            </a:r>
            <a:r>
              <a:rPr lang="en-US" sz="1700" dirty="0" err="1" smtClean="0"/>
              <a:t>vers</a:t>
            </a:r>
            <a:r>
              <a:rPr lang="en-US" sz="1700" dirty="0" smtClean="0"/>
              <a:t> des instances “read-replica”. </a:t>
            </a:r>
            <a:r>
              <a:rPr lang="en-US" sz="1700" dirty="0" err="1" smtClean="0"/>
              <a:t>Cette</a:t>
            </a:r>
            <a:r>
              <a:rPr lang="en-US" sz="1700" dirty="0" smtClean="0"/>
              <a:t> </a:t>
            </a:r>
            <a:r>
              <a:rPr lang="en-US" sz="1700" dirty="0" err="1" smtClean="0"/>
              <a:t>fonctionnalité</a:t>
            </a:r>
            <a:r>
              <a:rPr lang="en-US" sz="1700" dirty="0" smtClean="0"/>
              <a:t> </a:t>
            </a:r>
            <a:r>
              <a:rPr lang="en-US" sz="1700" dirty="0" err="1" smtClean="0"/>
              <a:t>permet</a:t>
            </a:r>
            <a:r>
              <a:rPr lang="en-US" sz="1700" dirty="0" smtClean="0"/>
              <a:t> </a:t>
            </a:r>
            <a:r>
              <a:rPr lang="en-US" sz="1700" dirty="0" err="1" smtClean="0"/>
              <a:t>d’optimiser</a:t>
            </a:r>
            <a:r>
              <a:rPr lang="en-US" sz="1700" dirty="0" smtClean="0"/>
              <a:t> les </a:t>
            </a:r>
            <a:r>
              <a:rPr lang="en-US" sz="1700" dirty="0" err="1" smtClean="0"/>
              <a:t>accès</a:t>
            </a:r>
            <a:r>
              <a:rPr lang="en-US" sz="1700" dirty="0" smtClean="0"/>
              <a:t> lectures </a:t>
            </a:r>
            <a:r>
              <a:rPr lang="en-US" sz="1700" dirty="0" err="1" smtClean="0"/>
              <a:t>mais</a:t>
            </a:r>
            <a:r>
              <a:rPr lang="en-US" sz="1700" dirty="0" smtClean="0"/>
              <a:t> attention </a:t>
            </a:r>
            <a:r>
              <a:rPr lang="en-US" sz="1700" dirty="0" err="1" smtClean="0"/>
              <a:t>ces</a:t>
            </a:r>
            <a:r>
              <a:rPr lang="en-US" sz="1700" dirty="0" smtClean="0"/>
              <a:t> instances ne </a:t>
            </a:r>
            <a:r>
              <a:rPr lang="en-US" sz="1700" dirty="0" err="1" smtClean="0"/>
              <a:t>garantissent</a:t>
            </a:r>
            <a:r>
              <a:rPr lang="en-US" sz="1700" dirty="0" smtClean="0"/>
              <a:t> pas la </a:t>
            </a:r>
            <a:r>
              <a:rPr lang="en-US" sz="1700" dirty="0" err="1" smtClean="0"/>
              <a:t>semantique</a:t>
            </a:r>
            <a:r>
              <a:rPr lang="en-US" sz="1700" dirty="0" smtClean="0"/>
              <a:t> ACID.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83336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4038"/>
            <a:ext cx="6804161" cy="52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4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mail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Separation local / </a:t>
            </a:r>
            <a:r>
              <a:rPr lang="en-US" dirty="0" err="1" smtClean="0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4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Spring integration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Spring Cloud AWS </a:t>
            </a:r>
            <a:r>
              <a:rPr lang="en-US" dirty="0" err="1" smtClean="0"/>
              <a:t>offre</a:t>
            </a:r>
            <a:r>
              <a:rPr lang="en-US" dirty="0" smtClean="0"/>
              <a:t> de </a:t>
            </a:r>
            <a:r>
              <a:rPr lang="en-US" dirty="0" err="1" smtClean="0"/>
              <a:t>nombreuses</a:t>
            </a:r>
            <a:r>
              <a:rPr lang="en-US" dirty="0" smtClean="0"/>
              <a:t> </a:t>
            </a:r>
            <a:r>
              <a:rPr lang="en-US" dirty="0" err="1" smtClean="0"/>
              <a:t>fonctionnalités</a:t>
            </a:r>
            <a:r>
              <a:rPr lang="en-US" dirty="0" smtClean="0"/>
              <a:t> pour </a:t>
            </a:r>
            <a:r>
              <a:rPr lang="en-US" dirty="0" err="1" smtClean="0"/>
              <a:t>intégrer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l’infrastructure</a:t>
            </a:r>
            <a:r>
              <a:rPr lang="en-US" dirty="0" smtClean="0"/>
              <a:t> AWS.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JDBC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Messaging with AWS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AWS Context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Mail</a:t>
            </a:r>
          </a:p>
          <a:p>
            <a:pPr marL="342900" indent="-342900">
              <a:buFont typeface="Arial"/>
              <a:buChar char="•"/>
            </a:pPr>
            <a:r>
              <a:rPr lang="is-IS" dirty="0" smtClean="0"/>
              <a:t>Resources</a:t>
            </a:r>
          </a:p>
          <a:p>
            <a:r>
              <a:rPr lang="is-IS" dirty="0" smtClean="0"/>
              <a:t>Nous </a:t>
            </a:r>
            <a:r>
              <a:rPr lang="en-US" dirty="0" err="1" smtClean="0"/>
              <a:t>utilisons</a:t>
            </a:r>
            <a:r>
              <a:rPr lang="en-US" dirty="0" smtClean="0"/>
              <a:t> </a:t>
            </a:r>
            <a:r>
              <a:rPr lang="en-US" dirty="0" err="1" smtClean="0"/>
              <a:t>particulièrement</a:t>
            </a:r>
            <a:r>
              <a:rPr lang="en-US" dirty="0" smtClean="0"/>
              <a:t> les annotations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EnableContextCredentials</a:t>
            </a:r>
            <a:r>
              <a:rPr lang="en-US" dirty="0" smtClean="0"/>
              <a:t> : </a:t>
            </a:r>
            <a:r>
              <a:rPr lang="en-US" dirty="0" err="1" smtClean="0"/>
              <a:t>définit</a:t>
            </a:r>
            <a:r>
              <a:rPr lang="en-US" dirty="0" smtClean="0"/>
              <a:t> les credentials pour </a:t>
            </a:r>
            <a:r>
              <a:rPr lang="en-US" dirty="0" err="1" smtClean="0"/>
              <a:t>l’accès</a:t>
            </a:r>
            <a:r>
              <a:rPr lang="en-US" dirty="0" smtClean="0"/>
              <a:t> au context AWS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EnableContextRegion</a:t>
            </a:r>
            <a:r>
              <a:rPr lang="en-US" dirty="0" smtClean="0"/>
              <a:t> : </a:t>
            </a:r>
            <a:r>
              <a:rPr lang="en-US" dirty="0" err="1" smtClean="0"/>
              <a:t>définit</a:t>
            </a:r>
            <a:r>
              <a:rPr lang="en-US" dirty="0" smtClean="0"/>
              <a:t> le </a:t>
            </a:r>
            <a:r>
              <a:rPr lang="en-US" dirty="0" err="1" smtClean="0"/>
              <a:t>fournisseur</a:t>
            </a:r>
            <a:r>
              <a:rPr lang="en-US" dirty="0" smtClean="0"/>
              <a:t> de </a:t>
            </a:r>
            <a:r>
              <a:rPr lang="en-US" dirty="0" err="1" smtClean="0"/>
              <a:t>région</a:t>
            </a:r>
            <a:r>
              <a:rPr lang="en-US" dirty="0" smtClean="0"/>
              <a:t> pour les clients AWS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EnableRdsInstance</a:t>
            </a:r>
            <a:r>
              <a:rPr lang="en-US" dirty="0" smtClean="0"/>
              <a:t> :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 err="1" smtClean="0"/>
              <a:t>connectée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RDS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17802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</a:t>
            </a:r>
            <a:r>
              <a:rPr lang="en-US" dirty="0" err="1" smtClean="0"/>
              <a:t>aws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définition</a:t>
            </a:r>
            <a:r>
              <a:rPr lang="en-US" dirty="0" smtClean="0"/>
              <a:t> de Profile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solution pour </a:t>
            </a:r>
            <a:r>
              <a:rPr lang="en-US" dirty="0" err="1" smtClean="0"/>
              <a:t>désactiver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configuration (Spring).</a:t>
            </a:r>
          </a:p>
          <a:p>
            <a:r>
              <a:rPr lang="en-US" dirty="0" err="1" smtClean="0"/>
              <a:t>L’annotation</a:t>
            </a:r>
            <a:r>
              <a:rPr lang="en-US" dirty="0" smtClean="0"/>
              <a:t> </a:t>
            </a:r>
            <a:r>
              <a:rPr lang="en-US" i="1" dirty="0"/>
              <a:t>@Profile</a:t>
            </a:r>
            <a:r>
              <a:rPr lang="en-US" i="1" dirty="0"/>
              <a:t>(</a:t>
            </a:r>
            <a:r>
              <a:rPr lang="en-US" i="1" dirty="0"/>
              <a:t>"</a:t>
            </a:r>
            <a:r>
              <a:rPr lang="en-US" i="1" dirty="0" err="1"/>
              <a:t>aws</a:t>
            </a:r>
            <a:r>
              <a:rPr lang="en-US" i="1" dirty="0"/>
              <a:t>"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placée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configuration Spring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d’appliquer</a:t>
            </a:r>
            <a:r>
              <a:rPr lang="en-US" dirty="0" smtClean="0"/>
              <a:t> la configuration </a:t>
            </a:r>
            <a:r>
              <a:rPr lang="en-US" dirty="0" err="1" smtClean="0"/>
              <a:t>si</a:t>
            </a:r>
            <a:r>
              <a:rPr lang="en-US" dirty="0" smtClean="0"/>
              <a:t> et </a:t>
            </a:r>
            <a:r>
              <a:rPr lang="en-US" dirty="0" err="1" smtClean="0"/>
              <a:t>seulement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profile “</a:t>
            </a:r>
            <a:r>
              <a:rPr lang="en-US" dirty="0" err="1" smtClean="0"/>
              <a:t>aws</a:t>
            </a:r>
            <a:r>
              <a:rPr lang="en-US" dirty="0" smtClean="0"/>
              <a:t>”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actif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la </a:t>
            </a:r>
            <a:r>
              <a:rPr lang="en-US" dirty="0" err="1" smtClean="0"/>
              <a:t>propriété</a:t>
            </a:r>
            <a:r>
              <a:rPr lang="en-US" dirty="0" smtClean="0"/>
              <a:t> </a:t>
            </a:r>
            <a:r>
              <a:rPr lang="en-US" i="1" dirty="0" err="1"/>
              <a:t>spring.profiles.active</a:t>
            </a:r>
            <a:r>
              <a:rPr lang="en-US" i="1" dirty="0"/>
              <a:t>=</a:t>
            </a:r>
            <a:r>
              <a:rPr lang="en-US" i="1" dirty="0" err="1" smtClean="0"/>
              <a:t>aws</a:t>
            </a:r>
            <a:r>
              <a:rPr lang="en-US" i="1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 err="1" smtClean="0"/>
              <a:t>l’argument</a:t>
            </a:r>
            <a:r>
              <a:rPr lang="en-US" dirty="0"/>
              <a:t> java </a:t>
            </a:r>
            <a:r>
              <a:rPr lang="en-US" i="1" dirty="0"/>
              <a:t>--</a:t>
            </a:r>
            <a:r>
              <a:rPr lang="en-US" i="1" dirty="0" err="1"/>
              <a:t>spring.profiles.active</a:t>
            </a:r>
            <a:r>
              <a:rPr lang="en-US" i="1" dirty="0"/>
              <a:t>=</a:t>
            </a:r>
            <a:r>
              <a:rPr lang="en-US" i="1" dirty="0" err="1" smtClean="0"/>
              <a:t>dev</a:t>
            </a:r>
            <a:r>
              <a:rPr lang="en-US" dirty="0" smtClean="0"/>
              <a:t> (</a:t>
            </a:r>
            <a:r>
              <a:rPr lang="en-US" dirty="0" err="1" smtClean="0"/>
              <a:t>ici</a:t>
            </a:r>
            <a:r>
              <a:rPr lang="en-US" dirty="0" smtClean="0"/>
              <a:t> pour </a:t>
            </a:r>
            <a:r>
              <a:rPr lang="en-US" dirty="0" err="1" smtClean="0"/>
              <a:t>désactiver</a:t>
            </a:r>
            <a:r>
              <a:rPr lang="en-US" dirty="0" smtClean="0"/>
              <a:t> le profile </a:t>
            </a:r>
            <a:r>
              <a:rPr lang="en-US" dirty="0" err="1" smtClean="0"/>
              <a:t>aws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 err="1" smtClean="0"/>
              <a:t>l’annotation</a:t>
            </a:r>
            <a:r>
              <a:rPr lang="en-US" dirty="0" smtClean="0"/>
              <a:t> </a:t>
            </a:r>
            <a:r>
              <a:rPr lang="en-US" i="1" dirty="0"/>
              <a:t>@</a:t>
            </a:r>
            <a:r>
              <a:rPr lang="en-US" i="1" dirty="0" err="1"/>
              <a:t>ActiveProfiles</a:t>
            </a:r>
            <a:r>
              <a:rPr lang="en-US" i="1" dirty="0"/>
              <a:t>(</a:t>
            </a:r>
            <a:r>
              <a:rPr lang="en-US" i="1" dirty="0"/>
              <a:t>"</a:t>
            </a:r>
            <a:r>
              <a:rPr lang="en-US" i="1" dirty="0" err="1"/>
              <a:t>dev,test</a:t>
            </a:r>
            <a:r>
              <a:rPr lang="en-US" i="1" dirty="0"/>
              <a:t>"</a:t>
            </a:r>
            <a:r>
              <a:rPr lang="en-US" i="1" dirty="0" smtClean="0"/>
              <a:t>)</a:t>
            </a:r>
            <a:r>
              <a:rPr lang="en-US" dirty="0" smtClean="0"/>
              <a:t> (</a:t>
            </a:r>
            <a:r>
              <a:rPr lang="en-US" dirty="0" err="1" smtClean="0"/>
              <a:t>ici</a:t>
            </a:r>
            <a:r>
              <a:rPr lang="en-US" dirty="0" smtClean="0"/>
              <a:t> pour </a:t>
            </a:r>
            <a:r>
              <a:rPr lang="en-US" dirty="0" err="1" smtClean="0"/>
              <a:t>désactiver</a:t>
            </a:r>
            <a:r>
              <a:rPr lang="en-US" dirty="0" smtClean="0"/>
              <a:t> le profile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tests </a:t>
            </a:r>
            <a:r>
              <a:rPr lang="en-US" dirty="0" err="1" smtClean="0"/>
              <a:t>unitaires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RDSInstance</a:t>
            </a:r>
            <a:r>
              <a:rPr lang="en-US" dirty="0" smtClean="0"/>
              <a:t> pool Customization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</a:t>
            </a: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de configuration de </a:t>
            </a:r>
            <a:r>
              <a:rPr lang="en-US" dirty="0" err="1" smtClean="0"/>
              <a:t>l’instance</a:t>
            </a:r>
            <a:r>
              <a:rPr lang="en-US" dirty="0" smtClean="0"/>
              <a:t> </a:t>
            </a:r>
            <a:r>
              <a:rPr lang="en-US" dirty="0" err="1" smtClean="0"/>
              <a:t>RDSInstance</a:t>
            </a:r>
            <a:r>
              <a:rPr lang="en-US" dirty="0" smtClean="0"/>
              <a:t>. Pour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définir</a:t>
            </a:r>
            <a:r>
              <a:rPr lang="en-US" dirty="0" smtClean="0"/>
              <a:t> </a:t>
            </a:r>
            <a:r>
              <a:rPr lang="en-US" dirty="0"/>
              <a:t>un bean </a:t>
            </a:r>
            <a:r>
              <a:rPr lang="en-US" i="1" dirty="0" err="1" smtClean="0"/>
              <a:t>RdsInstanceConfigurer</a:t>
            </a:r>
            <a:r>
              <a:rPr lang="en-US" dirty="0" smtClean="0"/>
              <a:t>.</a:t>
            </a:r>
          </a:p>
          <a:p>
            <a:r>
              <a:rPr lang="en-US" b="0" dirty="0"/>
              <a:t>@Bean</a:t>
            </a:r>
            <a:br>
              <a:rPr lang="en-US" b="0" dirty="0"/>
            </a:br>
            <a:r>
              <a:rPr lang="en-US" b="0" dirty="0"/>
              <a:t>public </a:t>
            </a:r>
            <a:r>
              <a:rPr lang="en-US" b="0" dirty="0" err="1"/>
              <a:t>RdsInstanceConfigurer</a:t>
            </a:r>
            <a:r>
              <a:rPr lang="en-US" b="0" dirty="0"/>
              <a:t> </a:t>
            </a:r>
            <a:r>
              <a:rPr lang="en-US" b="0" dirty="0" err="1"/>
              <a:t>instanceConfigurer</a:t>
            </a:r>
            <a:r>
              <a:rPr lang="en-US" b="0" dirty="0"/>
              <a:t>() {</a:t>
            </a:r>
            <a:br>
              <a:rPr lang="en-US" b="0" dirty="0"/>
            </a:br>
            <a:r>
              <a:rPr lang="en-US" b="0" dirty="0"/>
              <a:t>    </a:t>
            </a:r>
            <a:r>
              <a:rPr lang="en-US" b="0" i="1" dirty="0"/>
              <a:t>// Custom configuration for RDS Connection Pool</a:t>
            </a:r>
            <a:br>
              <a:rPr lang="en-US" b="0" i="1" dirty="0"/>
            </a:br>
            <a:r>
              <a:rPr lang="en-US" b="0" i="1" dirty="0"/>
              <a:t>    // Specially for test-on-borrow &amp; validation query</a:t>
            </a:r>
            <a:br>
              <a:rPr lang="en-US" b="0" i="1" dirty="0"/>
            </a:br>
            <a:r>
              <a:rPr lang="en-US" b="0" i="1" dirty="0"/>
              <a:t>    </a:t>
            </a:r>
            <a:r>
              <a:rPr lang="en-US" b="0" dirty="0"/>
              <a:t>return new </a:t>
            </a:r>
            <a:r>
              <a:rPr lang="en-US" b="0" dirty="0" err="1"/>
              <a:t>RdsInstanceConfigurer</a:t>
            </a:r>
            <a:r>
              <a:rPr lang="en-US" b="0" dirty="0"/>
              <a:t>() {</a:t>
            </a:r>
            <a:br>
              <a:rPr lang="en-US" b="0" dirty="0"/>
            </a:br>
            <a:r>
              <a:rPr lang="en-US" b="0" dirty="0"/>
              <a:t>        </a:t>
            </a:r>
            <a:r>
              <a:rPr lang="en-US" b="0" dirty="0"/>
              <a:t>@Override</a:t>
            </a:r>
            <a:br>
              <a:rPr lang="en-US" b="0" dirty="0"/>
            </a:br>
            <a:r>
              <a:rPr lang="en-US" b="0" dirty="0"/>
              <a:t>        public </a:t>
            </a:r>
            <a:r>
              <a:rPr lang="en-US" b="0" dirty="0" err="1"/>
              <a:t>DataSourceFactory</a:t>
            </a:r>
            <a:r>
              <a:rPr lang="en-US" b="0" dirty="0"/>
              <a:t> </a:t>
            </a:r>
            <a:r>
              <a:rPr lang="en-US" b="0" dirty="0" err="1"/>
              <a:t>getDataSourceFactory</a:t>
            </a:r>
            <a:r>
              <a:rPr lang="en-US" b="0" dirty="0"/>
              <a:t>() </a:t>
            </a:r>
            <a:r>
              <a:rPr lang="en-US" b="0" dirty="0" smtClean="0"/>
              <a:t>{</a:t>
            </a:r>
          </a:p>
          <a:p>
            <a:r>
              <a:rPr lang="is-IS" b="0" dirty="0" smtClean="0"/>
              <a:t>…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      </a:t>
            </a:r>
            <a:r>
              <a:rPr lang="en-US" b="0" dirty="0"/>
              <a:t>}</a:t>
            </a:r>
            <a:br>
              <a:rPr lang="en-US" b="0" dirty="0"/>
            </a:br>
            <a:r>
              <a:rPr lang="en-US" b="0" dirty="0"/>
              <a:t>    };</a:t>
            </a:r>
            <a:br>
              <a:rPr lang="en-US" b="0" dirty="0"/>
            </a:br>
            <a:r>
              <a:rPr lang="en-US" b="0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6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test connection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52600"/>
            <a:ext cx="7646259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important de tester la </a:t>
            </a:r>
            <a:r>
              <a:rPr lang="en-US" dirty="0" err="1" smtClean="0"/>
              <a:t>connexion</a:t>
            </a:r>
            <a:r>
              <a:rPr lang="en-US" dirty="0" smtClean="0"/>
              <a:t> JDBC </a:t>
            </a:r>
            <a:r>
              <a:rPr lang="en-US" dirty="0" err="1" smtClean="0"/>
              <a:t>avant</a:t>
            </a:r>
            <a:r>
              <a:rPr lang="en-US" dirty="0" smtClean="0"/>
              <a:t> de </a:t>
            </a:r>
            <a:r>
              <a:rPr lang="en-US" dirty="0" err="1" smtClean="0"/>
              <a:t>l’utiliser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définir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 err="1" smtClean="0"/>
              <a:t>testOnBorrow</a:t>
            </a:r>
            <a:r>
              <a:rPr lang="en-US" dirty="0" smtClean="0"/>
              <a:t> et </a:t>
            </a:r>
            <a:r>
              <a:rPr lang="en-US" dirty="0" err="1" smtClean="0"/>
              <a:t>validationQuery</a:t>
            </a:r>
            <a:r>
              <a:rPr lang="en-US" dirty="0" smtClean="0"/>
              <a:t> (sans </a:t>
            </a:r>
            <a:r>
              <a:rPr lang="en-US" dirty="0" err="1" smtClean="0"/>
              <a:t>oublier</a:t>
            </a:r>
            <a:r>
              <a:rPr lang="en-US" dirty="0" smtClean="0"/>
              <a:t> de tuner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propriétés</a:t>
            </a:r>
            <a:r>
              <a:rPr lang="en-US" dirty="0" smtClean="0"/>
              <a:t> du pool).</a:t>
            </a:r>
            <a:endParaRPr lang="en-US" dirty="0"/>
          </a:p>
          <a:p>
            <a:r>
              <a:rPr lang="en-US" b="0" dirty="0" err="1" smtClean="0"/>
              <a:t>TomcatJdbcDataSourceFactory</a:t>
            </a:r>
            <a:r>
              <a:rPr lang="en-US" b="0" dirty="0" smtClean="0"/>
              <a:t> </a:t>
            </a:r>
            <a:r>
              <a:rPr lang="en-US" b="0" dirty="0" err="1"/>
              <a:t>dataSourceFactory</a:t>
            </a:r>
            <a:r>
              <a:rPr lang="en-US" b="0" dirty="0"/>
              <a:t> = new </a:t>
            </a:r>
            <a:r>
              <a:rPr lang="en-US" b="0" dirty="0" err="1"/>
              <a:t>TomcatJdbcDataSourceFactory</a:t>
            </a:r>
            <a:r>
              <a:rPr lang="en-US" b="0" dirty="0"/>
              <a:t>();</a:t>
            </a:r>
            <a:br>
              <a:rPr lang="en-US" b="0" dirty="0"/>
            </a:br>
            <a:r>
              <a:rPr lang="en-US" b="0" dirty="0" err="1" smtClean="0"/>
              <a:t>dataSourceFactory.setInitialSize</a:t>
            </a:r>
            <a:r>
              <a:rPr lang="en-US" b="0" dirty="0"/>
              <a:t>(2);</a:t>
            </a:r>
            <a:br>
              <a:rPr lang="en-US" b="0" dirty="0"/>
            </a:br>
            <a:r>
              <a:rPr lang="en-US" b="0" dirty="0" err="1" smtClean="0"/>
              <a:t>dataSourceFactory.setMaxIdle</a:t>
            </a:r>
            <a:r>
              <a:rPr lang="en-US" b="0" dirty="0"/>
              <a:t>(2);</a:t>
            </a:r>
            <a:br>
              <a:rPr lang="en-US" b="0" dirty="0"/>
            </a:br>
            <a:r>
              <a:rPr lang="en-US" b="0" dirty="0" err="1" smtClean="0"/>
              <a:t>dataSourceFactory.setMaxActive</a:t>
            </a:r>
            <a:r>
              <a:rPr lang="en-US" b="0" dirty="0"/>
              <a:t>(10);</a:t>
            </a:r>
            <a:br>
              <a:rPr lang="en-US" b="0" dirty="0"/>
            </a:br>
            <a:r>
              <a:rPr lang="en-US" dirty="0" err="1" smtClean="0"/>
              <a:t>dataSourceFactory.setValidationQuery</a:t>
            </a:r>
            <a:r>
              <a:rPr lang="en-US" dirty="0"/>
              <a:t>("SELECT 1 FROM DUAL");</a:t>
            </a:r>
            <a:br>
              <a:rPr lang="en-US" dirty="0"/>
            </a:br>
            <a:r>
              <a:rPr lang="en-US" dirty="0" err="1" smtClean="0"/>
              <a:t>dataSourceFactory.setTestOnBorrow</a:t>
            </a:r>
            <a:r>
              <a:rPr lang="en-US" dirty="0"/>
              <a:t>(true);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Amazon ne propose pas de service </a:t>
            </a:r>
            <a:r>
              <a:rPr lang="en-US" dirty="0" err="1" smtClean="0"/>
              <a:t>managé</a:t>
            </a:r>
            <a:r>
              <a:rPr lang="en-US" dirty="0" smtClean="0"/>
              <a:t> de </a:t>
            </a:r>
            <a:r>
              <a:rPr lang="en-US" dirty="0" err="1" smtClean="0"/>
              <a:t>RabbitMQ</a:t>
            </a:r>
            <a:r>
              <a:rPr lang="en-US" dirty="0" smtClean="0"/>
              <a:t> (*). 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installer / </a:t>
            </a:r>
            <a:r>
              <a:rPr lang="en-US" dirty="0" err="1" smtClean="0"/>
              <a:t>configurer</a:t>
            </a:r>
            <a:r>
              <a:rPr lang="en-US" dirty="0" smtClean="0"/>
              <a:t> et </a:t>
            </a:r>
            <a:r>
              <a:rPr lang="en-US" dirty="0" err="1" smtClean="0"/>
              <a:t>gérer</a:t>
            </a:r>
            <a:r>
              <a:rPr lang="en-US" dirty="0" smtClean="0"/>
              <a:t> le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 simple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EC2.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https://www.rabbitmq.com/ec2.</a:t>
            </a:r>
            <a:r>
              <a:rPr lang="en-US" dirty="0" smtClean="0">
                <a:hlinkClick r:id="rId2"/>
              </a:rPr>
              <a:t>html</a:t>
            </a: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Ubuntu 64bits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Security Group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5672 au </a:t>
            </a:r>
            <a:r>
              <a:rPr lang="en-US" dirty="0" err="1" smtClean="0"/>
              <a:t>webtier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15672 pour la console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(non </a:t>
            </a:r>
            <a:r>
              <a:rPr lang="en-US" dirty="0" err="1" smtClean="0"/>
              <a:t>testé</a:t>
            </a:r>
            <a:r>
              <a:rPr lang="en-US" dirty="0" smtClean="0"/>
              <a:t> pour </a:t>
            </a:r>
            <a:r>
              <a:rPr lang="en-US" dirty="0" err="1" smtClean="0"/>
              <a:t>l’instant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4369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Ouverture</a:t>
            </a:r>
            <a:r>
              <a:rPr lang="en-US" dirty="0" smtClean="0"/>
              <a:t> du port 25672</a:t>
            </a:r>
          </a:p>
          <a:p>
            <a:endParaRPr lang="en-US" dirty="0"/>
          </a:p>
          <a:p>
            <a:r>
              <a:rPr lang="en-US" sz="1600" dirty="0" smtClean="0"/>
              <a:t>(*</a:t>
            </a:r>
            <a:r>
              <a:rPr lang="en-US" sz="1600" dirty="0"/>
              <a:t>) Pivotal currently does not provide AMI images with </a:t>
            </a:r>
            <a:r>
              <a:rPr lang="en-US" sz="1600" dirty="0" err="1"/>
              <a:t>RabbitMQ</a:t>
            </a:r>
            <a:r>
              <a:rPr lang="en-US" sz="1600" dirty="0"/>
              <a:t> pre-provisioned. </a:t>
            </a:r>
            <a:r>
              <a:rPr lang="en-US" sz="1600" dirty="0" err="1"/>
              <a:t>RabbitMQ</a:t>
            </a:r>
            <a:r>
              <a:rPr lang="en-US" sz="1600" dirty="0"/>
              <a:t> works well on up-to-date Ubuntu and </a:t>
            </a:r>
            <a:r>
              <a:rPr lang="en-US" sz="1600" dirty="0" err="1"/>
              <a:t>CentOS</a:t>
            </a:r>
            <a:r>
              <a:rPr lang="en-US" sz="1600" dirty="0"/>
              <a:t> AMIs.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446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 integration 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se connecter </a:t>
            </a:r>
            <a:r>
              <a:rPr lang="en-US" dirty="0" err="1" smtClean="0"/>
              <a:t>à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r>
              <a:rPr lang="en-US" dirty="0" smtClean="0"/>
              <a:t> se fait via les </a:t>
            </a:r>
            <a:r>
              <a:rPr lang="en-US" dirty="0" err="1" smtClean="0"/>
              <a:t>propriétés</a:t>
            </a:r>
            <a:r>
              <a:rPr lang="en-US" dirty="0" smtClean="0"/>
              <a:t> “</a:t>
            </a:r>
            <a:r>
              <a:rPr lang="en-US" dirty="0" err="1" smtClean="0"/>
              <a:t>spring.rabbit</a:t>
            </a:r>
            <a:r>
              <a:rPr lang="en-US" dirty="0" smtClean="0"/>
              <a:t>.*”</a:t>
            </a:r>
          </a:p>
          <a:p>
            <a:endParaRPr lang="en-US" dirty="0"/>
          </a:p>
          <a:p>
            <a:r>
              <a:rPr lang="en-US" i="1" dirty="0"/>
              <a:t># </a:t>
            </a:r>
            <a:r>
              <a:rPr lang="en-US" i="1" dirty="0" err="1"/>
              <a:t>RabbitMQ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spring.rabbitmq.host</a:t>
            </a:r>
            <a:r>
              <a:rPr lang="en-US" dirty="0"/>
              <a:t>=</a:t>
            </a:r>
            <a:r>
              <a:rPr lang="en-US" dirty="0"/>
              <a:t>${RABBIT_HOST}</a:t>
            </a:r>
            <a:br>
              <a:rPr lang="en-US" dirty="0"/>
            </a:br>
            <a:r>
              <a:rPr lang="en-US" dirty="0" err="1"/>
              <a:t>spring.rabbitmq.port</a:t>
            </a:r>
            <a:r>
              <a:rPr lang="en-US" dirty="0"/>
              <a:t>=</a:t>
            </a:r>
            <a:r>
              <a:rPr lang="en-US" dirty="0"/>
              <a:t>5672</a:t>
            </a:r>
            <a:br>
              <a:rPr lang="en-US" dirty="0"/>
            </a:br>
            <a:r>
              <a:rPr lang="en-US" dirty="0" err="1"/>
              <a:t>spring.rabbitmq.username</a:t>
            </a:r>
            <a:r>
              <a:rPr lang="en-US" dirty="0"/>
              <a:t>=</a:t>
            </a:r>
            <a:r>
              <a:rPr lang="en-US" dirty="0"/>
              <a:t>${RABBIT_USERNAME}</a:t>
            </a:r>
            <a:br>
              <a:rPr lang="en-US" dirty="0"/>
            </a:br>
            <a:r>
              <a:rPr lang="en-US" dirty="0" err="1"/>
              <a:t>spring.rabbitmq.password</a:t>
            </a:r>
            <a:r>
              <a:rPr lang="en-US" dirty="0"/>
              <a:t>=</a:t>
            </a:r>
            <a:r>
              <a:rPr lang="en-US" dirty="0"/>
              <a:t>${RABBIT_PASSWORD}</a:t>
            </a:r>
            <a:br>
              <a:rPr lang="en-US" dirty="0"/>
            </a:br>
            <a:r>
              <a:rPr lang="en-US" dirty="0" err="1"/>
              <a:t>spring.rabbitmq.requestedHeartBeats</a:t>
            </a:r>
            <a:r>
              <a:rPr lang="en-US" dirty="0"/>
              <a:t>=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l’étude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0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83966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Cloud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datacenter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9158"/>
            <a:ext cx="7620000" cy="4787006"/>
          </a:xfrm>
        </p:spPr>
        <p:txBody>
          <a:bodyPr>
            <a:normAutofit/>
          </a:bodyPr>
          <a:lstStyle/>
          <a:p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serveurs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datacenter impose </a:t>
            </a:r>
            <a:r>
              <a:rPr lang="en-US" dirty="0" err="1" smtClean="0"/>
              <a:t>d’organiser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L’installation</a:t>
            </a:r>
            <a:r>
              <a:rPr lang="en-US" dirty="0" smtClean="0"/>
              <a:t> hardware et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d’exploitation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du hardware et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d’exploitation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L’infrastructure</a:t>
            </a:r>
            <a:r>
              <a:rPr lang="en-US" dirty="0" smtClean="0"/>
              <a:t> </a:t>
            </a:r>
            <a:r>
              <a:rPr lang="en-US" dirty="0" err="1" smtClean="0"/>
              <a:t>réseau</a:t>
            </a:r>
            <a:r>
              <a:rPr lang="en-US" dirty="0" smtClean="0"/>
              <a:t> et le “scaling” </a:t>
            </a:r>
          </a:p>
          <a:p>
            <a:endParaRPr lang="en-US" dirty="0" smtClean="0"/>
          </a:p>
          <a:p>
            <a:r>
              <a:rPr lang="en-US" dirty="0" smtClean="0"/>
              <a:t>Le cloud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couche</a:t>
            </a:r>
            <a:r>
              <a:rPr lang="en-US" dirty="0" smtClean="0"/>
              <a:t> </a:t>
            </a:r>
            <a:r>
              <a:rPr lang="en-US" dirty="0" err="1" smtClean="0"/>
              <a:t>d’abstraction</a:t>
            </a:r>
            <a:r>
              <a:rPr lang="en-US" dirty="0" smtClean="0"/>
              <a:t> et des API pour </a:t>
            </a:r>
            <a:r>
              <a:rPr lang="en-US" dirty="0" err="1" smtClean="0"/>
              <a:t>répondre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des applications &amp; infrastructures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Virtualisation</a:t>
            </a:r>
            <a:r>
              <a:rPr lang="en-US" dirty="0" smtClean="0"/>
              <a:t> des servers &amp; du </a:t>
            </a:r>
            <a:r>
              <a:rPr lang="en-US" dirty="0" err="1" smtClean="0"/>
              <a:t>réseau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Services de scaling &amp; de </a:t>
            </a:r>
            <a:r>
              <a:rPr lang="en-US" dirty="0" err="1" smtClean="0"/>
              <a:t>déploiement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21" y="4577408"/>
            <a:ext cx="3217333" cy="22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Perimetre</a:t>
            </a:r>
            <a:r>
              <a:rPr lang="en-US" dirty="0" smtClean="0"/>
              <a:t> &amp; </a:t>
            </a:r>
            <a:r>
              <a:rPr lang="en-US" dirty="0" err="1" smtClean="0"/>
              <a:t>besoins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La solution </a:t>
            </a:r>
            <a:r>
              <a:rPr lang="en-US" b="0" dirty="0" err="1" smtClean="0"/>
              <a:t>cible</a:t>
            </a:r>
            <a:r>
              <a:rPr lang="en-US" b="0" dirty="0" smtClean="0"/>
              <a:t>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basée</a:t>
            </a:r>
            <a:r>
              <a:rPr lang="en-US" b="0" dirty="0" smtClean="0"/>
              <a:t> </a:t>
            </a:r>
            <a:r>
              <a:rPr lang="en-US" b="0" dirty="0" err="1" smtClean="0"/>
              <a:t>sur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Web </a:t>
            </a:r>
            <a:r>
              <a:rPr lang="en-US" b="0" dirty="0" smtClean="0"/>
              <a:t>application </a:t>
            </a:r>
            <a:r>
              <a:rPr lang="en-US" b="0" dirty="0" smtClean="0"/>
              <a:t>(Java Spring </a:t>
            </a:r>
            <a:r>
              <a:rPr lang="en-US" b="0" dirty="0" smtClean="0"/>
              <a:t>Boot)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Database (</a:t>
            </a:r>
            <a:r>
              <a:rPr lang="en-US" b="0" dirty="0" err="1" smtClean="0"/>
              <a:t>Mysql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Message service (</a:t>
            </a:r>
            <a:r>
              <a:rPr lang="en-US" b="0" dirty="0" err="1" smtClean="0"/>
              <a:t>RabbitMQ</a:t>
            </a:r>
            <a:r>
              <a:rPr lang="en-US" b="0" dirty="0" smtClean="0"/>
              <a:t>)</a:t>
            </a:r>
          </a:p>
          <a:p>
            <a:endParaRPr lang="en-US" b="0" dirty="0" smtClean="0"/>
          </a:p>
          <a:p>
            <a:r>
              <a:rPr lang="en-US" b="0" dirty="0" smtClean="0"/>
              <a:t>En </a:t>
            </a:r>
            <a:r>
              <a:rPr lang="en-US" b="0" dirty="0" err="1" smtClean="0"/>
              <a:t>terme</a:t>
            </a:r>
            <a:r>
              <a:rPr lang="en-US" b="0" dirty="0" smtClean="0"/>
              <a:t> </a:t>
            </a:r>
            <a:r>
              <a:rPr lang="en-US" b="0" dirty="0" err="1" smtClean="0"/>
              <a:t>d’infrastructure</a:t>
            </a:r>
            <a:r>
              <a:rPr lang="en-US" b="0" dirty="0" smtClean="0"/>
              <a:t> les </a:t>
            </a:r>
            <a:r>
              <a:rPr lang="en-US" b="0" dirty="0" err="1" smtClean="0"/>
              <a:t>besoins</a:t>
            </a:r>
            <a:r>
              <a:rPr lang="en-US" b="0" dirty="0" smtClean="0"/>
              <a:t> </a:t>
            </a:r>
            <a:r>
              <a:rPr lang="en-US" b="0" dirty="0" err="1" smtClean="0"/>
              <a:t>sont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Infrastructure Flexible &amp; Scalable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Déploiement</a:t>
            </a:r>
            <a:r>
              <a:rPr lang="en-US" b="0" dirty="0" smtClean="0"/>
              <a:t> facile &amp; </a:t>
            </a:r>
            <a:r>
              <a:rPr lang="en-US" b="0" dirty="0" err="1" smtClean="0"/>
              <a:t>rapide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Load balancing &amp; failover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r>
              <a:rPr lang="en-US" dirty="0" smtClean="0"/>
              <a:t> – amazon web services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fournit</a:t>
            </a:r>
            <a:r>
              <a:rPr lang="en-US" dirty="0" smtClean="0"/>
              <a:t> les services </a:t>
            </a:r>
            <a:r>
              <a:rPr lang="en-US" dirty="0" err="1" smtClean="0"/>
              <a:t>syst</a:t>
            </a:r>
            <a:r>
              <a:rPr lang="en-US" dirty="0" err="1" smtClean="0"/>
              <a:t>èmes</a:t>
            </a:r>
            <a:r>
              <a:rPr lang="en-US" dirty="0" smtClean="0"/>
              <a:t> </a:t>
            </a:r>
            <a:r>
              <a:rPr lang="en-US" dirty="0" err="1" smtClean="0"/>
              <a:t>suivants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EC2 : service web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capacité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redimensionnable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EC3 : service de </a:t>
            </a:r>
            <a:r>
              <a:rPr lang="en-US" dirty="0" err="1" smtClean="0"/>
              <a:t>stockage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r>
              <a:rPr lang="en-US" dirty="0" smtClean="0"/>
              <a:t> </a:t>
            </a:r>
            <a:r>
              <a:rPr lang="en-US" dirty="0" err="1" smtClean="0"/>
              <a:t>d’amazon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RDS : </a:t>
            </a:r>
            <a:r>
              <a:rPr lang="en-US" dirty="0" err="1" smtClean="0"/>
              <a:t>gestion</a:t>
            </a:r>
            <a:r>
              <a:rPr lang="en-US" dirty="0" smtClean="0"/>
              <a:t> facile de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cloud</a:t>
            </a:r>
          </a:p>
          <a:p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également</a:t>
            </a:r>
            <a:r>
              <a:rPr lang="en-US" dirty="0" smtClean="0"/>
              <a:t> les services </a:t>
            </a:r>
            <a:r>
              <a:rPr lang="en-US" dirty="0" err="1" smtClean="0"/>
              <a:t>d’infrastructures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VPC : Virtual Private Cloud, </a:t>
            </a:r>
            <a:r>
              <a:rPr lang="en-US" dirty="0" err="1" smtClean="0"/>
              <a:t>réseau</a:t>
            </a:r>
            <a:r>
              <a:rPr lang="en-US" dirty="0" smtClean="0"/>
              <a:t> </a:t>
            </a:r>
            <a:r>
              <a:rPr lang="en-US" dirty="0" err="1" smtClean="0"/>
              <a:t>privé</a:t>
            </a:r>
            <a:r>
              <a:rPr lang="en-US" dirty="0" smtClean="0"/>
              <a:t> pour </a:t>
            </a:r>
            <a:r>
              <a:rPr lang="en-US" dirty="0" err="1" smtClean="0"/>
              <a:t>interconnecter</a:t>
            </a:r>
            <a:r>
              <a:rPr lang="en-US" dirty="0" smtClean="0"/>
              <a:t> les services amazon “VPN </a:t>
            </a:r>
            <a:r>
              <a:rPr lang="en-US" dirty="0" err="1" smtClean="0"/>
              <a:t>dans</a:t>
            </a:r>
            <a:r>
              <a:rPr lang="en-US" dirty="0" smtClean="0"/>
              <a:t> le cloud”. </a:t>
            </a:r>
            <a:r>
              <a:rPr lang="en-US" dirty="0" err="1" smtClean="0"/>
              <a:t>Hébergement</a:t>
            </a:r>
            <a:r>
              <a:rPr lang="en-US" dirty="0" smtClean="0"/>
              <a:t> multi-</a:t>
            </a:r>
            <a:r>
              <a:rPr lang="en-US" dirty="0" err="1" smtClean="0"/>
              <a:t>niveaux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Security Groups : </a:t>
            </a:r>
            <a:r>
              <a:rPr lang="en-US" dirty="0" err="1" smtClean="0"/>
              <a:t>Gestion</a:t>
            </a:r>
            <a:r>
              <a:rPr lang="en-US" dirty="0" smtClean="0"/>
              <a:t> de la </a:t>
            </a:r>
            <a:r>
              <a:rPr lang="en-US" dirty="0" err="1" smtClean="0"/>
              <a:t>sécurit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optimisée</a:t>
            </a:r>
            <a:r>
              <a:rPr lang="en-US" dirty="0" smtClean="0"/>
              <a:t> &amp; </a:t>
            </a:r>
            <a:r>
              <a:rPr lang="en-US" dirty="0" err="1" smtClean="0"/>
              <a:t>simplifiée</a:t>
            </a:r>
            <a:r>
              <a:rPr lang="en-US" dirty="0" smtClean="0"/>
              <a:t> (firewall, applications </a:t>
            </a:r>
            <a:r>
              <a:rPr lang="is-I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Concurrents</a:t>
            </a:r>
            <a:r>
              <a:rPr lang="en-US" dirty="0" smtClean="0"/>
              <a:t> &amp; </a:t>
            </a:r>
            <a:r>
              <a:rPr lang="en-US" dirty="0" err="1" smtClean="0"/>
              <a:t>facilitateurs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4695"/>
            <a:ext cx="7620000" cy="4373563"/>
          </a:xfrm>
        </p:spPr>
        <p:txBody>
          <a:bodyPr/>
          <a:lstStyle/>
          <a:p>
            <a:r>
              <a:rPr lang="en-US" b="0" dirty="0" smtClean="0"/>
              <a:t>Etude de la concurrence, </a:t>
            </a:r>
            <a:r>
              <a:rPr lang="en-US" b="0" dirty="0" err="1" smtClean="0"/>
              <a:t>pourquoi</a:t>
            </a:r>
            <a:r>
              <a:rPr lang="en-US" b="0" dirty="0" smtClean="0"/>
              <a:t> AWS? </a:t>
            </a:r>
          </a:p>
          <a:p>
            <a:r>
              <a:rPr lang="en-US" b="0" dirty="0" err="1" smtClean="0"/>
              <a:t>Facilitateur</a:t>
            </a:r>
            <a:r>
              <a:rPr lang="en-US" b="0" dirty="0" smtClean="0"/>
              <a:t> Cloud Foundry? 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Pas </a:t>
            </a:r>
            <a:r>
              <a:rPr lang="en-US" b="0" dirty="0" err="1" smtClean="0"/>
              <a:t>eu</a:t>
            </a:r>
            <a:r>
              <a:rPr lang="en-US" b="0" dirty="0" smtClean="0"/>
              <a:t> le temps </a:t>
            </a:r>
            <a:r>
              <a:rPr lang="en-US" b="0" dirty="0" smtClean="0">
                <a:sym typeface="Wingdings"/>
              </a:rPr>
              <a:t>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17" y="3920872"/>
            <a:ext cx="8310531" cy="250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du </a:t>
            </a:r>
            <a:r>
              <a:rPr lang="en-US" dirty="0" err="1" smtClean="0"/>
              <a:t>poc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90243" y="4079638"/>
            <a:ext cx="7592677" cy="9802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Beanstalk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83511" y="4307433"/>
            <a:ext cx="1270048" cy="524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5863" y="4183179"/>
            <a:ext cx="3832002" cy="524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Tier (Application Spring Boot)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742824" y="5302518"/>
            <a:ext cx="2540096" cy="9802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 -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87209" y="5302518"/>
            <a:ext cx="2540096" cy="9802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EC2 -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883511" y="2070861"/>
            <a:ext cx="110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80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1987562" y="2070861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22</a:t>
            </a:r>
            <a:endParaRPr lang="en-US" dirty="0"/>
          </a:p>
        </p:txBody>
      </p: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3577173" y="4857930"/>
            <a:ext cx="1084825" cy="7845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761150" y="5455506"/>
            <a:ext cx="139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RABBITMQ </a:t>
            </a:r>
          </a:p>
          <a:p>
            <a:pPr algn="ctr"/>
            <a:r>
              <a:rPr lang="en-US" dirty="0" smtClean="0"/>
              <a:t>5672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6630858" y="4413514"/>
            <a:ext cx="98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3306</a:t>
            </a:r>
            <a:endParaRPr lang="en-US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02" y="5004621"/>
            <a:ext cx="732559" cy="732559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59" y="5004621"/>
            <a:ext cx="732559" cy="732559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2472165" y="2374587"/>
            <a:ext cx="0" cy="316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3"/>
            <a:endCxn id="7" idx="0"/>
          </p:cNvCxnSpPr>
          <p:nvPr/>
        </p:nvCxnSpPr>
        <p:spPr>
          <a:xfrm>
            <a:off x="6427865" y="4445488"/>
            <a:ext cx="585007" cy="85703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9" y="3521888"/>
            <a:ext cx="732559" cy="732559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1463316" y="2374587"/>
            <a:ext cx="0" cy="1932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43" y="2008307"/>
            <a:ext cx="732559" cy="7325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6841122" y="2217533"/>
            <a:ext cx="167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group</a:t>
            </a:r>
            <a:endParaRPr lang="en-US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356231" y="2374587"/>
            <a:ext cx="0" cy="316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36658" y="1767663"/>
            <a:ext cx="168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MQCONSOLE</a:t>
            </a:r>
          </a:p>
          <a:p>
            <a:pPr algn="ctr"/>
            <a:r>
              <a:rPr lang="en-US" dirty="0" smtClean="0"/>
              <a:t>15672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de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3918943" cy="4373563"/>
          </a:xfrm>
        </p:spPr>
        <p:txBody>
          <a:bodyPr/>
          <a:lstStyle/>
          <a:p>
            <a:r>
              <a:rPr lang="en-US" dirty="0" smtClean="0"/>
              <a:t>Software configuration section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4" y="2126024"/>
            <a:ext cx="3342522" cy="4400638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792475" y="1752600"/>
            <a:ext cx="391894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Integration </a:t>
            </a:r>
            <a:r>
              <a:rPr lang="en-US" dirty="0" err="1" smtClean="0"/>
              <a:t>dans</a:t>
            </a:r>
            <a:r>
              <a:rPr lang="en-US" dirty="0" smtClean="0"/>
              <a:t> Spring Boot</a:t>
            </a:r>
          </a:p>
          <a:p>
            <a:r>
              <a:rPr lang="en-US" dirty="0" smtClean="0"/>
              <a:t>(variable </a:t>
            </a:r>
            <a:r>
              <a:rPr lang="en-US" dirty="0" err="1" smtClean="0"/>
              <a:t>d’environnement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52932"/>
          <a:stretch/>
        </p:blipFill>
        <p:spPr>
          <a:xfrm>
            <a:off x="4572000" y="2700033"/>
            <a:ext cx="4303889" cy="12043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44" y="4489311"/>
            <a:ext cx="3472744" cy="12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4110</TotalTime>
  <Words>771</Words>
  <Application>Microsoft Macintosh PowerPoint</Application>
  <PresentationFormat>Présentation à l'écran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Essentiel</vt:lpstr>
      <vt:lpstr>Spring boot deploy</vt:lpstr>
      <vt:lpstr>Intro</vt:lpstr>
      <vt:lpstr>Cloud vs datacenter </vt:lpstr>
      <vt:lpstr>Perimetre &amp; besoins</vt:lpstr>
      <vt:lpstr>Aws – amazon web services</vt:lpstr>
      <vt:lpstr>Concurrents &amp; facilitateurs</vt:lpstr>
      <vt:lpstr>aws</vt:lpstr>
      <vt:lpstr>Architecture du poc dans aws</vt:lpstr>
      <vt:lpstr>Variables de configuration</vt:lpstr>
      <vt:lpstr>RDS Instance connexion</vt:lpstr>
      <vt:lpstr>Scaling </vt:lpstr>
      <vt:lpstr>AWS mail service </vt:lpstr>
      <vt:lpstr>dev</vt:lpstr>
      <vt:lpstr>AWS Spring integration</vt:lpstr>
      <vt:lpstr>Disable aws configuration</vt:lpstr>
      <vt:lpstr>RDSInstance pool Customization</vt:lpstr>
      <vt:lpstr>Pool test connection</vt:lpstr>
      <vt:lpstr>RABBITmq integration</vt:lpstr>
      <vt:lpstr>RABBIT integration application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71</cp:revision>
  <dcterms:created xsi:type="dcterms:W3CDTF">2015-10-14T08:35:12Z</dcterms:created>
  <dcterms:modified xsi:type="dcterms:W3CDTF">2015-11-03T17:22:06Z</dcterms:modified>
</cp:coreProperties>
</file>