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0" r:id="rId3"/>
    <p:sldId id="282" r:id="rId4"/>
    <p:sldId id="262" r:id="rId5"/>
    <p:sldId id="263" r:id="rId6"/>
    <p:sldId id="257" r:id="rId7"/>
    <p:sldId id="259" r:id="rId8"/>
    <p:sldId id="258" r:id="rId9"/>
    <p:sldId id="281" r:id="rId10"/>
    <p:sldId id="265" r:id="rId11"/>
    <p:sldId id="264" r:id="rId12"/>
    <p:sldId id="266" r:id="rId13"/>
    <p:sldId id="267" r:id="rId14"/>
    <p:sldId id="268" r:id="rId15"/>
    <p:sldId id="270" r:id="rId16"/>
    <p:sldId id="269" r:id="rId17"/>
    <p:sldId id="271" r:id="rId18"/>
    <p:sldId id="273" r:id="rId19"/>
    <p:sldId id="283" r:id="rId20"/>
    <p:sldId id="284" r:id="rId21"/>
    <p:sldId id="272" r:id="rId22"/>
    <p:sldId id="276" r:id="rId23"/>
    <p:sldId id="285" r:id="rId24"/>
    <p:sldId id="277" r:id="rId25"/>
    <p:sldId id="279" r:id="rId26"/>
    <p:sldId id="286" r:id="rId27"/>
    <p:sldId id="280"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179CD5-5F08-41AE-AB4A-FA2A4E530FFD}">
          <p14:sldIdLst>
            <p14:sldId id="256"/>
          </p14:sldIdLst>
        </p14:section>
        <p14:section name="Introduction" id="{F21A5EF5-304A-4A2B-8BAD-4B09B30AB6F1}">
          <p14:sldIdLst>
            <p14:sldId id="260"/>
            <p14:sldId id="282"/>
            <p14:sldId id="262"/>
          </p14:sldIdLst>
        </p14:section>
        <p14:section name="Quick review of why Node.js vs others" id="{AB10314C-FEB1-45BF-AB00-056BA16075D4}">
          <p14:sldIdLst>
            <p14:sldId id="263"/>
            <p14:sldId id="257"/>
            <p14:sldId id="259"/>
            <p14:sldId id="258"/>
            <p14:sldId id="281"/>
          </p14:sldIdLst>
        </p14:section>
        <p14:section name="Non-blocking i/o and async programming" id="{524A4AB2-81A0-44D9-B74B-0233E7753C63}">
          <p14:sldIdLst>
            <p14:sldId id="265"/>
            <p14:sldId id="264"/>
            <p14:sldId id="266"/>
            <p14:sldId id="267"/>
            <p14:sldId id="268"/>
          </p14:sldIdLst>
        </p14:section>
        <p14:section name="Events vs Callbacks vs Promises vs co-Routines vs …" id="{44CE24E9-FB95-480F-AAA8-8619A9BC4F8C}">
          <p14:sldIdLst>
            <p14:sldId id="270"/>
            <p14:sldId id="269"/>
          </p14:sldIdLst>
        </p14:section>
        <p14:section name="callbacks - async" id="{E085BCED-A3F1-44EA-A281-6B96F631B6F3}">
          <p14:sldIdLst>
            <p14:sldId id="271"/>
            <p14:sldId id="273"/>
            <p14:sldId id="283"/>
            <p14:sldId id="284"/>
            <p14:sldId id="272"/>
            <p14:sldId id="276"/>
          </p14:sldIdLst>
        </p14:section>
        <p14:section name="Promises" id="{30AD2F7F-2EA4-482D-88B9-4F30087C92C0}">
          <p14:sldIdLst>
            <p14:sldId id="285"/>
          </p14:sldIdLst>
        </p14:section>
        <p14:section name="Generators - ES6 feature" id="{013FAAA1-F056-4250-A2C3-126758E4A56F}">
          <p14:sldIdLst>
            <p14:sldId id="277"/>
            <p14:sldId id="279"/>
          </p14:sldIdLst>
        </p14:section>
        <p14:section name="Go" id="{0223C1D1-742C-4861-81E0-61DAFB445091}">
          <p14:sldIdLst>
            <p14:sldId id="286"/>
          </p14:sldIdLst>
        </p14:section>
        <p14:section name="Conclusion" id="{AFE41FA3-09BC-4393-BA7D-A3CE30496DA0}">
          <p14:sldIdLst>
            <p14:sldId id="280"/>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4" autoAdjust="0"/>
    <p:restoredTop sz="73428" autoAdjust="0"/>
  </p:normalViewPr>
  <p:slideViewPr>
    <p:cSldViewPr snapToGrid="0">
      <p:cViewPr varScale="1">
        <p:scale>
          <a:sx n="85" d="100"/>
          <a:sy n="85" d="100"/>
        </p:scale>
        <p:origin x="102" y="15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8B7730-8295-444A-B52B-C15E9BB48443}" type="datetimeFigureOut">
              <a:rPr lang="en-US" smtClean="0"/>
              <a:t>6/29/2015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BDF064-0782-450D-A0E1-F94692C3840E}" type="slidenum">
              <a:rPr lang="en-US" smtClean="0"/>
              <a:t>‹#›</a:t>
            </a:fld>
            <a:endParaRPr lang="en-US"/>
          </a:p>
        </p:txBody>
      </p:sp>
    </p:spTree>
    <p:extLst>
      <p:ext uri="{BB962C8B-B14F-4D97-AF65-F5344CB8AC3E}">
        <p14:creationId xmlns:p14="http://schemas.microsoft.com/office/powerpoint/2010/main" val="421404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cket.io/"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ware.schmorp.de/pkg/libev.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log.millermedeiros.com/signal-emitter/"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from</a:t>
            </a:r>
            <a:r>
              <a:rPr lang="en-US" baseline="0" dirty="0" smtClean="0"/>
              <a:t> http://blog.backand.com/mean-vs-lamp/ </a:t>
            </a:r>
          </a:p>
          <a:p>
            <a:endParaRPr lang="en-US" baseline="0" dirty="0" smtClean="0"/>
          </a:p>
          <a:p>
            <a:r>
              <a:rPr lang="en-US" sz="1200" b="0" i="0" kern="1200" dirty="0" smtClean="0">
                <a:solidFill>
                  <a:schemeClr val="tx1"/>
                </a:solidFill>
                <a:effectLst/>
                <a:latin typeface="+mn-lt"/>
                <a:ea typeface="+mn-ea"/>
                <a:cs typeface="+mn-cs"/>
              </a:rPr>
              <a:t>The most important thing to understand is that one is "generally" not better than the other. The selection depends on the case in hand. </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Apache </a:t>
            </a:r>
            <a:r>
              <a:rPr lang="en-US" sz="1200" b="0" i="0" kern="1200" dirty="0" smtClean="0">
                <a:solidFill>
                  <a:schemeClr val="tx1"/>
                </a:solidFill>
                <a:effectLst/>
                <a:latin typeface="+mn-lt"/>
                <a:ea typeface="+mn-ea"/>
                <a:cs typeface="+mn-cs"/>
              </a:rPr>
              <a:t>generally uses PHP as a scripting language, which is extremely easy for the beginners and it is built for Web. </a:t>
            </a:r>
            <a:r>
              <a:rPr lang="en-US" sz="1200" b="1" i="0" kern="1200" dirty="0" smtClean="0">
                <a:solidFill>
                  <a:schemeClr val="tx1"/>
                </a:solidFill>
                <a:effectLst/>
                <a:latin typeface="+mn-lt"/>
                <a:ea typeface="+mn-ea"/>
                <a:cs typeface="+mn-cs"/>
              </a:rPr>
              <a:t>Node </a:t>
            </a:r>
            <a:r>
              <a:rPr lang="en-US" sz="1200" b="1" i="0" kern="1200" dirty="0" err="1" smtClean="0">
                <a:solidFill>
                  <a:schemeClr val="tx1"/>
                </a:solidFill>
                <a:effectLst/>
                <a:latin typeface="+mn-lt"/>
                <a:ea typeface="+mn-ea"/>
                <a:cs typeface="+mn-cs"/>
              </a:rPr>
              <a:t>js</a:t>
            </a:r>
            <a:r>
              <a:rPr lang="en-US" sz="1200" b="0" i="0" kern="1200" dirty="0" smtClean="0">
                <a:solidFill>
                  <a:schemeClr val="tx1"/>
                </a:solidFill>
                <a:effectLst/>
                <a:latin typeface="+mn-lt"/>
                <a:ea typeface="+mn-ea"/>
                <a:cs typeface="+mn-cs"/>
              </a:rPr>
              <a:t> is simply a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v8 engine which was not originally intended to serve web.</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Apache and PHP</a:t>
            </a:r>
            <a:r>
              <a:rPr lang="en-US" sz="1200" b="0" i="0" kern="1200" dirty="0" smtClean="0">
                <a:solidFill>
                  <a:schemeClr val="tx1"/>
                </a:solidFill>
                <a:effectLst/>
                <a:latin typeface="+mn-lt"/>
                <a:ea typeface="+mn-ea"/>
                <a:cs typeface="+mn-cs"/>
              </a:rPr>
              <a:t> are old and stable. Everything you need to develop a working web application is available with a lot of support. </a:t>
            </a:r>
            <a:r>
              <a:rPr lang="en-US" sz="1200" b="1" i="0" kern="1200" dirty="0" smtClean="0">
                <a:solidFill>
                  <a:schemeClr val="tx1"/>
                </a:solidFill>
                <a:effectLst/>
                <a:latin typeface="+mn-lt"/>
                <a:ea typeface="+mn-ea"/>
                <a:cs typeface="+mn-cs"/>
              </a:rPr>
              <a:t>Node </a:t>
            </a:r>
            <a:r>
              <a:rPr lang="en-US" sz="1200" b="1" i="0" kern="1200" dirty="0" err="1" smtClean="0">
                <a:solidFill>
                  <a:schemeClr val="tx1"/>
                </a:solidFill>
                <a:effectLst/>
                <a:latin typeface="+mn-lt"/>
                <a:ea typeface="+mn-ea"/>
                <a:cs typeface="+mn-cs"/>
              </a:rPr>
              <a:t>Js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the new kid in the block ( .. not so new.. but still..). It is not essentially built for developing Web applications. http based Web application can be considered as one use of Node </a:t>
            </a:r>
            <a:r>
              <a:rPr lang="en-US" sz="1200" b="0" i="0" kern="1200" dirty="0" err="1" smtClean="0">
                <a:solidFill>
                  <a:schemeClr val="tx1"/>
                </a:solidFill>
                <a:effectLst/>
                <a:latin typeface="+mn-lt"/>
                <a:ea typeface="+mn-ea"/>
                <a:cs typeface="+mn-cs"/>
              </a:rPr>
              <a:t>Js</a:t>
            </a:r>
            <a:r>
              <a:rPr lang="en-US" sz="1200" b="0" i="0" kern="1200" dirty="0" smtClean="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Many famous </a:t>
            </a:r>
            <a:r>
              <a:rPr lang="en-US" sz="1200" b="0" i="0" kern="1200" dirty="0" err="1" smtClean="0">
                <a:solidFill>
                  <a:schemeClr val="tx1"/>
                </a:solidFill>
                <a:effectLst/>
                <a:latin typeface="+mn-lt"/>
                <a:ea typeface="+mn-ea"/>
                <a:cs typeface="+mn-cs"/>
              </a:rPr>
              <a:t>cms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Wordpress</a:t>
            </a:r>
            <a:r>
              <a:rPr lang="en-US" sz="1200" b="0" i="0" kern="1200" dirty="0" smtClean="0">
                <a:solidFill>
                  <a:schemeClr val="tx1"/>
                </a:solidFill>
                <a:effectLst/>
                <a:latin typeface="+mn-lt"/>
                <a:ea typeface="+mn-ea"/>
                <a:cs typeface="+mn-cs"/>
              </a:rPr>
              <a:t>, Drupal, Joomla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and development frameworks (</a:t>
            </a:r>
            <a:r>
              <a:rPr lang="en-US" sz="1200" b="0" i="0" kern="1200" dirty="0" err="1" smtClean="0">
                <a:solidFill>
                  <a:schemeClr val="tx1"/>
                </a:solidFill>
                <a:effectLst/>
                <a:latin typeface="+mn-lt"/>
                <a:ea typeface="+mn-ea"/>
                <a:cs typeface="+mn-cs"/>
              </a:rPr>
              <a:t>Yii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Laravel</a:t>
            </a:r>
            <a:r>
              <a:rPr lang="en-US" sz="1200" b="0" i="0" kern="1200" dirty="0" smtClean="0">
                <a:solidFill>
                  <a:schemeClr val="tx1"/>
                </a:solidFill>
                <a:effectLst/>
                <a:latin typeface="+mn-lt"/>
                <a:ea typeface="+mn-ea"/>
                <a:cs typeface="+mn-cs"/>
              </a:rPr>
              <a:t>, Code Ignitor, Cake PHP) are build in </a:t>
            </a:r>
            <a:r>
              <a:rPr lang="en-US" sz="1200" b="1" i="0" kern="1200" dirty="0" smtClean="0">
                <a:solidFill>
                  <a:schemeClr val="tx1"/>
                </a:solidFill>
                <a:effectLst/>
                <a:latin typeface="+mn-lt"/>
                <a:ea typeface="+mn-ea"/>
                <a:cs typeface="+mn-cs"/>
              </a:rPr>
              <a:t>PHP</a:t>
            </a:r>
            <a:r>
              <a:rPr lang="en-US" sz="1200" b="0" i="0" kern="1200" dirty="0" smtClean="0">
                <a:solidFill>
                  <a:schemeClr val="tx1"/>
                </a:solidFill>
                <a:effectLst/>
                <a:latin typeface="+mn-lt"/>
                <a:ea typeface="+mn-ea"/>
                <a:cs typeface="+mn-cs"/>
              </a:rPr>
              <a:t>. These frameworks are very helpful in organizing the code base for a large application. </a:t>
            </a:r>
            <a:r>
              <a:rPr lang="en-US" sz="1200" b="1" i="0" kern="1200" dirty="0" smtClean="0">
                <a:solidFill>
                  <a:schemeClr val="tx1"/>
                </a:solidFill>
                <a:effectLst/>
                <a:latin typeface="+mn-lt"/>
                <a:ea typeface="+mn-ea"/>
                <a:cs typeface="+mn-cs"/>
              </a:rPr>
              <a:t>Node </a:t>
            </a:r>
            <a:r>
              <a:rPr lang="en-US" sz="1200" b="1" i="0" kern="1200" dirty="0" err="1" smtClean="0">
                <a:solidFill>
                  <a:schemeClr val="tx1"/>
                </a:solidFill>
                <a:effectLst/>
                <a:latin typeface="+mn-lt"/>
                <a:ea typeface="+mn-ea"/>
                <a:cs typeface="+mn-cs"/>
              </a:rPr>
              <a:t>Js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also has web frameworks like Express and sails </a:t>
            </a:r>
            <a:r>
              <a:rPr lang="en-US" sz="1200" b="0" i="0" kern="1200" dirty="0" err="1" smtClean="0">
                <a:solidFill>
                  <a:schemeClr val="tx1"/>
                </a:solidFill>
                <a:effectLst/>
                <a:latin typeface="+mn-lt"/>
                <a:ea typeface="+mn-ea"/>
                <a:cs typeface="+mn-cs"/>
              </a:rPr>
              <a:t>js</a:t>
            </a:r>
            <a:r>
              <a:rPr lang="en-US" sz="1200" b="0" i="0" kern="1200" dirty="0" smtClean="0">
                <a:solidFill>
                  <a:schemeClr val="tx1"/>
                </a:solidFill>
                <a:effectLst/>
                <a:latin typeface="+mn-lt"/>
                <a:ea typeface="+mn-ea"/>
                <a:cs typeface="+mn-cs"/>
              </a:rPr>
              <a:t> but they are new and the support is not as readily available as compared to PHP frameworks.</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Apache</a:t>
            </a:r>
            <a:r>
              <a:rPr lang="en-US" sz="1200" b="0" i="0" kern="1200" dirty="0" smtClean="0">
                <a:solidFill>
                  <a:schemeClr val="tx1"/>
                </a:solidFill>
                <a:effectLst/>
                <a:latin typeface="+mn-lt"/>
                <a:ea typeface="+mn-ea"/>
                <a:cs typeface="+mn-cs"/>
              </a:rPr>
              <a:t> is thread and process based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each request is handled by a separate thread or process (depending upon configuration), which means if the process is waiting for the I/O, whole thread is blocked. </a:t>
            </a:r>
            <a:r>
              <a:rPr lang="en-US" sz="1200" b="1" i="0" kern="1200" dirty="0" smtClean="0">
                <a:solidFill>
                  <a:schemeClr val="tx1"/>
                </a:solidFill>
                <a:effectLst/>
                <a:latin typeface="+mn-lt"/>
                <a:ea typeface="+mn-ea"/>
                <a:cs typeface="+mn-cs"/>
              </a:rPr>
              <a:t>Node JS </a:t>
            </a:r>
            <a:r>
              <a:rPr lang="en-US" sz="1200" b="0" i="0" kern="1200" dirty="0" smtClean="0">
                <a:solidFill>
                  <a:schemeClr val="tx1"/>
                </a:solidFill>
                <a:effectLst/>
                <a:latin typeface="+mn-lt"/>
                <a:ea typeface="+mn-ea"/>
                <a:cs typeface="+mn-cs"/>
              </a:rPr>
              <a:t>has asynchronous, even driven I/O. Every </a:t>
            </a:r>
            <a:r>
              <a:rPr lang="en-US" sz="1200" b="0" i="0" kern="1200" dirty="0" err="1" smtClean="0">
                <a:solidFill>
                  <a:schemeClr val="tx1"/>
                </a:solidFill>
                <a:effectLst/>
                <a:latin typeface="+mn-lt"/>
                <a:ea typeface="+mn-ea"/>
                <a:cs typeface="+mn-cs"/>
              </a:rPr>
              <a:t>nodejs</a:t>
            </a:r>
            <a:r>
              <a:rPr lang="en-US" sz="1200" b="0" i="0" kern="1200" dirty="0" smtClean="0">
                <a:solidFill>
                  <a:schemeClr val="tx1"/>
                </a:solidFill>
                <a:effectLst/>
                <a:latin typeface="+mn-lt"/>
                <a:ea typeface="+mn-ea"/>
                <a:cs typeface="+mn-cs"/>
              </a:rPr>
              <a:t> instance runs in a single thread and due to its asynchronous nature, it can handle far more number of concurrent requests as compared to apache.</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Apache</a:t>
            </a:r>
            <a:r>
              <a:rPr lang="en-US" sz="1200" b="0" i="0" kern="1200" dirty="0" smtClean="0">
                <a:solidFill>
                  <a:schemeClr val="tx1"/>
                </a:solidFill>
                <a:effectLst/>
                <a:latin typeface="+mn-lt"/>
                <a:ea typeface="+mn-ea"/>
                <a:cs typeface="+mn-cs"/>
              </a:rPr>
              <a:t> is thread based, so if an unexpected problem occurs while processing a request, only that particular thread will crash leaving rest of the requests and threads intact. </a:t>
            </a:r>
            <a:r>
              <a:rPr lang="en-US" sz="1200" b="1" i="0" kern="1200" dirty="0" smtClean="0">
                <a:solidFill>
                  <a:schemeClr val="tx1"/>
                </a:solidFill>
                <a:effectLst/>
                <a:latin typeface="+mn-lt"/>
                <a:ea typeface="+mn-ea"/>
                <a:cs typeface="+mn-cs"/>
              </a:rPr>
              <a:t>Node </a:t>
            </a:r>
            <a:r>
              <a:rPr lang="en-US" sz="1200" b="1" i="0" kern="1200" dirty="0" err="1" smtClean="0">
                <a:solidFill>
                  <a:schemeClr val="tx1"/>
                </a:solidFill>
                <a:effectLst/>
                <a:latin typeface="+mn-lt"/>
                <a:ea typeface="+mn-ea"/>
                <a:cs typeface="+mn-cs"/>
              </a:rPr>
              <a:t>Js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handles multiple requests using one single thread. If a problem occurs whole node </a:t>
            </a:r>
            <a:r>
              <a:rPr lang="en-US" sz="1200" b="0" i="0" kern="1200" dirty="0" err="1" smtClean="0">
                <a:solidFill>
                  <a:schemeClr val="tx1"/>
                </a:solidFill>
                <a:effectLst/>
                <a:latin typeface="+mn-lt"/>
                <a:ea typeface="+mn-ea"/>
                <a:cs typeface="+mn-cs"/>
              </a:rPr>
              <a:t>js</a:t>
            </a:r>
            <a:r>
              <a:rPr lang="en-US" sz="1200" b="0" i="0" kern="1200" dirty="0" smtClean="0">
                <a:solidFill>
                  <a:schemeClr val="tx1"/>
                </a:solidFill>
                <a:effectLst/>
                <a:latin typeface="+mn-lt"/>
                <a:ea typeface="+mn-ea"/>
                <a:cs typeface="+mn-cs"/>
              </a:rPr>
              <a:t> instance will crash along with any global data that was stored in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variables or arrays. It can be automatically restarted using "forever" or some other modules but the current requests and the data is gone.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when </a:t>
            </a:r>
            <a:r>
              <a:rPr lang="en-US" sz="1200" b="1" i="0" kern="1200" dirty="0" smtClean="0">
                <a:solidFill>
                  <a:schemeClr val="tx1"/>
                </a:solidFill>
                <a:effectLst/>
                <a:latin typeface="+mn-lt"/>
                <a:ea typeface="+mn-ea"/>
                <a:cs typeface="+mn-cs"/>
              </a:rPr>
              <a:t>Apache</a:t>
            </a:r>
            <a:r>
              <a:rPr lang="en-US" sz="1200" b="0" i="0" kern="1200" dirty="0" smtClean="0">
                <a:solidFill>
                  <a:schemeClr val="tx1"/>
                </a:solidFill>
                <a:effectLst/>
                <a:latin typeface="+mn-lt"/>
                <a:ea typeface="+mn-ea"/>
                <a:cs typeface="+mn-cs"/>
              </a:rPr>
              <a:t> gets a request which is CPU intensive, other request do not get blocked because of the context switching between the threads. </a:t>
            </a:r>
            <a:r>
              <a:rPr lang="en-US" sz="1200" b="0" i="0" kern="1200" dirty="0" err="1" smtClean="0">
                <a:solidFill>
                  <a:schemeClr val="tx1"/>
                </a:solidFill>
                <a:effectLst/>
                <a:latin typeface="+mn-lt"/>
                <a:ea typeface="+mn-ea"/>
                <a:cs typeface="+mn-cs"/>
              </a:rPr>
              <a:t>when</a:t>
            </a:r>
            <a:r>
              <a:rPr lang="en-US" sz="1200" b="1" i="0" kern="1200" dirty="0" err="1" smtClean="0">
                <a:solidFill>
                  <a:schemeClr val="tx1"/>
                </a:solidFill>
                <a:effectLst/>
                <a:latin typeface="+mn-lt"/>
                <a:ea typeface="+mn-ea"/>
                <a:cs typeface="+mn-cs"/>
              </a:rPr>
              <a:t>NodeJs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gets a CPU intensive request, all the other requests get blocked till this CPU intensive request stops for an I/O. its a good idea to delegate CPU intensive requests to a worker or some other process while using Node </a:t>
            </a:r>
            <a:r>
              <a:rPr lang="en-US" sz="1200" b="0" i="0" kern="1200" dirty="0" err="1" smtClean="0">
                <a:solidFill>
                  <a:schemeClr val="tx1"/>
                </a:solidFill>
                <a:effectLst/>
                <a:latin typeface="+mn-lt"/>
                <a:ea typeface="+mn-ea"/>
                <a:cs typeface="+mn-cs"/>
              </a:rPr>
              <a:t>Js</a:t>
            </a:r>
            <a:r>
              <a:rPr lang="en-US" sz="1200" b="0" i="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PHP</a:t>
            </a:r>
            <a:r>
              <a:rPr lang="en-US" sz="1200" b="0" i="0" kern="1200" dirty="0" smtClean="0">
                <a:solidFill>
                  <a:schemeClr val="tx1"/>
                </a:solidFill>
                <a:effectLst/>
                <a:latin typeface="+mn-lt"/>
                <a:ea typeface="+mn-ea"/>
                <a:cs typeface="+mn-cs"/>
              </a:rPr>
              <a:t> does not support web sockets natively (to my knowledge). There are libraries which can help implement web sockets, but again due to thread based model, a decent number of live web socket connections will eat up your server's resources. </a:t>
            </a:r>
            <a:r>
              <a:rPr lang="en-US" sz="1200" b="1" i="0" kern="1200" dirty="0" err="1" smtClean="0">
                <a:solidFill>
                  <a:schemeClr val="tx1"/>
                </a:solidFill>
                <a:effectLst/>
                <a:latin typeface="+mn-lt"/>
                <a:ea typeface="+mn-ea"/>
                <a:cs typeface="+mn-cs"/>
              </a:rPr>
              <a:t>NodeJs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a perfect candidate for real time communication over internet. Combine it with </a:t>
            </a:r>
            <a:r>
              <a:rPr lang="en-US" sz="1200" b="0" i="0" u="none" strike="noStrike" kern="1200" dirty="0" smtClean="0">
                <a:solidFill>
                  <a:schemeClr val="tx1"/>
                </a:solidFill>
                <a:effectLst/>
                <a:latin typeface="+mn-lt"/>
                <a:ea typeface="+mn-ea"/>
                <a:cs typeface="+mn-cs"/>
                <a:hlinkClick r:id="rId3"/>
              </a:rPr>
              <a:t>Socket.IO</a:t>
            </a:r>
            <a:r>
              <a:rPr lang="en-US" sz="1200" b="0" i="0" kern="1200" dirty="0" smtClean="0">
                <a:solidFill>
                  <a:schemeClr val="tx1"/>
                </a:solidFill>
                <a:effectLst/>
                <a:latin typeface="+mn-lt"/>
                <a:ea typeface="+mn-ea"/>
                <a:cs typeface="+mn-cs"/>
              </a:rPr>
              <a:t> and you will get a good scalable web socket server  along with fallback communication mediums such as flash socket and long polling. Its light weight and it can scale pretty good because its all running in one single thread.</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Cons of </a:t>
            </a:r>
            <a:r>
              <a:rPr lang="en-US" sz="1200" b="1" i="0" kern="1200" dirty="0" err="1" smtClean="0">
                <a:solidFill>
                  <a:schemeClr val="tx1"/>
                </a:solidFill>
                <a:effectLst/>
                <a:latin typeface="+mn-lt"/>
                <a:ea typeface="+mn-ea"/>
                <a:cs typeface="+mn-cs"/>
              </a:rPr>
              <a:t>httpd</a:t>
            </a:r>
            <a:r>
              <a:rPr lang="en-US" sz="1200" b="0" i="0" kern="1200" dirty="0" smtClean="0">
                <a:solidFill>
                  <a:schemeClr val="tx1"/>
                </a:solidFill>
                <a:effectLst/>
                <a:latin typeface="+mn-lt"/>
                <a:ea typeface="+mn-ea"/>
                <a:cs typeface="+mn-cs"/>
              </a:rPr>
              <a:t> versus </a:t>
            </a:r>
            <a:r>
              <a:rPr lang="en-US" sz="1200" b="1" i="0" kern="1200" dirty="0" smtClean="0">
                <a:solidFill>
                  <a:schemeClr val="tx1"/>
                </a:solidFill>
                <a:effectLst/>
                <a:latin typeface="+mn-lt"/>
                <a:ea typeface="+mn-ea"/>
                <a:cs typeface="+mn-cs"/>
              </a:rPr>
              <a:t>node</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httpd</a:t>
            </a:r>
            <a:r>
              <a:rPr lang="en-US" sz="1200" b="0" i="0" kern="1200" dirty="0" smtClean="0">
                <a:solidFill>
                  <a:schemeClr val="tx1"/>
                </a:solidFill>
                <a:effectLst/>
                <a:latin typeface="+mn-lt"/>
                <a:ea typeface="+mn-ea"/>
                <a:cs typeface="+mn-cs"/>
              </a:rPr>
              <a:t> is not a runtime environment if you are looking for a runtime environment.</a:t>
            </a:r>
            <a:r>
              <a:rPr lang="en-US" dirty="0" smtClean="0"/>
              <a:t/>
            </a:r>
            <a:br>
              <a:rPr lang="en-US" dirty="0" smtClean="0"/>
            </a:br>
            <a:r>
              <a:rPr lang="en-US" sz="1200" b="0" i="0" kern="1200" dirty="0" smtClean="0">
                <a:solidFill>
                  <a:schemeClr val="tx1"/>
                </a:solidFill>
                <a:effectLst/>
                <a:latin typeface="+mn-lt"/>
                <a:ea typeface="+mn-ea"/>
                <a:cs typeface="+mn-cs"/>
              </a:rPr>
              <a:t>Cons of </a:t>
            </a:r>
            <a:r>
              <a:rPr lang="en-US" sz="1200" b="1" i="0" kern="1200" dirty="0" smtClean="0">
                <a:solidFill>
                  <a:schemeClr val="tx1"/>
                </a:solidFill>
                <a:effectLst/>
                <a:latin typeface="+mn-lt"/>
                <a:ea typeface="+mn-ea"/>
                <a:cs typeface="+mn-cs"/>
              </a:rPr>
              <a:t>node</a:t>
            </a:r>
            <a:r>
              <a:rPr lang="en-US" sz="1200" b="0" i="0" kern="1200" dirty="0" smtClean="0">
                <a:solidFill>
                  <a:schemeClr val="tx1"/>
                </a:solidFill>
                <a:effectLst/>
                <a:latin typeface="+mn-lt"/>
                <a:ea typeface="+mn-ea"/>
                <a:cs typeface="+mn-cs"/>
              </a:rPr>
              <a:t> versus </a:t>
            </a:r>
            <a:r>
              <a:rPr lang="en-US" sz="1200" b="1" i="0" kern="1200" dirty="0" err="1" smtClean="0">
                <a:solidFill>
                  <a:schemeClr val="tx1"/>
                </a:solidFill>
                <a:effectLst/>
                <a:latin typeface="+mn-lt"/>
                <a:ea typeface="+mn-ea"/>
                <a:cs typeface="+mn-cs"/>
              </a:rPr>
              <a:t>httpd</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node</a:t>
            </a:r>
            <a:r>
              <a:rPr lang="en-US" sz="1200" b="0" i="0" kern="1200" dirty="0" smtClean="0">
                <a:solidFill>
                  <a:schemeClr val="tx1"/>
                </a:solidFill>
                <a:effectLst/>
                <a:latin typeface="+mn-lt"/>
                <a:ea typeface="+mn-ea"/>
                <a:cs typeface="+mn-cs"/>
              </a:rPr>
              <a:t> is not an http server if you are looking for an http server.</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Short story long, </a:t>
            </a:r>
            <a:r>
              <a:rPr lang="en-US" sz="1200" b="0" i="0" kern="1200" dirty="0" err="1" smtClean="0">
                <a:solidFill>
                  <a:schemeClr val="tx1"/>
                </a:solidFill>
                <a:effectLst/>
                <a:latin typeface="+mn-lt"/>
                <a:ea typeface="+mn-ea"/>
                <a:cs typeface="+mn-cs"/>
              </a:rPr>
              <a:t>httpd</a:t>
            </a:r>
            <a:r>
              <a:rPr lang="en-US" sz="1200" b="0" i="0" kern="1200" dirty="0" smtClean="0">
                <a:solidFill>
                  <a:schemeClr val="tx1"/>
                </a:solidFill>
                <a:effectLst/>
                <a:latin typeface="+mn-lt"/>
                <a:ea typeface="+mn-ea"/>
                <a:cs typeface="+mn-cs"/>
              </a:rPr>
              <a:t> is for serving applications and node is for making applications. You could port </a:t>
            </a:r>
            <a:r>
              <a:rPr lang="en-US" sz="1200" b="0" i="0" kern="1200" dirty="0" err="1" smtClean="0">
                <a:solidFill>
                  <a:schemeClr val="tx1"/>
                </a:solidFill>
                <a:effectLst/>
                <a:latin typeface="+mn-lt"/>
                <a:ea typeface="+mn-ea"/>
                <a:cs typeface="+mn-cs"/>
              </a:rPr>
              <a:t>httpd</a:t>
            </a:r>
            <a:r>
              <a:rPr lang="en-US" sz="1200" b="0" i="0" kern="1200" dirty="0" smtClean="0">
                <a:solidFill>
                  <a:schemeClr val="tx1"/>
                </a:solidFill>
                <a:effectLst/>
                <a:latin typeface="+mn-lt"/>
                <a:ea typeface="+mn-ea"/>
                <a:cs typeface="+mn-cs"/>
              </a:rPr>
              <a:t> to node or serve a node application with </a:t>
            </a:r>
            <a:r>
              <a:rPr lang="en-US" sz="1200" b="0" i="0" kern="1200" dirty="0" err="1" smtClean="0">
                <a:solidFill>
                  <a:schemeClr val="tx1"/>
                </a:solidFill>
                <a:effectLst/>
                <a:latin typeface="+mn-lt"/>
                <a:ea typeface="+mn-ea"/>
                <a:cs typeface="+mn-cs"/>
              </a:rPr>
              <a:t>httpd</a:t>
            </a:r>
            <a:r>
              <a:rPr lang="en-US" sz="1200" b="0" i="0" kern="1200" dirty="0" smtClean="0">
                <a:solidFill>
                  <a:schemeClr val="tx1"/>
                </a:solidFill>
                <a:effectLst/>
                <a:latin typeface="+mn-lt"/>
                <a:ea typeface="+mn-ea"/>
                <a:cs typeface="+mn-cs"/>
              </a:rPr>
              <a:t>. Since they can be so related, they are often mistakenly compared to each other. If you are looking to serve content (static or PHP or RTMP stuff or whatever), you should choose something like </a:t>
            </a:r>
            <a:r>
              <a:rPr lang="en-US" sz="1200" b="1" i="0" kern="1200" dirty="0" smtClean="0">
                <a:solidFill>
                  <a:schemeClr val="tx1"/>
                </a:solidFill>
                <a:effectLst/>
                <a:latin typeface="+mn-lt"/>
                <a:ea typeface="+mn-ea"/>
                <a:cs typeface="+mn-cs"/>
              </a:rPr>
              <a:t>apache</a:t>
            </a:r>
            <a:r>
              <a:rPr lang="en-US" sz="1200" b="0"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nginx</a:t>
            </a:r>
            <a:r>
              <a:rPr lang="en-US" sz="1200" b="0" i="0" kern="1200" dirty="0" smtClean="0">
                <a:solidFill>
                  <a:schemeClr val="tx1"/>
                </a:solidFill>
                <a:effectLst/>
                <a:latin typeface="+mn-lt"/>
                <a:ea typeface="+mn-ea"/>
                <a:cs typeface="+mn-cs"/>
              </a:rPr>
              <a:t> (which is the one I would prefer), because they are made just for that.</a:t>
            </a:r>
          </a:p>
          <a:p>
            <a:endParaRPr lang="en-US" dirty="0" smtClean="0"/>
          </a:p>
          <a:p>
            <a:r>
              <a:rPr lang="en-US" sz="1200" b="0" i="0" kern="1200" dirty="0" smtClean="0">
                <a:solidFill>
                  <a:schemeClr val="tx1"/>
                </a:solidFill>
                <a:effectLst/>
                <a:latin typeface="+mn-lt"/>
                <a:ea typeface="+mn-ea"/>
                <a:cs typeface="+mn-cs"/>
              </a:rPr>
              <a:t>Out of the box,</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Apache is a general purpose web server. Out of the box it serves static files from disk and saves log files, and with optional modules it can do much more (caching, load balancing, </a:t>
            </a:r>
            <a:r>
              <a:rPr lang="en-US" sz="1200" b="0" i="0" kern="1200" dirty="0" err="1" smtClean="0">
                <a:solidFill>
                  <a:schemeClr val="tx1"/>
                </a:solidFill>
                <a:effectLst/>
                <a:latin typeface="+mn-lt"/>
                <a:ea typeface="+mn-ea"/>
                <a:cs typeface="+mn-cs"/>
              </a:rPr>
              <a:t>gzipping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proxying</a:t>
            </a:r>
            <a:r>
              <a:rPr lang="en-US" sz="1200" b="0" i="0" kern="1200" dirty="0" smtClean="0">
                <a:solidFill>
                  <a:schemeClr val="tx1"/>
                </a:solidFill>
                <a:effectLst/>
                <a:latin typeface="+mn-lt"/>
                <a:ea typeface="+mn-ea"/>
                <a:cs typeface="+mn-cs"/>
              </a:rPr>
              <a:t>, URL rewriting, etc…) Node.js is just asynchronous IO APIs (including HTTP) for JavaScript. To get it to even serve a file from disk you need to write some code. That said, all of the functionality of Apache could be replicated in a program written for Node.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6</a:t>
            </a:fld>
            <a:endParaRPr lang="en-US"/>
          </a:p>
        </p:txBody>
      </p:sp>
    </p:spTree>
    <p:extLst>
      <p:ext uri="{BB962C8B-B14F-4D97-AF65-F5344CB8AC3E}">
        <p14:creationId xmlns:p14="http://schemas.microsoft.com/office/powerpoint/2010/main" val="391868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async-samples.js #152, #172</a:t>
            </a:r>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17</a:t>
            </a:fld>
            <a:endParaRPr lang="en-US"/>
          </a:p>
        </p:txBody>
      </p:sp>
    </p:spTree>
    <p:extLst>
      <p:ext uri="{BB962C8B-B14F-4D97-AF65-F5344CB8AC3E}">
        <p14:creationId xmlns:p14="http://schemas.microsoft.com/office/powerpoint/2010/main" val="2322282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Checkout</a:t>
            </a:r>
            <a:r>
              <a:rPr lang="en-US" baseline="0" dirty="0" smtClean="0"/>
              <a:t> code at</a:t>
            </a:r>
          </a:p>
          <a:p>
            <a:r>
              <a:rPr lang="en-US" baseline="0" dirty="0" smtClean="0"/>
              <a:t>async-samples.js #197 – easier to read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async-samples.js #226 – even easier to read but using the </a:t>
            </a:r>
            <a:r>
              <a:rPr lang="en-US" baseline="0" dirty="0" err="1" smtClean="0"/>
              <a:t>async</a:t>
            </a:r>
            <a:r>
              <a:rPr lang="en-US" baseline="0" dirty="0" smtClean="0"/>
              <a:t> lib</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name your function with meaningful name and take them out the business logic code.</a:t>
            </a:r>
          </a:p>
          <a:p>
            <a:r>
              <a:rPr lang="en-US" baseline="0" dirty="0" smtClean="0"/>
              <a:t>async-samples.js #272 </a:t>
            </a:r>
          </a:p>
          <a:p>
            <a:endParaRPr lang="en-US" baseline="0" dirty="0" smtClean="0"/>
          </a:p>
          <a:p>
            <a:r>
              <a:rPr lang="en-US" sz="1200" kern="1200" dirty="0" smtClean="0">
                <a:solidFill>
                  <a:schemeClr val="tx1"/>
                </a:solidFill>
                <a:effectLst/>
                <a:latin typeface="+mn-lt"/>
                <a:ea typeface="+mn-ea"/>
                <a:cs typeface="+mn-cs"/>
              </a:rPr>
              <a:t>Got parameters? use function factory to overcome the issue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async-samples.js #307</a:t>
            </a:r>
          </a:p>
          <a:p>
            <a:endParaRPr lang="en-US" baseline="0" dirty="0" smtClean="0"/>
          </a:p>
        </p:txBody>
      </p:sp>
      <p:sp>
        <p:nvSpPr>
          <p:cNvPr id="4" name="Slide Number Placeholder 3"/>
          <p:cNvSpPr>
            <a:spLocks noGrp="1"/>
          </p:cNvSpPr>
          <p:nvPr>
            <p:ph type="sldNum" sz="quarter" idx="10"/>
          </p:nvPr>
        </p:nvSpPr>
        <p:spPr/>
        <p:txBody>
          <a:bodyPr/>
          <a:lstStyle/>
          <a:p>
            <a:fld id="{FCBDF064-0782-450D-A0E1-F94692C3840E}" type="slidenum">
              <a:rPr lang="en-US" smtClean="0"/>
              <a:t>18</a:t>
            </a:fld>
            <a:endParaRPr lang="en-US"/>
          </a:p>
        </p:txBody>
      </p:sp>
    </p:spTree>
    <p:extLst>
      <p:ext uri="{BB962C8B-B14F-4D97-AF65-F5344CB8AC3E}">
        <p14:creationId xmlns:p14="http://schemas.microsoft.com/office/powerpoint/2010/main" val="464399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https://github.com/cyrillef/workflow-node.js-server-view.and.data.api</a:t>
            </a:r>
          </a:p>
          <a:p>
            <a:endParaRPr lang="en-US" dirty="0" smtClean="0"/>
          </a:p>
          <a:p>
            <a:r>
              <a:rPr lang="en-US" dirty="0" smtClean="0"/>
              <a:t>https://github.com/cyrillef/workflow-node.js-server-view.and.data.api/blob/master/server/lmv-results.js #131</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Name your functions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Keep your code shallow</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Avoid the ‘Sync’ calls even if it looks easier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Modularize!</a:t>
            </a:r>
          </a:p>
          <a:p>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19</a:t>
            </a:fld>
            <a:endParaRPr lang="en-US"/>
          </a:p>
        </p:txBody>
      </p:sp>
    </p:spTree>
    <p:extLst>
      <p:ext uri="{BB962C8B-B14F-4D97-AF65-F5344CB8AC3E}">
        <p14:creationId xmlns:p14="http://schemas.microsoft.com/office/powerpoint/2010/main" val="3309103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wf1_GetFullDetails (bucket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identifier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urn) {</a:t>
            </a:r>
          </a:p>
          <a:p>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return (</a:t>
            </a:r>
          </a:p>
          <a:p>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function (callback) {</a:t>
            </a:r>
          </a:p>
          <a:p>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p>
          <a:p>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p>
          <a:p>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p>
          <a:p>
            <a:r>
              <a:rPr kumimoji="0" 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p>
          <a:p>
            <a:endParaRPr kumimoji="0" 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r>
              <a:rPr lang="en-US" dirty="0" smtClean="0"/>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wf1_GetItems (bucket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identifier) {</a:t>
            </a:r>
          </a:p>
          <a:p>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return (</a:t>
            </a:r>
          </a:p>
          <a:p>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function (data, callback) {</a:t>
            </a:r>
          </a:p>
          <a:p>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p>
          <a:p>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p>
          <a:p>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p>
          <a:p>
            <a:r>
              <a:rPr kumimoji="0" 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20</a:t>
            </a:fld>
            <a:endParaRPr lang="en-US"/>
          </a:p>
        </p:txBody>
      </p:sp>
    </p:spTree>
    <p:extLst>
      <p:ext uri="{BB962C8B-B14F-4D97-AF65-F5344CB8AC3E}">
        <p14:creationId xmlns:p14="http://schemas.microsoft.com/office/powerpoint/2010/main" val="74923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Works in the browser as well</a:t>
            </a:r>
          </a:p>
          <a:p>
            <a:endParaRPr lang="en-US" dirty="0" smtClean="0"/>
          </a:p>
          <a:p>
            <a:r>
              <a:rPr lang="en-US" dirty="0" smtClean="0"/>
              <a:t>Node.js – </a:t>
            </a:r>
            <a:r>
              <a:rPr lang="en-US" dirty="0" err="1" smtClean="0"/>
              <a:t>npm</a:t>
            </a:r>
            <a:r>
              <a:rPr lang="en-US" dirty="0" smtClean="0"/>
              <a:t> install </a:t>
            </a:r>
            <a:r>
              <a:rPr lang="en-US" dirty="0" err="1" smtClean="0"/>
              <a:t>async</a:t>
            </a:r>
            <a:endParaRPr lang="en-US" dirty="0" smtClean="0"/>
          </a:p>
          <a:p>
            <a:endParaRPr lang="en-US" dirty="0" smtClean="0"/>
          </a:p>
          <a:p>
            <a:r>
              <a:rPr lang="en-US" dirty="0" smtClean="0"/>
              <a:t>In the browser – bower install </a:t>
            </a:r>
            <a:r>
              <a:rPr lang="en-US" dirty="0" err="1" smtClean="0"/>
              <a:t>async</a:t>
            </a:r>
            <a:endParaRPr lang="en-US" dirty="0" smtClean="0"/>
          </a:p>
          <a:p>
            <a:r>
              <a:rPr lang="en-US" dirty="0" smtClean="0"/>
              <a:t>&lt;</a:t>
            </a:r>
            <a:r>
              <a:rPr lang="en-US" sz="1200" kern="1200" dirty="0" smtClean="0">
                <a:solidFill>
                  <a:schemeClr val="tx1"/>
                </a:solidFill>
                <a:effectLst/>
                <a:latin typeface="+mn-lt"/>
                <a:ea typeface="+mn-ea"/>
                <a:cs typeface="+mn-cs"/>
              </a:rPr>
              <a:t>script</a:t>
            </a:r>
            <a:r>
              <a:rPr lang="en-US" dirty="0" smtClean="0"/>
              <a:t> </a:t>
            </a:r>
            <a:r>
              <a:rPr lang="en-US" sz="1200" kern="1200" dirty="0" smtClean="0">
                <a:solidFill>
                  <a:schemeClr val="tx1"/>
                </a:solidFill>
                <a:effectLst/>
                <a:latin typeface="+mn-lt"/>
                <a:ea typeface="+mn-ea"/>
                <a:cs typeface="+mn-cs"/>
              </a:rPr>
              <a:t>type</a:t>
            </a:r>
            <a:r>
              <a:rPr lang="en-US" dirty="0" smtClean="0"/>
              <a:t>=</a:t>
            </a:r>
            <a:r>
              <a:rPr lang="en-US" sz="1200" kern="1200" dirty="0" smtClean="0">
                <a:solidFill>
                  <a:schemeClr val="tx1"/>
                </a:solidFill>
                <a:effectLst/>
                <a:latin typeface="+mn-lt"/>
                <a:ea typeface="+mn-ea"/>
                <a:cs typeface="+mn-cs"/>
              </a:rPr>
              <a:t>"text/</a:t>
            </a:r>
            <a:r>
              <a:rPr lang="en-US" sz="1200" kern="1200" dirty="0" err="1" smtClean="0">
                <a:solidFill>
                  <a:schemeClr val="tx1"/>
                </a:solidFill>
                <a:effectLst/>
                <a:latin typeface="+mn-lt"/>
                <a:ea typeface="+mn-ea"/>
                <a:cs typeface="+mn-cs"/>
              </a:rPr>
              <a:t>javascript</a:t>
            </a:r>
            <a:r>
              <a:rPr lang="en-US" sz="1200" kern="1200" dirty="0" smtClean="0">
                <a:solidFill>
                  <a:schemeClr val="tx1"/>
                </a:solidFill>
                <a:effectLst/>
                <a:latin typeface="+mn-lt"/>
                <a:ea typeface="+mn-ea"/>
                <a:cs typeface="+mn-cs"/>
              </a:rPr>
              <a:t>"</a:t>
            </a:r>
            <a:r>
              <a:rPr lang="en-US" dirty="0" smtClean="0"/>
              <a:t> </a:t>
            </a:r>
            <a:r>
              <a:rPr lang="en-US" sz="1200" kern="1200" dirty="0" err="1" smtClean="0">
                <a:solidFill>
                  <a:schemeClr val="tx1"/>
                </a:solidFill>
                <a:effectLst/>
                <a:latin typeface="+mn-lt"/>
                <a:ea typeface="+mn-ea"/>
                <a:cs typeface="+mn-cs"/>
              </a:rPr>
              <a:t>src</a:t>
            </a:r>
            <a:r>
              <a:rPr lang="en-US" dirty="0" smtClean="0"/>
              <a:t>=</a:t>
            </a:r>
            <a:r>
              <a:rPr lang="en-US" sz="1200" kern="1200" dirty="0" smtClean="0">
                <a:solidFill>
                  <a:schemeClr val="tx1"/>
                </a:solidFill>
                <a:effectLst/>
                <a:latin typeface="+mn-lt"/>
                <a:ea typeface="+mn-ea"/>
                <a:cs typeface="+mn-cs"/>
              </a:rPr>
              <a:t>"async.js"</a:t>
            </a:r>
            <a:r>
              <a:rPr lang="en-US" dirty="0" smtClean="0"/>
              <a:t>&gt;&lt;/</a:t>
            </a:r>
            <a:r>
              <a:rPr lang="en-US" sz="1200" kern="1200" dirty="0" smtClean="0">
                <a:solidFill>
                  <a:schemeClr val="tx1"/>
                </a:solidFill>
                <a:effectLst/>
                <a:latin typeface="+mn-lt"/>
                <a:ea typeface="+mn-ea"/>
                <a:cs typeface="+mn-cs"/>
              </a:rPr>
              <a:t>script</a:t>
            </a:r>
            <a:r>
              <a:rPr lang="en-US" dirty="0" smtClean="0"/>
              <a:t>&gt;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21</a:t>
            </a:fld>
            <a:endParaRPr lang="en-US"/>
          </a:p>
        </p:txBody>
      </p:sp>
    </p:spTree>
    <p:extLst>
      <p:ext uri="{BB962C8B-B14F-4D97-AF65-F5344CB8AC3E}">
        <p14:creationId xmlns:p14="http://schemas.microsoft.com/office/powerpoint/2010/main" val="3108007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According to Promises/A+ specification</a:t>
            </a:r>
          </a:p>
          <a:p>
            <a:r>
              <a:rPr lang="en-US" sz="1200" b="0" i="0" u="none" strike="noStrike" kern="1200" baseline="0" dirty="0" smtClean="0">
                <a:solidFill>
                  <a:schemeClr val="tx1"/>
                </a:solidFill>
                <a:latin typeface="+mn-lt"/>
                <a:ea typeface="+mn-ea"/>
                <a:cs typeface="+mn-cs"/>
              </a:rPr>
              <a:t>„</a:t>
            </a:r>
            <a:r>
              <a:rPr lang="en-US" sz="1200" b="0" i="1" u="none" strike="noStrike" kern="1200" baseline="0" dirty="0" smtClean="0">
                <a:solidFill>
                  <a:schemeClr val="tx1"/>
                </a:solidFill>
                <a:latin typeface="+mn-lt"/>
                <a:ea typeface="+mn-ea"/>
                <a:cs typeface="+mn-cs"/>
              </a:rPr>
              <a:t>promise </a:t>
            </a:r>
            <a:r>
              <a:rPr lang="en-US" sz="1200" b="0" i="0" u="none" strike="noStrike" kern="1200" baseline="0" dirty="0" smtClean="0">
                <a:solidFill>
                  <a:schemeClr val="tx1"/>
                </a:solidFill>
                <a:latin typeface="+mn-lt"/>
                <a:ea typeface="+mn-ea"/>
                <a:cs typeface="+mn-cs"/>
              </a:rPr>
              <a:t>is an object or function with a </a:t>
            </a:r>
            <a:r>
              <a:rPr lang="en-US" sz="1200" b="0" i="1" u="none" strike="noStrike" kern="1200" baseline="0" dirty="0" smtClean="0">
                <a:solidFill>
                  <a:schemeClr val="tx1"/>
                </a:solidFill>
                <a:latin typeface="+mn-lt"/>
                <a:ea typeface="+mn-ea"/>
                <a:cs typeface="+mn-cs"/>
              </a:rPr>
              <a:t>then </a:t>
            </a:r>
            <a:r>
              <a:rPr lang="en-US" sz="1200" b="0" i="0" u="none" strike="noStrike" kern="1200" baseline="0" dirty="0" smtClean="0">
                <a:solidFill>
                  <a:schemeClr val="tx1"/>
                </a:solidFill>
                <a:latin typeface="+mn-lt"/>
                <a:ea typeface="+mn-ea"/>
                <a:cs typeface="+mn-cs"/>
              </a:rPr>
              <a:t>method whose behavior conforms to this specification (...) [and] represents the eventual result of an asynchronous operation„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See promises-sample.js #30, #48, #62</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http://wiki.commonjs.org/wiki/Promises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t>
            </a:r>
          </a:p>
          <a:p>
            <a:r>
              <a:rPr lang="en-US" sz="1200" b="0" i="0" kern="1200" dirty="0" smtClean="0">
                <a:solidFill>
                  <a:schemeClr val="tx1"/>
                </a:solidFill>
                <a:effectLst/>
                <a:latin typeface="+mn-lt"/>
                <a:ea typeface="+mn-ea"/>
                <a:cs typeface="+mn-cs"/>
              </a:rPr>
              <a:t>jQuery implemented Promises in version 1.5.</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http://howtonode.org/promises</a:t>
            </a:r>
          </a:p>
          <a:p>
            <a:r>
              <a:rPr lang="en-US" sz="1200" b="1" i="0" kern="1200" dirty="0" smtClean="0">
                <a:solidFill>
                  <a:schemeClr val="tx1"/>
                </a:solidFill>
                <a:effectLst/>
                <a:latin typeface="+mn-lt"/>
                <a:ea typeface="+mn-ea"/>
                <a:cs typeface="+mn-cs"/>
              </a:rPr>
              <a:t>Promise Terminology</a:t>
            </a:r>
          </a:p>
          <a:p>
            <a:r>
              <a:rPr lang="en-US" sz="1200" b="0" i="0" kern="1200" dirty="0" smtClean="0">
                <a:solidFill>
                  <a:schemeClr val="tx1"/>
                </a:solidFill>
                <a:effectLst/>
                <a:latin typeface="+mn-lt"/>
                <a:ea typeface="+mn-ea"/>
                <a:cs typeface="+mn-cs"/>
              </a:rPr>
              <a:t>Fulfillment: When a successful promise is fulfilled, all of the pending callbacks are called with the value. If more callbacks are registered in the future, they will be called with the same value. Fulfilment is the asynchronous analog for returning a value.</a:t>
            </a:r>
          </a:p>
          <a:p>
            <a:r>
              <a:rPr lang="en-US" sz="1200" b="0" i="0" kern="1200" dirty="0" smtClean="0">
                <a:solidFill>
                  <a:schemeClr val="tx1"/>
                </a:solidFill>
                <a:effectLst/>
                <a:latin typeface="+mn-lt"/>
                <a:ea typeface="+mn-ea"/>
                <a:cs typeface="+mn-cs"/>
              </a:rPr>
              <a:t>Rejection: When a promise cannot be fulfilled, a promise is 'rejected' which invokes the </a:t>
            </a:r>
            <a:r>
              <a:rPr lang="en-US" sz="1200" b="0" i="0" kern="1200" dirty="0" err="1" smtClean="0">
                <a:solidFill>
                  <a:schemeClr val="tx1"/>
                </a:solidFill>
                <a:effectLst/>
                <a:latin typeface="+mn-lt"/>
                <a:ea typeface="+mn-ea"/>
                <a:cs typeface="+mn-cs"/>
              </a:rPr>
              <a:t>errbacks</a:t>
            </a:r>
            <a:r>
              <a:rPr lang="en-US" sz="1200" b="0" i="0" kern="1200" dirty="0" smtClean="0">
                <a:solidFill>
                  <a:schemeClr val="tx1"/>
                </a:solidFill>
                <a:effectLst/>
                <a:latin typeface="+mn-lt"/>
                <a:ea typeface="+mn-ea"/>
                <a:cs typeface="+mn-cs"/>
              </a:rPr>
              <a:t> that are waiting and remembers the error that was rejected for future </a:t>
            </a:r>
            <a:r>
              <a:rPr lang="en-US" sz="1200" b="0" i="0" kern="1200" dirty="0" err="1" smtClean="0">
                <a:solidFill>
                  <a:schemeClr val="tx1"/>
                </a:solidFill>
                <a:effectLst/>
                <a:latin typeface="+mn-lt"/>
                <a:ea typeface="+mn-ea"/>
                <a:cs typeface="+mn-cs"/>
              </a:rPr>
              <a:t>errbacks</a:t>
            </a:r>
            <a:r>
              <a:rPr lang="en-US" sz="1200" b="0" i="0" kern="1200" dirty="0" smtClean="0">
                <a:solidFill>
                  <a:schemeClr val="tx1"/>
                </a:solidFill>
                <a:effectLst/>
                <a:latin typeface="+mn-lt"/>
                <a:ea typeface="+mn-ea"/>
                <a:cs typeface="+mn-cs"/>
              </a:rPr>
              <a:t> that are attached. Rejection is the asynchronous analog for throwing an exception.</a:t>
            </a:r>
          </a:p>
          <a:p>
            <a:r>
              <a:rPr lang="en-US" sz="1200" b="0" i="0" kern="1200" dirty="0" smtClean="0">
                <a:solidFill>
                  <a:schemeClr val="tx1"/>
                </a:solidFill>
                <a:effectLst/>
                <a:latin typeface="+mn-lt"/>
                <a:ea typeface="+mn-ea"/>
                <a:cs typeface="+mn-cs"/>
              </a:rPr>
              <a:t>Resolution: A promise is resolved when it makes progress toward fulfillment or rejection. A promise can only be resolved once, and it can be resolved with a promise instead of a fulfillment or rejection.</a:t>
            </a:r>
          </a:p>
          <a:p>
            <a:r>
              <a:rPr lang="en-US" sz="1200" b="0" i="0" kern="1200" dirty="0" smtClean="0">
                <a:solidFill>
                  <a:schemeClr val="tx1"/>
                </a:solidFill>
                <a:effectLst/>
                <a:latin typeface="+mn-lt"/>
                <a:ea typeface="+mn-ea"/>
                <a:cs typeface="+mn-cs"/>
              </a:rPr>
              <a:t>Callback: A function executed if a </a:t>
            </a:r>
            <a:r>
              <a:rPr lang="en-US" sz="1200" b="0" i="0" kern="1200" dirty="0" err="1"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promise is fulfilled with a value.</a:t>
            </a:r>
          </a:p>
          <a:p>
            <a:r>
              <a:rPr lang="en-US" sz="1200" b="0" i="0" kern="1200" dirty="0" err="1" smtClean="0">
                <a:solidFill>
                  <a:schemeClr val="tx1"/>
                </a:solidFill>
                <a:effectLst/>
                <a:latin typeface="+mn-lt"/>
                <a:ea typeface="+mn-ea"/>
                <a:cs typeface="+mn-cs"/>
              </a:rPr>
              <a:t>Errback</a:t>
            </a:r>
            <a:r>
              <a:rPr lang="en-US" sz="1200" b="0" i="0" kern="1200" dirty="0" smtClean="0">
                <a:solidFill>
                  <a:schemeClr val="tx1"/>
                </a:solidFill>
                <a:effectLst/>
                <a:latin typeface="+mn-lt"/>
                <a:ea typeface="+mn-ea"/>
                <a:cs typeface="+mn-cs"/>
              </a:rPr>
              <a:t>: A function executed if a promise is rejected, with an exception.</a:t>
            </a:r>
          </a:p>
          <a:p>
            <a:r>
              <a:rPr lang="en-US" sz="1200" b="0" i="0" kern="1200" dirty="0" err="1" smtClean="0">
                <a:solidFill>
                  <a:schemeClr val="tx1"/>
                </a:solidFill>
                <a:effectLst/>
                <a:latin typeface="+mn-lt"/>
                <a:ea typeface="+mn-ea"/>
                <a:cs typeface="+mn-cs"/>
              </a:rPr>
              <a:t>Progressback</a:t>
            </a:r>
            <a:r>
              <a:rPr lang="en-US" sz="1200" b="0" i="0" kern="1200" dirty="0" smtClean="0">
                <a:solidFill>
                  <a:schemeClr val="tx1"/>
                </a:solidFill>
                <a:effectLst/>
                <a:latin typeface="+mn-lt"/>
                <a:ea typeface="+mn-ea"/>
                <a:cs typeface="+mn-cs"/>
              </a:rPr>
              <a:t>: A function executed to show that progress has been made toward resolution of a promise.</a:t>
            </a:r>
          </a:p>
          <a:p>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23</a:t>
            </a:fld>
            <a:endParaRPr lang="en-US"/>
          </a:p>
        </p:txBody>
      </p:sp>
    </p:spTree>
    <p:extLst>
      <p:ext uri="{BB962C8B-B14F-4D97-AF65-F5344CB8AC3E}">
        <p14:creationId xmlns:p14="http://schemas.microsoft.com/office/powerpoint/2010/main" val="2228721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generators-samples.js #30,</a:t>
            </a:r>
            <a:r>
              <a:rPr lang="en-US" baseline="0" dirty="0" smtClean="0"/>
              <a:t> #45, ( #80, #90 )</a:t>
            </a:r>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24</a:t>
            </a:fld>
            <a:endParaRPr lang="en-US"/>
          </a:p>
        </p:txBody>
      </p:sp>
    </p:spTree>
    <p:extLst>
      <p:ext uri="{BB962C8B-B14F-4D97-AF65-F5344CB8AC3E}">
        <p14:creationId xmlns:p14="http://schemas.microsoft.com/office/powerpoint/2010/main" val="1870304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https://github.com/DjebbZ/nodejs-paris-csp</a:t>
            </a:r>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26</a:t>
            </a:fld>
            <a:endParaRPr lang="en-US"/>
          </a:p>
        </p:txBody>
      </p:sp>
    </p:spTree>
    <p:extLst>
      <p:ext uri="{BB962C8B-B14F-4D97-AF65-F5344CB8AC3E}">
        <p14:creationId xmlns:p14="http://schemas.microsoft.com/office/powerpoint/2010/main" val="858288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7</a:t>
            </a:fld>
            <a:endParaRPr lang="en-US"/>
          </a:p>
        </p:txBody>
      </p:sp>
    </p:spTree>
    <p:extLst>
      <p:ext uri="{BB962C8B-B14F-4D97-AF65-F5344CB8AC3E}">
        <p14:creationId xmlns:p14="http://schemas.microsoft.com/office/powerpoint/2010/main" val="3639127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Node.js uses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 which is very simple and familiar to every web developer ) on both the server side, and the client side. Also, when using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you receive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object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as query results, which makes it easy to pass the result on to a client side framework, like knockout / angular etc…</a:t>
            </a:r>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8</a:t>
            </a:fld>
            <a:endParaRPr lang="en-US"/>
          </a:p>
        </p:txBody>
      </p:sp>
    </p:spTree>
    <p:extLst>
      <p:ext uri="{BB962C8B-B14F-4D97-AF65-F5344CB8AC3E}">
        <p14:creationId xmlns:p14="http://schemas.microsoft.com/office/powerpoint/2010/main" val="353339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What happens if you block?</a:t>
            </a:r>
            <a:br>
              <a:rPr lang="en-US" dirty="0" smtClean="0"/>
            </a:br>
            <a:r>
              <a:rPr lang="en-US" dirty="0" smtClean="0"/>
              <a:t>If your code is blocking, you prevent any other request to be honored. Node.js</a:t>
            </a:r>
            <a:r>
              <a:rPr lang="en-US" baseline="0" dirty="0" smtClean="0"/>
              <a:t> expects you to execute code very quickly and return. Lengthy processing must be </a:t>
            </a:r>
            <a:r>
              <a:rPr lang="en-US" baseline="0" dirty="0" err="1" smtClean="0"/>
              <a:t>async</a:t>
            </a:r>
            <a:r>
              <a:rPr lang="en-US" baseline="0" dirty="0" smtClean="0"/>
              <a:t>, spawn, …</a:t>
            </a:r>
            <a:br>
              <a:rPr lang="en-US" baseline="0" dirty="0" smtClean="0"/>
            </a:br>
            <a:r>
              <a:rPr lang="en-US" baseline="0" dirty="0" smtClean="0"/>
              <a:t>You will not loose any requests, but they’ll be delayed and then executed one by one.</a:t>
            </a:r>
            <a:br>
              <a:rPr lang="en-US" baseline="0" dirty="0" smtClean="0"/>
            </a:br>
            <a:r>
              <a:rPr lang="en-US" baseline="0" dirty="0" smtClean="0"/>
              <a:t>A good practice is to stress you code using the Apache ab command or siege  </a:t>
            </a:r>
            <a:endParaRPr lang="en-US" dirty="0" smtClean="0"/>
          </a:p>
          <a:p>
            <a:endParaRPr lang="en-US" dirty="0" smtClean="0"/>
          </a:p>
          <a:p>
            <a:endParaRPr lang="en-US" dirty="0" smtClean="0"/>
          </a:p>
          <a:p>
            <a:pPr marL="171450" indent="-171450">
              <a:buFont typeface="Arial" panose="020B0604020202020204" pitchFamily="34" charset="0"/>
              <a:buChar char="•"/>
            </a:pPr>
            <a:r>
              <a:rPr lang="en-US" dirty="0" smtClean="0"/>
              <a:t>Keep in mind the Node.js foundations </a:t>
            </a:r>
          </a:p>
          <a:p>
            <a:pPr marL="628650" lvl="1" indent="-171450">
              <a:buFont typeface="Arial" panose="020B0604020202020204" pitchFamily="34" charset="0"/>
              <a:buChar char="•"/>
            </a:pPr>
            <a:r>
              <a:rPr lang="en-US" dirty="0" smtClean="0"/>
              <a:t>event loop</a:t>
            </a:r>
          </a:p>
          <a:p>
            <a:pPr marL="628650" lvl="1" indent="-171450">
              <a:buFont typeface="Arial" panose="020B0604020202020204" pitchFamily="34" charset="0"/>
              <a:buChar char="•"/>
            </a:pPr>
            <a:r>
              <a:rPr lang="en-US" dirty="0" smtClean="0"/>
              <a:t>one </a:t>
            </a:r>
            <a:r>
              <a:rPr lang="en-US" dirty="0" err="1" smtClean="0"/>
              <a:t>javascript</a:t>
            </a:r>
            <a:r>
              <a:rPr lang="en-US" dirty="0" smtClean="0"/>
              <a:t> thread</a:t>
            </a:r>
          </a:p>
          <a:p>
            <a:pPr marL="0" lvl="0" indent="0">
              <a:buFont typeface="Arial" panose="020B0604020202020204" pitchFamily="34" charset="0"/>
              <a:buNone/>
            </a:pPr>
            <a:r>
              <a:rPr lang="en-US" dirty="0" smtClean="0"/>
              <a:t>See next 2 slides</a:t>
            </a:r>
          </a:p>
          <a:p>
            <a:pPr marL="0" lv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FCBDF064-0782-450D-A0E1-F94692C3840E}" type="slidenum">
              <a:rPr lang="en-US" smtClean="0"/>
              <a:t>11</a:t>
            </a:fld>
            <a:endParaRPr lang="en-US"/>
          </a:p>
        </p:txBody>
      </p:sp>
    </p:spTree>
    <p:extLst>
      <p:ext uri="{BB962C8B-B14F-4D97-AF65-F5344CB8AC3E}">
        <p14:creationId xmlns:p14="http://schemas.microsoft.com/office/powerpoint/2010/main" val="2724093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Old </a:t>
            </a:r>
            <a:r>
              <a:rPr lang="en-US" sz="1200" b="0" i="0" kern="1200" dirty="0" err="1" smtClean="0">
                <a:solidFill>
                  <a:schemeClr val="tx1"/>
                </a:solidFill>
                <a:effectLst/>
                <a:latin typeface="+mn-lt"/>
                <a:ea typeface="+mn-ea"/>
                <a:cs typeface="+mn-cs"/>
              </a:rPr>
              <a:t>framwework</a:t>
            </a:r>
            <a:r>
              <a:rPr lang="en-US" sz="1200" b="0" i="0" kern="1200" dirty="0" smtClean="0">
                <a:solidFill>
                  <a:schemeClr val="tx1"/>
                </a:solidFill>
                <a:effectLst/>
                <a:latin typeface="+mn-lt"/>
                <a:ea typeface="+mn-ea"/>
                <a:cs typeface="+mn-cs"/>
              </a:rPr>
              <a:t> - http://stackoverflow.com/questions/10680601/nodejs-event-loop</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Libeio</a:t>
            </a:r>
            <a:r>
              <a:rPr lang="en-US" sz="1200" b="0" i="0" kern="1200" dirty="0" smtClean="0">
                <a:solidFill>
                  <a:schemeClr val="tx1"/>
                </a:solidFill>
                <a:effectLst/>
                <a:latin typeface="+mn-lt"/>
                <a:ea typeface="+mn-ea"/>
                <a:cs typeface="+mn-cs"/>
              </a:rPr>
              <a:t> is a full-featured asynchronous I/O library for C, modelled in similar style and spirit as </a:t>
            </a:r>
            <a:r>
              <a:rPr lang="en-US" sz="1200" b="0" i="0" kern="1200" dirty="0" err="1" smtClean="0">
                <a:solidFill>
                  <a:schemeClr val="tx1"/>
                </a:solidFill>
                <a:effectLst/>
                <a:latin typeface="+mn-lt"/>
                <a:ea typeface="+mn-ea"/>
                <a:cs typeface="+mn-cs"/>
                <a:hlinkClick r:id="rId3"/>
              </a:rPr>
              <a:t>libev</a:t>
            </a:r>
            <a:r>
              <a:rPr lang="en-US" sz="1200" b="0" i="0" kern="1200" dirty="0" smtClean="0">
                <a:solidFill>
                  <a:schemeClr val="tx1"/>
                </a:solidFill>
                <a:effectLst/>
                <a:latin typeface="+mn-lt"/>
                <a:ea typeface="+mn-ea"/>
                <a:cs typeface="+mn-cs"/>
              </a:rPr>
              <a:t>. Features include: asynchronous read, write, open, close, stat, unlink, </a:t>
            </a:r>
            <a:r>
              <a:rPr lang="en-US" sz="1200" b="0" i="0" kern="1200" dirty="0" err="1" smtClean="0">
                <a:solidFill>
                  <a:schemeClr val="tx1"/>
                </a:solidFill>
                <a:effectLst/>
                <a:latin typeface="+mn-lt"/>
                <a:ea typeface="+mn-ea"/>
                <a:cs typeface="+mn-cs"/>
              </a:rPr>
              <a:t>fdatasync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mknod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readdir</a:t>
            </a:r>
            <a:r>
              <a:rPr lang="en-US" sz="1200" b="0" i="0" kern="1200" dirty="0" smtClean="0">
                <a:solidFill>
                  <a:schemeClr val="tx1"/>
                </a:solidFill>
                <a:effectLst/>
                <a:latin typeface="+mn-lt"/>
                <a:ea typeface="+mn-ea"/>
                <a:cs typeface="+mn-cs"/>
              </a:rPr>
              <a:t> etc. (basically the full POSIX API). </a:t>
            </a:r>
            <a:r>
              <a:rPr lang="en-US" sz="1200" b="0" i="0" kern="1200" dirty="0" err="1" smtClean="0">
                <a:solidFill>
                  <a:schemeClr val="tx1"/>
                </a:solidFill>
                <a:effectLst/>
                <a:latin typeface="+mn-lt"/>
                <a:ea typeface="+mn-ea"/>
                <a:cs typeface="+mn-cs"/>
              </a:rPr>
              <a:t>sendfile</a:t>
            </a:r>
            <a:r>
              <a:rPr lang="en-US" sz="1200" b="0" i="0" kern="1200" dirty="0" smtClean="0">
                <a:solidFill>
                  <a:schemeClr val="tx1"/>
                </a:solidFill>
                <a:effectLst/>
                <a:latin typeface="+mn-lt"/>
                <a:ea typeface="+mn-ea"/>
                <a:cs typeface="+mn-cs"/>
              </a:rPr>
              <a:t> (native on </a:t>
            </a:r>
            <a:r>
              <a:rPr lang="en-US" sz="1200" b="0" i="0" kern="1200" dirty="0" err="1" smtClean="0">
                <a:solidFill>
                  <a:schemeClr val="tx1"/>
                </a:solidFill>
                <a:effectLst/>
                <a:latin typeface="+mn-lt"/>
                <a:ea typeface="+mn-ea"/>
                <a:cs typeface="+mn-cs"/>
              </a:rPr>
              <a:t>solaris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linux</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hp-ux</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freebsd</a:t>
            </a:r>
            <a:r>
              <a:rPr lang="en-US" sz="1200" b="0" i="0" kern="1200" dirty="0" smtClean="0">
                <a:solidFill>
                  <a:schemeClr val="tx1"/>
                </a:solidFill>
                <a:effectLst/>
                <a:latin typeface="+mn-lt"/>
                <a:ea typeface="+mn-ea"/>
                <a:cs typeface="+mn-cs"/>
              </a:rPr>
              <a:t>, emulated </a:t>
            </a:r>
            <a:r>
              <a:rPr lang="en-US" sz="1200" b="0" i="0" kern="1200" dirty="0" err="1" smtClean="0">
                <a:solidFill>
                  <a:schemeClr val="tx1"/>
                </a:solidFill>
                <a:effectLst/>
                <a:latin typeface="+mn-lt"/>
                <a:ea typeface="+mn-ea"/>
                <a:cs typeface="+mn-cs"/>
              </a:rPr>
              <a:t>everywehere</a:t>
            </a:r>
            <a:r>
              <a:rPr lang="en-US" sz="1200" b="0" i="0" kern="1200" dirty="0" smtClean="0">
                <a:solidFill>
                  <a:schemeClr val="tx1"/>
                </a:solidFill>
                <a:effectLst/>
                <a:latin typeface="+mn-lt"/>
                <a:ea typeface="+mn-ea"/>
                <a:cs typeface="+mn-cs"/>
              </a:rPr>
              <a:t> else), </a:t>
            </a:r>
            <a:r>
              <a:rPr lang="en-US" sz="1200" b="0" i="0" kern="1200" dirty="0" err="1" smtClean="0">
                <a:solidFill>
                  <a:schemeClr val="tx1"/>
                </a:solidFill>
                <a:effectLst/>
                <a:latin typeface="+mn-lt"/>
                <a:ea typeface="+mn-ea"/>
                <a:cs typeface="+mn-cs"/>
              </a:rPr>
              <a:t>readahead</a:t>
            </a:r>
            <a:r>
              <a:rPr lang="en-US" sz="1200" b="0" i="0" kern="1200" dirty="0" smtClean="0">
                <a:solidFill>
                  <a:schemeClr val="tx1"/>
                </a:solidFill>
                <a:effectLst/>
                <a:latin typeface="+mn-lt"/>
                <a:ea typeface="+mn-ea"/>
                <a:cs typeface="+mn-cs"/>
              </a:rPr>
              <a:t> (emulated where not available).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Now using </a:t>
            </a:r>
            <a:r>
              <a:rPr lang="en-US" sz="1200" b="0" i="0" kern="1200" dirty="0" err="1" smtClean="0">
                <a:solidFill>
                  <a:schemeClr val="tx1"/>
                </a:solidFill>
                <a:effectLst/>
                <a:latin typeface="+mn-lt"/>
                <a:ea typeface="+mn-ea"/>
                <a:cs typeface="+mn-cs"/>
              </a:rPr>
              <a:t>libuv</a:t>
            </a:r>
            <a:endParaRPr lang="en-US" sz="1200" b="0" i="0" kern="1200" dirty="0" smtClean="0">
              <a:solidFill>
                <a:schemeClr val="tx1"/>
              </a:solidFill>
              <a:effectLst/>
              <a:latin typeface="+mn-lt"/>
              <a:ea typeface="+mn-ea"/>
              <a:cs typeface="+mn-cs"/>
            </a:endParaRPr>
          </a:p>
          <a:p>
            <a:r>
              <a:rPr lang="en-US" dirty="0" smtClean="0"/>
              <a:t>https://github.com/libuv/libuv</a:t>
            </a:r>
          </a:p>
          <a:p>
            <a:endParaRPr lang="en-US" dirty="0" smtClean="0"/>
          </a:p>
          <a:p>
            <a:r>
              <a:rPr lang="en-US" dirty="0" smtClean="0"/>
              <a:t>The difference with Apache which starts one thread for each request (does not scale</a:t>
            </a:r>
            <a:r>
              <a:rPr lang="en-US" baseline="0" dirty="0" smtClean="0"/>
              <a:t> well under pressure), node is having a pool of thread, so manage the same number always. No memory problem, no slowdown to control threads’ lifetime. The event loop is always there to respond to new requests. People says Node.js is one thread only, but one thread for executing your code, multiple otherwise.</a:t>
            </a:r>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12</a:t>
            </a:fld>
            <a:endParaRPr lang="en-US"/>
          </a:p>
        </p:txBody>
      </p:sp>
    </p:spTree>
    <p:extLst>
      <p:ext uri="{BB962C8B-B14F-4D97-AF65-F5344CB8AC3E}">
        <p14:creationId xmlns:p14="http://schemas.microsoft.com/office/powerpoint/2010/main" val="1536634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you’re blocking Node.js in your code, the event look (in its own thread) will continue receiving</a:t>
            </a:r>
            <a:r>
              <a:rPr lang="en-US" baseline="0" dirty="0" smtClean="0"/>
              <a:t> messages and new requests. Nothing is lost, …. Just delayed because of you.</a:t>
            </a:r>
          </a:p>
          <a:p>
            <a:r>
              <a:rPr lang="en-US" baseline="0" dirty="0" smtClean="0"/>
              <a:t>It is very common for people to assume their code is more important than anything else, or reply things like, their code is fast to not worry about </a:t>
            </a:r>
            <a:r>
              <a:rPr lang="en-US" baseline="0" dirty="0" err="1" smtClean="0"/>
              <a:t>async</a:t>
            </a:r>
            <a:r>
              <a:rPr lang="en-US" baseline="0" dirty="0" smtClean="0"/>
              <a:t> programming. One of my colleague (a very good programmer on desktop) sometimes reply to me that ‘reading that little file synchronously is not a problem, it is small’. Is that true?</a:t>
            </a:r>
          </a:p>
          <a:p>
            <a:r>
              <a:rPr lang="en-US" baseline="0" dirty="0" smtClean="0"/>
              <a:t>He forgot 2 things, yes it is small to read the content, but this is because it is small, the I/O will spend more time accessing the file than reading it.</a:t>
            </a:r>
          </a:p>
          <a:p>
            <a:endParaRPr lang="en-US" baseline="0" dirty="0" smtClean="0"/>
          </a:p>
          <a:p>
            <a:r>
              <a:rPr lang="en-US" baseline="0" dirty="0" smtClean="0"/>
              <a:t>Node.js sends tons of messages, but your application can use messages as well by using the </a:t>
            </a:r>
            <a:r>
              <a:rPr lang="en-US" baseline="0" dirty="0" err="1" smtClean="0"/>
              <a:t>EventEmitter</a:t>
            </a:r>
            <a:endParaRPr lang="en-US" baseline="0" dirty="0" smtClean="0"/>
          </a:p>
          <a:p>
            <a:endParaRPr lang="en-US" baseline="0" dirty="0" smtClean="0"/>
          </a:p>
          <a:p>
            <a:r>
              <a:rPr lang="en-US" sz="1200" b="1" kern="1200" dirty="0" err="1" smtClean="0">
                <a:solidFill>
                  <a:schemeClr val="tx1"/>
                </a:solidFill>
                <a:effectLst/>
                <a:latin typeface="+mn-lt"/>
                <a:ea typeface="+mn-ea"/>
                <a:cs typeface="+mn-cs"/>
              </a:rPr>
              <a:t>var</a:t>
            </a:r>
            <a:r>
              <a:rPr lang="en-US" sz="1200" b="1" kern="1200" dirty="0" smtClean="0">
                <a:solidFill>
                  <a:schemeClr val="tx1"/>
                </a:solidFill>
                <a:effectLst/>
                <a:latin typeface="+mn-lt"/>
                <a:ea typeface="+mn-ea"/>
                <a:cs typeface="+mn-cs"/>
              </a:rPr>
              <a:t> </a:t>
            </a:r>
            <a:r>
              <a:rPr lang="en-US" dirty="0" smtClean="0"/>
              <a:t>events =require(</a:t>
            </a:r>
            <a:r>
              <a:rPr lang="en-US" sz="1200" kern="1200" dirty="0" smtClean="0">
                <a:solidFill>
                  <a:schemeClr val="tx1"/>
                </a:solidFill>
                <a:effectLst/>
                <a:latin typeface="+mn-lt"/>
                <a:ea typeface="+mn-ea"/>
                <a:cs typeface="+mn-cs"/>
              </a:rPr>
              <a:t>'events'</a:t>
            </a:r>
            <a:r>
              <a:rPr lang="en-US" dirty="0" smtClean="0"/>
              <a:t>) </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b="1" kern="1200" dirty="0" err="1" smtClean="0">
                <a:solidFill>
                  <a:schemeClr val="tx1"/>
                </a:solidFill>
                <a:effectLst/>
                <a:latin typeface="+mn-lt"/>
                <a:ea typeface="+mn-ea"/>
                <a:cs typeface="+mn-cs"/>
              </a:rPr>
              <a:t>var</a:t>
            </a:r>
            <a:r>
              <a:rPr lang="en-US" sz="1200" b="1" kern="1200" dirty="0" smtClean="0">
                <a:solidFill>
                  <a:schemeClr val="tx1"/>
                </a:solidFill>
                <a:effectLst/>
                <a:latin typeface="+mn-lt"/>
                <a:ea typeface="+mn-ea"/>
                <a:cs typeface="+mn-cs"/>
              </a:rPr>
              <a:t> </a:t>
            </a:r>
            <a:r>
              <a:rPr lang="en-US" dirty="0" err="1" smtClean="0"/>
              <a:t>util</a:t>
            </a:r>
            <a:r>
              <a:rPr lang="en-US" dirty="0" smtClean="0"/>
              <a:t> =require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util</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function</a:t>
            </a:r>
            <a:r>
              <a:rPr lang="en-US" sz="1200" b="1" kern="1200" baseline="0" dirty="0" smtClean="0">
                <a:solidFill>
                  <a:schemeClr val="tx1"/>
                </a:solidFill>
                <a:effectLst/>
                <a:latin typeface="+mn-lt"/>
                <a:ea typeface="+mn-ea"/>
                <a:cs typeface="+mn-cs"/>
              </a:rPr>
              <a:t> </a:t>
            </a:r>
            <a:r>
              <a:rPr lang="en-US" dirty="0" err="1" smtClean="0"/>
              <a:t>MyObject</a:t>
            </a:r>
            <a:r>
              <a:rPr lang="en-US" sz="1200" kern="1200" dirty="0" smtClean="0">
                <a:solidFill>
                  <a:schemeClr val="tx1"/>
                </a:solidFill>
                <a:effectLst/>
                <a:latin typeface="+mn-lt"/>
                <a:ea typeface="+mn-ea"/>
                <a:cs typeface="+mn-cs"/>
              </a:rPr>
              <a:t> </a:t>
            </a:r>
            <a:r>
              <a:rPr lang="en-US" dirty="0" smtClean="0"/>
              <a:t>() {</a:t>
            </a:r>
            <a:br>
              <a:rPr lang="en-US" dirty="0" smtClean="0"/>
            </a:br>
            <a:r>
              <a:rPr lang="en-US" dirty="0" smtClean="0"/>
              <a:t>   </a:t>
            </a:r>
            <a:r>
              <a:rPr lang="en-US" dirty="0" err="1" smtClean="0"/>
              <a:t>events.</a:t>
            </a:r>
            <a:r>
              <a:rPr lang="en-US" sz="1200" kern="1200" dirty="0" err="1" smtClean="0">
                <a:solidFill>
                  <a:schemeClr val="tx1"/>
                </a:solidFill>
                <a:effectLst/>
                <a:latin typeface="+mn-lt"/>
                <a:ea typeface="+mn-ea"/>
                <a:cs typeface="+mn-cs"/>
              </a:rPr>
              <a:t>EventEmitter</a:t>
            </a:r>
            <a:r>
              <a:rPr lang="en-US" dirty="0" err="1" smtClean="0"/>
              <a:t>.</a:t>
            </a:r>
            <a:r>
              <a:rPr lang="en-US" sz="1200" kern="1200" dirty="0" err="1" smtClean="0">
                <a:solidFill>
                  <a:schemeClr val="tx1"/>
                </a:solidFill>
                <a:effectLst/>
                <a:latin typeface="+mn-lt"/>
                <a:ea typeface="+mn-ea"/>
                <a:cs typeface="+mn-cs"/>
              </a:rPr>
              <a:t>call</a:t>
            </a:r>
            <a:r>
              <a:rPr lang="en-US" sz="1200" kern="1200" dirty="0" smtClean="0">
                <a:solidFill>
                  <a:schemeClr val="tx1"/>
                </a:solidFill>
                <a:effectLst/>
                <a:latin typeface="+mn-lt"/>
                <a:ea typeface="+mn-ea"/>
                <a:cs typeface="+mn-cs"/>
              </a:rPr>
              <a:t> </a:t>
            </a:r>
            <a:r>
              <a:rPr lang="en-US" dirty="0" smtClean="0"/>
              <a:t>(</a:t>
            </a:r>
            <a:r>
              <a:rPr lang="en-US" sz="1200" b="1" kern="1200" dirty="0" smtClean="0">
                <a:solidFill>
                  <a:schemeClr val="tx1"/>
                </a:solidFill>
                <a:effectLst/>
                <a:latin typeface="+mn-lt"/>
                <a:ea typeface="+mn-ea"/>
                <a:cs typeface="+mn-cs"/>
              </a:rPr>
              <a:t>this</a:t>
            </a:r>
            <a:r>
              <a:rPr lang="en-US" dirty="0" smtClean="0"/>
              <a:t>) </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dirty="0" smtClean="0"/>
              <a:t>}</a:t>
            </a:r>
            <a:br>
              <a:rPr lang="en-US" dirty="0" smtClean="0"/>
            </a:br>
            <a:r>
              <a:rPr lang="en-US" sz="1200" kern="1200" dirty="0" smtClean="0">
                <a:solidFill>
                  <a:schemeClr val="tx1"/>
                </a:solidFill>
                <a:effectLst/>
                <a:latin typeface="+mn-lt"/>
                <a:ea typeface="+mn-ea"/>
                <a:cs typeface="+mn-cs"/>
              </a:rPr>
              <a:t>//</a:t>
            </a:r>
            <a:r>
              <a:rPr lang="en-US" dirty="0" err="1" smtClean="0"/>
              <a:t>MyObject</a:t>
            </a:r>
            <a:r>
              <a:rPr lang="en-US" sz="1200" kern="1200" dirty="0" err="1" smtClean="0">
                <a:solidFill>
                  <a:schemeClr val="tx1"/>
                </a:solidFill>
                <a:effectLst/>
                <a:latin typeface="+mn-lt"/>
                <a:ea typeface="+mn-ea"/>
                <a:cs typeface="+mn-cs"/>
              </a:rPr>
              <a:t>.prototype.__proto</a:t>
            </a:r>
            <a:r>
              <a:rPr lang="en-US" sz="1200" kern="1200" dirty="0" smtClean="0">
                <a:solidFill>
                  <a:schemeClr val="tx1"/>
                </a:solidFill>
                <a:effectLst/>
                <a:latin typeface="+mn-lt"/>
                <a:ea typeface="+mn-ea"/>
                <a:cs typeface="+mn-cs"/>
              </a:rPr>
              <a:t>__ =</a:t>
            </a:r>
            <a:r>
              <a:rPr lang="en-US" sz="1200" kern="1200" dirty="0" err="1" smtClean="0">
                <a:solidFill>
                  <a:schemeClr val="tx1"/>
                </a:solidFill>
                <a:effectLst/>
                <a:latin typeface="+mn-lt"/>
                <a:ea typeface="+mn-ea"/>
                <a:cs typeface="+mn-cs"/>
              </a:rPr>
              <a:t>events.EventEmitter.prototype</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dirty="0" err="1" smtClean="0"/>
              <a:t>util.</a:t>
            </a:r>
            <a:r>
              <a:rPr lang="en-US" sz="1200" kern="1200" dirty="0" err="1" smtClean="0">
                <a:solidFill>
                  <a:schemeClr val="tx1"/>
                </a:solidFill>
                <a:effectLst/>
                <a:latin typeface="+mn-lt"/>
                <a:ea typeface="+mn-ea"/>
                <a:cs typeface="+mn-cs"/>
              </a:rPr>
              <a:t>inherits</a:t>
            </a:r>
            <a:r>
              <a:rPr lang="en-US" sz="1200" kern="1200" dirty="0" smtClean="0">
                <a:solidFill>
                  <a:schemeClr val="tx1"/>
                </a:solidFill>
                <a:effectLst/>
                <a:latin typeface="+mn-lt"/>
                <a:ea typeface="+mn-ea"/>
                <a:cs typeface="+mn-cs"/>
              </a:rPr>
              <a:t> </a:t>
            </a:r>
            <a:r>
              <a:rPr lang="en-US" dirty="0" smtClean="0"/>
              <a:t>(</a:t>
            </a:r>
            <a:r>
              <a:rPr lang="en-US" dirty="0" err="1" smtClean="0"/>
              <a:t>MyObject</a:t>
            </a:r>
            <a:r>
              <a:rPr lang="en-US" sz="1200" kern="1200" dirty="0" smtClean="0">
                <a:solidFill>
                  <a:schemeClr val="tx1"/>
                </a:solidFill>
                <a:effectLst/>
                <a:latin typeface="+mn-lt"/>
                <a:ea typeface="+mn-ea"/>
                <a:cs typeface="+mn-cs"/>
              </a:rPr>
              <a:t>, </a:t>
            </a:r>
            <a:r>
              <a:rPr lang="en-US" dirty="0" err="1" smtClean="0"/>
              <a:t>events.</a:t>
            </a:r>
            <a:r>
              <a:rPr lang="en-US" sz="1200" kern="1200" dirty="0" err="1" smtClean="0">
                <a:solidFill>
                  <a:schemeClr val="tx1"/>
                </a:solidFill>
                <a:effectLst/>
                <a:latin typeface="+mn-lt"/>
                <a:ea typeface="+mn-ea"/>
                <a:cs typeface="+mn-cs"/>
              </a:rPr>
              <a:t>EventEmitter</a:t>
            </a:r>
            <a:r>
              <a:rPr lang="en-US" dirty="0" smtClean="0"/>
              <a:t>) </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dirty="0" err="1" smtClean="0"/>
              <a:t>MyObject.</a:t>
            </a:r>
            <a:r>
              <a:rPr lang="en-US" sz="1200" kern="1200" dirty="0" err="1" smtClean="0">
                <a:solidFill>
                  <a:schemeClr val="tx1"/>
                </a:solidFill>
                <a:effectLst/>
                <a:latin typeface="+mn-lt"/>
                <a:ea typeface="+mn-ea"/>
                <a:cs typeface="+mn-cs"/>
              </a:rPr>
              <a:t>prototype</a:t>
            </a:r>
            <a:r>
              <a:rPr lang="en-US" dirty="0" err="1" smtClean="0"/>
              <a:t>.</a:t>
            </a:r>
            <a:r>
              <a:rPr lang="en-US" sz="1200" kern="1200" dirty="0" err="1" smtClean="0">
                <a:solidFill>
                  <a:schemeClr val="tx1"/>
                </a:solidFill>
                <a:effectLst/>
                <a:latin typeface="+mn-lt"/>
                <a:ea typeface="+mn-ea"/>
                <a:cs typeface="+mn-cs"/>
              </a:rPr>
              <a:t>myFct</a:t>
            </a:r>
            <a:r>
              <a:rPr lang="en-US" sz="1200" kern="1200" dirty="0" smtClean="0">
                <a:solidFill>
                  <a:schemeClr val="tx1"/>
                </a:solidFill>
                <a:effectLst/>
                <a:latin typeface="+mn-lt"/>
                <a:ea typeface="+mn-ea"/>
                <a:cs typeface="+mn-cs"/>
              </a:rPr>
              <a:t> </a:t>
            </a:r>
            <a:r>
              <a:rPr lang="en-US" dirty="0" smtClean="0"/>
              <a:t>=</a:t>
            </a:r>
            <a:r>
              <a:rPr lang="en-US" sz="1200" b="1" kern="1200" dirty="0" smtClean="0">
                <a:solidFill>
                  <a:schemeClr val="tx1"/>
                </a:solidFill>
                <a:effectLst/>
                <a:latin typeface="+mn-lt"/>
                <a:ea typeface="+mn-ea"/>
                <a:cs typeface="+mn-cs"/>
              </a:rPr>
              <a:t>function </a:t>
            </a:r>
            <a:r>
              <a:rPr lang="en-US" dirty="0" smtClean="0"/>
              <a:t>() {</a:t>
            </a:r>
            <a:br>
              <a:rPr lang="en-US" dirty="0" smtClean="0"/>
            </a:br>
            <a:r>
              <a:rPr lang="en-US" dirty="0" smtClean="0"/>
              <a:t>   </a:t>
            </a:r>
            <a:r>
              <a:rPr lang="en-US" sz="1200" b="1" kern="1200" dirty="0" err="1" smtClean="0">
                <a:solidFill>
                  <a:schemeClr val="tx1"/>
                </a:solidFill>
                <a:effectLst/>
                <a:latin typeface="+mn-lt"/>
                <a:ea typeface="+mn-ea"/>
                <a:cs typeface="+mn-cs"/>
              </a:rPr>
              <a:t>var</a:t>
            </a:r>
            <a:r>
              <a:rPr lang="en-US" sz="1200" b="1" kern="1200" dirty="0" smtClean="0">
                <a:solidFill>
                  <a:schemeClr val="tx1"/>
                </a:solidFill>
                <a:effectLst/>
                <a:latin typeface="+mn-lt"/>
                <a:ea typeface="+mn-ea"/>
                <a:cs typeface="+mn-cs"/>
              </a:rPr>
              <a:t> </a:t>
            </a:r>
            <a:r>
              <a:rPr lang="en-US" dirty="0" smtClean="0"/>
              <a:t>self =</a:t>
            </a:r>
            <a:r>
              <a:rPr lang="en-US" sz="1200" b="1"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dirty="0" err="1" smtClean="0"/>
              <a:t>someAsyncCall</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function </a:t>
            </a:r>
            <a:r>
              <a:rPr lang="en-US" dirty="0" smtClean="0"/>
              <a:t>(err, response) {</a:t>
            </a:r>
            <a:br>
              <a:rPr lang="en-US" dirty="0" smtClean="0"/>
            </a:br>
            <a:r>
              <a:rPr lang="en-US" dirty="0" smtClean="0"/>
              <a:t>         </a:t>
            </a:r>
            <a:r>
              <a:rPr lang="en-US" sz="1200" b="1" kern="1200" dirty="0" smtClean="0">
                <a:solidFill>
                  <a:schemeClr val="tx1"/>
                </a:solidFill>
                <a:effectLst/>
                <a:latin typeface="+mn-lt"/>
                <a:ea typeface="+mn-ea"/>
                <a:cs typeface="+mn-cs"/>
              </a:rPr>
              <a:t>try </a:t>
            </a:r>
            <a:r>
              <a:rPr lang="en-US" dirty="0" smtClean="0"/>
              <a:t>{</a:t>
            </a:r>
            <a:br>
              <a:rPr lang="en-US" dirty="0" smtClean="0"/>
            </a:br>
            <a:r>
              <a:rPr lang="en-US" dirty="0" smtClean="0"/>
              <a:t>            </a:t>
            </a:r>
            <a:r>
              <a:rPr lang="en-US" sz="1200" b="1" kern="1200" dirty="0" smtClean="0">
                <a:solidFill>
                  <a:schemeClr val="tx1"/>
                </a:solidFill>
                <a:effectLst/>
                <a:latin typeface="+mn-lt"/>
                <a:ea typeface="+mn-ea"/>
                <a:cs typeface="+mn-cs"/>
              </a:rPr>
              <a:t>if </a:t>
            </a:r>
            <a:r>
              <a:rPr lang="en-US" dirty="0" smtClean="0"/>
              <a:t>( </a:t>
            </a:r>
            <a:r>
              <a:rPr lang="en-US" dirty="0" err="1" smtClean="0"/>
              <a:t>response.</a:t>
            </a:r>
            <a:r>
              <a:rPr lang="en-US" sz="1200" kern="1200" dirty="0" err="1" smtClean="0">
                <a:solidFill>
                  <a:schemeClr val="tx1"/>
                </a:solidFill>
                <a:effectLst/>
                <a:latin typeface="+mn-lt"/>
                <a:ea typeface="+mn-ea"/>
                <a:cs typeface="+mn-cs"/>
              </a:rPr>
              <a:t>statusCode</a:t>
            </a:r>
            <a:r>
              <a:rPr lang="en-US" sz="1200" kern="1200" dirty="0" smtClean="0">
                <a:solidFill>
                  <a:schemeClr val="tx1"/>
                </a:solidFill>
                <a:effectLst/>
                <a:latin typeface="+mn-lt"/>
                <a:ea typeface="+mn-ea"/>
                <a:cs typeface="+mn-cs"/>
              </a:rPr>
              <a:t> </a:t>
            </a:r>
            <a:r>
              <a:rPr lang="en-US" dirty="0" smtClean="0"/>
              <a:t>!= </a:t>
            </a:r>
            <a:r>
              <a:rPr lang="en-US" sz="1200" kern="1200" dirty="0" smtClean="0">
                <a:solidFill>
                  <a:schemeClr val="tx1"/>
                </a:solidFill>
                <a:effectLst/>
                <a:latin typeface="+mn-lt"/>
                <a:ea typeface="+mn-ea"/>
                <a:cs typeface="+mn-cs"/>
              </a:rPr>
              <a:t>200 </a:t>
            </a:r>
            <a:r>
              <a:rPr lang="en-US" dirty="0" smtClean="0"/>
              <a:t>)</a:t>
            </a:r>
            <a:br>
              <a:rPr lang="en-US" dirty="0" smtClean="0"/>
            </a:br>
            <a:r>
              <a:rPr lang="en-US" dirty="0" smtClean="0"/>
              <a:t>               </a:t>
            </a:r>
            <a:r>
              <a:rPr lang="en-US" sz="1200" b="1" kern="1200" dirty="0" smtClean="0">
                <a:solidFill>
                  <a:schemeClr val="tx1"/>
                </a:solidFill>
                <a:effectLst/>
                <a:latin typeface="+mn-lt"/>
                <a:ea typeface="+mn-ea"/>
                <a:cs typeface="+mn-cs"/>
              </a:rPr>
              <a:t>throw </a:t>
            </a:r>
            <a:r>
              <a:rPr lang="en-US" dirty="0" smtClean="0"/>
              <a:t>response </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try </a:t>
            </a:r>
            <a:r>
              <a:rPr lang="en-US" dirty="0" smtClean="0"/>
              <a:t>{ </a:t>
            </a:r>
            <a:r>
              <a:rPr lang="en-US" dirty="0" err="1" smtClean="0"/>
              <a:t>self.</a:t>
            </a:r>
            <a:r>
              <a:rPr lang="en-US" sz="1200" kern="1200" dirty="0" err="1" smtClean="0">
                <a:solidFill>
                  <a:schemeClr val="tx1"/>
                </a:solidFill>
                <a:effectLst/>
                <a:latin typeface="+mn-lt"/>
                <a:ea typeface="+mn-ea"/>
                <a:cs typeface="+mn-cs"/>
              </a:rPr>
              <a:t>emit</a:t>
            </a:r>
            <a:r>
              <a:rPr lang="en-US" sz="1200" kern="1200" dirty="0" smtClean="0">
                <a:solidFill>
                  <a:schemeClr val="tx1"/>
                </a:solidFill>
                <a:effectLst/>
                <a:latin typeface="+mn-lt"/>
                <a:ea typeface="+mn-ea"/>
                <a:cs typeface="+mn-cs"/>
              </a:rPr>
              <a:t> </a:t>
            </a:r>
            <a:r>
              <a:rPr lang="en-US" dirty="0" smtClean="0"/>
              <a:t>(</a:t>
            </a:r>
            <a:r>
              <a:rPr lang="en-US" sz="1200" kern="1200" dirty="0" smtClean="0">
                <a:solidFill>
                  <a:schemeClr val="tx1"/>
                </a:solidFill>
                <a:effectLst/>
                <a:latin typeface="+mn-lt"/>
                <a:ea typeface="+mn-ea"/>
                <a:cs typeface="+mn-cs"/>
              </a:rPr>
              <a:t>'success', </a:t>
            </a:r>
            <a:r>
              <a:rPr lang="en-US" dirty="0" smtClean="0"/>
              <a:t>response) </a:t>
            </a:r>
            <a:r>
              <a:rPr lang="en-US" sz="1200" kern="1200" dirty="0" smtClean="0">
                <a:solidFill>
                  <a:schemeClr val="tx1"/>
                </a:solidFill>
                <a:effectLst/>
                <a:latin typeface="+mn-lt"/>
                <a:ea typeface="+mn-ea"/>
                <a:cs typeface="+mn-cs"/>
              </a:rPr>
              <a:t>; </a:t>
            </a:r>
            <a:r>
              <a:rPr lang="en-US" dirty="0" smtClean="0"/>
              <a:t>} </a:t>
            </a:r>
            <a:r>
              <a:rPr lang="en-US" sz="1200" b="1" kern="1200" dirty="0" smtClean="0">
                <a:solidFill>
                  <a:schemeClr val="tx1"/>
                </a:solidFill>
                <a:effectLst/>
                <a:latin typeface="+mn-lt"/>
                <a:ea typeface="+mn-ea"/>
                <a:cs typeface="+mn-cs"/>
              </a:rPr>
              <a:t>catch </a:t>
            </a:r>
            <a:r>
              <a:rPr lang="en-US" dirty="0" smtClean="0"/>
              <a:t>( err ) {}</a:t>
            </a:r>
            <a:br>
              <a:rPr lang="en-US" dirty="0" smtClean="0"/>
            </a:br>
            <a:r>
              <a:rPr lang="en-US" dirty="0" smtClean="0"/>
              <a:t>         } </a:t>
            </a:r>
            <a:r>
              <a:rPr lang="en-US" sz="1200" b="1" kern="1200" dirty="0" smtClean="0">
                <a:solidFill>
                  <a:schemeClr val="tx1"/>
                </a:solidFill>
                <a:effectLst/>
                <a:latin typeface="+mn-lt"/>
                <a:ea typeface="+mn-ea"/>
                <a:cs typeface="+mn-cs"/>
              </a:rPr>
              <a:t>catch </a:t>
            </a:r>
            <a:r>
              <a:rPr lang="en-US" dirty="0" smtClean="0"/>
              <a:t>( err ) {</a:t>
            </a:r>
            <a:br>
              <a:rPr lang="en-US" dirty="0" smtClean="0"/>
            </a:br>
            <a:r>
              <a:rPr lang="en-US" dirty="0" smtClean="0"/>
              <a:t>            </a:t>
            </a:r>
            <a:r>
              <a:rPr lang="en-US" dirty="0" err="1" smtClean="0"/>
              <a:t>self.</a:t>
            </a:r>
            <a:r>
              <a:rPr lang="en-US" sz="1200" kern="1200" dirty="0" err="1" smtClean="0">
                <a:solidFill>
                  <a:schemeClr val="tx1"/>
                </a:solidFill>
                <a:effectLst/>
                <a:latin typeface="+mn-lt"/>
                <a:ea typeface="+mn-ea"/>
                <a:cs typeface="+mn-cs"/>
              </a:rPr>
              <a:t>emit</a:t>
            </a:r>
            <a:r>
              <a:rPr lang="en-US" sz="1200" kern="1200" dirty="0" smtClean="0">
                <a:solidFill>
                  <a:schemeClr val="tx1"/>
                </a:solidFill>
                <a:effectLst/>
                <a:latin typeface="+mn-lt"/>
                <a:ea typeface="+mn-ea"/>
                <a:cs typeface="+mn-cs"/>
              </a:rPr>
              <a:t> </a:t>
            </a:r>
            <a:r>
              <a:rPr lang="en-US" dirty="0" smtClean="0"/>
              <a:t>(</a:t>
            </a:r>
            <a:r>
              <a:rPr lang="en-US" sz="1200" kern="1200" dirty="0" smtClean="0">
                <a:solidFill>
                  <a:schemeClr val="tx1"/>
                </a:solidFill>
                <a:effectLst/>
                <a:latin typeface="+mn-lt"/>
                <a:ea typeface="+mn-ea"/>
                <a:cs typeface="+mn-cs"/>
              </a:rPr>
              <a:t>'fail', </a:t>
            </a:r>
            <a:r>
              <a:rPr lang="en-US" dirty="0" smtClean="0"/>
              <a:t>err) </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dirty="0" smtClean="0"/>
              <a:t>}</a:t>
            </a:r>
            <a:br>
              <a:rPr lang="en-US" dirty="0" smtClean="0"/>
            </a:br>
            <a:r>
              <a:rPr lang="en-US" dirty="0" smtClean="0"/>
              <a:t>      })</a:t>
            </a:r>
            <a:br>
              <a:rPr lang="en-US" dirty="0" smtClean="0"/>
            </a:br>
            <a:r>
              <a:rPr lang="en-US" dirty="0" smtClean="0"/>
              <a:t>   </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return </a:t>
            </a:r>
            <a:r>
              <a:rPr lang="en-US" dirty="0" smtClean="0"/>
              <a:t>(</a:t>
            </a:r>
            <a:r>
              <a:rPr lang="en-US" sz="1200" b="1" kern="1200" dirty="0" smtClean="0">
                <a:solidFill>
                  <a:schemeClr val="tx1"/>
                </a:solidFill>
                <a:effectLst/>
                <a:latin typeface="+mn-lt"/>
                <a:ea typeface="+mn-ea"/>
                <a:cs typeface="+mn-cs"/>
              </a:rPr>
              <a:t>this</a:t>
            </a:r>
            <a:r>
              <a:rPr lang="en-US" dirty="0" smtClean="0"/>
              <a:t>) </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dirty="0" smtClean="0"/>
              <a:t>} </a:t>
            </a:r>
            <a:r>
              <a:rPr lang="en-US" sz="1200" kern="1200" dirty="0" smtClean="0">
                <a:solidFill>
                  <a:schemeClr val="tx1"/>
                </a:solidFill>
                <a:effectLst/>
                <a:latin typeface="+mn-lt"/>
                <a:ea typeface="+mn-ea"/>
                <a:cs typeface="+mn-cs"/>
              </a:rPr>
              <a:t>;</a:t>
            </a:r>
          </a:p>
          <a:p>
            <a:endParaRPr lang="en-US" dirty="0" smtClean="0"/>
          </a:p>
          <a:p>
            <a:r>
              <a:rPr lang="en-US" dirty="0" smtClean="0"/>
              <a:t>Note: all listeners will get the message,</a:t>
            </a:r>
            <a:r>
              <a:rPr lang="en-US" baseline="0" dirty="0" smtClean="0"/>
              <a:t> message name should be different for each object feature. </a:t>
            </a:r>
            <a:r>
              <a:rPr lang="en-US" baseline="0" dirty="0" err="1" smtClean="0"/>
              <a:t>I.e</a:t>
            </a:r>
            <a:r>
              <a:rPr lang="en-US" baseline="0" dirty="0" smtClean="0"/>
              <a:t>, if </a:t>
            </a:r>
            <a:r>
              <a:rPr lang="en-US" baseline="0" dirty="0" err="1" smtClean="0"/>
              <a:t>MyObject</a:t>
            </a:r>
            <a:r>
              <a:rPr lang="en-US" baseline="0" dirty="0" smtClean="0"/>
              <a:t> got </a:t>
            </a:r>
            <a:r>
              <a:rPr lang="en-US" baseline="0" dirty="0" err="1" smtClean="0"/>
              <a:t>anotherFct</a:t>
            </a:r>
            <a:r>
              <a:rPr lang="en-US" baseline="0" dirty="0" smtClean="0"/>
              <a:t> emitting the same messages, look at this code:</a:t>
            </a:r>
          </a:p>
          <a:p>
            <a:endParaRPr lang="en-US" baseline="0" dirty="0" smtClean="0"/>
          </a:p>
          <a:p>
            <a:r>
              <a:rPr lang="en-US" sz="1200" b="1" kern="1200" dirty="0" err="1" smtClean="0">
                <a:solidFill>
                  <a:schemeClr val="tx1"/>
                </a:solidFill>
                <a:effectLst/>
                <a:latin typeface="+mn-lt"/>
                <a:ea typeface="+mn-ea"/>
                <a:cs typeface="+mn-cs"/>
              </a:rPr>
              <a:t>var</a:t>
            </a:r>
            <a:r>
              <a:rPr lang="en-US" sz="1200" b="1" kern="1200" dirty="0" smtClean="0">
                <a:solidFill>
                  <a:schemeClr val="tx1"/>
                </a:solidFill>
                <a:effectLst/>
                <a:latin typeface="+mn-lt"/>
                <a:ea typeface="+mn-ea"/>
                <a:cs typeface="+mn-cs"/>
              </a:rPr>
              <a:t> </a:t>
            </a:r>
            <a:r>
              <a:rPr lang="en-US" baseline="0" dirty="0" smtClean="0"/>
              <a:t>test =</a:t>
            </a:r>
            <a:r>
              <a:rPr lang="en-US" sz="1200" b="1" kern="1200" dirty="0" smtClean="0">
                <a:solidFill>
                  <a:schemeClr val="tx1"/>
                </a:solidFill>
                <a:effectLst/>
                <a:latin typeface="+mn-lt"/>
                <a:ea typeface="+mn-ea"/>
                <a:cs typeface="+mn-cs"/>
              </a:rPr>
              <a:t>new </a:t>
            </a:r>
            <a:r>
              <a:rPr lang="en-US" dirty="0" err="1" smtClean="0"/>
              <a:t>MyObject</a:t>
            </a:r>
            <a:r>
              <a:rPr lang="en-US" dirty="0" smtClean="0"/>
              <a:t> ().</a:t>
            </a:r>
            <a:r>
              <a:rPr lang="en-US" dirty="0" err="1" smtClean="0"/>
              <a:t>myFct</a:t>
            </a:r>
            <a:r>
              <a:rPr lang="en-US" dirty="0" smtClean="0"/>
              <a:t> ().</a:t>
            </a:r>
            <a:r>
              <a:rPr lang="en-US" dirty="0" err="1" smtClean="0"/>
              <a:t>anotherFct</a:t>
            </a:r>
            <a:r>
              <a:rPr lang="en-US" dirty="0" smtClean="0"/>
              <a:t>()</a:t>
            </a:r>
            <a:br>
              <a:rPr lang="en-US" dirty="0" smtClean="0"/>
            </a:br>
            <a:r>
              <a:rPr lang="en-US" dirty="0" smtClean="0"/>
              <a:t>   .</a:t>
            </a:r>
            <a:r>
              <a:rPr lang="en-US" sz="1200" kern="1200" dirty="0" smtClean="0">
                <a:solidFill>
                  <a:schemeClr val="tx1"/>
                </a:solidFill>
                <a:effectLst/>
                <a:latin typeface="+mn-lt"/>
                <a:ea typeface="+mn-ea"/>
                <a:cs typeface="+mn-cs"/>
              </a:rPr>
              <a:t>on </a:t>
            </a:r>
            <a:r>
              <a:rPr lang="en-US" dirty="0" smtClean="0"/>
              <a:t>(</a:t>
            </a:r>
            <a:r>
              <a:rPr lang="en-US" sz="1200" kern="1200" dirty="0" smtClean="0">
                <a:solidFill>
                  <a:schemeClr val="tx1"/>
                </a:solidFill>
                <a:effectLst/>
                <a:latin typeface="+mn-lt"/>
                <a:ea typeface="+mn-ea"/>
                <a:cs typeface="+mn-cs"/>
              </a:rPr>
              <a:t>'success', </a:t>
            </a:r>
            <a:r>
              <a:rPr lang="en-US" sz="1200" b="1" kern="1200" dirty="0" smtClean="0">
                <a:solidFill>
                  <a:schemeClr val="tx1"/>
                </a:solidFill>
                <a:effectLst/>
                <a:latin typeface="+mn-lt"/>
                <a:ea typeface="+mn-ea"/>
                <a:cs typeface="+mn-cs"/>
              </a:rPr>
              <a:t>function </a:t>
            </a:r>
            <a:r>
              <a:rPr lang="en-US" dirty="0" smtClean="0"/>
              <a:t>(data) {</a:t>
            </a:r>
          </a:p>
          <a:p>
            <a:r>
              <a:rPr lang="en-US" dirty="0" smtClean="0"/>
              <a:t>       // or </a:t>
            </a:r>
            <a:r>
              <a:rPr lang="en-US" dirty="0" err="1" smtClean="0"/>
              <a:t>test.anotherFct</a:t>
            </a:r>
            <a:r>
              <a:rPr lang="en-US" dirty="0" smtClean="0"/>
              <a:t>() ;</a:t>
            </a:r>
          </a:p>
          <a:p>
            <a:r>
              <a:rPr lang="en-US" dirty="0" smtClean="0"/>
              <a:t>   }) ;</a:t>
            </a:r>
          </a:p>
          <a:p>
            <a:endParaRPr lang="en-US" baseline="0" dirty="0" smtClean="0"/>
          </a:p>
          <a:p>
            <a:r>
              <a:rPr lang="en-US" baseline="0" dirty="0" smtClean="0"/>
              <a:t>from where is coming the event?</a:t>
            </a:r>
          </a:p>
          <a:p>
            <a:endParaRPr lang="en-US" baseline="0" dirty="0" smtClean="0"/>
          </a:p>
          <a:p>
            <a:r>
              <a:rPr lang="en-US" baseline="0" dirty="0" smtClean="0"/>
              <a:t>More reading at: https://en.wikipedia.org/wiki/Observer_pattern</a:t>
            </a:r>
          </a:p>
          <a:p>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13</a:t>
            </a:fld>
            <a:endParaRPr lang="en-US"/>
          </a:p>
        </p:txBody>
      </p:sp>
    </p:spTree>
    <p:extLst>
      <p:ext uri="{BB962C8B-B14F-4D97-AF65-F5344CB8AC3E}">
        <p14:creationId xmlns:p14="http://schemas.microsoft.com/office/powerpoint/2010/main" val="193061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fibonacci.js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#28 - http://localhost/api/fibonacci</a:t>
            </a:r>
            <a:br>
              <a:rPr lang="en-US" dirty="0" smtClean="0"/>
            </a:br>
            <a:r>
              <a:rPr lang="en-US" sz="1200" kern="1200" dirty="0" smtClean="0">
                <a:solidFill>
                  <a:schemeClr val="tx1"/>
                </a:solidFill>
                <a:effectLst/>
                <a:latin typeface="+mn-lt"/>
                <a:ea typeface="+mn-ea"/>
                <a:cs typeface="+mn-cs"/>
              </a:rPr>
              <a:t>// Terms=40 2015-06-16T08:59:54+02:00</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Exiting(40): 3.828</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synchronous, badly written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#56 – </a:t>
            </a:r>
            <a:r>
              <a:rPr lang="en-US" dirty="0" smtClean="0"/>
              <a:t>http://localhost/api/fibonacci</a:t>
            </a:r>
            <a:r>
              <a:rPr lang="en-US" sz="1200" kern="1200" dirty="0" smtClean="0">
                <a:solidFill>
                  <a:schemeClr val="tx1"/>
                </a:solidFill>
                <a:effectLst/>
                <a:latin typeface="+mn-lt"/>
                <a:ea typeface="+mn-ea"/>
                <a:cs typeface="+mn-cs"/>
              </a:rPr>
              <a:t>opt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Terms=40 2015-06-16T09:03:40+02:00</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Exiting(40): 0.002</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lot better, but still synchronous</a:t>
            </a:r>
            <a:r>
              <a:rPr lang="en-US" sz="1200" kern="1200" baseline="0" dirty="0" smtClean="0">
                <a:solidFill>
                  <a:schemeClr val="tx1"/>
                </a:solidFill>
                <a:effectLst/>
                <a:latin typeface="+mn-lt"/>
                <a:ea typeface="+mn-ea"/>
                <a:cs typeface="+mn-cs"/>
              </a:rPr>
              <a:t> and has a global variable which is ok in the context of synchronous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#78 – </a:t>
            </a:r>
            <a:r>
              <a:rPr lang="en-US" dirty="0" smtClean="0"/>
              <a:t>http://localhost/api/fibonacciasync</a:t>
            </a:r>
            <a:r>
              <a:rPr lang="en-US" sz="1200" kern="1200" baseline="0" dirty="0" smtClean="0">
                <a:solidFill>
                  <a:schemeClr val="tx1"/>
                </a:solidFill>
                <a:effectLst/>
                <a:latin typeface="+mn-lt"/>
                <a:ea typeface="+mn-ea"/>
                <a:cs typeface="+mn-cs"/>
              </a:rPr>
              <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 Terms(40) - 2015-06-16T09:05:25+02:00</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fibonacci</a:t>
            </a:r>
            <a:r>
              <a:rPr lang="en-US" sz="1200" kern="1200" baseline="0" dirty="0" smtClean="0">
                <a:solidFill>
                  <a:schemeClr val="tx1"/>
                </a:solidFill>
                <a:effectLst/>
                <a:latin typeface="+mn-lt"/>
                <a:ea typeface="+mn-ea"/>
                <a:cs typeface="+mn-cs"/>
              </a:rPr>
              <a:t>(40) callback</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 Returning(40): 0</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fibonacci</a:t>
            </a:r>
            <a:r>
              <a:rPr lang="en-US" sz="1200" kern="1200" baseline="0" dirty="0" smtClean="0">
                <a:solidFill>
                  <a:schemeClr val="tx1"/>
                </a:solidFill>
                <a:effectLst/>
                <a:latin typeface="+mn-lt"/>
                <a:ea typeface="+mn-ea"/>
                <a:cs typeface="+mn-cs"/>
              </a:rPr>
              <a:t>(40) exiting</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 Exiting(40): 0</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fully </a:t>
            </a:r>
            <a:r>
              <a:rPr lang="en-US" sz="1200" kern="1200" baseline="0" dirty="0" err="1" smtClean="0">
                <a:solidFill>
                  <a:schemeClr val="tx1"/>
                </a:solidFill>
                <a:effectLst/>
                <a:latin typeface="+mn-lt"/>
                <a:ea typeface="+mn-ea"/>
                <a:cs typeface="+mn-cs"/>
              </a:rPr>
              <a:t>async</a:t>
            </a:r>
            <a:r>
              <a:rPr lang="en-US" sz="1200" kern="1200" baseline="0" dirty="0" smtClean="0">
                <a:solidFill>
                  <a:schemeClr val="tx1"/>
                </a:solidFill>
                <a:effectLst/>
                <a:latin typeface="+mn-lt"/>
                <a:ea typeface="+mn-ea"/>
                <a:cs typeface="+mn-cs"/>
              </a:rPr>
              <a:t>, but in this small example, hard to demonstrate it exits before end of computation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#78 – </a:t>
            </a:r>
            <a:r>
              <a:rPr lang="en-US" dirty="0" smtClean="0"/>
              <a:t>http://localhost/api/fibonacciasyncslow&amp;terms=5</a:t>
            </a:r>
            <a:br>
              <a:rPr lang="en-US" dirty="0" smtClean="0"/>
            </a:br>
            <a:r>
              <a:rPr lang="en-US" dirty="0" smtClean="0"/>
              <a:t>// Terms(5) - 2015-06-16T09:08:38+02:00</a:t>
            </a:r>
            <a:br>
              <a:rPr lang="en-US" dirty="0" smtClean="0"/>
            </a:br>
            <a:r>
              <a:rPr lang="en-US" dirty="0" smtClean="0"/>
              <a:t>// </a:t>
            </a:r>
            <a:r>
              <a:rPr lang="en-US" dirty="0" err="1" smtClean="0"/>
              <a:t>fibonaccislow</a:t>
            </a:r>
            <a:r>
              <a:rPr lang="en-US" dirty="0" smtClean="0"/>
              <a:t>(5) exiting</a:t>
            </a:r>
            <a:br>
              <a:rPr lang="en-US" dirty="0" smtClean="0"/>
            </a:br>
            <a:r>
              <a:rPr lang="en-US" dirty="0" smtClean="0"/>
              <a:t>//</a:t>
            </a:r>
            <a:r>
              <a:rPr lang="en-US" baseline="0" dirty="0" smtClean="0"/>
              <a:t> E</a:t>
            </a:r>
            <a:r>
              <a:rPr lang="en-US" dirty="0" smtClean="0"/>
              <a:t>xiting(5): 0.001</a:t>
            </a:r>
            <a:br>
              <a:rPr lang="en-US" dirty="0" smtClean="0"/>
            </a:br>
            <a:r>
              <a:rPr lang="en-US" dirty="0" smtClean="0"/>
              <a:t>// </a:t>
            </a:r>
            <a:r>
              <a:rPr lang="en-US" dirty="0" err="1" smtClean="0"/>
              <a:t>fibonaccislow</a:t>
            </a:r>
            <a:r>
              <a:rPr lang="en-US" dirty="0" smtClean="0"/>
              <a:t>(5) callback</a:t>
            </a:r>
            <a:br>
              <a:rPr lang="en-US" dirty="0" smtClean="0"/>
            </a:br>
            <a:r>
              <a:rPr lang="en-US" dirty="0" smtClean="0"/>
              <a:t>// Returning(5): 5.005</a:t>
            </a:r>
            <a:br>
              <a:rPr lang="en-US" dirty="0" smtClean="0"/>
            </a:br>
            <a:r>
              <a:rPr lang="en-US" dirty="0" smtClean="0"/>
              <a:t>same as</a:t>
            </a:r>
            <a:r>
              <a:rPr lang="en-US" baseline="0" dirty="0" smtClean="0"/>
              <a:t> </a:t>
            </a:r>
            <a:r>
              <a:rPr lang="en-US" baseline="0" dirty="0" err="1" smtClean="0"/>
              <a:t>async</a:t>
            </a:r>
            <a:r>
              <a:rPr lang="en-US" baseline="0" dirty="0" smtClean="0"/>
              <a:t>, but slowing down each iteration to show it exit before end of computing.</a:t>
            </a: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Still</a:t>
            </a:r>
            <a:r>
              <a:rPr lang="en-US" sz="1200" kern="1200" baseline="0" dirty="0" smtClean="0">
                <a:solidFill>
                  <a:schemeClr val="tx1"/>
                </a:solidFill>
                <a:effectLst/>
                <a:latin typeface="+mn-lt"/>
                <a:ea typeface="+mn-ea"/>
                <a:cs typeface="+mn-cs"/>
              </a:rPr>
              <a:t> n</a:t>
            </a:r>
            <a:r>
              <a:rPr lang="en-US" sz="1200" kern="1200" dirty="0" smtClean="0">
                <a:solidFill>
                  <a:schemeClr val="tx1"/>
                </a:solidFill>
                <a:effectLst/>
                <a:latin typeface="+mn-lt"/>
                <a:ea typeface="+mn-ea"/>
                <a:cs typeface="+mn-cs"/>
              </a:rPr>
              <a:t>ot convinced?</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Try test0-5</a:t>
            </a:r>
            <a:r>
              <a:rPr lang="en-US" sz="1200" kern="1200" baseline="0" dirty="0" smtClean="0">
                <a:solidFill>
                  <a:schemeClr val="tx1"/>
                </a:solidFill>
                <a:effectLst/>
                <a:latin typeface="+mn-lt"/>
                <a:ea typeface="+mn-ea"/>
                <a:cs typeface="+mn-cs"/>
              </a:rPr>
              <a:t> from index.html #123 mixing blocking and non-blocking code.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r>
              <a:rPr lang="en-US" dirty="0" smtClean="0"/>
              <a:t>Writing </a:t>
            </a:r>
            <a:r>
              <a:rPr lang="en-US" dirty="0" err="1" smtClean="0"/>
              <a:t>async</a:t>
            </a:r>
            <a:r>
              <a:rPr lang="en-US" baseline="0" dirty="0" smtClean="0"/>
              <a:t> code yourself without library is doable but complex – see asynFct.js examples.</a:t>
            </a:r>
          </a:p>
          <a:p>
            <a:r>
              <a:rPr lang="en-US" baseline="0" dirty="0" smtClean="0"/>
              <a:t>async-samples.js #30 and #46, #98</a:t>
            </a:r>
          </a:p>
          <a:p>
            <a:endParaRPr lang="en-US" baseline="0" dirty="0" smtClean="0"/>
          </a:p>
          <a:p>
            <a:r>
              <a:rPr lang="en-US" baseline="0" dirty="0" smtClean="0"/>
              <a:t>But do not try to do it yourself – you’ll end up writing a lot of code which won’t be scalable, while there are specialized libs for that.</a:t>
            </a:r>
          </a:p>
          <a:p>
            <a:endParaRPr lang="en-US" baseline="0" dirty="0" smtClean="0"/>
          </a:p>
        </p:txBody>
      </p:sp>
      <p:sp>
        <p:nvSpPr>
          <p:cNvPr id="4" name="Slide Number Placeholder 3"/>
          <p:cNvSpPr>
            <a:spLocks noGrp="1"/>
          </p:cNvSpPr>
          <p:nvPr>
            <p:ph type="sldNum" sz="quarter" idx="10"/>
          </p:nvPr>
        </p:nvSpPr>
        <p:spPr/>
        <p:txBody>
          <a:bodyPr/>
          <a:lstStyle/>
          <a:p>
            <a:fld id="{FCBDF064-0782-450D-A0E1-F94692C3840E}" type="slidenum">
              <a:rPr lang="en-US" smtClean="0"/>
              <a:t>14</a:t>
            </a:fld>
            <a:endParaRPr lang="en-US"/>
          </a:p>
        </p:txBody>
      </p:sp>
    </p:spTree>
    <p:extLst>
      <p:ext uri="{BB962C8B-B14F-4D97-AF65-F5344CB8AC3E}">
        <p14:creationId xmlns:p14="http://schemas.microsoft.com/office/powerpoint/2010/main" val="4171498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Callbacks are commonly used when you have an asynchronous operation that should notify the caller about its’ completion.</a:t>
            </a:r>
            <a:r>
              <a:rPr lang="en-US" sz="1200" b="0" i="0" kern="1200" baseline="0" dirty="0" smtClean="0">
                <a:solidFill>
                  <a:schemeClr val="tx1"/>
                </a:solidFill>
                <a:effectLst/>
                <a:latin typeface="+mn-lt"/>
                <a:ea typeface="+mn-ea"/>
                <a:cs typeface="+mn-cs"/>
              </a:rPr>
              <a:t> However a callback can be synchronous sometimes, usually not in Node.js</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Promises are a replacement for Callbacks to help you deal with composition of multiple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operations while also making error handling simpler in some cases.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Signals are used as a way of communication between objects. They are mainly used for cases where you need to react to actions that you are not responsible for triggering. These events usually happens multiple times during the application lifetime and might be dispatched at random intervals.</a:t>
            </a:r>
          </a:p>
          <a:p>
            <a:endParaRPr lang="en-US" sz="1200" b="0" i="0" kern="1200" dirty="0" smtClean="0">
              <a:solidFill>
                <a:schemeClr val="tx1"/>
              </a:solidFill>
              <a:effectLst/>
              <a:latin typeface="+mn-lt"/>
              <a:ea typeface="+mn-ea"/>
              <a:cs typeface="+mn-cs"/>
            </a:endParaRPr>
          </a:p>
          <a:p>
            <a:r>
              <a:rPr lang="en-US" dirty="0" err="1" smtClean="0"/>
              <a:t>Coroutines</a:t>
            </a:r>
            <a:r>
              <a:rPr lang="en-US" dirty="0" smtClean="0"/>
              <a:t> are computer program components that generalize subroutines to allow multiple entry points for suspending and resuming execution at certain locations.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EventEmitters</a:t>
            </a:r>
            <a:r>
              <a:rPr lang="en-US" sz="1200" b="0" i="0" kern="1200" dirty="0" smtClean="0">
                <a:solidFill>
                  <a:schemeClr val="tx1"/>
                </a:solidFill>
                <a:effectLst/>
                <a:latin typeface="+mn-lt"/>
                <a:ea typeface="+mn-ea"/>
                <a:cs typeface="+mn-cs"/>
              </a:rPr>
              <a:t> are basically an Object that </a:t>
            </a:r>
            <a:r>
              <a:rPr lang="en-US" sz="1200" b="0" i="0" kern="1200" dirty="0" smtClean="0">
                <a:solidFill>
                  <a:schemeClr val="tx1"/>
                </a:solidFill>
                <a:effectLst/>
                <a:latin typeface="+mn-lt"/>
                <a:ea typeface="+mn-ea"/>
                <a:cs typeface="+mn-cs"/>
                <a:hlinkClick r:id="rId3"/>
              </a:rPr>
              <a:t>creates/dispatches multiple Signals types on-demand</a:t>
            </a:r>
            <a:r>
              <a:rPr lang="en-US" sz="1200" b="0" i="0" kern="1200" dirty="0" smtClean="0">
                <a:solidFill>
                  <a:schemeClr val="tx1"/>
                </a:solidFill>
                <a:effectLst/>
                <a:latin typeface="+mn-lt"/>
                <a:ea typeface="+mn-ea"/>
                <a:cs typeface="+mn-cs"/>
              </a:rPr>
              <a:t> and usually use Strings to define the message name.</a:t>
            </a:r>
          </a:p>
          <a:p>
            <a:r>
              <a:rPr lang="en-US" sz="1200" b="0" i="0" kern="1200" dirty="0" smtClean="0">
                <a:solidFill>
                  <a:schemeClr val="tx1"/>
                </a:solidFill>
                <a:effectLst/>
                <a:latin typeface="+mn-lt"/>
                <a:ea typeface="+mn-ea"/>
                <a:cs typeface="+mn-cs"/>
              </a:rPr>
              <a:t>The biggest advantage of Events over Signals is that you can dispatch dynamic events during runtime - suppose you want a different event type for each change on your Model class.</a:t>
            </a:r>
          </a:p>
          <a:p>
            <a:r>
              <a:rPr lang="en-US" sz="1200" b="0" i="0" kern="1200" dirty="0" smtClean="0">
                <a:solidFill>
                  <a:schemeClr val="tx1"/>
                </a:solidFill>
                <a:effectLst/>
                <a:latin typeface="+mn-lt"/>
                <a:ea typeface="+mn-ea"/>
                <a:cs typeface="+mn-cs"/>
              </a:rPr>
              <a:t>node.js uses </a:t>
            </a:r>
            <a:r>
              <a:rPr lang="en-US" sz="1200" b="0" i="0" kern="1200" dirty="0" err="1" smtClean="0">
                <a:solidFill>
                  <a:schemeClr val="tx1"/>
                </a:solidFill>
                <a:effectLst/>
                <a:latin typeface="+mn-lt"/>
                <a:ea typeface="+mn-ea"/>
                <a:cs typeface="+mn-cs"/>
              </a:rPr>
              <a:t>EventEmitter</a:t>
            </a:r>
            <a:r>
              <a:rPr lang="en-US" sz="1200" b="0" i="0" kern="1200" dirty="0" smtClean="0">
                <a:solidFill>
                  <a:schemeClr val="tx1"/>
                </a:solidFill>
                <a:effectLst/>
                <a:latin typeface="+mn-lt"/>
                <a:ea typeface="+mn-ea"/>
                <a:cs typeface="+mn-cs"/>
              </a:rPr>
              <a:t> internally a lot but creates some callback-like APIs to abstract/simplify the process, like the </a:t>
            </a:r>
            <a:r>
              <a:rPr lang="en-US" sz="1200" b="0" i="0" kern="1200" dirty="0" err="1" smtClean="0">
                <a:solidFill>
                  <a:schemeClr val="tx1"/>
                </a:solidFill>
                <a:effectLst/>
                <a:latin typeface="+mn-lt"/>
                <a:ea typeface="+mn-ea"/>
                <a:cs typeface="+mn-cs"/>
              </a:rPr>
              <a:t>http.createServer</a:t>
            </a:r>
            <a:r>
              <a:rPr lang="en-US" sz="1200" b="0" i="0" kern="1200" dirty="0" smtClean="0">
                <a:solidFill>
                  <a:schemeClr val="tx1"/>
                </a:solidFill>
                <a:effectLst/>
                <a:latin typeface="+mn-lt"/>
                <a:ea typeface="+mn-ea"/>
                <a:cs typeface="+mn-cs"/>
              </a:rPr>
              <a:t> method:</a:t>
            </a:r>
          </a:p>
          <a:p>
            <a:pPr fontAlgn="base"/>
            <a:r>
              <a:rPr lang="en-US" sz="1200" b="0" i="0" kern="1200" dirty="0" smtClean="0">
                <a:solidFill>
                  <a:schemeClr val="tx1"/>
                </a:solidFill>
                <a:effectLst/>
                <a:latin typeface="+mn-lt"/>
                <a:ea typeface="+mn-ea"/>
                <a:cs typeface="+mn-cs"/>
              </a:rPr>
              <a:t>  http</a:t>
            </a:r>
          </a:p>
          <a:p>
            <a:pPr fontAlgn="base"/>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createServer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respondToRequest</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     .listen(1337, '127.0.0.1');</a:t>
            </a:r>
          </a:p>
          <a:p>
            <a:r>
              <a:rPr lang="en-US" sz="1200" b="0" i="0" kern="1200" dirty="0" smtClean="0">
                <a:solidFill>
                  <a:schemeClr val="tx1"/>
                </a:solidFill>
                <a:effectLst/>
                <a:latin typeface="+mn-lt"/>
                <a:ea typeface="+mn-ea"/>
                <a:cs typeface="+mn-cs"/>
              </a:rPr>
              <a:t>is exactly the same as:</a:t>
            </a:r>
          </a:p>
          <a:p>
            <a:pPr fontAlgn="base"/>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server = </a:t>
            </a:r>
            <a:r>
              <a:rPr lang="en-US" sz="1200" b="0" i="0" kern="1200" dirty="0" err="1" smtClean="0">
                <a:solidFill>
                  <a:schemeClr val="tx1"/>
                </a:solidFill>
                <a:effectLst/>
                <a:latin typeface="+mn-lt"/>
                <a:ea typeface="+mn-ea"/>
                <a:cs typeface="+mn-cs"/>
              </a:rPr>
              <a:t>http.createServer</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server.on</a:t>
            </a:r>
            <a:r>
              <a:rPr lang="en-US" sz="1200" b="0" i="0" kern="1200" dirty="0" smtClean="0">
                <a:solidFill>
                  <a:schemeClr val="tx1"/>
                </a:solidFill>
                <a:effectLst/>
                <a:latin typeface="+mn-lt"/>
                <a:ea typeface="+mn-ea"/>
                <a:cs typeface="+mn-cs"/>
              </a:rPr>
              <a:t>('request', </a:t>
            </a:r>
            <a:r>
              <a:rPr lang="en-US" sz="1200" b="0" i="0" kern="1200" dirty="0" err="1" smtClean="0">
                <a:solidFill>
                  <a:schemeClr val="tx1"/>
                </a:solidFill>
                <a:effectLst/>
                <a:latin typeface="+mn-lt"/>
                <a:ea typeface="+mn-ea"/>
                <a:cs typeface="+mn-cs"/>
              </a:rPr>
              <a:t>respondToRequest</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server.listen</a:t>
            </a:r>
            <a:r>
              <a:rPr lang="en-US" sz="1200" b="0" i="0" kern="1200" dirty="0" smtClean="0">
                <a:solidFill>
                  <a:schemeClr val="tx1"/>
                </a:solidFill>
                <a:effectLst/>
                <a:latin typeface="+mn-lt"/>
                <a:ea typeface="+mn-ea"/>
                <a:cs typeface="+mn-cs"/>
              </a:rPr>
              <a:t>(1337, '127.0.0.1');</a:t>
            </a:r>
          </a:p>
          <a:p>
            <a:r>
              <a:rPr lang="en-US" dirty="0" smtClean="0"/>
              <a:t>Be careful not to guess all callbacks have an event behind, when calling in </a:t>
            </a:r>
            <a:r>
              <a:rPr lang="en-US" dirty="0" err="1" smtClean="0"/>
              <a:t>libuv</a:t>
            </a:r>
            <a:r>
              <a:rPr lang="en-US" dirty="0" smtClean="0"/>
              <a:t>,</a:t>
            </a:r>
            <a:r>
              <a:rPr lang="en-US" baseline="0" dirty="0" smtClean="0"/>
              <a:t> these are true </a:t>
            </a:r>
            <a:r>
              <a:rPr lang="en-US" baseline="0" dirty="0" err="1" smtClean="0"/>
              <a:t>async</a:t>
            </a:r>
            <a:r>
              <a:rPr lang="en-US" baseline="0" dirty="0" smtClean="0"/>
              <a:t> callbacks.</a:t>
            </a:r>
          </a:p>
          <a:p>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15</a:t>
            </a:fld>
            <a:endParaRPr lang="en-US"/>
          </a:p>
        </p:txBody>
      </p:sp>
    </p:spTree>
    <p:extLst>
      <p:ext uri="{BB962C8B-B14F-4D97-AF65-F5344CB8AC3E}">
        <p14:creationId xmlns:p14="http://schemas.microsoft.com/office/powerpoint/2010/main" val="4114168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Execution timing – do not expect timing to be consistent</a:t>
            </a:r>
            <a:br>
              <a:rPr lang="en-US" dirty="0" smtClean="0"/>
            </a:br>
            <a:r>
              <a:rPr lang="en-US" dirty="0" smtClean="0"/>
              <a:t>remember the demos</a:t>
            </a:r>
          </a:p>
          <a:p>
            <a:pPr marL="171450" indent="-171450">
              <a:buFont typeface="Arial" panose="020B0604020202020204" pitchFamily="34" charset="0"/>
              <a:buChar char="•"/>
            </a:pPr>
            <a:r>
              <a:rPr lang="en-US" dirty="0" smtClean="0"/>
              <a:t>Scope – returning a value or handling exception outside your functional block</a:t>
            </a:r>
            <a:br>
              <a:rPr lang="en-US" dirty="0" smtClean="0"/>
            </a:br>
            <a:r>
              <a:rPr lang="en-US" dirty="0" smtClean="0"/>
              <a:t>see example in test-ex.html</a:t>
            </a:r>
            <a:br>
              <a:rPr lang="en-US" dirty="0" smtClean="0"/>
            </a:br>
            <a:r>
              <a:rPr lang="en-US" dirty="0" smtClean="0"/>
              <a:t>http://localhost/test-ex.html</a:t>
            </a:r>
          </a:p>
          <a:p>
            <a:pPr marL="171450" indent="-171450">
              <a:buFont typeface="Arial" panose="020B0604020202020204" pitchFamily="34" charset="0"/>
              <a:buChar char="•"/>
            </a:pPr>
            <a:r>
              <a:rPr lang="en-US" dirty="0" smtClean="0"/>
              <a:t>Variable scope</a:t>
            </a:r>
            <a:br>
              <a:rPr lang="en-US" dirty="0" smtClean="0"/>
            </a:br>
            <a:r>
              <a:rPr lang="en-US" dirty="0" smtClean="0"/>
              <a:t>anonymous embedded functions vs named function</a:t>
            </a:r>
            <a:br>
              <a:rPr lang="en-US" dirty="0" smtClean="0"/>
            </a:br>
            <a:r>
              <a:rPr lang="en-US" dirty="0" smtClean="0"/>
              <a:t>named function are great for debugging and reading</a:t>
            </a:r>
            <a:r>
              <a:rPr lang="en-US" baseline="0" dirty="0" smtClean="0"/>
              <a:t> code</a:t>
            </a:r>
            <a:r>
              <a:rPr lang="en-US" dirty="0" smtClean="0"/>
              <a:t/>
            </a:r>
            <a:br>
              <a:rPr lang="en-US" dirty="0" smtClean="0"/>
            </a:br>
            <a:r>
              <a:rPr lang="en-US" dirty="0" smtClean="0"/>
              <a:t>use</a:t>
            </a:r>
            <a:r>
              <a:rPr lang="en-US" baseline="0" dirty="0" smtClean="0"/>
              <a:t> function factory can help</a:t>
            </a:r>
            <a:endParaRPr lang="en-US" dirty="0" smtClean="0"/>
          </a:p>
          <a:p>
            <a:pPr marL="171450" indent="-171450">
              <a:buFont typeface="Arial" panose="020B0604020202020204" pitchFamily="34" charset="0"/>
              <a:buChar char="•"/>
            </a:pPr>
            <a:r>
              <a:rPr lang="en-US" dirty="0" err="1" smtClean="0"/>
              <a:t>Globals</a:t>
            </a:r>
            <a:r>
              <a:rPr lang="en-US" dirty="0" smtClean="0"/>
              <a:t> are your enemies</a:t>
            </a:r>
          </a:p>
          <a:p>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16</a:t>
            </a:fld>
            <a:endParaRPr lang="en-US"/>
          </a:p>
        </p:txBody>
      </p:sp>
    </p:spTree>
    <p:extLst>
      <p:ext uri="{BB962C8B-B14F-4D97-AF65-F5344CB8AC3E}">
        <p14:creationId xmlns:p14="http://schemas.microsoft.com/office/powerpoint/2010/main" val="3366780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4736EE-02F6-4300-A019-B53F47C2A8F4}" type="datetimeFigureOut">
              <a:rPr lang="en-US" smtClean="0"/>
              <a:t>6/29/2015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3191600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4736EE-02F6-4300-A019-B53F47C2A8F4}" type="datetimeFigureOut">
              <a:rPr lang="en-US" smtClean="0"/>
              <a:t>6/29/2015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228302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4736EE-02F6-4300-A019-B53F47C2A8F4}" type="datetimeFigureOut">
              <a:rPr lang="en-US" smtClean="0"/>
              <a:t>6/29/2015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178412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4736EE-02F6-4300-A019-B53F47C2A8F4}" type="datetimeFigureOut">
              <a:rPr lang="en-US" smtClean="0"/>
              <a:t>6/29/2015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237620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4736EE-02F6-4300-A019-B53F47C2A8F4}" type="datetimeFigureOut">
              <a:rPr lang="en-US" smtClean="0"/>
              <a:t>6/29/2015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13422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4736EE-02F6-4300-A019-B53F47C2A8F4}" type="datetimeFigureOut">
              <a:rPr lang="en-US" smtClean="0"/>
              <a:t>6/29/2015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232594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4736EE-02F6-4300-A019-B53F47C2A8F4}" type="datetimeFigureOut">
              <a:rPr lang="en-US" smtClean="0"/>
              <a:t>6/29/2015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404492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4736EE-02F6-4300-A019-B53F47C2A8F4}" type="datetimeFigureOut">
              <a:rPr lang="en-US" smtClean="0"/>
              <a:t>6/29/2015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392146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736EE-02F6-4300-A019-B53F47C2A8F4}" type="datetimeFigureOut">
              <a:rPr lang="en-US" smtClean="0"/>
              <a:t>6/29/2015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126387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4736EE-02F6-4300-A019-B53F47C2A8F4}" type="datetimeFigureOut">
              <a:rPr lang="en-US" smtClean="0"/>
              <a:t>6/29/2015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1947655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4736EE-02F6-4300-A019-B53F47C2A8F4}" type="datetimeFigureOut">
              <a:rPr lang="en-US" smtClean="0"/>
              <a:t>6/29/2015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3081130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736EE-02F6-4300-A019-B53F47C2A8F4}" type="datetimeFigureOut">
              <a:rPr lang="en-US" smtClean="0"/>
              <a:t>6/29/2015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167F8-E636-4AFE-982F-A9A7F9C99DE7}" type="slidenum">
              <a:rPr lang="en-US" smtClean="0"/>
              <a:t>‹#›</a:t>
            </a:fld>
            <a:endParaRPr lang="en-US"/>
          </a:p>
        </p:txBody>
      </p:sp>
    </p:spTree>
    <p:extLst>
      <p:ext uri="{BB962C8B-B14F-4D97-AF65-F5344CB8AC3E}">
        <p14:creationId xmlns:p14="http://schemas.microsoft.com/office/powerpoint/2010/main" val="392597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maxtaco/tamejs" TargetMode="External"/><Relationship Id="rId2" Type="http://schemas.openxmlformats.org/officeDocument/2006/relationships/hyperlink" Target="https://github.com/laverdet/node-fiber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fr.linkedin.com/in/cyrillefauvel"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twitter.com/FAUVELCyrille" TargetMode="External"/><Relationship Id="rId4" Type="http://schemas.openxmlformats.org/officeDocument/2006/relationships/hyperlink" Target="http://around-the-corner.typepad.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eveloper-autodesk.github.io/" TargetMode="External"/><Relationship Id="rId2" Type="http://schemas.openxmlformats.org/officeDocument/2006/relationships/hyperlink" Target="http://extract.autodesk.io/"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Node.js - Callback vs. </a:t>
            </a:r>
            <a:r>
              <a:rPr lang="en-US" sz="5400" dirty="0" err="1"/>
              <a:t>Async</a:t>
            </a:r>
            <a:r>
              <a:rPr lang="en-US" sz="5400" dirty="0"/>
              <a:t> Hell</a:t>
            </a:r>
          </a:p>
        </p:txBody>
      </p:sp>
      <p:sp>
        <p:nvSpPr>
          <p:cNvPr id="3" name="Subtitle 2"/>
          <p:cNvSpPr>
            <a:spLocks noGrp="1"/>
          </p:cNvSpPr>
          <p:nvPr>
            <p:ph type="subTitle" idx="1"/>
          </p:nvPr>
        </p:nvSpPr>
        <p:spPr/>
        <p:txBody>
          <a:bodyPr anchor="b">
            <a:normAutofit/>
          </a:bodyPr>
          <a:lstStyle/>
          <a:p>
            <a:pPr algn="l"/>
            <a:r>
              <a:rPr lang="en-US" sz="1800" dirty="0" smtClean="0"/>
              <a:t>Cyrille Fauvel – Autodesk</a:t>
            </a:r>
          </a:p>
          <a:p>
            <a:pPr algn="l"/>
            <a:r>
              <a:rPr lang="en-US" sz="1800" dirty="0" smtClean="0"/>
              <a:t>@</a:t>
            </a:r>
            <a:r>
              <a:rPr lang="en-US" sz="1800" dirty="0" err="1" smtClean="0"/>
              <a:t>FAUVELcyrille</a:t>
            </a:r>
            <a:endParaRPr lang="en-US" sz="1800" dirty="0"/>
          </a:p>
        </p:txBody>
      </p:sp>
    </p:spTree>
    <p:extLst>
      <p:ext uri="{BB962C8B-B14F-4D97-AF65-F5344CB8AC3E}">
        <p14:creationId xmlns:p14="http://schemas.microsoft.com/office/powerpoint/2010/main" val="1234087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Non-blocking i/o</a:t>
            </a:r>
            <a:br>
              <a:rPr lang="en-US" dirty="0" smtClean="0"/>
            </a:br>
            <a:r>
              <a:rPr lang="en-US" dirty="0" smtClean="0"/>
              <a:t>and</a:t>
            </a:r>
            <a:br>
              <a:rPr lang="en-US" dirty="0" smtClean="0"/>
            </a:br>
            <a:r>
              <a:rPr lang="en-US" dirty="0" smtClean="0"/>
              <a:t> </a:t>
            </a:r>
            <a:r>
              <a:rPr lang="en-US" dirty="0" err="1" smtClean="0"/>
              <a:t>async</a:t>
            </a:r>
            <a:r>
              <a:rPr lang="en-US" dirty="0" smtClean="0"/>
              <a:t> programming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23140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blocking i/o</a:t>
            </a:r>
            <a:endParaRPr lang="en-US" dirty="0"/>
          </a:p>
        </p:txBody>
      </p:sp>
      <p:sp>
        <p:nvSpPr>
          <p:cNvPr id="3" name="Content Placeholder 2"/>
          <p:cNvSpPr>
            <a:spLocks noGrp="1"/>
          </p:cNvSpPr>
          <p:nvPr>
            <p:ph idx="1"/>
          </p:nvPr>
        </p:nvSpPr>
        <p:spPr/>
        <p:txBody>
          <a:bodyPr/>
          <a:lstStyle/>
          <a:p>
            <a:r>
              <a:rPr lang="en-US" dirty="0" smtClean="0"/>
              <a:t>What happens if you block?</a:t>
            </a:r>
          </a:p>
          <a:p>
            <a:endParaRPr lang="en-US" dirty="0"/>
          </a:p>
          <a:p>
            <a:r>
              <a:rPr lang="en-US" dirty="0" smtClean="0"/>
              <a:t>Keep in mind the Node.js foundations </a:t>
            </a:r>
          </a:p>
          <a:p>
            <a:pPr lvl="1"/>
            <a:r>
              <a:rPr lang="en-US" dirty="0" smtClean="0"/>
              <a:t>event loop</a:t>
            </a:r>
          </a:p>
          <a:p>
            <a:pPr lvl="1"/>
            <a:r>
              <a:rPr lang="en-US" dirty="0" smtClean="0"/>
              <a:t>one </a:t>
            </a:r>
            <a:r>
              <a:rPr lang="en-US" dirty="0" err="1" smtClean="0"/>
              <a:t>javascript</a:t>
            </a:r>
            <a:r>
              <a:rPr lang="en-US" dirty="0" smtClean="0"/>
              <a:t> thread</a:t>
            </a:r>
          </a:p>
          <a:p>
            <a:pPr lvl="1"/>
            <a:endParaRPr lang="en-US" dirty="0" smtClean="0"/>
          </a:p>
          <a:p>
            <a:endParaRPr lang="en-US" dirty="0"/>
          </a:p>
        </p:txBody>
      </p:sp>
    </p:spTree>
    <p:extLst>
      <p:ext uri="{BB962C8B-B14F-4D97-AF65-F5344CB8AC3E}">
        <p14:creationId xmlns:p14="http://schemas.microsoft.com/office/powerpoint/2010/main" val="4284713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thread, really?</a:t>
            </a:r>
            <a:endParaRPr lang="en-US" dirty="0"/>
          </a:p>
        </p:txBody>
      </p:sp>
      <p:pic>
        <p:nvPicPr>
          <p:cNvPr id="3" name="Picture 2"/>
          <p:cNvPicPr>
            <a:picLocks noChangeAspect="1"/>
          </p:cNvPicPr>
          <p:nvPr/>
        </p:nvPicPr>
        <p:blipFill>
          <a:blip r:embed="rId3"/>
          <a:stretch>
            <a:fillRect/>
          </a:stretch>
        </p:blipFill>
        <p:spPr>
          <a:xfrm>
            <a:off x="1990725" y="1690688"/>
            <a:ext cx="8210550" cy="4621544"/>
          </a:xfrm>
          <a:prstGeom prst="rect">
            <a:avLst/>
          </a:prstGeom>
        </p:spPr>
      </p:pic>
    </p:spTree>
    <p:extLst>
      <p:ext uri="{BB962C8B-B14F-4D97-AF65-F5344CB8AC3E}">
        <p14:creationId xmlns:p14="http://schemas.microsoft.com/office/powerpoint/2010/main" val="3405116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event loop</a:t>
            </a:r>
            <a:endParaRPr lang="en-US" dirty="0"/>
          </a:p>
        </p:txBody>
      </p:sp>
      <p:pic>
        <p:nvPicPr>
          <p:cNvPr id="4" name="Picture 3"/>
          <p:cNvPicPr>
            <a:picLocks noChangeAspect="1"/>
          </p:cNvPicPr>
          <p:nvPr/>
        </p:nvPicPr>
        <p:blipFill>
          <a:blip r:embed="rId3"/>
          <a:stretch>
            <a:fillRect/>
          </a:stretch>
        </p:blipFill>
        <p:spPr>
          <a:xfrm>
            <a:off x="2488564" y="1690688"/>
            <a:ext cx="7214871" cy="4271963"/>
          </a:xfrm>
          <a:prstGeom prst="rect">
            <a:avLst/>
          </a:prstGeom>
        </p:spPr>
      </p:pic>
    </p:spTree>
    <p:extLst>
      <p:ext uri="{BB962C8B-B14F-4D97-AF65-F5344CB8AC3E}">
        <p14:creationId xmlns:p14="http://schemas.microsoft.com/office/powerpoint/2010/main" val="1328471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r>
              <a:rPr lang="en-US" dirty="0" smtClean="0"/>
              <a:t>The Fibonacci sample</a:t>
            </a:r>
            <a:endParaRPr lang="en-US" dirty="0"/>
          </a:p>
        </p:txBody>
      </p:sp>
    </p:spTree>
    <p:extLst>
      <p:ext uri="{BB962C8B-B14F-4D97-AF65-F5344CB8AC3E}">
        <p14:creationId xmlns:p14="http://schemas.microsoft.com/office/powerpoint/2010/main" val="2507611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2"/>
            <a:ext cx="9144000" cy="5735637"/>
          </a:xfrm>
        </p:spPr>
        <p:txBody>
          <a:bodyPr>
            <a:normAutofit fontScale="90000"/>
          </a:bodyPr>
          <a:lstStyle/>
          <a:p>
            <a:r>
              <a:rPr lang="en-US" dirty="0" smtClean="0"/>
              <a:t>Events</a:t>
            </a:r>
            <a:br>
              <a:rPr lang="en-US" dirty="0" smtClean="0"/>
            </a:br>
            <a:r>
              <a:rPr lang="en-US" dirty="0" smtClean="0"/>
              <a:t>vs</a:t>
            </a:r>
            <a:br>
              <a:rPr lang="en-US" dirty="0" smtClean="0"/>
            </a:br>
            <a:r>
              <a:rPr lang="en-US" dirty="0" smtClean="0"/>
              <a:t> Callbacks</a:t>
            </a:r>
            <a:br>
              <a:rPr lang="en-US" dirty="0" smtClean="0"/>
            </a:br>
            <a:r>
              <a:rPr lang="en-US" dirty="0" smtClean="0"/>
              <a:t> vs</a:t>
            </a:r>
            <a:br>
              <a:rPr lang="en-US" dirty="0" smtClean="0"/>
            </a:br>
            <a:r>
              <a:rPr lang="en-US" dirty="0" smtClean="0"/>
              <a:t>Promises</a:t>
            </a:r>
            <a:br>
              <a:rPr lang="en-US" dirty="0" smtClean="0"/>
            </a:br>
            <a:r>
              <a:rPr lang="en-US" dirty="0" smtClean="0"/>
              <a:t>vs</a:t>
            </a:r>
            <a:br>
              <a:rPr lang="en-US" dirty="0" smtClean="0"/>
            </a:br>
            <a:r>
              <a:rPr lang="en-US" dirty="0" smtClean="0"/>
              <a:t>Generators</a:t>
            </a:r>
            <a:br>
              <a:rPr lang="en-US" dirty="0" smtClean="0"/>
            </a:br>
            <a:r>
              <a:rPr lang="en-US" dirty="0" smtClean="0"/>
              <a:t>vs</a:t>
            </a:r>
            <a:br>
              <a:rPr lang="en-US" dirty="0" smtClean="0"/>
            </a:br>
            <a:r>
              <a:rPr lang="en-US" dirty="0" smtClean="0"/>
              <a:t>…</a:t>
            </a:r>
            <a:endParaRPr lang="en-US" dirty="0"/>
          </a:p>
        </p:txBody>
      </p:sp>
    </p:spTree>
    <p:extLst>
      <p:ext uri="{BB962C8B-B14F-4D97-AF65-F5344CB8AC3E}">
        <p14:creationId xmlns:p14="http://schemas.microsoft.com/office/powerpoint/2010/main" val="843840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careful with</a:t>
            </a:r>
            <a:endParaRPr lang="en-US" dirty="0"/>
          </a:p>
        </p:txBody>
      </p:sp>
      <p:sp>
        <p:nvSpPr>
          <p:cNvPr id="3" name="Content Placeholder 2"/>
          <p:cNvSpPr>
            <a:spLocks noGrp="1"/>
          </p:cNvSpPr>
          <p:nvPr>
            <p:ph idx="1"/>
          </p:nvPr>
        </p:nvSpPr>
        <p:spPr/>
        <p:txBody>
          <a:bodyPr/>
          <a:lstStyle/>
          <a:p>
            <a:r>
              <a:rPr lang="en-US" dirty="0" smtClean="0"/>
              <a:t>Execution timing – do not expect timing to be consistent</a:t>
            </a:r>
          </a:p>
          <a:p>
            <a:r>
              <a:rPr lang="en-US" dirty="0" smtClean="0"/>
              <a:t>Scope – returning a value or handling exception outside your functional block</a:t>
            </a:r>
          </a:p>
          <a:p>
            <a:r>
              <a:rPr lang="en-US" dirty="0" smtClean="0"/>
              <a:t>Variable scope and closures</a:t>
            </a:r>
          </a:p>
          <a:p>
            <a:r>
              <a:rPr lang="en-US" dirty="0" err="1" smtClean="0"/>
              <a:t>Globals</a:t>
            </a:r>
            <a:r>
              <a:rPr lang="en-US" dirty="0" smtClean="0"/>
              <a:t> are your enemies</a:t>
            </a:r>
            <a:endParaRPr lang="en-US" dirty="0"/>
          </a:p>
          <a:p>
            <a:endParaRPr lang="en-US" dirty="0" smtClean="0"/>
          </a:p>
          <a:p>
            <a:endParaRPr lang="en-US" dirty="0"/>
          </a:p>
        </p:txBody>
      </p:sp>
    </p:spTree>
    <p:extLst>
      <p:ext uri="{BB962C8B-B14F-4D97-AF65-F5344CB8AC3E}">
        <p14:creationId xmlns:p14="http://schemas.microsoft.com/office/powerpoint/2010/main" val="3757220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hell</a:t>
            </a:r>
            <a:endParaRPr lang="en-US" dirty="0"/>
          </a:p>
        </p:txBody>
      </p:sp>
      <p:sp>
        <p:nvSpPr>
          <p:cNvPr id="4" name="Rectangle 1"/>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function1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(callback)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function2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results)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err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callback (err)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function3 (result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results)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err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callback (err)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function4 (result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results)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err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callback (err)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function5 (result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results)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4170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hell</a:t>
            </a:r>
            <a:endParaRPr lang="en-US" dirty="0"/>
          </a:p>
        </p:txBody>
      </p:sp>
      <p:sp>
        <p:nvSpPr>
          <p:cNvPr id="8" name="Rectangle 5"/>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Instead of:</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function1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lots of code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function2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lots of code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function3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lots of code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function4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lots of code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function4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lots of code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Aim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for</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function1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(arg1</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arg2</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top-level code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function2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(arg1</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arg2</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top-level code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function3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(arg1</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arg2</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top-level code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function4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(arg1</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arg2</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top-level code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function5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(arg1</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arg2</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top-level code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businessLogic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uses the above to get the work done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595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5500"/>
          </a:xfrm>
        </p:spPr>
        <p:txBody>
          <a:bodyPr/>
          <a:lstStyle/>
          <a:p>
            <a:r>
              <a:rPr lang="en-US" dirty="0" smtClean="0"/>
              <a:t>Real Example</a:t>
            </a:r>
            <a:endParaRPr lang="en-US" dirty="0"/>
          </a:p>
        </p:txBody>
      </p:sp>
      <p:sp>
        <p:nvSpPr>
          <p:cNvPr id="5" name="Rectangle 2"/>
          <p:cNvSpPr>
            <a:spLocks noGrp="1" noChangeArrowheads="1"/>
          </p:cNvSpPr>
          <p:nvPr>
            <p:ph idx="1"/>
          </p:nvPr>
        </p:nvSpPr>
        <p:spPr bwMode="auto">
          <a:xfrm>
            <a:off x="838200" y="1009650"/>
            <a:ext cx="10515600" cy="51673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Get the bucket/identifier viewable data as a zip file containing all resources</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'/results/:bucket/:identifier/project'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bucket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params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bucket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identifier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params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identifier</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urn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lmv.</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Lmv</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(bucket).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getURN</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(identifier)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urn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status</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end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try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rimraf</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'data/'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identifier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err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throw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async.</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waterfall</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(callback_wf1a)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wf1_GetFullDetails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(callback_wf1a</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bucket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identifier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urn)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Get latest full details</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(data</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callback_wf1b)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wf1_GetItems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(data</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callback_wf1b</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bucket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identifier)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From full details, get all individual elements to download</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(results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callbacks_wf1c)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wf1_ReadSvfF2dManifest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(results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callbacks_wf1c</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bucket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identifier)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svf</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/.f2d/manifest additional references to download/create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uris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callback_wf1d)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wf1_GetAdditionalItems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uris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callback_wf1d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bucket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identifier)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Get additional items from the previous extraction step</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(refs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callback_wf1e)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wf1_GenerateLocalHtml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(refs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callback_wf1e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bucket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identifier)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Generate helper html/bat</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results)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wf1End_PackItems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results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identifier)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Create a ZIP file and return all elements</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catch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err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router.get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(/results/:bucket/:identifier/project) exception '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err)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end</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3702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US" dirty="0"/>
              <a:t>Designing and crafting effective Node.js applications frequently involves a fundamentally different approach than we’ve seen in many platforms of the past. Rather than building monolithic functional structures, Node.js applications are composed of discrete components that complement each other and specialize. We’ll explore what works, and how Node.js applications are different. We’ll also review why asynchronous programming in Node.js is important and discuss nested callbacks and control flow implementation for readability and ease of reasoning.</a:t>
            </a:r>
          </a:p>
          <a:p>
            <a:endParaRPr lang="en-US" dirty="0"/>
          </a:p>
        </p:txBody>
      </p:sp>
    </p:spTree>
    <p:extLst>
      <p:ext uri="{BB962C8B-B14F-4D97-AF65-F5344CB8AC3E}">
        <p14:creationId xmlns:p14="http://schemas.microsoft.com/office/powerpoint/2010/main" val="3268676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Example</a:t>
            </a:r>
            <a:endParaRPr lang="en-US" dirty="0"/>
          </a:p>
        </p:txBody>
      </p:sp>
      <p:sp>
        <p:nvSpPr>
          <p:cNvPr id="4" name="Rectangle 1"/>
          <p:cNvSpPr>
            <a:spLocks noGrp="1" noChangeArrowheads="1"/>
          </p:cNvSpPr>
          <p:nvPr>
            <p:ph idx="1"/>
          </p:nvPr>
        </p:nvSpPr>
        <p:spPr bwMode="auto">
          <a:xfrm>
            <a:off x="838200" y="1585248"/>
            <a:ext cx="10804561"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Get the bucket/identifier viewable data as a zip file containing all resources</a:t>
            </a:r>
            <a:b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altLang="en-US" sz="11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altLang="en-US" sz="11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'/results/:bucket/:identifier/project'</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1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bucket =</a:t>
            </a:r>
            <a:r>
              <a:rPr kumimoji="0" lang="en-US" altLang="en-US"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altLang="en-US" sz="11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params</a:t>
            </a:r>
            <a:r>
              <a:rPr kumimoji="0" lang="en-US" altLang="en-US"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.bucket</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1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identifier =</a:t>
            </a:r>
            <a:r>
              <a:rPr kumimoji="0" lang="en-US" altLang="en-US"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altLang="en-US" sz="11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params</a:t>
            </a:r>
            <a:r>
              <a:rPr kumimoji="0" lang="en-US" altLang="en-US"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identifier</a:t>
            </a:r>
            <a:r>
              <a:rPr kumimoji="0" lang="en-US" altLang="en-US" sz="11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1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urn =</a:t>
            </a:r>
            <a:r>
              <a:rPr kumimoji="0" lang="en-US" altLang="en-US" sz="11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lmv.Lmv</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(bucket).</a:t>
            </a:r>
            <a:r>
              <a:rPr kumimoji="0" lang="en-US" altLang="en-US"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getURN</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(identifier) </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urn ==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altLang="en-US" sz="11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status</a:t>
            </a:r>
            <a:r>
              <a:rPr kumimoji="0" lang="en-US" altLang="en-US" sz="11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end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try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rimraf</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'data/'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identifier</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 {</a:t>
            </a:r>
            <a:b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err )</a:t>
            </a:r>
            <a:b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throw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 </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async.</a:t>
            </a:r>
            <a:r>
              <a:rPr kumimoji="0" lang="en-US" altLang="en-US" sz="11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waterfall</a:t>
            </a:r>
            <a:r>
              <a:rPr kumimoji="0" lang="en-US" altLang="en-US" sz="11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wf1_GetFullDetails (bucket</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identifier</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urn)</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Get latest full details</a:t>
            </a:r>
            <a:b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wf1_GetItems (bucket</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identifier)</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From full details, get all individual elements to download</a:t>
            </a:r>
            <a:b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wf1_ReadSvfF2dManifest (bucket</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identifier)</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svf</a:t>
            </a:r>
            <a: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/.f2d/manifest additional references to download/create</a:t>
            </a:r>
            <a:b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wf1_GetAdditionalItems (bucket</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identifier)</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Get additional items from the previous extraction step</a:t>
            </a:r>
            <a:b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wf1_GenerateLocalHtml (bucket</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identifier) </a:t>
            </a:r>
            <a: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Generate helper html/bat</a:t>
            </a:r>
            <a:b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wf1End_PackItems (identifier) </a:t>
            </a:r>
            <a: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Create a ZIP file and return all elements</a:t>
            </a:r>
            <a:b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catch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err ) {</a:t>
            </a:r>
            <a:b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router.get</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(/results/:bucket/:identifier/project) exception '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err) </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altLang="en-US" sz="11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end</a:t>
            </a:r>
            <a:r>
              <a:rPr kumimoji="0" lang="en-US" altLang="en-US" sz="11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4401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async</a:t>
            </a:r>
            <a:r>
              <a:rPr lang="en-US" dirty="0" smtClean="0"/>
              <a:t> library</a:t>
            </a:r>
            <a:endParaRPr lang="en-US" dirty="0"/>
          </a:p>
        </p:txBody>
      </p:sp>
      <p:sp>
        <p:nvSpPr>
          <p:cNvPr id="3" name="Content Placeholder 2"/>
          <p:cNvSpPr>
            <a:spLocks noGrp="1"/>
          </p:cNvSpPr>
          <p:nvPr>
            <p:ph idx="1"/>
          </p:nvPr>
        </p:nvSpPr>
        <p:spPr/>
        <p:txBody>
          <a:bodyPr/>
          <a:lstStyle/>
          <a:p>
            <a:r>
              <a:rPr lang="en-US" dirty="0"/>
              <a:t>Collections</a:t>
            </a:r>
          </a:p>
          <a:p>
            <a:pPr lvl="1"/>
            <a:r>
              <a:rPr lang="en-US" dirty="0"/>
              <a:t>each, map, filter, reduce, some </a:t>
            </a:r>
            <a:r>
              <a:rPr lang="en-US" dirty="0" smtClean="0"/>
              <a:t>...</a:t>
            </a:r>
          </a:p>
          <a:p>
            <a:pPr lvl="1"/>
            <a:endParaRPr lang="en-US" dirty="0"/>
          </a:p>
          <a:p>
            <a:r>
              <a:rPr lang="en-US" dirty="0"/>
              <a:t>Control flow</a:t>
            </a:r>
          </a:p>
          <a:p>
            <a:pPr lvl="1"/>
            <a:r>
              <a:rPr lang="en-US" dirty="0"/>
              <a:t>series, parallel, waterfall, compose ...</a:t>
            </a:r>
          </a:p>
        </p:txBody>
      </p:sp>
    </p:spTree>
    <p:extLst>
      <p:ext uri="{BB962C8B-B14F-4D97-AF65-F5344CB8AC3E}">
        <p14:creationId xmlns:p14="http://schemas.microsoft.com/office/powerpoint/2010/main" val="2594505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Modularize</a:t>
            </a:r>
            <a:endParaRPr lang="en-US" dirty="0"/>
          </a:p>
        </p:txBody>
      </p:sp>
      <p:sp>
        <p:nvSpPr>
          <p:cNvPr id="3" name="Content Placeholder 2"/>
          <p:cNvSpPr>
            <a:spLocks noGrp="1"/>
          </p:cNvSpPr>
          <p:nvPr>
            <p:ph idx="1"/>
          </p:nvPr>
        </p:nvSpPr>
        <p:spPr/>
        <p:txBody>
          <a:bodyPr/>
          <a:lstStyle/>
          <a:p>
            <a:pPr marL="0" indent="0">
              <a:buNone/>
            </a:pPr>
            <a:r>
              <a:rPr lang="en-US" dirty="0"/>
              <a:t>Always expose your package API </a:t>
            </a:r>
            <a:r>
              <a:rPr lang="en-US" dirty="0" smtClean="0"/>
              <a:t>as callback-based </a:t>
            </a:r>
            <a:r>
              <a:rPr lang="en-US" dirty="0"/>
              <a:t>functions</a:t>
            </a:r>
            <a:r>
              <a:rPr lang="en-US" dirty="0" smtClean="0"/>
              <a:t>!</a:t>
            </a:r>
          </a:p>
          <a:p>
            <a:pPr marL="0" indent="0">
              <a:buNone/>
            </a:pPr>
            <a:endParaRPr lang="en-US" dirty="0"/>
          </a:p>
          <a:p>
            <a:pPr marL="0" indent="0" algn="ctr">
              <a:buNone/>
            </a:pPr>
            <a:r>
              <a:rPr lang="en-US" dirty="0"/>
              <a:t>It’s a standard</a:t>
            </a:r>
          </a:p>
        </p:txBody>
      </p:sp>
    </p:spTree>
    <p:extLst>
      <p:ext uri="{BB962C8B-B14F-4D97-AF65-F5344CB8AC3E}">
        <p14:creationId xmlns:p14="http://schemas.microsoft.com/office/powerpoint/2010/main" val="1142526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a:t>
            </a:r>
            <a:endParaRPr lang="en-US" dirty="0"/>
          </a:p>
        </p:txBody>
      </p:sp>
      <p:sp>
        <p:nvSpPr>
          <p:cNvPr id="4" name="Rectangle 1"/>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function1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function2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(data)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function3</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(process3 (data))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(data)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function4</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(process4 (data))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(data)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function5</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(process5 (data))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(results)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res.</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status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200</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send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fail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(err)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status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500</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send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(err))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0752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Generators - ES6 feature</a:t>
            </a:r>
          </a:p>
        </p:txBody>
      </p:sp>
      <p:sp>
        <p:nvSpPr>
          <p:cNvPr id="4" name="Rectangle 1"/>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generatorFunction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note asterisk</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value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yield </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1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waits here for „next” call</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value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yield </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2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gen =generatorFunction ()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gen.</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next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value: 1, done: false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gen.</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next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value: 2, done: false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gen.</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next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value: undefined, done: true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89066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support</a:t>
            </a:r>
            <a:endParaRPr lang="en-US" dirty="0"/>
          </a:p>
        </p:txBody>
      </p:sp>
      <p:sp>
        <p:nvSpPr>
          <p:cNvPr id="3" name="Content Placeholder 2"/>
          <p:cNvSpPr>
            <a:spLocks noGrp="1"/>
          </p:cNvSpPr>
          <p:nvPr>
            <p:ph idx="1"/>
          </p:nvPr>
        </p:nvSpPr>
        <p:spPr/>
        <p:txBody>
          <a:bodyPr/>
          <a:lstStyle/>
          <a:p>
            <a:r>
              <a:rPr lang="en-US" dirty="0" smtClean="0"/>
              <a:t>Since node v0.11.2</a:t>
            </a:r>
          </a:p>
          <a:p>
            <a:pPr lvl="1"/>
            <a:r>
              <a:rPr lang="en-US" dirty="0" smtClean="0"/>
              <a:t>Chrome v8.3.19</a:t>
            </a:r>
          </a:p>
          <a:p>
            <a:pPr lvl="1"/>
            <a:endParaRPr lang="en-US" dirty="0" smtClean="0"/>
          </a:p>
          <a:p>
            <a:r>
              <a:rPr lang="en-US" dirty="0"/>
              <a:t>Requires either --harmony </a:t>
            </a:r>
            <a:r>
              <a:rPr lang="en-US" dirty="0" smtClean="0"/>
              <a:t>or --harmony-generators parameters</a:t>
            </a:r>
            <a:endParaRPr lang="en-US" dirty="0"/>
          </a:p>
        </p:txBody>
      </p:sp>
    </p:spTree>
    <p:extLst>
      <p:ext uri="{BB962C8B-B14F-4D97-AF65-F5344CB8AC3E}">
        <p14:creationId xmlns:p14="http://schemas.microsoft.com/office/powerpoint/2010/main" val="2293066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2273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github.com/laverdet/node-fibers</a:t>
            </a:r>
            <a:endParaRPr lang="en-US" dirty="0" smtClean="0"/>
          </a:p>
          <a:p>
            <a:endParaRPr lang="en-US" dirty="0"/>
          </a:p>
          <a:p>
            <a:r>
              <a:rPr lang="en-US" dirty="0">
                <a:hlinkClick r:id="rId3"/>
              </a:rPr>
              <a:t>https://</a:t>
            </a:r>
            <a:r>
              <a:rPr lang="en-US" dirty="0" smtClean="0">
                <a:hlinkClick r:id="rId3"/>
              </a:rPr>
              <a:t>github.com/maxtaco/tamejs</a:t>
            </a:r>
            <a:endParaRPr lang="en-US" dirty="0" smtClean="0"/>
          </a:p>
          <a:p>
            <a:endParaRPr lang="en-US" dirty="0"/>
          </a:p>
        </p:txBody>
      </p:sp>
    </p:spTree>
    <p:extLst>
      <p:ext uri="{BB962C8B-B14F-4D97-AF65-F5344CB8AC3E}">
        <p14:creationId xmlns:p14="http://schemas.microsoft.com/office/powerpoint/2010/main" val="6969422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Q&amp;A</a:t>
            </a:r>
            <a:endParaRPr lang="en-US" dirty="0"/>
          </a:p>
        </p:txBody>
      </p:sp>
      <p:sp>
        <p:nvSpPr>
          <p:cNvPr id="5" name="Subtitle 4"/>
          <p:cNvSpPr>
            <a:spLocks noGrp="1"/>
          </p:cNvSpPr>
          <p:nvPr>
            <p:ph type="subTitle" idx="1"/>
          </p:nvPr>
        </p:nvSpPr>
        <p:spPr/>
        <p:txBody>
          <a:bodyPr/>
          <a:lstStyle/>
          <a:p>
            <a:r>
              <a:rPr lang="en-US" dirty="0" smtClean="0"/>
              <a:t>Thank you!</a:t>
            </a:r>
            <a:endParaRPr lang="en-US" dirty="0"/>
          </a:p>
        </p:txBody>
      </p:sp>
    </p:spTree>
    <p:extLst>
      <p:ext uri="{BB962C8B-B14F-4D97-AF65-F5344CB8AC3E}">
        <p14:creationId xmlns:p14="http://schemas.microsoft.com/office/powerpoint/2010/main" val="796493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0"/>
            <a:ext cx="12192000" cy="6902548"/>
          </a:xfrm>
          <a:prstGeom prst="rect">
            <a:avLst/>
          </a:prstGeom>
        </p:spPr>
      </p:pic>
      <p:sp>
        <p:nvSpPr>
          <p:cNvPr id="3" name="Content Placeholder 2"/>
          <p:cNvSpPr>
            <a:spLocks noGrp="1"/>
          </p:cNvSpPr>
          <p:nvPr>
            <p:ph idx="1"/>
          </p:nvPr>
        </p:nvSpPr>
        <p:spPr>
          <a:xfrm>
            <a:off x="838200" y="1083733"/>
            <a:ext cx="10515600" cy="5093230"/>
          </a:xfrm>
        </p:spPr>
        <p:txBody>
          <a:bodyPr>
            <a:normAutofit/>
          </a:bodyPr>
          <a:lstStyle/>
          <a:p>
            <a:pPr marL="0" indent="0">
              <a:buNone/>
            </a:pPr>
            <a:r>
              <a:rPr lang="en-US" dirty="0"/>
              <a:t>Cyrille can be described as a spunky problem-solver with a passion for learning. Fortunately, this complements his job well as a developer at Autodesk. Cyrille worked on many Autodesk products, but he is now spending most of his time on Maya and Cloud &amp; Mobile technologies.</a:t>
            </a:r>
            <a:br>
              <a:rPr lang="en-US" dirty="0"/>
            </a:br>
            <a:r>
              <a:rPr lang="en-US" dirty="0"/>
              <a:t>He has always had a strong affinity for combining technology with creativity and loves the interactivity of web and mobile apps. When not coding, he can be found fighting on </a:t>
            </a:r>
            <a:r>
              <a:rPr lang="en-US" dirty="0" err="1"/>
              <a:t>Starcraft</a:t>
            </a:r>
            <a:r>
              <a:rPr lang="en-US" dirty="0"/>
              <a:t> II / </a:t>
            </a:r>
            <a:r>
              <a:rPr lang="en-US" dirty="0" err="1"/>
              <a:t>WarCraft</a:t>
            </a:r>
            <a:r>
              <a:rPr lang="en-US" dirty="0"/>
              <a:t> III or on a sailboat on French Brittany border</a:t>
            </a:r>
            <a:r>
              <a:rPr lang="en-US" dirty="0" smtClean="0"/>
              <a:t>.</a:t>
            </a:r>
          </a:p>
          <a:p>
            <a:pPr marL="0" indent="0">
              <a:buNone/>
            </a:pPr>
            <a:r>
              <a:rPr lang="en-US" dirty="0"/>
              <a:t/>
            </a:r>
            <a:br>
              <a:rPr lang="en-US" dirty="0"/>
            </a:br>
            <a:r>
              <a:rPr lang="en-US" dirty="0" err="1"/>
              <a:t>linkedin</a:t>
            </a:r>
            <a:r>
              <a:rPr lang="en-US" dirty="0"/>
              <a:t>: </a:t>
            </a:r>
            <a:r>
              <a:rPr lang="en-US" u="sng" dirty="0">
                <a:hlinkClick r:id="rId3"/>
              </a:rPr>
              <a:t>https://</a:t>
            </a:r>
            <a:r>
              <a:rPr lang="en-US" u="sng" dirty="0" smtClean="0">
                <a:hlinkClick r:id="rId3"/>
              </a:rPr>
              <a:t>fr.linkedin.com/in/cyrillefauvel</a:t>
            </a:r>
            <a:r>
              <a:rPr lang="en-US" u="sng" dirty="0" smtClean="0"/>
              <a:t/>
            </a:r>
            <a:br>
              <a:rPr lang="en-US" u="sng" dirty="0" smtClean="0"/>
            </a:br>
            <a:r>
              <a:rPr lang="en-US" dirty="0" smtClean="0"/>
              <a:t>blog: </a:t>
            </a:r>
            <a:r>
              <a:rPr lang="en-US" dirty="0" smtClean="0">
                <a:hlinkClick r:id="rId4"/>
              </a:rPr>
              <a:t>http://around-the-corner.typepad.com/</a:t>
            </a:r>
            <a:r>
              <a:rPr lang="en-US" dirty="0" smtClean="0"/>
              <a:t> </a:t>
            </a:r>
            <a:br>
              <a:rPr lang="en-US" dirty="0" smtClean="0"/>
            </a:br>
            <a:r>
              <a:rPr lang="en-US" dirty="0" smtClean="0"/>
              <a:t>      </a:t>
            </a:r>
            <a:r>
              <a:rPr lang="en-US" dirty="0" smtClean="0">
                <a:hlinkClick r:id="rId5"/>
              </a:rPr>
              <a:t>@</a:t>
            </a:r>
            <a:r>
              <a:rPr lang="en-US" dirty="0" err="1">
                <a:hlinkClick r:id="rId5"/>
              </a:rPr>
              <a:t>FAUVELCyrille</a:t>
            </a:r>
            <a:endParaRPr lang="en-US" dirty="0"/>
          </a:p>
        </p:txBody>
      </p:sp>
      <p:pic>
        <p:nvPicPr>
          <p:cNvPr id="1030" name="Picture 6" descr="http://www.google.fr/url?source=imglanding&amp;ct=img&amp;q=https://lh3.ggpht.com/lSLM0xhCA1RZOwaQcjhlwmsvaIQYaP3c5qbDKCgLALhydrgExnaSKZdGa8S3YtRuVA=w300&amp;sa=X&amp;ved=0CAkQ8wdqFQoTCKSax4WckcYCFcPrFAodGoUAqw&amp;usg=AFQjCNGfT63Ki--RfW70Xb8IW55sNVUuy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1" y="5468407"/>
            <a:ext cx="400050"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86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Why Node.js vs others</a:t>
            </a:r>
          </a:p>
          <a:p>
            <a:r>
              <a:rPr lang="en-US" dirty="0" smtClean="0"/>
              <a:t>Importance of non-blocking i/o and </a:t>
            </a:r>
            <a:r>
              <a:rPr lang="en-US" dirty="0" err="1" smtClean="0"/>
              <a:t>async</a:t>
            </a:r>
            <a:r>
              <a:rPr lang="en-US" dirty="0" smtClean="0"/>
              <a:t> programming</a:t>
            </a:r>
          </a:p>
          <a:p>
            <a:r>
              <a:rPr lang="en-US" dirty="0" smtClean="0"/>
              <a:t>Events vs Callbacks vs Promises vs co-Routines vs …</a:t>
            </a:r>
          </a:p>
          <a:p>
            <a:r>
              <a:rPr lang="en-US" dirty="0" smtClean="0"/>
              <a:t>Technologies/Modules available</a:t>
            </a:r>
          </a:p>
          <a:p>
            <a:endParaRPr lang="en-US" dirty="0"/>
          </a:p>
        </p:txBody>
      </p:sp>
    </p:spTree>
    <p:extLst>
      <p:ext uri="{BB962C8B-B14F-4D97-AF65-F5344CB8AC3E}">
        <p14:creationId xmlns:p14="http://schemas.microsoft.com/office/powerpoint/2010/main" val="35857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dirty="0" smtClean="0"/>
              <a:t>Why Node.js vs others</a:t>
            </a:r>
            <a:endParaRPr lang="en-US" sz="44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124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vs </a:t>
            </a:r>
            <a:r>
              <a:rPr lang="en-US" dirty="0" err="1" smtClean="0"/>
              <a:t>Apache+PHP</a:t>
            </a:r>
            <a:r>
              <a:rPr lang="en-US" dirty="0" smtClean="0"/>
              <a:t> (or others)</a:t>
            </a:r>
            <a:endParaRPr lang="en-US" dirty="0"/>
          </a:p>
        </p:txBody>
      </p:sp>
      <p:pic>
        <p:nvPicPr>
          <p:cNvPr id="4" name="Picture 3"/>
          <p:cNvPicPr>
            <a:picLocks noChangeAspect="1"/>
          </p:cNvPicPr>
          <p:nvPr/>
        </p:nvPicPr>
        <p:blipFill>
          <a:blip r:embed="rId3"/>
          <a:stretch>
            <a:fillRect/>
          </a:stretch>
        </p:blipFill>
        <p:spPr>
          <a:xfrm>
            <a:off x="1428750" y="1690688"/>
            <a:ext cx="9334500" cy="3810000"/>
          </a:xfrm>
          <a:prstGeom prst="rect">
            <a:avLst/>
          </a:prstGeom>
        </p:spPr>
      </p:pic>
    </p:spTree>
    <p:extLst>
      <p:ext uri="{BB962C8B-B14F-4D97-AF65-F5344CB8AC3E}">
        <p14:creationId xmlns:p14="http://schemas.microsoft.com/office/powerpoint/2010/main" val="1192730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vs </a:t>
            </a:r>
            <a:r>
              <a:rPr lang="en-US" dirty="0" err="1" smtClean="0"/>
              <a:t>Apache+PHP</a:t>
            </a:r>
            <a:r>
              <a:rPr lang="en-US" dirty="0" smtClean="0"/>
              <a:t> (or others)</a:t>
            </a:r>
            <a:endParaRPr lang="en-US" dirty="0"/>
          </a:p>
        </p:txBody>
      </p:sp>
      <p:sp>
        <p:nvSpPr>
          <p:cNvPr id="3" name="Content Placeholder 2"/>
          <p:cNvSpPr>
            <a:spLocks noGrp="1"/>
          </p:cNvSpPr>
          <p:nvPr>
            <p:ph idx="1"/>
          </p:nvPr>
        </p:nvSpPr>
        <p:spPr>
          <a:xfrm>
            <a:off x="838200" y="1825625"/>
            <a:ext cx="3667125" cy="4351338"/>
          </a:xfrm>
        </p:spPr>
        <p:txBody>
          <a:bodyPr>
            <a:normAutofit fontScale="92500" lnSpcReduction="20000"/>
          </a:bodyPr>
          <a:lstStyle/>
          <a:p>
            <a:pPr fontAlgn="base"/>
            <a:r>
              <a:rPr lang="en-US" dirty="0"/>
              <a:t>Syntax</a:t>
            </a:r>
          </a:p>
          <a:p>
            <a:pPr fontAlgn="base"/>
            <a:r>
              <a:rPr lang="en-US" dirty="0"/>
              <a:t>Context switch</a:t>
            </a:r>
          </a:p>
          <a:p>
            <a:pPr fontAlgn="base"/>
            <a:r>
              <a:rPr lang="en-US" dirty="0"/>
              <a:t>Modules</a:t>
            </a:r>
          </a:p>
          <a:p>
            <a:pPr fontAlgn="base"/>
            <a:r>
              <a:rPr lang="en-US" dirty="0"/>
              <a:t>Ecosystem</a:t>
            </a:r>
          </a:p>
          <a:p>
            <a:pPr fontAlgn="base"/>
            <a:r>
              <a:rPr lang="en-US" dirty="0"/>
              <a:t>Frameworks</a:t>
            </a:r>
          </a:p>
          <a:p>
            <a:pPr fontAlgn="base"/>
            <a:r>
              <a:rPr lang="en-US" dirty="0"/>
              <a:t>Real-time apps</a:t>
            </a:r>
          </a:p>
          <a:p>
            <a:pPr fontAlgn="base"/>
            <a:r>
              <a:rPr lang="en-US" dirty="0"/>
              <a:t>Database apps</a:t>
            </a:r>
          </a:p>
          <a:p>
            <a:pPr fontAlgn="base"/>
            <a:r>
              <a:rPr lang="en-US" dirty="0" smtClean="0"/>
              <a:t>Web </a:t>
            </a:r>
            <a:r>
              <a:rPr lang="en-US" dirty="0"/>
              <a:t>servers</a:t>
            </a:r>
          </a:p>
          <a:p>
            <a:pPr fontAlgn="base"/>
            <a:r>
              <a:rPr lang="en-US" dirty="0"/>
              <a:t>Hosting</a:t>
            </a:r>
          </a:p>
          <a:p>
            <a:pPr fontAlgn="base"/>
            <a:r>
              <a:rPr lang="en-US" dirty="0"/>
              <a:t>Performance</a:t>
            </a:r>
          </a:p>
          <a:p>
            <a:endParaRPr lang="en-US" dirty="0"/>
          </a:p>
        </p:txBody>
      </p:sp>
      <p:sp>
        <p:nvSpPr>
          <p:cNvPr id="4" name="Content Placeholder 2"/>
          <p:cNvSpPr txBox="1">
            <a:spLocks/>
          </p:cNvSpPr>
          <p:nvPr/>
        </p:nvSpPr>
        <p:spPr>
          <a:xfrm>
            <a:off x="5381625" y="1825625"/>
            <a:ext cx="580072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smtClean="0"/>
              <a:t>C like syntax for both </a:t>
            </a:r>
            <a:r>
              <a:rPr lang="en-US" dirty="0" err="1" smtClean="0"/>
              <a:t>javascript</a:t>
            </a:r>
            <a:r>
              <a:rPr lang="en-US" dirty="0" smtClean="0"/>
              <a:t> &amp; PHP</a:t>
            </a:r>
          </a:p>
          <a:p>
            <a:pPr fontAlgn="base"/>
            <a:r>
              <a:rPr lang="en-US" dirty="0" smtClean="0"/>
              <a:t>Node is </a:t>
            </a:r>
            <a:r>
              <a:rPr lang="en-US" dirty="0" err="1" smtClean="0"/>
              <a:t>javascript</a:t>
            </a:r>
            <a:r>
              <a:rPr lang="en-US" dirty="0" smtClean="0"/>
              <a:t> only</a:t>
            </a:r>
          </a:p>
          <a:p>
            <a:pPr fontAlgn="base"/>
            <a:r>
              <a:rPr lang="en-US" dirty="0" smtClean="0"/>
              <a:t>Robust </a:t>
            </a:r>
            <a:r>
              <a:rPr lang="en-US" dirty="0" err="1" smtClean="0"/>
              <a:t>npm</a:t>
            </a:r>
            <a:r>
              <a:rPr lang="en-US" dirty="0" smtClean="0"/>
              <a:t> vs Composer for PHP</a:t>
            </a:r>
          </a:p>
          <a:p>
            <a:pPr fontAlgn="base"/>
            <a:r>
              <a:rPr lang="en-US" dirty="0" smtClean="0"/>
              <a:t>Node is still young but growing fast</a:t>
            </a:r>
          </a:p>
          <a:p>
            <a:pPr fontAlgn="base"/>
            <a:r>
              <a:rPr lang="en-US" dirty="0" smtClean="0"/>
              <a:t>equal</a:t>
            </a:r>
          </a:p>
          <a:p>
            <a:pPr fontAlgn="base"/>
            <a:r>
              <a:rPr lang="en-US" dirty="0" smtClean="0"/>
              <a:t>Node + socket.io</a:t>
            </a:r>
          </a:p>
          <a:p>
            <a:pPr fontAlgn="base"/>
            <a:r>
              <a:rPr lang="en-US" dirty="0" smtClean="0"/>
              <a:t>SQL vs </a:t>
            </a:r>
            <a:r>
              <a:rPr lang="en-US" dirty="0" err="1" smtClean="0"/>
              <a:t>noSQL</a:t>
            </a:r>
            <a:r>
              <a:rPr lang="en-US" dirty="0" smtClean="0"/>
              <a:t> debate</a:t>
            </a:r>
          </a:p>
          <a:p>
            <a:pPr fontAlgn="base"/>
            <a:r>
              <a:rPr lang="en-US" dirty="0" smtClean="0"/>
              <a:t>PHP, Python need Apache for example</a:t>
            </a:r>
          </a:p>
          <a:p>
            <a:pPr fontAlgn="base"/>
            <a:r>
              <a:rPr lang="en-US" dirty="0" smtClean="0"/>
              <a:t>PaaS – several solutions around</a:t>
            </a:r>
          </a:p>
          <a:p>
            <a:pPr fontAlgn="base"/>
            <a:r>
              <a:rPr lang="en-US" dirty="0"/>
              <a:t>Google Chrome V8 engine technology</a:t>
            </a:r>
            <a:endParaRPr lang="en-US" dirty="0" smtClean="0"/>
          </a:p>
          <a:p>
            <a:endParaRPr lang="en-US" dirty="0"/>
          </a:p>
        </p:txBody>
      </p:sp>
    </p:spTree>
    <p:extLst>
      <p:ext uri="{BB962C8B-B14F-4D97-AF65-F5344CB8AC3E}">
        <p14:creationId xmlns:p14="http://schemas.microsoft.com/office/powerpoint/2010/main" val="2122859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framework</a:t>
            </a:r>
            <a:endParaRPr lang="en-US" dirty="0"/>
          </a:p>
        </p:txBody>
      </p:sp>
      <p:pic>
        <p:nvPicPr>
          <p:cNvPr id="6" name="Picture 5"/>
          <p:cNvPicPr>
            <a:picLocks noChangeAspect="1"/>
          </p:cNvPicPr>
          <p:nvPr/>
        </p:nvPicPr>
        <p:blipFill>
          <a:blip r:embed="rId3"/>
          <a:stretch>
            <a:fillRect/>
          </a:stretch>
        </p:blipFill>
        <p:spPr>
          <a:xfrm>
            <a:off x="2927039" y="1690688"/>
            <a:ext cx="6337922" cy="4535612"/>
          </a:xfrm>
          <a:prstGeom prst="rect">
            <a:avLst/>
          </a:prstGeom>
        </p:spPr>
      </p:pic>
    </p:spTree>
    <p:extLst>
      <p:ext uri="{BB962C8B-B14F-4D97-AF65-F5344CB8AC3E}">
        <p14:creationId xmlns:p14="http://schemas.microsoft.com/office/powerpoint/2010/main" val="3528327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View &amp; Data API sample</a:t>
            </a:r>
            <a:endParaRPr lang="en-US" dirty="0"/>
          </a:p>
        </p:txBody>
      </p:sp>
      <p:sp>
        <p:nvSpPr>
          <p:cNvPr id="5" name="Subtitle 4"/>
          <p:cNvSpPr>
            <a:spLocks noGrp="1"/>
          </p:cNvSpPr>
          <p:nvPr>
            <p:ph type="subTitle" idx="1"/>
          </p:nvPr>
        </p:nvSpPr>
        <p:spPr/>
        <p:txBody>
          <a:bodyPr/>
          <a:lstStyle/>
          <a:p>
            <a:r>
              <a:rPr lang="en-US" dirty="0" smtClean="0">
                <a:hlinkClick r:id="rId2"/>
              </a:rPr>
              <a:t>http://extract.autodesk.io/</a:t>
            </a:r>
            <a:endParaRPr lang="en-US" dirty="0" smtClean="0"/>
          </a:p>
          <a:p>
            <a:endParaRPr lang="en-US" dirty="0"/>
          </a:p>
          <a:p>
            <a:r>
              <a:rPr lang="en-US" dirty="0" smtClean="0"/>
              <a:t>More info on the API </a:t>
            </a:r>
            <a:r>
              <a:rPr lang="en-US" dirty="0"/>
              <a:t>– </a:t>
            </a:r>
            <a:r>
              <a:rPr lang="en-US" dirty="0">
                <a:hlinkClick r:id="rId3"/>
              </a:rPr>
              <a:t>http://developer-autodesk.github.io</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1362887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TotalTime>
  <Words>1364</Words>
  <Application>Microsoft Office PowerPoint</Application>
  <PresentationFormat>Widescreen</PresentationFormat>
  <Paragraphs>253</Paragraphs>
  <Slides>28</Slides>
  <Notes>17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Courier New</vt:lpstr>
      <vt:lpstr>Office Theme</vt:lpstr>
      <vt:lpstr>Node.js - Callback vs. Async Hell</vt:lpstr>
      <vt:lpstr>Summary</vt:lpstr>
      <vt:lpstr>PowerPoint Presentation</vt:lpstr>
      <vt:lpstr>Agenda</vt:lpstr>
      <vt:lpstr>Why Node.js vs others</vt:lpstr>
      <vt:lpstr>Node.js vs Apache+PHP (or others)</vt:lpstr>
      <vt:lpstr>Node.js vs Apache+PHP (or others)</vt:lpstr>
      <vt:lpstr>Node.js framework</vt:lpstr>
      <vt:lpstr>View &amp; Data API sample</vt:lpstr>
      <vt:lpstr>Non-blocking i/o and  async programming</vt:lpstr>
      <vt:lpstr>Non blocking i/o</vt:lpstr>
      <vt:lpstr>One thread, really?</vt:lpstr>
      <vt:lpstr>The event loop</vt:lpstr>
      <vt:lpstr>Demo</vt:lpstr>
      <vt:lpstr>Events vs  Callbacks  vs Promises vs Generators vs …</vt:lpstr>
      <vt:lpstr>Be careful with</vt:lpstr>
      <vt:lpstr>Callback hell</vt:lpstr>
      <vt:lpstr>Callback hell</vt:lpstr>
      <vt:lpstr>Real Example</vt:lpstr>
      <vt:lpstr>Real Example</vt:lpstr>
      <vt:lpstr>The async library</vt:lpstr>
      <vt:lpstr>Modularize</vt:lpstr>
      <vt:lpstr>Promises</vt:lpstr>
      <vt:lpstr>Generators - ES6 feature</vt:lpstr>
      <vt:lpstr>Node.js support</vt:lpstr>
      <vt:lpstr>PowerPoint Presentation</vt:lpstr>
      <vt:lpstr>Others</vt:lpstr>
      <vt:lpstr>Q&amp;A</vt:lpstr>
    </vt:vector>
  </TitlesOfParts>
  <Company>Autodesk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Cyrille</dc:creator>
  <cp:lastModifiedBy>Cyrille</cp:lastModifiedBy>
  <cp:revision>46</cp:revision>
  <dcterms:created xsi:type="dcterms:W3CDTF">2015-06-15T06:49:57Z</dcterms:created>
  <dcterms:modified xsi:type="dcterms:W3CDTF">2015-06-29T11:43:12Z</dcterms:modified>
</cp:coreProperties>
</file>