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71" r:id="rId9"/>
    <p:sldId id="273" r:id="rId10"/>
    <p:sldId id="264" r:id="rId11"/>
    <p:sldId id="272" r:id="rId12"/>
    <p:sldId id="265" r:id="rId13"/>
    <p:sldId id="267" r:id="rId14"/>
    <p:sldId id="268" r:id="rId15"/>
    <p:sldId id="270" r:id="rId16"/>
    <p:sldId id="274" r:id="rId17"/>
    <p:sldId id="25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1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9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9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70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7DF7-41F8-41B4-A25D-563647042AD7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F321-41B0-4F91-9A07-20191F5C7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Компьютерное и математическое моделирование в лингвистике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6743" y="4463256"/>
            <a:ext cx="3195635" cy="115173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 smtClean="0"/>
              <a:t>Автор работы: Косыгин К.С.</a:t>
            </a:r>
          </a:p>
          <a:p>
            <a:pPr algn="just"/>
            <a:r>
              <a:rPr lang="ru-RU" sz="2000" dirty="0" smtClean="0"/>
              <a:t>Студент 2 курса ИИТиТО</a:t>
            </a:r>
          </a:p>
          <a:p>
            <a:pPr algn="just"/>
            <a:r>
              <a:rPr lang="ru-RU" sz="2000" dirty="0" smtClean="0"/>
              <a:t>2ИВТ1.2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31218" y="6357937"/>
            <a:ext cx="792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Санкт-Петербург 2020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31218" y="315913"/>
            <a:ext cx="770334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Российский государственный педагогический университет им. А. И. Герцена</a:t>
            </a:r>
          </a:p>
        </p:txBody>
      </p:sp>
    </p:spTree>
    <p:extLst>
      <p:ext uri="{BB962C8B-B14F-4D97-AF65-F5344CB8AC3E}">
        <p14:creationId xmlns:p14="http://schemas.microsoft.com/office/powerpoint/2010/main" val="139108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МАШИННОГО ПЕРЕВОДА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57" y="2458865"/>
            <a:ext cx="1282452" cy="9358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24" y="2458864"/>
            <a:ext cx="1267287" cy="935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7657" y="204063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Точность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78087" y="2013439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Полнота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38372" y="3974637"/>
                <a:ext cx="77152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000" dirty="0"/>
                  <a:t> – число слов, совпадающих в машинном и в образцовом переводе;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ru-RU" sz="2000" dirty="0"/>
                  <a:t> – длина машинного перевода</a:t>
                </a:r>
                <a:r>
                  <a:rPr lang="ru-RU" sz="2000" dirty="0" smtClean="0"/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000" dirty="0"/>
                  <a:t> – длина образцового перевода</a:t>
                </a:r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2" y="3974637"/>
                <a:ext cx="7715255" cy="1015663"/>
              </a:xfrm>
              <a:prstGeom prst="rect">
                <a:avLst/>
              </a:prstGeom>
              <a:blipFill>
                <a:blip r:embed="rId4"/>
                <a:stretch>
                  <a:fillRect t="-2994" r="-711" b="-9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МАШИННОГО ПЕРЕВОДА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7" y="3323435"/>
            <a:ext cx="3203023" cy="164861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95360" y="2751021"/>
            <a:ext cx="2958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Баланс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точности и полноты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10" y="2599535"/>
            <a:ext cx="5967060" cy="2001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37346" y="2230203"/>
            <a:ext cx="315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Bilingual Evaluation Understudy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16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КОРПУСНАЯ ЛИНГВИСТИКА</a:t>
            </a:r>
            <a:br>
              <a:rPr lang="ru-RU" dirty="0" smtClean="0"/>
            </a:br>
            <a:r>
              <a:rPr lang="ru-RU" dirty="0" smtClean="0"/>
              <a:t>(ЧАСТОТНОСТИ)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9733" y="2467055"/>
            <a:ext cx="3893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Уменьшенная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частотность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Reduced Frequency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452303" y="4301621"/>
                <a:ext cx="3005759" cy="65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/>
                  <a:t>Сегмент длины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03" y="4301621"/>
                <a:ext cx="3005759" cy="658514"/>
              </a:xfrm>
              <a:prstGeom prst="rect">
                <a:avLst/>
              </a:prstGeom>
              <a:blipFill>
                <a:blip r:embed="rId2"/>
                <a:stretch>
                  <a:fillRect l="-3043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079734" y="3448074"/>
            <a:ext cx="3750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число слов в корпусе;</a:t>
            </a:r>
          </a:p>
          <a:p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число вхождений в корпус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слова.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02068" y="2400385"/>
            <a:ext cx="490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уменьшенная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частотность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Reduced Frequency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96000" y="3941080"/>
                <a:ext cx="4910190" cy="11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𝐴𝑅𝐹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mi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41080"/>
                <a:ext cx="4910190" cy="1183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5548444"/>
            <a:ext cx="1078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Мера разброса (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R)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количество сегментов корпуса, в которых встретилось слово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27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КОРПУСНАЯ </a:t>
            </a:r>
            <a:r>
              <a:rPr lang="ru-RU" dirty="0" smtClean="0"/>
              <a:t>ЛИНГВИСТИКА</a:t>
            </a:r>
            <a:br>
              <a:rPr lang="ru-RU" dirty="0" smtClean="0"/>
            </a:br>
            <a:r>
              <a:rPr lang="ru-RU" dirty="0" smtClean="0"/>
              <a:t>(МЕРЫ РАЗБРОСА)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4" y="2534567"/>
            <a:ext cx="6588445" cy="1618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8955" y="2011059"/>
            <a:ext cx="39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Стандартное отклонение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19" y="2213316"/>
            <a:ext cx="3233889" cy="14085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370186" y="1962099"/>
            <a:ext cx="241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Жуйяна 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425512" y="2735171"/>
            <a:ext cx="1479007" cy="457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77493"/>
              </p:ext>
            </p:extLst>
          </p:nvPr>
        </p:nvGraphicFramePr>
        <p:xfrm>
          <a:off x="1651303" y="3879206"/>
          <a:ext cx="8889393" cy="268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3131">
                  <a:extLst>
                    <a:ext uri="{9D8B030D-6E8A-4147-A177-3AD203B41FA5}">
                      <a16:colId xmlns:a16="http://schemas.microsoft.com/office/drawing/2014/main" val="1702490604"/>
                    </a:ext>
                  </a:extLst>
                </a:gridCol>
                <a:gridCol w="2963131">
                  <a:extLst>
                    <a:ext uri="{9D8B030D-6E8A-4147-A177-3AD203B41FA5}">
                      <a16:colId xmlns:a16="http://schemas.microsoft.com/office/drawing/2014/main" val="2286578598"/>
                    </a:ext>
                  </a:extLst>
                </a:gridCol>
                <a:gridCol w="2963131">
                  <a:extLst>
                    <a:ext uri="{9D8B030D-6E8A-4147-A177-3AD203B41FA5}">
                      <a16:colId xmlns:a16="http://schemas.microsoft.com/office/drawing/2014/main" val="3611205753"/>
                    </a:ext>
                  </a:extLst>
                </a:gridCol>
              </a:tblGrid>
              <a:tr h="5454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R\D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Высокое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Низкое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44122"/>
                  </a:ext>
                </a:extLst>
              </a:tr>
              <a:tr h="95461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Высокое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Соответствует</a:t>
                      </a:r>
                      <a:r>
                        <a:rPr lang="ru-RU" sz="2400" baseline="0" dirty="0" smtClean="0"/>
                        <a:t> контексту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Частотность завышена за счет выбросов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57180"/>
                  </a:ext>
                </a:extLst>
              </a:tr>
              <a:tr h="95461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Низкое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Низкочастотное слово</a:t>
                      </a:r>
                      <a:endParaRPr lang="ru-RU" sz="2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Тематически</a:t>
                      </a:r>
                      <a:r>
                        <a:rPr lang="ru-RU" sz="2400" baseline="0" dirty="0" smtClean="0"/>
                        <a:t> окрашенное слово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1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СРАВНИТЕЛЬНО-ИСТОРИЧЕСКОЕ ЯЗЫКОЗНАНИЕ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389500"/>
            <a:ext cx="6457683" cy="1578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6612" y="2703334"/>
            <a:ext cx="235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Формула </a:t>
            </a:r>
            <a:r>
              <a:rPr lang="ru-RU" sz="2000" dirty="0"/>
              <a:t>С</a:t>
            </a:r>
            <a:r>
              <a:rPr lang="ru-RU" sz="2000" dirty="0" smtClean="0"/>
              <a:t>водеша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25" y="2903389"/>
            <a:ext cx="3371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«Скорость </a:t>
            </a:r>
            <a:r>
              <a:rPr lang="ru-RU" sz="2400" i="1" dirty="0"/>
              <a:t>изменения базового словаря языка остается примерно одинаковой</a:t>
            </a:r>
            <a:r>
              <a:rPr lang="ru-RU" sz="2400" i="1" dirty="0" smtClean="0"/>
              <a:t>.»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4431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ВОССТАНОВЛЕНИЕ ФИЛОГЕНЕТИЧЕСКИХ ДЕРЕВЬЕВ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1" y="3647427"/>
            <a:ext cx="3409452" cy="1271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567" y="2637967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1. Расстояние между парами слов (признаковый метод)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724097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Алгоритм иерархической кластеризации</a:t>
            </a:r>
          </a:p>
          <a:p>
            <a:r>
              <a:rPr lang="ru-RU" dirty="0" smtClean="0"/>
              <a:t>3. Интерпретация кластеризации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78" y="3797469"/>
            <a:ext cx="5158800" cy="13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266258"/>
            <a:ext cx="9602540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42860" y="2967335"/>
            <a:ext cx="750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7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КОМПЬЮТЕРНАЯ ЛИНГВИСТИКА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62200"/>
            <a:ext cx="10515600" cy="35814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220000"/>
              </a:lnSpc>
              <a:buFont typeface="+mj-lt"/>
              <a:buAutoNum type="arabicPeriod"/>
            </a:pPr>
            <a:r>
              <a:rPr lang="ru-RU" sz="2400" dirty="0" smtClean="0"/>
              <a:t>1950-1990 - взгляд лингвиста. Воссоздать структуру;</a:t>
            </a:r>
          </a:p>
          <a:p>
            <a:pPr marL="514350" indent="-514350" algn="just">
              <a:lnSpc>
                <a:spcPct val="220000"/>
              </a:lnSpc>
              <a:buFont typeface="+mj-lt"/>
              <a:buAutoNum type="arabicPeriod"/>
            </a:pPr>
            <a:r>
              <a:rPr lang="ru-RU" sz="2400" dirty="0" smtClean="0"/>
              <a:t>1990-2010 - взгляд инженера. Решить практическую задачу;</a:t>
            </a:r>
          </a:p>
          <a:p>
            <a:pPr marL="514350" indent="-514350" algn="just">
              <a:lnSpc>
                <a:spcPct val="220000"/>
              </a:lnSpc>
              <a:buFont typeface="+mj-lt"/>
              <a:buAutoNum type="arabicPeriod"/>
            </a:pPr>
            <a:r>
              <a:rPr lang="ru-RU" sz="2400" dirty="0" smtClean="0"/>
              <a:t>2010-настоящее время – амальгамация. Решить практическую задачу, воссоздавая структуру.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345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КОНТЕКСТНАЯ ЗАМЕНА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70761" y="4101911"/>
            <a:ext cx="5450471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ru-RU" sz="2000" dirty="0" smtClean="0"/>
              <a:t>- </a:t>
            </a:r>
            <a:r>
              <a:rPr lang="fr-FR" sz="2000" dirty="0" smtClean="0"/>
              <a:t>SPE-style rules</a:t>
            </a:r>
            <a:r>
              <a:rPr lang="ru-RU" sz="2000" dirty="0" smtClean="0"/>
              <a:t> (Н. Хомский)</a:t>
            </a:r>
          </a:p>
          <a:p>
            <a:pPr algn="ctr">
              <a:lnSpc>
                <a:spcPct val="200000"/>
              </a:lnSpc>
            </a:pPr>
            <a:r>
              <a:rPr lang="ru-RU" sz="2000" dirty="0" smtClean="0"/>
              <a:t>- (</a:t>
            </a:r>
            <a:r>
              <a:rPr lang="ru-RU" sz="2000" dirty="0"/>
              <a:t>Лейпцигская система правил </a:t>
            </a:r>
            <a:r>
              <a:rPr lang="ru-RU" sz="2000" dirty="0" smtClean="0"/>
              <a:t>глоссирования)</a:t>
            </a:r>
            <a:endParaRPr lang="ru-RU" sz="2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13" y="2163586"/>
            <a:ext cx="3239365" cy="1465427"/>
          </a:xfrm>
        </p:spPr>
      </p:pic>
    </p:spTree>
    <p:extLst>
      <p:ext uri="{BB962C8B-B14F-4D97-AF65-F5344CB8AC3E}">
        <p14:creationId xmlns:p14="http://schemas.microsoft.com/office/powerpoint/2010/main" val="8047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РЕГУЛЯРНЫЕ ЯЗЫКИ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809874" y="4415166"/>
                <a:ext cx="6671010" cy="753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𝑎𝑎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𝑏𝑎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𝑏𝑏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4415166"/>
                <a:ext cx="6671010" cy="753861"/>
              </a:xfrm>
              <a:prstGeom prst="rect">
                <a:avLst/>
              </a:prstGeom>
              <a:blipFill>
                <a:blip r:embed="rId2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38200" y="2083431"/>
                <a:ext cx="1063942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алфавит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 константы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(пустой язык) и 1 (язык, содержащий только пустое слово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бинарные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операции: | (объединение) 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(конкатенации или 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приписывание);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унарная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* (итерация):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состоит из слов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3431"/>
                <a:ext cx="10639424" cy="1938992"/>
              </a:xfrm>
              <a:prstGeom prst="rect">
                <a:avLst/>
              </a:prstGeom>
              <a:blipFill>
                <a:blip r:embed="rId3"/>
                <a:stretch>
                  <a:fillRect l="-630"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КОНЕЧНЫЕ АВТОМАТЫ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2235834"/>
            <a:ext cx="4581525" cy="32505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7" y="2802084"/>
            <a:ext cx="5996395" cy="1750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399" y="5662213"/>
            <a:ext cx="40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Закрытый слог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8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КОНЕЧНЫЕ ПРЕОБРАЗОВАТЕЛИ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264194"/>
            <a:ext cx="4201000" cy="33578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527"/>
            <a:ext cx="5210902" cy="1933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086987" y="1792775"/>
                <a:ext cx="1400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87" y="1792775"/>
                <a:ext cx="140012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29689" y="5826249"/>
            <a:ext cx="36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Удалить повторяющиеся буквы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01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РАССТОЯНИЕ ЛЕВЕНШТЕЙНА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97" y="2024152"/>
            <a:ext cx="7391082" cy="29621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2900431"/>
            <a:ext cx="18437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аменить;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Вставить;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Удалить.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917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РАССТОЯНИЕ ЛЕВЕНШТЕЙНА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90" y="1690688"/>
            <a:ext cx="5300019" cy="45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ИСПРАВЛЕНИЕ ОПЕЧАТОК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60" y="1690688"/>
            <a:ext cx="8097479" cy="19288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8" y="3638136"/>
            <a:ext cx="10682681" cy="26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2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314</Words>
  <Application>Microsoft Office PowerPoint</Application>
  <PresentationFormat>Широкоэкранный</PresentationFormat>
  <Paragraphs>69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Компьютерное и математическое моделирование в лингвистике</vt:lpstr>
      <vt:lpstr>КОМПЬЮТЕРНАЯ ЛИНГВИСТИКА</vt:lpstr>
      <vt:lpstr>КОНТЕКСТНАЯ ЗАМЕНА</vt:lpstr>
      <vt:lpstr>РЕГУЛЯРНЫЕ ЯЗЫКИ</vt:lpstr>
      <vt:lpstr>КОНЕЧНЫЕ АВТОМАТЫ</vt:lpstr>
      <vt:lpstr>КОНЕЧНЫЕ ПРЕОБРАЗОВАТЕЛИ</vt:lpstr>
      <vt:lpstr>РАССТОЯНИЕ ЛЕВЕНШТЕЙНА</vt:lpstr>
      <vt:lpstr>РАССТОЯНИЕ ЛЕВЕНШТЕЙНА</vt:lpstr>
      <vt:lpstr>ИСПРАВЛЕНИЕ ОПЕЧАТОК</vt:lpstr>
      <vt:lpstr>ОЦЕНКА МАШИННОГО ПЕРЕВОДА</vt:lpstr>
      <vt:lpstr>ОЦЕНКА МАШИННОГО ПЕРЕВОДА</vt:lpstr>
      <vt:lpstr>КОРПУСНАЯ ЛИНГВИСТИКА (ЧАСТОТНОСТИ)</vt:lpstr>
      <vt:lpstr>КОРПУСНАЯ ЛИНГВИСТИКА (МЕРЫ РАЗБРОСА)</vt:lpstr>
      <vt:lpstr>СРАВНИТЕЛЬНО-ИСТОРИЧЕСКОЕ ЯЗЫКОЗНАНИЕ</vt:lpstr>
      <vt:lpstr>ВОССТАНОВЛЕНИЕ ФИЛОГЕНЕТИЧЕСКИХ ДЕРЕВЬЕВ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математические модели в лингвистике</dc:title>
  <dc:creator>Cyril Kossyguine</dc:creator>
  <cp:lastModifiedBy>Cyril Kossyguine</cp:lastModifiedBy>
  <cp:revision>51</cp:revision>
  <dcterms:created xsi:type="dcterms:W3CDTF">2020-06-03T11:21:36Z</dcterms:created>
  <dcterms:modified xsi:type="dcterms:W3CDTF">2020-06-05T08:31:01Z</dcterms:modified>
</cp:coreProperties>
</file>