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74" r:id="rId4"/>
    <p:sldId id="275" r:id="rId5"/>
    <p:sldId id="276" r:id="rId6"/>
    <p:sldId id="277" r:id="rId7"/>
    <p:sldId id="278" r:id="rId8"/>
    <p:sldId id="279" r:id="rId9"/>
    <p:sldId id="257" r:id="rId10"/>
    <p:sldId id="258" r:id="rId11"/>
    <p:sldId id="260" r:id="rId12"/>
    <p:sldId id="261" r:id="rId13"/>
    <p:sldId id="262" r:id="rId14"/>
    <p:sldId id="268" r:id="rId15"/>
    <p:sldId id="269" r:id="rId16"/>
    <p:sldId id="281" r:id="rId17"/>
    <p:sldId id="270" r:id="rId18"/>
    <p:sldId id="271" r:id="rId19"/>
    <p:sldId id="272" r:id="rId20"/>
    <p:sldId id="273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rk8o4AuvmDUXJ977wmf9H5pyJU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ернар Бердикул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3" autoAdjust="0"/>
  </p:normalViewPr>
  <p:slideViewPr>
    <p:cSldViewPr snapToGrid="0">
      <p:cViewPr varScale="1">
        <p:scale>
          <a:sx n="70" d="100"/>
          <a:sy n="70" d="100"/>
        </p:scale>
        <p:origin x="106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1-17T22:48:39.986" idx="1">
    <p:pos x="6307" y="864"/>
    <p:text>https://redis.io/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e8ATX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1-17T22:49:34.531" idx="2">
    <p:pos x="6520" y="864"/>
    <p:text>https://www.mongodb.com/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e8ATX4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1-18T09:36:40.230" idx="7">
    <p:pos x="2941" y="143"/>
    <p:text>https://www.docker.com/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7kbjDs"/>
      </p:ext>
    </p:extLst>
  </p:cm>
  <p:cm authorId="0" dt="2023-01-19T14:06:36.207" idx="8">
    <p:pos x="1450" y="2116"/>
    <p:text>https://techieswiki.com/docker-vs-virtual-machine-what-are-the-key-differences.html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gQbgc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1-19T15:47:28.238" idx="9">
    <p:pos x="1377" y="918"/>
    <p:text>https://beqa.pro/blog/testing-levels/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i-rexc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722059f83_0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d722059f83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На</a:t>
            </a:r>
            <a:r>
              <a:rPr lang="ru-RU" baseline="0" dirty="0"/>
              <a:t> прошлом </a:t>
            </a:r>
            <a:r>
              <a:rPr lang="ru-RU" baseline="0" dirty="0" err="1"/>
              <a:t>вебинаре</a:t>
            </a:r>
            <a:r>
              <a:rPr lang="ru-RU" baseline="0" dirty="0"/>
              <a:t> мы уже затрагивали </a:t>
            </a:r>
            <a:r>
              <a:rPr lang="en-US" baseline="0" dirty="0"/>
              <a:t>NoSQL </a:t>
            </a:r>
            <a:r>
              <a:rPr lang="ru-RU" baseline="0" dirty="0"/>
              <a:t>базы данных. Я напомню, что как правило, этот вид БД специализируется под определенные задачи. Это своего рода специализированный инструмент. </a:t>
            </a:r>
            <a:endParaRPr dirty="0"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722059f8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Пожалуй,</a:t>
            </a:r>
            <a:r>
              <a:rPr lang="ru-RU" baseline="0" dirty="0"/>
              <a:t> наиболее часто используемое </a:t>
            </a:r>
            <a:r>
              <a:rPr lang="en-US" baseline="0" dirty="0"/>
              <a:t>NoSQL </a:t>
            </a:r>
            <a:r>
              <a:rPr lang="ru-RU" baseline="0" dirty="0"/>
              <a:t>хранилище.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Применяется</a:t>
            </a:r>
            <a:r>
              <a:rPr lang="ru-RU" baseline="0" dirty="0"/>
              <a:t> повсеместно благодаря низкому времени отклика, способности держать высокий </a:t>
            </a:r>
            <a:r>
              <a:rPr lang="en-US" baseline="0" dirty="0"/>
              <a:t>RPS </a:t>
            </a:r>
            <a:r>
              <a:rPr lang="ru-RU" baseline="0" dirty="0"/>
              <a:t>и возможности хранить разнородные данные. </a:t>
            </a:r>
            <a:br>
              <a:rPr lang="ru-RU" baseline="0" dirty="0"/>
            </a:b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В принципе один из способов работы с динамическими данными – это хранение их в Редис. Один раз подчитываем количество блюд в меню, а затем просто прибавляем/вычитаем единицу при добавлении/</a:t>
            </a:r>
            <a:r>
              <a:rPr lang="ru-RU" baseline="0" dirty="0" err="1"/>
              <a:t>удаленнии</a:t>
            </a:r>
            <a:r>
              <a:rPr lang="ru-RU" baseline="0" dirty="0"/>
              <a:t> блюда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Однако, один из основных сценариев использования </a:t>
            </a:r>
            <a:r>
              <a:rPr lang="en-US" baseline="0" dirty="0" err="1"/>
              <a:t>Redis</a:t>
            </a:r>
            <a:r>
              <a:rPr lang="en-US" baseline="0" dirty="0"/>
              <a:t> – </a:t>
            </a:r>
            <a:r>
              <a:rPr lang="ru-RU" baseline="0" dirty="0"/>
              <a:t>кэширование данных. Мы можем сохранить наиболее часто запрашиваемые данные в кэш, а затем отдавать результат без реального запроса в БД.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Так же добавлю, что редис часто используется при работе с очередями </a:t>
            </a:r>
            <a:r>
              <a:rPr lang="ru-RU" baseline="0" dirty="0" err="1"/>
              <a:t>Селери</a:t>
            </a:r>
            <a:r>
              <a:rPr lang="ru-RU" baseline="0" dirty="0"/>
              <a:t>. Да и для хранения обычных данных, потеря которых не приведет к значительным потерям, хранилище </a:t>
            </a:r>
            <a:r>
              <a:rPr lang="en-US" baseline="0" dirty="0" err="1"/>
              <a:t>Redis</a:t>
            </a:r>
            <a:r>
              <a:rPr lang="en-US" baseline="0" dirty="0"/>
              <a:t> </a:t>
            </a:r>
            <a:r>
              <a:rPr lang="ru-RU" baseline="0" dirty="0"/>
              <a:t>тоже может быть использовано </a:t>
            </a:r>
            <a:endParaRPr dirty="0"/>
          </a:p>
        </p:txBody>
      </p:sp>
      <p:sp>
        <p:nvSpPr>
          <p:cNvPr id="128" name="Google Shape;128;g1d722059f8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722059f83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Не</a:t>
            </a:r>
            <a:r>
              <a:rPr lang="ru-RU" baseline="0" dirty="0"/>
              <a:t> менее популярная </a:t>
            </a:r>
            <a:r>
              <a:rPr lang="en-US" baseline="0" dirty="0"/>
              <a:t>NoSQL </a:t>
            </a:r>
            <a:r>
              <a:rPr lang="ru-RU" baseline="0" dirty="0"/>
              <a:t>БД. Основную ее суть неплохо передает картинка. </a:t>
            </a:r>
            <a:br>
              <a:rPr lang="ru-RU" baseline="0" dirty="0"/>
            </a:br>
            <a:r>
              <a:rPr lang="en-US" baseline="0" dirty="0"/>
              <a:t>Mongo </a:t>
            </a:r>
            <a:r>
              <a:rPr lang="ru-RU" baseline="0" dirty="0"/>
              <a:t>– некая смесь реляционных и </a:t>
            </a:r>
            <a:r>
              <a:rPr lang="en-US" baseline="0" dirty="0"/>
              <a:t>NoSQL </a:t>
            </a:r>
            <a:r>
              <a:rPr lang="ru-RU" baseline="0" dirty="0"/>
              <a:t>БД. </a:t>
            </a:r>
            <a:endParaRPr lang="ru-R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Она</a:t>
            </a:r>
            <a:r>
              <a:rPr lang="ru-RU" baseline="0" dirty="0"/>
              <a:t> позволяет с одной стороны хранить данные с абсолютно разной структурой, что дает гибкость. С другой стороны есть поддержка транзакций, что повышает надежность хранения данных.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Однако, нельзя назвать </a:t>
            </a:r>
            <a:r>
              <a:rPr lang="en-US" baseline="0" dirty="0"/>
              <a:t>Mongo </a:t>
            </a:r>
            <a:r>
              <a:rPr lang="ru-RU" baseline="0" dirty="0"/>
              <a:t>ультимативным решением для любых задач. Нет некоторых фишек реляционных БД (хранимые процедуры), а в сравнении с </a:t>
            </a:r>
            <a:r>
              <a:rPr lang="en-US" baseline="0" dirty="0"/>
              <a:t>NoSQL </a:t>
            </a:r>
            <a:r>
              <a:rPr lang="ru-RU" baseline="0" dirty="0"/>
              <a:t>(</a:t>
            </a:r>
            <a:r>
              <a:rPr lang="en-US" baseline="0" dirty="0" err="1"/>
              <a:t>Redis</a:t>
            </a:r>
            <a:r>
              <a:rPr lang="en-US" baseline="0" dirty="0"/>
              <a:t>) </a:t>
            </a:r>
            <a:r>
              <a:rPr lang="ru-RU" baseline="0" dirty="0"/>
              <a:t>скорость работы ниже.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Так же , например, в старых версиях были проблемы с безопасностью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Если в нашем проекте шла реализация электронной торговой площадки, а не ресторана, то выбор </a:t>
            </a:r>
            <a:r>
              <a:rPr lang="en-US" baseline="0" dirty="0"/>
              <a:t>Mongo </a:t>
            </a:r>
            <a:r>
              <a:rPr lang="ru-RU" baseline="0" dirty="0"/>
              <a:t>в качестве основной БД мог бы стать хорошим решением.</a:t>
            </a:r>
            <a:endParaRPr dirty="0"/>
          </a:p>
        </p:txBody>
      </p:sp>
      <p:sp>
        <p:nvSpPr>
          <p:cNvPr id="140" name="Google Shape;140;g1d722059f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2059f83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Вот можно представить</a:t>
            </a:r>
            <a:r>
              <a:rPr lang="ru-RU" baseline="0" dirty="0"/>
              <a:t> как бы выглядел запрос в реляционную БД и сколько по времени он бы отрабатывал, чтобы вывести эту страницу. Буквально каждая строчка здесь связь – это</a:t>
            </a:r>
            <a:r>
              <a:rPr lang="en-US" baseline="0" dirty="0"/>
              <a:t> FK </a:t>
            </a:r>
            <a:r>
              <a:rPr lang="ru-RU" baseline="0" dirty="0"/>
              <a:t>или </a:t>
            </a:r>
            <a:r>
              <a:rPr lang="en-US" baseline="0" dirty="0"/>
              <a:t>m2m</a:t>
            </a:r>
            <a:r>
              <a:rPr lang="ru-RU" baseline="0" dirty="0"/>
              <a:t>. А каждая связь – это </a:t>
            </a:r>
            <a:r>
              <a:rPr lang="en-US" baseline="0" dirty="0"/>
              <a:t>join </a:t>
            </a:r>
            <a:r>
              <a:rPr lang="ru-RU" baseline="0" dirty="0"/>
              <a:t>в БД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И кино – это еще не самая сложная штука. Вот представьте </a:t>
            </a:r>
            <a:r>
              <a:rPr lang="ru-RU" baseline="0" dirty="0" err="1"/>
              <a:t>АлиЭкспресс</a:t>
            </a:r>
            <a:endParaRPr dirty="0"/>
          </a:p>
        </p:txBody>
      </p:sp>
      <p:sp>
        <p:nvSpPr>
          <p:cNvPr id="153" name="Google Shape;153;g1d722059f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689339b4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Различия</a:t>
            </a:r>
            <a:r>
              <a:rPr lang="ru-RU" baseline="0" dirty="0"/>
              <a:t> виртуальной машины и докера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… Как бы выглядел </a:t>
            </a:r>
            <a:r>
              <a:rPr lang="ru-RU" baseline="0" dirty="0" err="1"/>
              <a:t>деплой</a:t>
            </a:r>
            <a:r>
              <a:rPr lang="ru-RU" baseline="0" dirty="0"/>
              <a:t> приложения, если не использовать виртуализацию? </a:t>
            </a:r>
            <a:endParaRPr dirty="0"/>
          </a:p>
        </p:txBody>
      </p:sp>
      <p:sp>
        <p:nvSpPr>
          <p:cNvPr id="228" name="Google Shape;228;g1c689339b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722059f83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1" name="Google Shape;241;g1d722059f8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722059f83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1d722059f8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512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722059f83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Докер</a:t>
            </a:r>
            <a:r>
              <a:rPr lang="ru-RU" baseline="0" dirty="0"/>
              <a:t> </a:t>
            </a:r>
            <a:r>
              <a:rPr lang="ru-RU" baseline="0" dirty="0" err="1"/>
              <a:t>композ</a:t>
            </a:r>
            <a:r>
              <a:rPr lang="ru-RU" baseline="0" dirty="0"/>
              <a:t> – это такой «докер на </a:t>
            </a:r>
            <a:r>
              <a:rPr lang="ru-RU" baseline="0" dirty="0" err="1"/>
              <a:t>максималках</a:t>
            </a:r>
            <a:r>
              <a:rPr lang="ru-RU" baseline="0" dirty="0"/>
              <a:t>». Он позволяет поднимать контейнеры не по одиночке, а сразу несколько. Регулируя при этом очередность запуска. Потому что чаще всего для запуска контейнера с приложением необходимо сначала поднять контейнер с БД </a:t>
            </a:r>
            <a:endParaRPr dirty="0"/>
          </a:p>
        </p:txBody>
      </p:sp>
      <p:sp>
        <p:nvSpPr>
          <p:cNvPr id="253" name="Google Shape;253;g1d722059f8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722059f83_0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Unit</a:t>
            </a:r>
            <a:r>
              <a:rPr lang="en-US" baseline="0" dirty="0"/>
              <a:t> test – </a:t>
            </a:r>
            <a:r>
              <a:rPr lang="ru-RU" baseline="0" dirty="0"/>
              <a:t>уровень функции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Интеграционный – </a:t>
            </a:r>
            <a:r>
              <a:rPr lang="ru-RU" baseline="0" dirty="0" err="1"/>
              <a:t>эндпоинт</a:t>
            </a:r>
            <a:r>
              <a:rPr lang="ru-RU" baseline="0" dirty="0"/>
              <a:t>, который получает файл, преобразовывает его, производит вычисления, </a:t>
            </a:r>
            <a:r>
              <a:rPr lang="ru-RU" baseline="0" dirty="0" err="1"/>
              <a:t>парсит</a:t>
            </a:r>
            <a:r>
              <a:rPr lang="ru-RU" baseline="0" dirty="0"/>
              <a:t> результат и возвращает его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Системный – еще более высокий уровень. Например, нагрузочное тестирование нашего сервиса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Приемочное тестирование проводится перед самым релизом продукта. По своей сути это не один какой-то тест, а целый тестовый сценарий, имитирующий поведение пользователя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Стоит отметить, что чем меньше приложение, тем меньше отличий между каждым из видов тестирования</a:t>
            </a:r>
            <a:endParaRPr dirty="0"/>
          </a:p>
        </p:txBody>
      </p:sp>
      <p:sp>
        <p:nvSpPr>
          <p:cNvPr id="265" name="Google Shape;265;g1d722059f8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722059f83_0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1d722059f83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89339b4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Проблема</a:t>
            </a:r>
            <a:r>
              <a:rPr lang="ru-RU" baseline="0" dirty="0"/>
              <a:t> номер ноль</a:t>
            </a:r>
            <a:endParaRPr dirty="0"/>
          </a:p>
        </p:txBody>
      </p:sp>
      <p:sp>
        <p:nvSpPr>
          <p:cNvPr id="95" name="Google Shape;95;g1c689339b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0503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 dirty="0"/>
              <a:t>Оборачиваем приложение в докер</a:t>
            </a:r>
            <a:r>
              <a:rPr lang="en-US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CRUD</a:t>
            </a:r>
            <a:r>
              <a:rPr lang="ru-RU" dirty="0"/>
              <a:t> – </a:t>
            </a:r>
            <a:r>
              <a:rPr lang="en-US" dirty="0"/>
              <a:t>create/update/retrieve/delete.</a:t>
            </a:r>
            <a:r>
              <a:rPr lang="en-US" baseline="0" dirty="0"/>
              <a:t> </a:t>
            </a:r>
            <a:endParaRPr dirty="0"/>
          </a:p>
        </p:txBody>
      </p:sp>
      <p:sp>
        <p:nvSpPr>
          <p:cNvPr id="287" name="Google Shape;28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89339b4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Очень частая</a:t>
            </a:r>
            <a:r>
              <a:rPr lang="ru-RU" baseline="0" dirty="0"/>
              <a:t> проблема – отсутствие разбиения приложения на части. </a:t>
            </a:r>
            <a:endParaRPr dirty="0"/>
          </a:p>
        </p:txBody>
      </p:sp>
      <p:sp>
        <p:nvSpPr>
          <p:cNvPr id="95" name="Google Shape;95;g1c689339b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07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89339b4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Один из примеров разделения</a:t>
            </a:r>
            <a:r>
              <a:rPr lang="ru-RU" baseline="0" dirty="0"/>
              <a:t> кода на части по сущностям.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Здесь разбиение понятное: </a:t>
            </a:r>
            <a:r>
              <a:rPr lang="ru-RU" baseline="0" dirty="0" err="1"/>
              <a:t>эндпоинты</a:t>
            </a:r>
            <a:r>
              <a:rPr lang="ru-RU" baseline="0" dirty="0"/>
              <a:t>, модели, схемы </a:t>
            </a:r>
            <a:r>
              <a:rPr lang="ru-RU" baseline="0" dirty="0" err="1"/>
              <a:t>пайдантика</a:t>
            </a: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Однако, обращу внимание на слои </a:t>
            </a:r>
            <a:r>
              <a:rPr lang="en-US" baseline="0" dirty="0"/>
              <a:t>repositories </a:t>
            </a:r>
            <a:r>
              <a:rPr lang="ru-RU" baseline="0" dirty="0"/>
              <a:t>и </a:t>
            </a:r>
            <a:r>
              <a:rPr lang="en-US" baseline="0" dirty="0"/>
              <a:t>services. </a:t>
            </a:r>
            <a:r>
              <a:rPr lang="ru-RU" baseline="0" dirty="0"/>
              <a:t>Об их использовании речь пойдет дальше.</a:t>
            </a:r>
            <a:endParaRPr dirty="0"/>
          </a:p>
        </p:txBody>
      </p:sp>
      <p:sp>
        <p:nvSpPr>
          <p:cNvPr id="95" name="Google Shape;95;g1c689339b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348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89339b4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В</a:t>
            </a:r>
            <a:r>
              <a:rPr lang="ru-RU" baseline="0" dirty="0"/>
              <a:t> данном примере даже по </a:t>
            </a:r>
            <a:r>
              <a:rPr lang="ru-RU" baseline="0" dirty="0" err="1"/>
              <a:t>неймингу</a:t>
            </a:r>
            <a:r>
              <a:rPr lang="ru-RU" baseline="0" dirty="0"/>
              <a:t> видно, что возникают некоторые сложности.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Как правило, </a:t>
            </a:r>
            <a:r>
              <a:rPr lang="ru-RU" baseline="0" dirty="0" err="1"/>
              <a:t>эндпоинты</a:t>
            </a:r>
            <a:r>
              <a:rPr lang="ru-RU" baseline="0" dirty="0"/>
              <a:t> отвечают только за обработку запроса и отправку ответа. А все подробности этого процесса </a:t>
            </a:r>
            <a:r>
              <a:rPr lang="ru-RU" baseline="0" dirty="0" err="1"/>
              <a:t>сериализации</a:t>
            </a:r>
            <a:r>
              <a:rPr lang="ru-RU" baseline="0" dirty="0"/>
              <a:t> и </a:t>
            </a:r>
            <a:r>
              <a:rPr lang="ru-RU" baseline="0" dirty="0" err="1"/>
              <a:t>валидации</a:t>
            </a:r>
            <a:r>
              <a:rPr lang="ru-RU" baseline="0" dirty="0"/>
              <a:t> данных, проверка прав, работа с БД и т.д. – выносятся в те самые слои, о которых мы говорили на прошлом слайде.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Кроме того, в отдельный слой выносится бизнес-логика вашего приложения.  </a:t>
            </a:r>
            <a:endParaRPr dirty="0"/>
          </a:p>
        </p:txBody>
      </p:sp>
      <p:sp>
        <p:nvSpPr>
          <p:cNvPr id="95" name="Google Shape;95;g1c689339b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908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89339b4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Это, конечно,</a:t>
            </a:r>
            <a:r>
              <a:rPr lang="ru-RU" baseline="0" dirty="0"/>
              <a:t> не идеальный пример, но самое важное для нас он отображает. Работа с БД выносится в отдельный слой.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И</a:t>
            </a:r>
            <a:r>
              <a:rPr lang="ru-RU" baseline="0" dirty="0"/>
              <a:t> хоть о паттернах на этом </a:t>
            </a:r>
            <a:r>
              <a:rPr lang="ru-RU" baseline="0" dirty="0" err="1"/>
              <a:t>вебинаре</a:t>
            </a:r>
            <a:r>
              <a:rPr lang="ru-RU" baseline="0" dirty="0"/>
              <a:t> мы говорить не будем, но вот один из самых применяемых в практике подходов к организации кода – это разбиение на сервисы</a:t>
            </a:r>
            <a:endParaRPr dirty="0"/>
          </a:p>
        </p:txBody>
      </p:sp>
      <p:sp>
        <p:nvSpPr>
          <p:cNvPr id="95" name="Google Shape;95;g1c689339b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347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89339b4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Часто</a:t>
            </a:r>
            <a:r>
              <a:rPr lang="ru-RU" baseline="0" dirty="0"/>
              <a:t> существует потребность отображать динамически изменяющиеся данные. Хранить их как одно из полей модели чаще всего – плохая идея.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Пример с подсчетом </a:t>
            </a:r>
            <a:r>
              <a:rPr lang="ru-RU" baseline="0" dirty="0" err="1"/>
              <a:t>лайков</a:t>
            </a:r>
            <a:r>
              <a:rPr lang="ru-RU" baseline="0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Справа – последствия использования такого подхода. Приходится натурально руками </a:t>
            </a:r>
            <a:r>
              <a:rPr lang="ru-RU" baseline="0" dirty="0" err="1"/>
              <a:t>инкрементить</a:t>
            </a:r>
            <a:r>
              <a:rPr lang="ru-RU" baseline="0" dirty="0"/>
              <a:t> каждое поле</a:t>
            </a:r>
            <a:endParaRPr dirty="0"/>
          </a:p>
        </p:txBody>
      </p:sp>
      <p:sp>
        <p:nvSpPr>
          <p:cNvPr id="95" name="Google Shape;95;g1c689339b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549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89339b4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Есть несколько способов реализации подсчета</a:t>
            </a:r>
            <a:r>
              <a:rPr lang="ru-RU" baseline="0" dirty="0"/>
              <a:t> динамических значений.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/>
              <a:t>Слева представлен вариант с интеграцией агрегационных функций напрямую в модель. Если же подсчитываемые поля модели используются редко, то более рациональным может быть использование сложных запросов с агрегацией. Но я вам этот запрос не покажу. Его реализация станет заданием со звездочкой для следующего ДЗ. </a:t>
            </a:r>
            <a:endParaRPr dirty="0"/>
          </a:p>
        </p:txBody>
      </p:sp>
      <p:sp>
        <p:nvSpPr>
          <p:cNvPr id="95" name="Google Shape;95;g1c689339b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13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89339b4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g1c689339b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cd281f9bde_0_9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1cd281f9bde_0_9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g1cd281f9bde_0_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cd281f9bde_0_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cd281f9bde_0_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d281f9bde_0_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cd281f9bde_0_15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cd281f9bde_0_1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cd281f9bde_0_1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cd281f9bde_0_1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d281f9bde_0_1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1cd281f9bde_0_1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g1cd281f9bde_0_1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cd281f9bde_0_1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cd281f9bde_0_1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cd281f9bde_0_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cd281f9bde_0_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g1cd281f9bde_0_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cd281f9bde_0_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cd281f9bde_0_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cd281f9bde_0_1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cd281f9bde_0_1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g1cd281f9bde_0_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cd281f9bde_0_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cd281f9bde_0_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cd281f9bde_0_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cd281f9bde_0_1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1cd281f9bde_0_1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1cd281f9bde_0_1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cd281f9bde_0_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cd281f9bde_0_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d281f9bde_0_1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cd281f9bde_0_1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g1cd281f9bde_0_1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g1cd281f9bde_0_1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g1cd281f9bde_0_1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cd281f9bde_0_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cd281f9bde_0_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1cd281f9bde_0_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cd281f9bde_0_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cd281f9bde_0_1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1cd281f9bde_0_1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1cd281f9bde_0_1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d281f9bde_0_1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cd281f9bde_0_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cd281f9bde_0_1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d281f9bde_0_1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cd281f9bde_0_1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g1cd281f9bde_0_1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1cd281f9bde_0_1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1cd281f9bde_0_1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cd281f9bde_0_1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d281f9bde_0_1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cd281f9bde_0_1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g1cd281f9bde_0_1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g1cd281f9bde_0_1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cd281f9bde_0_1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cd281f9bde_0_1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d281f9bde_0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cd281f9bde_0_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cd281f9bde_0_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1cd281f9bde_0_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cd281f9bde_0_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d722059f83_0_349" descr="A picture containing kitchenwar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1827" y="4394006"/>
            <a:ext cx="4365345" cy="208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d722059f83_0_349" descr="Background patter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447" y="421535"/>
            <a:ext cx="5581236" cy="26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d722059f83_0_349" descr="Ic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28650" y="1705876"/>
            <a:ext cx="3317750" cy="41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d722059f83_0_349"/>
          <p:cNvSpPr txBox="1">
            <a:spLocks noGrp="1"/>
          </p:cNvSpPr>
          <p:nvPr>
            <p:ph type="ctrTitle"/>
          </p:nvPr>
        </p:nvSpPr>
        <p:spPr>
          <a:xfrm>
            <a:off x="424813" y="2812350"/>
            <a:ext cx="4969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Montserrat"/>
              <a:buNone/>
            </a:pPr>
            <a:r>
              <a:rPr lang="en-GB" sz="3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Интенсив по Python</a:t>
            </a:r>
            <a:endParaRPr sz="3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1d722059f83_0_349"/>
          <p:cNvSpPr txBox="1"/>
          <p:nvPr/>
        </p:nvSpPr>
        <p:spPr>
          <a:xfrm>
            <a:off x="424828" y="5068800"/>
            <a:ext cx="51291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</a:pPr>
            <a:r>
              <a:rPr lang="en-GB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GB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№</a:t>
            </a:r>
            <a:r>
              <a:rPr lang="en-GB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GB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</a:pPr>
            <a:r>
              <a:rPr lang="en-GB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NoSQL </a:t>
            </a:r>
            <a:r>
              <a:rPr lang="en-GB" sz="20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</a:t>
            </a:r>
            <a:r>
              <a:rPr lang="en-GB" sz="20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азы</a:t>
            </a:r>
            <a:r>
              <a:rPr lang="en-GB" sz="2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GB" sz="2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Docker,</a:t>
            </a:r>
            <a:br>
              <a:rPr lang="en-GB" sz="2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endParaRPr sz="2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8"/>
          <p:cNvCxnSpPr/>
          <p:nvPr/>
        </p:nvCxnSpPr>
        <p:spPr>
          <a:xfrm>
            <a:off x="617684" y="1315844"/>
            <a:ext cx="10956632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8"/>
          <p:cNvSpPr txBox="1"/>
          <p:nvPr/>
        </p:nvSpPr>
        <p:spPr>
          <a:xfrm>
            <a:off x="617683" y="735265"/>
            <a:ext cx="54783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1. N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SQL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б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азы данных.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8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617700" y="2253125"/>
            <a:ext cx="10956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NoSQL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это подход к реализации масштабируемого хранилища (базы) информации с гибкой моделью данных, отличающийся от классических реляционных СУБД.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NoSQL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базы оптимизированы для приложений, которые должны быстро, с низкой временной задержкой (low latency) обрабатывать большой объем данных с разной структурой.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g1d722059f83_0_14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1d722059f83_0_14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1. N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SQL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б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азы данных.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g1d722059f83_0_1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d722059f83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d722059f83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d722059f83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1d722059f83_0_14"/>
          <p:cNvSpPr txBox="1"/>
          <p:nvPr/>
        </p:nvSpPr>
        <p:spPr>
          <a:xfrm>
            <a:off x="617700" y="1993450"/>
            <a:ext cx="109566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Ключ-значение</a:t>
            </a:r>
            <a:r>
              <a:rPr lang="en-GB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(Key-value) (</a:t>
            </a:r>
            <a:r>
              <a:rPr lang="en-GB" sz="17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Redis</a:t>
            </a:r>
            <a:r>
              <a:rPr lang="en-GB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хранилищ</a:t>
            </a:r>
            <a:r>
              <a:rPr lang="ru-RU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обеспечивают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быстрый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малозатратный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доступ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700" dirty="0">
              <a:solidFill>
                <a:srgbClr val="333A4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часто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хранят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конфигураций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информацию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о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состоянии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представленных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словарями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или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хэшем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700" dirty="0">
              <a:solidFill>
                <a:srgbClr val="333A4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жёсткой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схемы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отношения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между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данными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поэтому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таких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БД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часто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хранят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одновременно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различные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типы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700" dirty="0">
              <a:solidFill>
                <a:srgbClr val="333A4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разработчик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отвечает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определение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схемы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именования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ключей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то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чтобы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значение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имело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соответствующий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тип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формат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g1d722059f83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2775" y="1372725"/>
            <a:ext cx="1566249" cy="13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1d722059f83_0_3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g1d722059f83_0_31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1. N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SQL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б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азы данных.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g1d722059f83_0_3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d722059f83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d722059f83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d722059f83_0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1d722059f83_0_31"/>
          <p:cNvSpPr txBox="1"/>
          <p:nvPr/>
        </p:nvSpPr>
        <p:spPr>
          <a:xfrm>
            <a:off x="617700" y="1617363"/>
            <a:ext cx="10956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Документо-ориентированное</a:t>
            </a:r>
            <a:r>
              <a:rPr lang="en-GB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хранилище</a:t>
            </a:r>
            <a:r>
              <a:rPr lang="en-GB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GB" sz="1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MongoDB</a:t>
            </a:r>
            <a:r>
              <a:rPr lang="en-GB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база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предписывает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определенный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формат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или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схему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700" dirty="0">
              <a:solidFill>
                <a:srgbClr val="333A4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каждый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документ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может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иметь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свою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внутреннюю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структуру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700" dirty="0">
              <a:solidFill>
                <a:srgbClr val="333A4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документные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БД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являются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хорошим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выбором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быстрой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разработки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700" dirty="0">
              <a:solidFill>
                <a:srgbClr val="333A4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Montserrat"/>
              <a:buChar char="●"/>
            </a:pP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любой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момент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можно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менять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свойства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изменяя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структуру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или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сами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данные</a:t>
            </a:r>
            <a:r>
              <a:rPr lang="en-GB" sz="1700" dirty="0">
                <a:solidFill>
                  <a:srgbClr val="333A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 dirty="0">
              <a:solidFill>
                <a:srgbClr val="333A4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g1d722059f83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1876" y="1372725"/>
            <a:ext cx="1227151" cy="116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d722059f83_0_31"/>
          <p:cNvSpPr txBox="1"/>
          <p:nvPr/>
        </p:nvSpPr>
        <p:spPr>
          <a:xfrm>
            <a:off x="617675" y="3725113"/>
            <a:ext cx="5257824" cy="311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Примеры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700" dirty="0">
              <a:solidFill>
                <a:srgbClr val="48484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Каталог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товаров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электронной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коммерции</a:t>
            </a:r>
            <a:endParaRPr sz="1700" dirty="0">
              <a:solidFill>
                <a:srgbClr val="48484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700"/>
              <a:buFont typeface="Montserrat"/>
              <a:buChar char="●"/>
            </a:pP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Блоги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системы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управления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контентом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особенно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те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где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много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контента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, в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том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числе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видео</a:t>
            </a:r>
            <a:r>
              <a:rPr lang="en-GB" sz="1700" dirty="0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1700" dirty="0" err="1">
                <a:solidFill>
                  <a:srgbClr val="484848"/>
                </a:solidFill>
                <a:latin typeface="Montserrat"/>
                <a:ea typeface="Montserrat"/>
                <a:cs typeface="Montserrat"/>
                <a:sym typeface="Montserrat"/>
              </a:rPr>
              <a:t>изображений</a:t>
            </a:r>
            <a:endParaRPr sz="1700" dirty="0">
              <a:solidFill>
                <a:srgbClr val="48484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3" y="3643746"/>
            <a:ext cx="5478301" cy="30678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g1d722059f83_0_228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g1d722059f83_0_228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1. N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SQL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б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азы данных.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g1d722059f83_0_22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d722059f83_0_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d722059f83_0_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d722059f83_0_2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1d722059f83_0_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7713" y="1408815"/>
            <a:ext cx="7576565" cy="531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g1c689339b4e_0_12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g1c689339b4e_0_12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g1c689339b4e_0_1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c689339b4e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c689339b4e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c689339b4e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g1c689339b4e_0_12"/>
          <p:cNvSpPr txBox="1"/>
          <p:nvPr/>
        </p:nvSpPr>
        <p:spPr>
          <a:xfrm>
            <a:off x="617700" y="1508949"/>
            <a:ext cx="10956600" cy="1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Docker — это технология, которая позволяет создавать и использовать приложения в «родном» окружении. В основе лежит идея: если приложение работает у вас, то оно должно работать где угодно. Способ этого добиться очень простой — нужно упаковать настройки окружения вместе с приложением.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Docker чаще всего применяется для развертывания серверных приложений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g1c689339b4e_0_12"/>
          <p:cNvPicPr preferRelativeResize="0"/>
          <p:nvPr/>
        </p:nvPicPr>
        <p:blipFill rotWithShape="1">
          <a:blip r:embed="rId5">
            <a:alphaModFix/>
          </a:blip>
          <a:srcRect t="19806" b="21192"/>
          <a:stretch/>
        </p:blipFill>
        <p:spPr>
          <a:xfrm>
            <a:off x="4669488" y="228225"/>
            <a:ext cx="2852977" cy="94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c689339b4e_0_12"/>
          <p:cNvPicPr preferRelativeResize="0"/>
          <p:nvPr/>
        </p:nvPicPr>
        <p:blipFill rotWithShape="1">
          <a:blip r:embed="rId6">
            <a:alphaModFix/>
          </a:blip>
          <a:srcRect b="15583"/>
          <a:stretch/>
        </p:blipFill>
        <p:spPr>
          <a:xfrm>
            <a:off x="2302438" y="3359825"/>
            <a:ext cx="7587076" cy="32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g1d722059f83_0_178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g1d722059f83_0_178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g1d722059f83_0_17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d722059f83_0_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d722059f83_0_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d722059f83_0_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15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g1d722059f83_0_178"/>
          <p:cNvSpPr txBox="1"/>
          <p:nvPr/>
        </p:nvSpPr>
        <p:spPr>
          <a:xfrm>
            <a:off x="617800" y="1434775"/>
            <a:ext cx="10956600" cy="2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Без Docker вы, скорее всего, действовали бы так: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Узнали операционную систему на компьютере разработчика.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Сформировали сценарий или инструкцию настройки окружения.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Протестировали, как развертывается ваше приложение.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Передали приложение разработчику и ждали результаты.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Ситуация будет ещё сложнее, если вы и другой разработчик используете разные операционные системы. С Docker все намного проще! Вы создаете конфигурацию, и если она работает у вас, то заработает у всех.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g1d722059f83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325" y="4233175"/>
            <a:ext cx="4049286" cy="227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g1d722059f83_0_205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g1d722059f83_0_205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g1d722059f83_0_20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d722059f83_0_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d722059f83_0_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d722059f83_0_2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16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g1d722059f83_0_205"/>
          <p:cNvSpPr txBox="1"/>
          <p:nvPr/>
        </p:nvSpPr>
        <p:spPr>
          <a:xfrm>
            <a:off x="617801" y="1434775"/>
            <a:ext cx="4343306" cy="41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Dockerfile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образ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первом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приближении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можно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рассматривать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как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набор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файлов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В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состав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образа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входит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все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необходимое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запуска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работы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приложения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на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голой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машине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с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докером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ОС,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среда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выполнения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приложение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готовое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к </a:t>
            </a:r>
            <a:r>
              <a:rPr lang="en-GB" sz="20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развертыванию</a:t>
            </a:r>
            <a:r>
              <a:rPr lang="en-GB" sz="20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389" y="1825849"/>
            <a:ext cx="6612463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g1d722059f83_0_205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g1d722059f83_0_205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g1d722059f83_0_20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d722059f83_0_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d722059f83_0_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d722059f83_0_2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17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1d722059f83_0_205"/>
          <p:cNvSpPr txBox="1"/>
          <p:nvPr/>
        </p:nvSpPr>
        <p:spPr>
          <a:xfrm>
            <a:off x="397200" y="1471089"/>
            <a:ext cx="6081421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Docker Compose —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это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инструмент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запуска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мультиконтейнерного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приложения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которое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зависит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платформы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содержит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все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необходимые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работы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технологии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библиотеки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Конфигурация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такого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приложения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записывается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одном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текстовом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файле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формате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YAML.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Запускается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приложение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одной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командой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терминале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434724"/>
            <a:ext cx="4762500" cy="4762500"/>
          </a:xfrm>
          <a:prstGeom prst="rect">
            <a:avLst/>
          </a:prstGeom>
        </p:spPr>
      </p:pic>
      <p:sp>
        <p:nvSpPr>
          <p:cNvPr id="11" name="Google Shape;262;g1d722059f83_0_205"/>
          <p:cNvSpPr txBox="1"/>
          <p:nvPr/>
        </p:nvSpPr>
        <p:spPr>
          <a:xfrm>
            <a:off x="7926404" y="2146023"/>
            <a:ext cx="205579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-RU" sz="2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Где пример ?!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g1d722059f83_0_217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g1d722059f83_0_217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g1d722059f83_0_21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d722059f83_0_2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d722059f83_0_2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d722059f83_0_2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18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g1d722059f83_0_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6300" y="1458625"/>
            <a:ext cx="7819338" cy="52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Стрелка вверх 3"/>
          <p:cNvSpPr/>
          <p:nvPr/>
        </p:nvSpPr>
        <p:spPr>
          <a:xfrm>
            <a:off x="10151344" y="1458609"/>
            <a:ext cx="510172" cy="5212915"/>
          </a:xfrm>
          <a:prstGeom prst="upArrow">
            <a:avLst>
              <a:gd name="adj1" fmla="val 50000"/>
              <a:gd name="adj2" fmla="val 112923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g1d722059f83_0_253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g1d722059f83_0_253"/>
          <p:cNvSpPr txBox="1"/>
          <p:nvPr/>
        </p:nvSpPr>
        <p:spPr>
          <a:xfrm>
            <a:off x="617683" y="73526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g1d722059f83_0_25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d722059f83_0_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d722059f83_0_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d722059f83_0_2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19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g1d722059f83_0_253"/>
          <p:cNvSpPr txBox="1"/>
          <p:nvPr/>
        </p:nvSpPr>
        <p:spPr>
          <a:xfrm>
            <a:off x="617675" y="1600900"/>
            <a:ext cx="10956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Ранее мы тестировали работу API с помощью Postman. Это неплохой вариант для быстрых проверок ответов сервиса: на нём можно писать простые, но рабочие тесты. Можно запустить проверку этих тестов встроенным интерпретатором JavaScript, а ещё их можно выгрузить и передать товарищу по работе.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Для запуска Postman-тестов требуется развернутый экземпляр приложения зачастую с заполненной базой данных. Основные проблемы начинаются в тот момент, когда есть желание изолированно протестировать каждую функцию и при этом не париться с постоянной загрузкой нужных тестовых данных в хранилища. Он не может воспроизвести все функции используемых внешних систем, что и отдаляет такие тесты от боевого использования.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Для модульного и интеграционного тестирования в большинстве случаях используют один из двух наиболее популярных фреймворков: unittest или pytest.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c689339b4e_0_9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1c689339b4e_0_91"/>
          <p:cNvSpPr txBox="1"/>
          <p:nvPr/>
        </p:nvSpPr>
        <p:spPr>
          <a:xfrm>
            <a:off x="617683" y="735265"/>
            <a:ext cx="51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ДЗ № 1. Частые ошибки</a:t>
            </a:r>
            <a:endParaRPr sz="2400" b="1" i="0" u="none" strike="noStrike" cap="none" dirty="0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c689339b4e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c689339b4e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c689339b4e_0_91"/>
          <p:cNvSpPr txBox="1"/>
          <p:nvPr/>
        </p:nvSpPr>
        <p:spPr>
          <a:xfrm>
            <a:off x="617683" y="2148410"/>
            <a:ext cx="595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Отсутствие </a:t>
            </a: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000" dirty="0" err="1">
                <a:latin typeface="Montserrat"/>
                <a:ea typeface="Montserrat"/>
                <a:cs typeface="Montserrat"/>
                <a:sym typeface="Montserrat"/>
              </a:rPr>
              <a:t>gitignore</a:t>
            </a:r>
            <a:endParaRPr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987" y="1752647"/>
            <a:ext cx="8542124" cy="45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6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66"/>
          <p:cNvCxnSpPr/>
          <p:nvPr/>
        </p:nvCxnSpPr>
        <p:spPr>
          <a:xfrm>
            <a:off x="617684" y="1315844"/>
            <a:ext cx="10956632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66"/>
          <p:cNvSpPr txBox="1"/>
          <p:nvPr/>
        </p:nvSpPr>
        <p:spPr>
          <a:xfrm>
            <a:off x="617682" y="735265"/>
            <a:ext cx="89097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Домашнее задание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p6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8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295" name="Google Shape;295;p66"/>
          <p:cNvSpPr txBox="1"/>
          <p:nvPr/>
        </p:nvSpPr>
        <p:spPr>
          <a:xfrm>
            <a:off x="535021" y="1434760"/>
            <a:ext cx="11546731" cy="547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этом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домашнем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задании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надо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написать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тесты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ранее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разработанных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ендпоинтов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вашего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API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вебинара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№1.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Обернуть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программные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компоненты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контейнеры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GB" sz="18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Контейнеры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должны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запу</a:t>
            </a:r>
            <a:r>
              <a:rPr lang="en-GB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скаться</a:t>
            </a:r>
            <a:r>
              <a:rPr lang="en-GB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</a:t>
            </a:r>
            <a:r>
              <a:rPr lang="en-GB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одной</a:t>
            </a:r>
            <a:r>
              <a:rPr lang="en-GB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команде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“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-compose up -d”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или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той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которая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описана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вами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 readme.md.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Образы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Docker:</a:t>
            </a:r>
            <a:b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	python:3.10-slim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DB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	postgres:15.1-alpine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endParaRPr lang="ru-RU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Написать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CRUD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тесты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ранее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разработанного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API с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помощью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библиотеки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pytest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Подготовить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отдельный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запуска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тестов</a:t>
            </a:r>
            <a:r>
              <a:rPr lang="ru-RU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Команду для запуска </a:t>
            </a: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указать в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README.md</a:t>
            </a:r>
            <a:endParaRPr lang="ru-RU"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-RU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Реализовать вывод количества подменю  и блюд для Меню через один (сложный)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ORM</a:t>
            </a:r>
            <a:r>
              <a:rPr lang="ru-RU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запрос.</a:t>
            </a:r>
          </a:p>
          <a:p>
            <a:pPr marL="457200" lvl="0" indent="-349250" algn="just">
              <a:lnSpc>
                <a:spcPct val="115000"/>
              </a:lnSpc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-US" sz="18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-RU" sz="18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Реализовать тестовый сценарий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«</a:t>
            </a: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кол-ва блюд и подменю в меню</a:t>
            </a:r>
            <a:r>
              <a:rPr lang="ru-RU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» из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Postman </a:t>
            </a:r>
            <a:r>
              <a:rPr lang="ru-RU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pytest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0795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</a:t>
            </a:r>
            <a:r>
              <a:rPr lang="en-GB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FastAPI</a:t>
            </a:r>
            <a:r>
              <a:rPr lang="en-GB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синхронное</a:t>
            </a:r>
            <a:r>
              <a:rPr lang="en-GB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GB" sz="16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тесты</a:t>
            </a:r>
            <a:r>
              <a:rPr lang="en-GB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синхронные</a:t>
            </a:r>
            <a:r>
              <a:rPr lang="en-GB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</a:t>
            </a:r>
            <a:r>
              <a:rPr lang="en-GB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асинхронное</a:t>
            </a:r>
            <a:r>
              <a:rPr lang="en-GB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GB" sz="16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тесты</a:t>
            </a:r>
            <a:r>
              <a:rPr lang="en-GB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асинхронные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c689339b4e_0_9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1c689339b4e_0_91"/>
          <p:cNvSpPr txBox="1"/>
          <p:nvPr/>
        </p:nvSpPr>
        <p:spPr>
          <a:xfrm>
            <a:off x="617683" y="735265"/>
            <a:ext cx="51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ДЗ № 1. Частые ошибки</a:t>
            </a:r>
            <a:endParaRPr sz="2400" b="1" i="0" u="none" strike="noStrike" cap="none" dirty="0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c689339b4e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c689339b4e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c689339b4e_0_91"/>
          <p:cNvSpPr txBox="1"/>
          <p:nvPr/>
        </p:nvSpPr>
        <p:spPr>
          <a:xfrm>
            <a:off x="617683" y="2148410"/>
            <a:ext cx="595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разбиения на </a:t>
            </a: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слои/</a:t>
            </a: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модули</a:t>
            </a:r>
            <a:endParaRPr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056" y="1999254"/>
            <a:ext cx="4031806" cy="29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9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c689339b4e_0_9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1c689339b4e_0_91"/>
          <p:cNvSpPr txBox="1"/>
          <p:nvPr/>
        </p:nvSpPr>
        <p:spPr>
          <a:xfrm>
            <a:off x="617683" y="735265"/>
            <a:ext cx="51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ДЗ № 1. Частые ошибки</a:t>
            </a:r>
            <a:endParaRPr sz="2400" b="1" i="0" u="none" strike="noStrike" cap="none" dirty="0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c689339b4e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c689339b4e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c689339b4e_0_91"/>
          <p:cNvSpPr txBox="1"/>
          <p:nvPr/>
        </p:nvSpPr>
        <p:spPr>
          <a:xfrm>
            <a:off x="617683" y="2148410"/>
            <a:ext cx="609084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Решение: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Выделение логических частей приложения в разные модули и директории</a:t>
            </a: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058" y="1846582"/>
            <a:ext cx="388674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c689339b4e_0_9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1c689339b4e_0_91"/>
          <p:cNvSpPr txBox="1"/>
          <p:nvPr/>
        </p:nvSpPr>
        <p:spPr>
          <a:xfrm>
            <a:off x="617683" y="735265"/>
            <a:ext cx="51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ДЗ № 1. Частые ошибки</a:t>
            </a:r>
            <a:endParaRPr sz="2400" b="1" i="0" u="none" strike="noStrike" cap="none" dirty="0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c689339b4e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c689339b4e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c689339b4e_0_91"/>
          <p:cNvSpPr txBox="1"/>
          <p:nvPr/>
        </p:nvSpPr>
        <p:spPr>
          <a:xfrm>
            <a:off x="617683" y="2151276"/>
            <a:ext cx="523799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Лишняя логика в </a:t>
            </a: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API </a:t>
            </a:r>
            <a:r>
              <a:rPr lang="ru-RU" sz="2000" dirty="0" err="1">
                <a:latin typeface="Montserrat"/>
                <a:ea typeface="Montserrat"/>
                <a:cs typeface="Montserrat"/>
                <a:sym typeface="Montserrat"/>
              </a:rPr>
              <a:t>эндпоинтах</a:t>
            </a: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292" y="1885815"/>
            <a:ext cx="6421992" cy="33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c689339b4e_0_9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1c689339b4e_0_91"/>
          <p:cNvSpPr txBox="1"/>
          <p:nvPr/>
        </p:nvSpPr>
        <p:spPr>
          <a:xfrm>
            <a:off x="617683" y="735265"/>
            <a:ext cx="51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ДЗ № 1. Частые ошибки</a:t>
            </a:r>
            <a:endParaRPr sz="2400" b="1" i="0" u="none" strike="noStrike" cap="none" dirty="0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c689339b4e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c689339b4e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c689339b4e_0_91"/>
          <p:cNvSpPr txBox="1"/>
          <p:nvPr/>
        </p:nvSpPr>
        <p:spPr>
          <a:xfrm>
            <a:off x="617683" y="2148410"/>
            <a:ext cx="523799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Решение: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Вынесение логики в сервисы</a:t>
            </a: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480" y="1934307"/>
            <a:ext cx="6465485" cy="31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1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c689339b4e_0_9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1c689339b4e_0_91"/>
          <p:cNvSpPr txBox="1"/>
          <p:nvPr/>
        </p:nvSpPr>
        <p:spPr>
          <a:xfrm>
            <a:off x="617683" y="735265"/>
            <a:ext cx="51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ДЗ № 1. Частые ошибки</a:t>
            </a:r>
            <a:endParaRPr sz="2400" b="1" i="0" u="none" strike="noStrike" cap="none" dirty="0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c689339b4e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c689339b4e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c689339b4e_0_91"/>
          <p:cNvSpPr txBox="1"/>
          <p:nvPr/>
        </p:nvSpPr>
        <p:spPr>
          <a:xfrm>
            <a:off x="597752" y="1574793"/>
            <a:ext cx="52379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Хранение в БД динамических значений</a:t>
            </a: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213" y="1832490"/>
            <a:ext cx="5635141" cy="40076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53" y="3527540"/>
            <a:ext cx="4788592" cy="321733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1292470" y="6296386"/>
            <a:ext cx="3077307" cy="1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1292470" y="6538900"/>
            <a:ext cx="3077307" cy="1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c689339b4e_0_9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1c689339b4e_0_91"/>
          <p:cNvSpPr txBox="1"/>
          <p:nvPr/>
        </p:nvSpPr>
        <p:spPr>
          <a:xfrm>
            <a:off x="617683" y="735265"/>
            <a:ext cx="51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ДЗ № 1. Частые ошибки</a:t>
            </a:r>
            <a:endParaRPr sz="2400" b="1" i="0" u="none" strike="noStrike" cap="none" dirty="0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c689339b4e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c689339b4e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c689339b4e_0_91"/>
          <p:cNvSpPr txBox="1"/>
          <p:nvPr/>
        </p:nvSpPr>
        <p:spPr>
          <a:xfrm>
            <a:off x="617683" y="1408685"/>
            <a:ext cx="466649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Решение: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Подсчет </a:t>
            </a:r>
            <a:r>
              <a:rPr lang="ru-RU" sz="2000" b="1" dirty="0">
                <a:latin typeface="Montserrat"/>
                <a:ea typeface="Montserrat"/>
                <a:cs typeface="Montserrat"/>
                <a:sym typeface="Montserrat"/>
              </a:rPr>
              <a:t>«на лету»</a:t>
            </a:r>
            <a:endParaRPr lang="ru-RU" sz="2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21" y="3025194"/>
            <a:ext cx="4963218" cy="3743847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756138" y="5969978"/>
            <a:ext cx="852854" cy="8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756138" y="5249008"/>
            <a:ext cx="914400" cy="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968" y="2074200"/>
            <a:ext cx="3575264" cy="3584247"/>
          </a:xfrm>
          <a:prstGeom prst="rect">
            <a:avLst/>
          </a:prstGeom>
        </p:spPr>
      </p:pic>
      <p:sp>
        <p:nvSpPr>
          <p:cNvPr id="17" name="Google Shape;103;g1c689339b4e_0_91"/>
          <p:cNvSpPr txBox="1"/>
          <p:nvPr/>
        </p:nvSpPr>
        <p:spPr>
          <a:xfrm>
            <a:off x="5784283" y="1490017"/>
            <a:ext cx="427893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Агрегационные запросы:</a:t>
            </a:r>
            <a:endParaRPr lang="ru-RU"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03;g1c689339b4e_0_91"/>
          <p:cNvSpPr txBox="1"/>
          <p:nvPr/>
        </p:nvSpPr>
        <p:spPr>
          <a:xfrm>
            <a:off x="7923752" y="5609292"/>
            <a:ext cx="4278939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* Реализовать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66740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c689339b4e_0_91"/>
          <p:cNvCxnSpPr/>
          <p:nvPr/>
        </p:nvCxnSpPr>
        <p:spPr>
          <a:xfrm>
            <a:off x="617684" y="1315844"/>
            <a:ext cx="10956600" cy="0"/>
          </a:xfrm>
          <a:prstGeom prst="straightConnector1">
            <a:avLst/>
          </a:prstGeom>
          <a:noFill/>
          <a:ln w="9525" cap="flat" cmpd="sng">
            <a:solidFill>
              <a:srgbClr val="009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1c689339b4e_0_91"/>
          <p:cNvSpPr txBox="1"/>
          <p:nvPr/>
        </p:nvSpPr>
        <p:spPr>
          <a:xfrm>
            <a:off x="617683" y="735265"/>
            <a:ext cx="516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Т</a:t>
            </a:r>
            <a:r>
              <a:rPr lang="en-GB" sz="2400" b="1">
                <a:solidFill>
                  <a:srgbClr val="6A1B9A"/>
                </a:solidFill>
                <a:latin typeface="Montserrat"/>
                <a:ea typeface="Montserrat"/>
                <a:cs typeface="Montserrat"/>
                <a:sym typeface="Montserrat"/>
              </a:rPr>
              <a:t>емы</a:t>
            </a:r>
            <a:endParaRPr sz="2400" b="1" i="0" u="none" strike="noStrike" cap="none">
              <a:solidFill>
                <a:srgbClr val="6A1B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c689339b4e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6698" y="337402"/>
            <a:ext cx="632339" cy="78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8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c689339b4e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814290"/>
            <a:ext cx="12192000" cy="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c689339b4e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c689339b4e_0_91"/>
          <p:cNvSpPr txBox="1"/>
          <p:nvPr/>
        </p:nvSpPr>
        <p:spPr>
          <a:xfrm>
            <a:off x="617675" y="1844825"/>
            <a:ext cx="5959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NoSQL </a:t>
            </a:r>
            <a:r>
              <a:rPr lang="en-GB" sz="2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базы</a:t>
            </a:r>
            <a:r>
              <a:rPr lang="en-GB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endParaRPr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endParaRPr sz="2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1635</Words>
  <Application>Microsoft Office PowerPoint</Application>
  <PresentationFormat>Широкоэкранный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Montserrat</vt:lpstr>
      <vt:lpstr>Arial</vt:lpstr>
      <vt:lpstr>Calibri</vt:lpstr>
      <vt:lpstr>Office Theme</vt:lpstr>
      <vt:lpstr>Интенсив по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Интенсив по Python</dc:title>
  <dc:creator>Вотинов Михаил Николаевич</dc:creator>
  <cp:lastModifiedBy>Honor</cp:lastModifiedBy>
  <cp:revision>35</cp:revision>
  <dcterms:created xsi:type="dcterms:W3CDTF">2021-07-06T14:04:13Z</dcterms:created>
  <dcterms:modified xsi:type="dcterms:W3CDTF">2023-07-27T17:56:59Z</dcterms:modified>
</cp:coreProperties>
</file>