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nventionalcommits.org/en/v1.0.0/"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nventionalcommits.org/en/v1.0.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tlassian.com/fr/software/jira" TargetMode="External"/><Relationship Id="rId3" Type="http://schemas.openxmlformats.org/officeDocument/2006/relationships/hyperlink" Target="https://cyrilmarceau.atlassian.net/jira/software/projects/BIG/boards/2" TargetMode="External"/><Relationship Id="rId4" Type="http://schemas.openxmlformats.org/officeDocument/2006/relationships/hyperlink" Target="https://github.com/cyrilmarceau/Bigscree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9463dec81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9463dec81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a88f1c4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a88f1c4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9463dec81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9463dec8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9463dec8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9463dec8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9463dec81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9463dec81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a88f1c4d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5a88f1c4d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a88f1c4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a88f1c4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59463dec81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59463dec81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9463dec81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9463dec81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Durant ce projet nous avons eu comme principale difficulté la construction de l’API pour les graphiques. Il a fallu créer des fonctions assez génériques afin de générer les différentes réponses concernant les questions en gérant les différents cas possibles de chacune.</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9463dec81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9463dec8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463dec81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463dec8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Bigscreen est une entreprise travaillant dans la VR qui est un secteur en forte expansion et à besoin d’avoir un outil qui leur permettrait de mieux cibler leur clientèle d’où la réalisation d’une application de sondage leur permettant de connaître leur attente.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5d7d46ca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5d7d46ca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9463dec81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9463dec81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d3b28dc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d3b28dc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463dec81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9463dec81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Nous utiliserons la méthodologie agile car elle permet de s’adapter à la charge de travail en délivrant un travail fonctionnel en continue et permet de mieux diviser le travail étape par étape.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Pour gérer le versionning nous utilisons la méthodologie git flow. Nous partons d’une branche main qui contient le code finalisé. A partir de celle-ci nous créons une branche par tâche de travail. Lorsque nous avons terminé la fonctionnalité du code nous faisons un merge dans la branche main. Ceci nous permet de travailler en équipe de façon efficace et structurée.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Nous utiliserons la convention de commit (détail </a:t>
            </a:r>
            <a:r>
              <a:rPr lang="fr" sz="1200" u="sng">
                <a:solidFill>
                  <a:srgbClr val="1155CC"/>
                </a:solidFill>
                <a:hlinkClick r:id="rId2">
                  <a:extLst>
                    <a:ext uri="{A12FA001-AC4F-418D-AE19-62706E023703}">
                      <ahyp:hlinkClr val="tx"/>
                    </a:ext>
                  </a:extLst>
                </a:hlinkClick>
              </a:rPr>
              <a:t>ici</a:t>
            </a:r>
            <a:r>
              <a:rPr lang="fr" sz="1200">
                <a:solidFill>
                  <a:schemeClr val="dk1"/>
                </a:solidFill>
              </a:rPr>
              <a:t>) qui permet d’avoir une vue globale et simple des différents commits réalisés durant ce projet.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d5a191cf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d5a191cf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Nous utiliserons la méthodologie agile car elle permet de s’adapter à la charge de travail en délivrant un travail fonctionnel en continue et permet de mieux diviser le travail étape par étape.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Pour gérer le versionning nous utilisons la méthodologie git flow. Nous partons d’une branche main qui contient le code finalisé. A partir de celle-ci nous créons une branche par tâche de travail. Lorsque nous avons terminé la fonctionnalité du code nous faisons un merge dans la branche main. Ceci nous permet de travailler en équipe de façon efficace et structurée.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Nous utiliserons la convention de commit (détail </a:t>
            </a:r>
            <a:r>
              <a:rPr lang="fr" sz="1200" u="sng">
                <a:solidFill>
                  <a:srgbClr val="1155CC"/>
                </a:solidFill>
                <a:hlinkClick r:id="rId2">
                  <a:extLst>
                    <a:ext uri="{A12FA001-AC4F-418D-AE19-62706E023703}">
                      <ahyp:hlinkClr val="tx"/>
                    </a:ext>
                  </a:extLst>
                </a:hlinkClick>
              </a:rPr>
              <a:t>ici</a:t>
            </a:r>
            <a:r>
              <a:rPr lang="fr" sz="1200">
                <a:solidFill>
                  <a:schemeClr val="dk1"/>
                </a:solidFill>
              </a:rPr>
              <a:t>) qui permet d’avoir une vue globale et simple des différents commits réalisés durant ce projet.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d5a191cf7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d5a191cf7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9463dec81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9463dec8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Concernant les différentes fonctionnalités du projet nous avons utilisés </a:t>
            </a:r>
            <a:r>
              <a:rPr lang="fr" sz="1200" u="sng">
                <a:solidFill>
                  <a:srgbClr val="1155CC"/>
                </a:solidFill>
                <a:hlinkClick r:id="rId2">
                  <a:extLst>
                    <a:ext uri="{A12FA001-AC4F-418D-AE19-62706E023703}">
                      <ahyp:hlinkClr val="tx"/>
                    </a:ext>
                  </a:extLst>
                </a:hlinkClick>
              </a:rPr>
              <a:t>jira</a:t>
            </a:r>
            <a:r>
              <a:rPr lang="fr" sz="1200">
                <a:solidFill>
                  <a:schemeClr val="dk1"/>
                </a:solidFill>
              </a:rPr>
              <a:t> qui permet d’avoir un aperçus des différents tickets à traiter durant le projet: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fr" sz="1200" u="sng">
                <a:solidFill>
                  <a:srgbClr val="1155CC"/>
                </a:solidFill>
                <a:hlinkClick r:id="rId3">
                  <a:extLst>
                    <a:ext uri="{A12FA001-AC4F-418D-AE19-62706E023703}">
                      <ahyp:hlinkClr val="tx"/>
                    </a:ext>
                  </a:extLst>
                </a:hlinkClick>
              </a:rPr>
              <a:t>https://cyrilmarceau.atlassian.net/jira/software/projects/BIG/boards/2</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Pour le versionning nous utilisons </a:t>
            </a:r>
            <a:r>
              <a:rPr lang="fr" sz="1200" u="sng">
                <a:solidFill>
                  <a:srgbClr val="1155CC"/>
                </a:solidFill>
                <a:hlinkClick r:id="rId4">
                  <a:extLst>
                    <a:ext uri="{A12FA001-AC4F-418D-AE19-62706E023703}">
                      <ahyp:hlinkClr val="tx"/>
                    </a:ext>
                  </a:extLst>
                </a:hlinkClick>
              </a:rPr>
              <a:t>github</a:t>
            </a:r>
            <a:r>
              <a:rPr lang="fr"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Pour la mise en forme du schéma de la base de données nous utiliserons DB diagram. Un outil spécialement adapté pour les développeurs qui permet de relier le code avec la représentation visuelle des tables.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9463dec81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9463dec81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localhost:3000/administration" TargetMode="External"/><Relationship Id="rId4" Type="http://schemas.openxmlformats.org/officeDocument/2006/relationships/hyperlink" Target="http://localhost:3000/surveyed"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github.com/cyrilmarceau/Bigscreen" TargetMode="External"/><Relationship Id="rId4" Type="http://schemas.openxmlformats.org/officeDocument/2006/relationships/hyperlink" Target="https://github.com/cyrilmarceau/Bigscreen"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9.jp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2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nitayneeman.com/posts/understanding-semantic-commit-messages-using-git-and-angular/"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yrilmarceau.atlassian.net/jira/software/projects/BIG/boards/2" TargetMode="External"/><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hyperlink" Target="https://github.com/cyrilmarceau/Bigscreen" TargetMode="External"/><Relationship Id="rId6" Type="http://schemas.openxmlformats.org/officeDocument/2006/relationships/image" Target="../media/image2.png"/><Relationship Id="rId7" Type="http://schemas.openxmlformats.org/officeDocument/2006/relationships/image" Target="../media/image16.png"/><Relationship Id="rId8" Type="http://schemas.openxmlformats.org/officeDocument/2006/relationships/hyperlink" Target="https://dbdiagram.io/d/631f0f4c0911f91ba58b813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327100" y="4136075"/>
            <a:ext cx="3470700" cy="369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200">
                <a:solidFill>
                  <a:srgbClr val="FFFFFF"/>
                </a:solidFill>
                <a:latin typeface="Arial"/>
                <a:ea typeface="Arial"/>
                <a:cs typeface="Arial"/>
                <a:sym typeface="Arial"/>
              </a:rPr>
              <a:t>Réalisé par </a:t>
            </a:r>
            <a:r>
              <a:rPr lang="fr" sz="1200">
                <a:solidFill>
                  <a:srgbClr val="FFFFFF"/>
                </a:solidFill>
                <a:latin typeface="Arial"/>
                <a:ea typeface="Arial"/>
                <a:cs typeface="Arial"/>
                <a:sym typeface="Arial"/>
              </a:rPr>
              <a:t>FUSTIER Julien et MARCEAU Cyril</a:t>
            </a:r>
            <a:endParaRPr sz="1200">
              <a:solidFill>
                <a:srgbClr val="FFFFFF"/>
              </a:solidFill>
              <a:latin typeface="Arial"/>
              <a:ea typeface="Arial"/>
              <a:cs typeface="Arial"/>
              <a:sym typeface="Arial"/>
            </a:endParaRPr>
          </a:p>
        </p:txBody>
      </p:sp>
      <p:pic>
        <p:nvPicPr>
          <p:cNvPr id="135" name="Google Shape;135;p13"/>
          <p:cNvPicPr preferRelativeResize="0"/>
          <p:nvPr/>
        </p:nvPicPr>
        <p:blipFill>
          <a:blip r:embed="rId3">
            <a:alphaModFix/>
          </a:blip>
          <a:stretch>
            <a:fillRect/>
          </a:stretch>
        </p:blipFill>
        <p:spPr>
          <a:xfrm>
            <a:off x="3373950" y="688925"/>
            <a:ext cx="3259875" cy="46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2"/>
          <p:cNvPicPr preferRelativeResize="0"/>
          <p:nvPr/>
        </p:nvPicPr>
        <p:blipFill>
          <a:blip r:embed="rId3">
            <a:alphaModFix/>
          </a:blip>
          <a:stretch>
            <a:fillRect/>
          </a:stretch>
        </p:blipFill>
        <p:spPr>
          <a:xfrm>
            <a:off x="1931725" y="192150"/>
            <a:ext cx="7003200" cy="4759200"/>
          </a:xfrm>
          <a:prstGeom prst="rect">
            <a:avLst/>
          </a:prstGeom>
          <a:noFill/>
          <a:ln>
            <a:noFill/>
          </a:ln>
        </p:spPr>
      </p:pic>
      <p:sp>
        <p:nvSpPr>
          <p:cNvPr id="215" name="Google Shape;215;p22"/>
          <p:cNvSpPr txBox="1"/>
          <p:nvPr>
            <p:ph type="title"/>
          </p:nvPr>
        </p:nvSpPr>
        <p:spPr>
          <a:xfrm>
            <a:off x="4921650" y="609750"/>
            <a:ext cx="3706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des données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p:nvPr/>
        </p:nvSpPr>
        <p:spPr>
          <a:xfrm>
            <a:off x="4655625" y="1630875"/>
            <a:ext cx="4132800" cy="276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118475" y="1630875"/>
            <a:ext cx="4132800" cy="276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Wireframe - administration</a:t>
            </a:r>
            <a:endParaRPr/>
          </a:p>
        </p:txBody>
      </p:sp>
      <p:pic>
        <p:nvPicPr>
          <p:cNvPr id="223" name="Google Shape;223;p23"/>
          <p:cNvPicPr preferRelativeResize="0"/>
          <p:nvPr/>
        </p:nvPicPr>
        <p:blipFill rotWithShape="1">
          <a:blip r:embed="rId3">
            <a:alphaModFix/>
          </a:blip>
          <a:srcRect b="30256" l="23155" r="25364" t="24088"/>
          <a:stretch/>
        </p:blipFill>
        <p:spPr>
          <a:xfrm>
            <a:off x="174175" y="1679650"/>
            <a:ext cx="4021427" cy="2669324"/>
          </a:xfrm>
          <a:prstGeom prst="rect">
            <a:avLst/>
          </a:prstGeom>
          <a:noFill/>
          <a:ln>
            <a:noFill/>
          </a:ln>
        </p:spPr>
      </p:pic>
      <p:pic>
        <p:nvPicPr>
          <p:cNvPr id="224" name="Google Shape;224;p23"/>
          <p:cNvPicPr preferRelativeResize="0"/>
          <p:nvPr/>
        </p:nvPicPr>
        <p:blipFill rotWithShape="1">
          <a:blip r:embed="rId4">
            <a:alphaModFix/>
          </a:blip>
          <a:srcRect b="1563" l="0" r="0" t="1301"/>
          <a:stretch/>
        </p:blipFill>
        <p:spPr>
          <a:xfrm>
            <a:off x="4696125" y="1679650"/>
            <a:ext cx="4051799" cy="2669325"/>
          </a:xfrm>
          <a:prstGeom prst="rect">
            <a:avLst/>
          </a:prstGeom>
          <a:noFill/>
          <a:ln>
            <a:noFill/>
          </a:ln>
        </p:spPr>
      </p:pic>
      <p:sp>
        <p:nvSpPr>
          <p:cNvPr id="225" name="Google Shape;225;p23"/>
          <p:cNvSpPr txBox="1"/>
          <p:nvPr/>
        </p:nvSpPr>
        <p:spPr>
          <a:xfrm>
            <a:off x="979475" y="1226463"/>
            <a:ext cx="241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 sz="1000">
                <a:solidFill>
                  <a:srgbClr val="FFFFFF"/>
                </a:solidFill>
                <a:latin typeface="Lato"/>
                <a:ea typeface="Lato"/>
                <a:cs typeface="Lato"/>
                <a:sym typeface="Lato"/>
              </a:rPr>
              <a:t>Authentification</a:t>
            </a:r>
            <a:endParaRPr i="1" sz="1000">
              <a:solidFill>
                <a:srgbClr val="FFFFFF"/>
              </a:solidFill>
              <a:latin typeface="Lato"/>
              <a:ea typeface="Lato"/>
              <a:cs typeface="Lato"/>
              <a:sym typeface="Lato"/>
            </a:endParaRPr>
          </a:p>
        </p:txBody>
      </p:sp>
      <p:sp>
        <p:nvSpPr>
          <p:cNvPr id="226" name="Google Shape;226;p23"/>
          <p:cNvSpPr txBox="1"/>
          <p:nvPr/>
        </p:nvSpPr>
        <p:spPr>
          <a:xfrm>
            <a:off x="5651400" y="1226463"/>
            <a:ext cx="241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 sz="1000">
                <a:solidFill>
                  <a:srgbClr val="FFFFFF"/>
                </a:solidFill>
                <a:latin typeface="Lato"/>
                <a:ea typeface="Lato"/>
                <a:cs typeface="Lato"/>
                <a:sym typeface="Lato"/>
              </a:rPr>
              <a:t>A</a:t>
            </a:r>
            <a:r>
              <a:rPr i="1" lang="fr" sz="1000">
                <a:solidFill>
                  <a:srgbClr val="FFFFFF"/>
                </a:solidFill>
                <a:latin typeface="Lato"/>
                <a:ea typeface="Lato"/>
                <a:cs typeface="Lato"/>
                <a:sym typeface="Lato"/>
              </a:rPr>
              <a:t>ccueil</a:t>
            </a:r>
            <a:endParaRPr i="1" sz="10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p:nvPr/>
        </p:nvSpPr>
        <p:spPr>
          <a:xfrm>
            <a:off x="4572000" y="1636088"/>
            <a:ext cx="4132800" cy="276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118475" y="1630875"/>
            <a:ext cx="4132800" cy="276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24"/>
          <p:cNvPicPr preferRelativeResize="0"/>
          <p:nvPr/>
        </p:nvPicPr>
        <p:blipFill>
          <a:blip r:embed="rId3">
            <a:alphaModFix/>
          </a:blip>
          <a:stretch>
            <a:fillRect/>
          </a:stretch>
        </p:blipFill>
        <p:spPr>
          <a:xfrm>
            <a:off x="145798" y="1665718"/>
            <a:ext cx="4043628" cy="2683250"/>
          </a:xfrm>
          <a:prstGeom prst="rect">
            <a:avLst/>
          </a:prstGeom>
          <a:noFill/>
          <a:ln>
            <a:noFill/>
          </a:ln>
        </p:spPr>
      </p:pic>
      <p:pic>
        <p:nvPicPr>
          <p:cNvPr id="234" name="Google Shape;234;p24"/>
          <p:cNvPicPr preferRelativeResize="0"/>
          <p:nvPr/>
        </p:nvPicPr>
        <p:blipFill>
          <a:blip r:embed="rId4">
            <a:alphaModFix/>
          </a:blip>
          <a:stretch>
            <a:fillRect/>
          </a:stretch>
        </p:blipFill>
        <p:spPr>
          <a:xfrm>
            <a:off x="4577650" y="1625662"/>
            <a:ext cx="4132434" cy="2760000"/>
          </a:xfrm>
          <a:prstGeom prst="rect">
            <a:avLst/>
          </a:prstGeom>
          <a:noFill/>
          <a:ln>
            <a:noFill/>
          </a:ln>
        </p:spPr>
      </p:pic>
      <p:sp>
        <p:nvSpPr>
          <p:cNvPr id="235" name="Google Shape;235;p24"/>
          <p:cNvSpPr txBox="1"/>
          <p:nvPr/>
        </p:nvSpPr>
        <p:spPr>
          <a:xfrm>
            <a:off x="979475" y="1226463"/>
            <a:ext cx="241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 sz="1000">
                <a:solidFill>
                  <a:srgbClr val="FFFFFF"/>
                </a:solidFill>
                <a:latin typeface="Lato"/>
                <a:ea typeface="Lato"/>
                <a:cs typeface="Lato"/>
                <a:sym typeface="Lato"/>
              </a:rPr>
              <a:t>L</a:t>
            </a:r>
            <a:r>
              <a:rPr i="1" lang="fr" sz="1000">
                <a:solidFill>
                  <a:srgbClr val="FFFFFF"/>
                </a:solidFill>
                <a:latin typeface="Lato"/>
                <a:ea typeface="Lato"/>
                <a:cs typeface="Lato"/>
                <a:sym typeface="Lato"/>
              </a:rPr>
              <a:t>iste des questions</a:t>
            </a:r>
            <a:endParaRPr i="1" sz="1000">
              <a:solidFill>
                <a:srgbClr val="FFFFFF"/>
              </a:solidFill>
              <a:latin typeface="Lato"/>
              <a:ea typeface="Lato"/>
              <a:cs typeface="Lato"/>
              <a:sym typeface="Lato"/>
            </a:endParaRPr>
          </a:p>
        </p:txBody>
      </p:sp>
      <p:sp>
        <p:nvSpPr>
          <p:cNvPr id="236" name="Google Shape;236;p24"/>
          <p:cNvSpPr txBox="1"/>
          <p:nvPr/>
        </p:nvSpPr>
        <p:spPr>
          <a:xfrm>
            <a:off x="5558238" y="1226463"/>
            <a:ext cx="241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 sz="1000">
                <a:solidFill>
                  <a:srgbClr val="FFFFFF"/>
                </a:solidFill>
                <a:latin typeface="Lato"/>
                <a:ea typeface="Lato"/>
                <a:cs typeface="Lato"/>
                <a:sym typeface="Lato"/>
              </a:rPr>
              <a:t>Liste des réponses</a:t>
            </a:r>
            <a:endParaRPr i="1" sz="10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p:nvPr/>
        </p:nvSpPr>
        <p:spPr>
          <a:xfrm>
            <a:off x="4962300" y="1676150"/>
            <a:ext cx="3791400" cy="276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Wireframe - client</a:t>
            </a:r>
            <a:endParaRPr/>
          </a:p>
        </p:txBody>
      </p:sp>
      <p:pic>
        <p:nvPicPr>
          <p:cNvPr id="243" name="Google Shape;243;p25"/>
          <p:cNvPicPr preferRelativeResize="0"/>
          <p:nvPr/>
        </p:nvPicPr>
        <p:blipFill rotWithShape="1">
          <a:blip r:embed="rId3">
            <a:alphaModFix/>
          </a:blip>
          <a:srcRect b="0" l="2389" r="1271" t="0"/>
          <a:stretch/>
        </p:blipFill>
        <p:spPr>
          <a:xfrm>
            <a:off x="5025025" y="1721475"/>
            <a:ext cx="3679877" cy="2669324"/>
          </a:xfrm>
          <a:prstGeom prst="rect">
            <a:avLst/>
          </a:prstGeom>
          <a:noFill/>
          <a:ln>
            <a:noFill/>
          </a:ln>
        </p:spPr>
      </p:pic>
      <p:sp>
        <p:nvSpPr>
          <p:cNvPr id="244" name="Google Shape;244;p25"/>
          <p:cNvSpPr/>
          <p:nvPr/>
        </p:nvSpPr>
        <p:spPr>
          <a:xfrm>
            <a:off x="327550" y="1679275"/>
            <a:ext cx="4132800" cy="276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nvSpPr>
        <p:spPr>
          <a:xfrm>
            <a:off x="1192100" y="1307838"/>
            <a:ext cx="241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 sz="1000">
                <a:solidFill>
                  <a:srgbClr val="FFFFFF"/>
                </a:solidFill>
                <a:latin typeface="Lato"/>
                <a:ea typeface="Lato"/>
                <a:cs typeface="Lato"/>
                <a:sym typeface="Lato"/>
              </a:rPr>
              <a:t>Questionnaire</a:t>
            </a:r>
            <a:endParaRPr i="1" sz="1000">
              <a:solidFill>
                <a:srgbClr val="FFFFFF"/>
              </a:solidFill>
              <a:latin typeface="Lato"/>
              <a:ea typeface="Lato"/>
              <a:cs typeface="Lato"/>
              <a:sym typeface="Lato"/>
            </a:endParaRPr>
          </a:p>
        </p:txBody>
      </p:sp>
      <p:sp>
        <p:nvSpPr>
          <p:cNvPr id="246" name="Google Shape;246;p25"/>
          <p:cNvSpPr txBox="1"/>
          <p:nvPr/>
        </p:nvSpPr>
        <p:spPr>
          <a:xfrm>
            <a:off x="5659563" y="1307838"/>
            <a:ext cx="241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 sz="1000">
                <a:solidFill>
                  <a:srgbClr val="FFFFFF"/>
                </a:solidFill>
                <a:latin typeface="Lato"/>
                <a:ea typeface="Lato"/>
                <a:cs typeface="Lato"/>
                <a:sym typeface="Lato"/>
              </a:rPr>
              <a:t>Réponses d’un sondé</a:t>
            </a:r>
            <a:endParaRPr i="1" sz="1000">
              <a:solidFill>
                <a:srgbClr val="FFFFFF"/>
              </a:solidFill>
              <a:latin typeface="Lato"/>
              <a:ea typeface="Lato"/>
              <a:cs typeface="Lato"/>
              <a:sym typeface="Lato"/>
            </a:endParaRPr>
          </a:p>
        </p:txBody>
      </p:sp>
      <p:pic>
        <p:nvPicPr>
          <p:cNvPr id="247" name="Google Shape;247;p25"/>
          <p:cNvPicPr preferRelativeResize="0"/>
          <p:nvPr/>
        </p:nvPicPr>
        <p:blipFill>
          <a:blip r:embed="rId4">
            <a:alphaModFix/>
          </a:blip>
          <a:stretch>
            <a:fillRect/>
          </a:stretch>
        </p:blipFill>
        <p:spPr>
          <a:xfrm>
            <a:off x="327550" y="1684100"/>
            <a:ext cx="4132797" cy="276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2753825" y="292000"/>
            <a:ext cx="4190400" cy="57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Arborescence</a:t>
            </a:r>
            <a:r>
              <a:rPr lang="fr"/>
              <a:t> des écrans</a:t>
            </a:r>
            <a:endParaRPr/>
          </a:p>
        </p:txBody>
      </p:sp>
      <p:sp>
        <p:nvSpPr>
          <p:cNvPr id="253" name="Google Shape;253;p26"/>
          <p:cNvSpPr/>
          <p:nvPr/>
        </p:nvSpPr>
        <p:spPr>
          <a:xfrm>
            <a:off x="6801688" y="1968500"/>
            <a:ext cx="1192800" cy="4878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254" name="Google Shape;254;p26"/>
          <p:cNvSpPr/>
          <p:nvPr/>
        </p:nvSpPr>
        <p:spPr>
          <a:xfrm>
            <a:off x="7554302" y="3936090"/>
            <a:ext cx="11928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Visualisation des réponses</a:t>
            </a:r>
            <a:endParaRPr sz="1200"/>
          </a:p>
        </p:txBody>
      </p:sp>
      <p:cxnSp>
        <p:nvCxnSpPr>
          <p:cNvPr id="255" name="Google Shape;255;p26"/>
          <p:cNvCxnSpPr>
            <a:stCxn id="253" idx="2"/>
          </p:cNvCxnSpPr>
          <p:nvPr/>
        </p:nvCxnSpPr>
        <p:spPr>
          <a:xfrm>
            <a:off x="7398088" y="2456300"/>
            <a:ext cx="0" cy="620700"/>
          </a:xfrm>
          <a:prstGeom prst="straightConnector1">
            <a:avLst/>
          </a:prstGeom>
          <a:noFill/>
          <a:ln cap="flat" cmpd="sng" w="9525">
            <a:solidFill>
              <a:schemeClr val="dk2"/>
            </a:solidFill>
            <a:prstDash val="solid"/>
            <a:round/>
            <a:headEnd len="med" w="med" type="none"/>
            <a:tailEnd len="med" w="med" type="none"/>
          </a:ln>
        </p:spPr>
      </p:cxnSp>
      <p:sp>
        <p:nvSpPr>
          <p:cNvPr id="256" name="Google Shape;256;p26"/>
          <p:cNvSpPr/>
          <p:nvPr/>
        </p:nvSpPr>
        <p:spPr>
          <a:xfrm>
            <a:off x="6049065" y="3936090"/>
            <a:ext cx="11928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Questions du sondage</a:t>
            </a:r>
            <a:endParaRPr sz="1200"/>
          </a:p>
        </p:txBody>
      </p:sp>
      <p:cxnSp>
        <p:nvCxnSpPr>
          <p:cNvPr id="257" name="Google Shape;257;p26"/>
          <p:cNvCxnSpPr/>
          <p:nvPr/>
        </p:nvCxnSpPr>
        <p:spPr>
          <a:xfrm rot="10800000">
            <a:off x="6633400" y="3084600"/>
            <a:ext cx="1534800" cy="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26"/>
          <p:cNvCxnSpPr>
            <a:endCxn id="256" idx="0"/>
          </p:cNvCxnSpPr>
          <p:nvPr/>
        </p:nvCxnSpPr>
        <p:spPr>
          <a:xfrm>
            <a:off x="6645465" y="3069690"/>
            <a:ext cx="0" cy="8664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26"/>
          <p:cNvCxnSpPr>
            <a:endCxn id="254" idx="0"/>
          </p:cNvCxnSpPr>
          <p:nvPr/>
        </p:nvCxnSpPr>
        <p:spPr>
          <a:xfrm>
            <a:off x="8150702" y="3084690"/>
            <a:ext cx="0" cy="8514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26"/>
          <p:cNvSpPr/>
          <p:nvPr/>
        </p:nvSpPr>
        <p:spPr>
          <a:xfrm>
            <a:off x="7143300" y="957725"/>
            <a:ext cx="16377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lt1"/>
                </a:solidFill>
              </a:rPr>
              <a:t>Espace authentifié</a:t>
            </a:r>
            <a:endParaRPr sz="1200">
              <a:solidFill>
                <a:schemeClr val="lt1"/>
              </a:solidFill>
            </a:endParaRPr>
          </a:p>
        </p:txBody>
      </p:sp>
      <p:sp>
        <p:nvSpPr>
          <p:cNvPr id="261" name="Google Shape;261;p26"/>
          <p:cNvSpPr/>
          <p:nvPr/>
        </p:nvSpPr>
        <p:spPr>
          <a:xfrm>
            <a:off x="1494075" y="3616775"/>
            <a:ext cx="4394700" cy="106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endParaRPr>
          </a:p>
        </p:txBody>
      </p:sp>
      <p:sp>
        <p:nvSpPr>
          <p:cNvPr id="262" name="Google Shape;262;p26"/>
          <p:cNvSpPr/>
          <p:nvPr/>
        </p:nvSpPr>
        <p:spPr>
          <a:xfrm>
            <a:off x="4543850" y="3936098"/>
            <a:ext cx="11928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Liste des questions</a:t>
            </a:r>
            <a:endParaRPr sz="1200"/>
          </a:p>
        </p:txBody>
      </p:sp>
      <p:cxnSp>
        <p:nvCxnSpPr>
          <p:cNvPr id="263" name="Google Shape;263;p26"/>
          <p:cNvCxnSpPr>
            <a:endCxn id="264" idx="0"/>
          </p:cNvCxnSpPr>
          <p:nvPr/>
        </p:nvCxnSpPr>
        <p:spPr>
          <a:xfrm>
            <a:off x="2212050" y="3099711"/>
            <a:ext cx="0" cy="8364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26"/>
          <p:cNvSpPr/>
          <p:nvPr/>
        </p:nvSpPr>
        <p:spPr>
          <a:xfrm>
            <a:off x="1615650" y="3936111"/>
            <a:ext cx="11928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Page d’accueil</a:t>
            </a:r>
            <a:endParaRPr sz="1200"/>
          </a:p>
          <a:p>
            <a:pPr indent="0" lvl="0" marL="0" rtl="0" algn="ctr">
              <a:spcBef>
                <a:spcPts val="0"/>
              </a:spcBef>
              <a:spcAft>
                <a:spcPts val="0"/>
              </a:spcAft>
              <a:buNone/>
            </a:pPr>
            <a:r>
              <a:rPr lang="fr" sz="1200"/>
              <a:t>(statistique)</a:t>
            </a:r>
            <a:endParaRPr sz="1200"/>
          </a:p>
        </p:txBody>
      </p:sp>
      <p:sp>
        <p:nvSpPr>
          <p:cNvPr id="265" name="Google Shape;265;p26"/>
          <p:cNvSpPr/>
          <p:nvPr/>
        </p:nvSpPr>
        <p:spPr>
          <a:xfrm>
            <a:off x="151550" y="3936100"/>
            <a:ext cx="1300800" cy="4878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authentification</a:t>
            </a:r>
            <a:endParaRPr sz="1200"/>
          </a:p>
        </p:txBody>
      </p:sp>
      <p:sp>
        <p:nvSpPr>
          <p:cNvPr id="266" name="Google Shape;266;p26"/>
          <p:cNvSpPr/>
          <p:nvPr/>
        </p:nvSpPr>
        <p:spPr>
          <a:xfrm>
            <a:off x="3079750" y="3936111"/>
            <a:ext cx="11928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Liste des sondages</a:t>
            </a:r>
            <a:endParaRPr sz="1200"/>
          </a:p>
        </p:txBody>
      </p:sp>
      <p:cxnSp>
        <p:nvCxnSpPr>
          <p:cNvPr id="267" name="Google Shape;267;p26"/>
          <p:cNvCxnSpPr>
            <a:endCxn id="265" idx="0"/>
          </p:cNvCxnSpPr>
          <p:nvPr/>
        </p:nvCxnSpPr>
        <p:spPr>
          <a:xfrm flipH="1">
            <a:off x="801950" y="3101500"/>
            <a:ext cx="6300" cy="834600"/>
          </a:xfrm>
          <a:prstGeom prst="straightConnector1">
            <a:avLst/>
          </a:prstGeom>
          <a:noFill/>
          <a:ln cap="flat" cmpd="sng" w="9525">
            <a:solidFill>
              <a:schemeClr val="dk2"/>
            </a:solidFill>
            <a:prstDash val="solid"/>
            <a:round/>
            <a:headEnd len="med" w="med" type="none"/>
            <a:tailEnd len="med" w="med" type="stealth"/>
          </a:ln>
        </p:spPr>
      </p:cxnSp>
      <p:cxnSp>
        <p:nvCxnSpPr>
          <p:cNvPr id="268" name="Google Shape;268;p26"/>
          <p:cNvCxnSpPr/>
          <p:nvPr/>
        </p:nvCxnSpPr>
        <p:spPr>
          <a:xfrm flipH="1" rot="10800000">
            <a:off x="801500" y="3084575"/>
            <a:ext cx="4349400" cy="99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26"/>
          <p:cNvCxnSpPr>
            <a:endCxn id="266" idx="0"/>
          </p:cNvCxnSpPr>
          <p:nvPr/>
        </p:nvCxnSpPr>
        <p:spPr>
          <a:xfrm>
            <a:off x="3674950" y="3092211"/>
            <a:ext cx="1200" cy="8439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6"/>
          <p:cNvCxnSpPr>
            <a:endCxn id="262" idx="0"/>
          </p:cNvCxnSpPr>
          <p:nvPr/>
        </p:nvCxnSpPr>
        <p:spPr>
          <a:xfrm>
            <a:off x="5140250" y="3069698"/>
            <a:ext cx="0" cy="8664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6"/>
          <p:cNvSpPr/>
          <p:nvPr/>
        </p:nvSpPr>
        <p:spPr>
          <a:xfrm>
            <a:off x="2139050" y="1968500"/>
            <a:ext cx="1410900" cy="4878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cxnSp>
        <p:nvCxnSpPr>
          <p:cNvPr id="272" name="Google Shape;272;p26"/>
          <p:cNvCxnSpPr>
            <a:stCxn id="271" idx="2"/>
          </p:cNvCxnSpPr>
          <p:nvPr/>
        </p:nvCxnSpPr>
        <p:spPr>
          <a:xfrm>
            <a:off x="2844500" y="2456300"/>
            <a:ext cx="0" cy="635700"/>
          </a:xfrm>
          <a:prstGeom prst="straightConnector1">
            <a:avLst/>
          </a:prstGeom>
          <a:noFill/>
          <a:ln cap="flat" cmpd="sng" w="9525">
            <a:solidFill>
              <a:schemeClr val="dk2"/>
            </a:solidFill>
            <a:prstDash val="solid"/>
            <a:round/>
            <a:headEnd len="med" w="med" type="none"/>
            <a:tailEnd len="med" w="med" type="none"/>
          </a:ln>
        </p:spPr>
      </p:cxnSp>
      <p:pic>
        <p:nvPicPr>
          <p:cNvPr id="273" name="Google Shape;273;p26"/>
          <p:cNvPicPr preferRelativeResize="0"/>
          <p:nvPr/>
        </p:nvPicPr>
        <p:blipFill>
          <a:blip r:embed="rId3">
            <a:alphaModFix/>
          </a:blip>
          <a:stretch>
            <a:fillRect/>
          </a:stretch>
        </p:blipFill>
        <p:spPr>
          <a:xfrm>
            <a:off x="2212050" y="2045750"/>
            <a:ext cx="330572" cy="327600"/>
          </a:xfrm>
          <a:prstGeom prst="rect">
            <a:avLst/>
          </a:prstGeom>
          <a:noFill/>
          <a:ln>
            <a:noFill/>
          </a:ln>
        </p:spPr>
      </p:pic>
      <p:sp>
        <p:nvSpPr>
          <p:cNvPr id="274" name="Google Shape;274;p26"/>
          <p:cNvSpPr txBox="1"/>
          <p:nvPr/>
        </p:nvSpPr>
        <p:spPr>
          <a:xfrm>
            <a:off x="2375350" y="2027750"/>
            <a:ext cx="130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t>Administration</a:t>
            </a:r>
            <a:endParaRPr>
              <a:latin typeface="Lato"/>
              <a:ea typeface="Lato"/>
              <a:cs typeface="Lato"/>
              <a:sym typeface="Lato"/>
            </a:endParaRPr>
          </a:p>
        </p:txBody>
      </p:sp>
      <p:pic>
        <p:nvPicPr>
          <p:cNvPr id="275" name="Google Shape;275;p26"/>
          <p:cNvPicPr preferRelativeResize="0"/>
          <p:nvPr/>
        </p:nvPicPr>
        <p:blipFill>
          <a:blip r:embed="rId4">
            <a:alphaModFix/>
          </a:blip>
          <a:stretch>
            <a:fillRect/>
          </a:stretch>
        </p:blipFill>
        <p:spPr>
          <a:xfrm>
            <a:off x="6974638" y="2027750"/>
            <a:ext cx="369300" cy="369300"/>
          </a:xfrm>
          <a:prstGeom prst="rect">
            <a:avLst/>
          </a:prstGeom>
          <a:noFill/>
          <a:ln>
            <a:noFill/>
          </a:ln>
        </p:spPr>
      </p:pic>
      <p:sp>
        <p:nvSpPr>
          <p:cNvPr id="276" name="Google Shape;276;p26"/>
          <p:cNvSpPr txBox="1"/>
          <p:nvPr/>
        </p:nvSpPr>
        <p:spPr>
          <a:xfrm>
            <a:off x="7222388" y="2027738"/>
            <a:ext cx="76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t>Client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1297500" y="393750"/>
            <a:ext cx="4919400" cy="48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Diagramme du routeur - CLIENT</a:t>
            </a:r>
            <a:endParaRPr/>
          </a:p>
        </p:txBody>
      </p:sp>
      <p:sp>
        <p:nvSpPr>
          <p:cNvPr id="282" name="Google Shape;282;p27"/>
          <p:cNvSpPr/>
          <p:nvPr/>
        </p:nvSpPr>
        <p:spPr>
          <a:xfrm>
            <a:off x="1453100" y="1544865"/>
            <a:ext cx="1192800" cy="48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Formulaire</a:t>
            </a:r>
            <a:endParaRPr sz="1200"/>
          </a:p>
        </p:txBody>
      </p:sp>
      <p:sp>
        <p:nvSpPr>
          <p:cNvPr id="283" name="Google Shape;283;p27"/>
          <p:cNvSpPr/>
          <p:nvPr/>
        </p:nvSpPr>
        <p:spPr>
          <a:xfrm>
            <a:off x="1360250" y="3247450"/>
            <a:ext cx="1378500" cy="48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Détail d’un sondage</a:t>
            </a:r>
            <a:endParaRPr sz="1200"/>
          </a:p>
        </p:txBody>
      </p:sp>
      <p:sp>
        <p:nvSpPr>
          <p:cNvPr id="284" name="Google Shape;284;p27"/>
          <p:cNvSpPr/>
          <p:nvPr/>
        </p:nvSpPr>
        <p:spPr>
          <a:xfrm>
            <a:off x="2979425" y="2510650"/>
            <a:ext cx="535800" cy="487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lt1"/>
                </a:solidFill>
              </a:rPr>
              <a:t>Oui</a:t>
            </a:r>
            <a:endParaRPr sz="1200">
              <a:solidFill>
                <a:schemeClr val="lt1"/>
              </a:solidFill>
            </a:endParaRPr>
          </a:p>
        </p:txBody>
      </p:sp>
      <p:cxnSp>
        <p:nvCxnSpPr>
          <p:cNvPr id="285" name="Google Shape;285;p27"/>
          <p:cNvCxnSpPr>
            <a:stCxn id="284" idx="2"/>
            <a:endCxn id="283" idx="3"/>
          </p:cNvCxnSpPr>
          <p:nvPr/>
        </p:nvCxnSpPr>
        <p:spPr>
          <a:xfrm rot="5400000">
            <a:off x="2746625" y="2990650"/>
            <a:ext cx="492900" cy="508500"/>
          </a:xfrm>
          <a:prstGeom prst="bentConnector2">
            <a:avLst/>
          </a:prstGeom>
          <a:noFill/>
          <a:ln cap="flat" cmpd="sng" w="9525">
            <a:solidFill>
              <a:schemeClr val="dk2"/>
            </a:solidFill>
            <a:prstDash val="solid"/>
            <a:round/>
            <a:headEnd len="med" w="med" type="none"/>
            <a:tailEnd len="med" w="med" type="stealth"/>
          </a:ln>
        </p:spPr>
      </p:cxnSp>
      <p:cxnSp>
        <p:nvCxnSpPr>
          <p:cNvPr id="286" name="Google Shape;286;p27"/>
          <p:cNvCxnSpPr>
            <a:stCxn id="282" idx="2"/>
            <a:endCxn id="287" idx="0"/>
          </p:cNvCxnSpPr>
          <p:nvPr/>
        </p:nvCxnSpPr>
        <p:spPr>
          <a:xfrm flipH="1" rot="-5400000">
            <a:off x="1766450" y="2315715"/>
            <a:ext cx="566700" cy="600"/>
          </a:xfrm>
          <a:prstGeom prst="bentConnector3">
            <a:avLst>
              <a:gd fmla="val 50000" name="adj1"/>
            </a:avLst>
          </a:prstGeom>
          <a:noFill/>
          <a:ln cap="flat" cmpd="sng" w="9525">
            <a:solidFill>
              <a:schemeClr val="dk2"/>
            </a:solidFill>
            <a:prstDash val="solid"/>
            <a:round/>
            <a:headEnd len="med" w="med" type="none"/>
            <a:tailEnd len="med" w="med" type="stealth"/>
          </a:ln>
        </p:spPr>
      </p:cxnSp>
      <p:sp>
        <p:nvSpPr>
          <p:cNvPr id="288" name="Google Shape;288;p27"/>
          <p:cNvSpPr/>
          <p:nvPr/>
        </p:nvSpPr>
        <p:spPr>
          <a:xfrm>
            <a:off x="1360550" y="2622700"/>
            <a:ext cx="1412100" cy="263700"/>
          </a:xfrm>
          <a:prstGeom prst="roundRect">
            <a:avLst>
              <a:gd fmla="val 16667" name="adj"/>
            </a:avLst>
          </a:prstGeom>
          <a:solidFill>
            <a:srgbClr val="FFD9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Formulaire validé</a:t>
            </a:r>
            <a:endParaRPr sz="1600"/>
          </a:p>
        </p:txBody>
      </p:sp>
      <p:sp>
        <p:nvSpPr>
          <p:cNvPr id="289" name="Google Shape;289;p27"/>
          <p:cNvSpPr/>
          <p:nvPr/>
        </p:nvSpPr>
        <p:spPr>
          <a:xfrm>
            <a:off x="6300450" y="2179374"/>
            <a:ext cx="1637700" cy="2637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lt1"/>
                </a:solidFill>
              </a:rPr>
              <a:t>Action</a:t>
            </a:r>
            <a:endParaRPr sz="1200">
              <a:solidFill>
                <a:schemeClr val="lt1"/>
              </a:solidFill>
            </a:endParaRPr>
          </a:p>
        </p:txBody>
      </p:sp>
      <p:sp>
        <p:nvSpPr>
          <p:cNvPr id="290" name="Google Shape;290;p27"/>
          <p:cNvSpPr/>
          <p:nvPr/>
        </p:nvSpPr>
        <p:spPr>
          <a:xfrm>
            <a:off x="6300450" y="2600113"/>
            <a:ext cx="1637700" cy="4878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lt1"/>
                </a:solidFill>
              </a:rPr>
              <a:t>Validé</a:t>
            </a:r>
            <a:endParaRPr sz="1200">
              <a:solidFill>
                <a:schemeClr val="lt1"/>
              </a:solidFill>
            </a:endParaRPr>
          </a:p>
        </p:txBody>
      </p:sp>
      <p:sp>
        <p:nvSpPr>
          <p:cNvPr id="291" name="Google Shape;291;p27"/>
          <p:cNvSpPr txBox="1"/>
          <p:nvPr/>
        </p:nvSpPr>
        <p:spPr>
          <a:xfrm>
            <a:off x="1484900" y="1144675"/>
            <a:ext cx="112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1200">
                <a:solidFill>
                  <a:schemeClr val="lt1"/>
                </a:solidFill>
                <a:latin typeface="Lato"/>
                <a:ea typeface="Lato"/>
                <a:cs typeface="Lato"/>
                <a:sym typeface="Lato"/>
              </a:rPr>
              <a:t>/surveyed</a:t>
            </a:r>
            <a:endParaRPr b="1" i="1" sz="1200">
              <a:solidFill>
                <a:schemeClr val="lt1"/>
              </a:solidFill>
              <a:latin typeface="Lato"/>
              <a:ea typeface="Lato"/>
              <a:cs typeface="Lato"/>
              <a:sym typeface="Lato"/>
            </a:endParaRPr>
          </a:p>
        </p:txBody>
      </p:sp>
      <p:sp>
        <p:nvSpPr>
          <p:cNvPr id="292" name="Google Shape;292;p27"/>
          <p:cNvSpPr txBox="1"/>
          <p:nvPr/>
        </p:nvSpPr>
        <p:spPr>
          <a:xfrm>
            <a:off x="1360250" y="3743035"/>
            <a:ext cx="1129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1200">
                <a:solidFill>
                  <a:schemeClr val="lt1"/>
                </a:solidFill>
                <a:latin typeface="Lato"/>
                <a:ea typeface="Lato"/>
                <a:cs typeface="Lato"/>
                <a:sym typeface="Lato"/>
              </a:rPr>
              <a:t>/surveyed/slug</a:t>
            </a:r>
            <a:endParaRPr b="1" i="1" sz="12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1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p:nvPr/>
        </p:nvSpPr>
        <p:spPr>
          <a:xfrm>
            <a:off x="1388100" y="2397424"/>
            <a:ext cx="4976400" cy="178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txBox="1"/>
          <p:nvPr>
            <p:ph type="title"/>
          </p:nvPr>
        </p:nvSpPr>
        <p:spPr>
          <a:xfrm>
            <a:off x="1297500" y="393750"/>
            <a:ext cx="3427800" cy="48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Administration</a:t>
            </a:r>
            <a:endParaRPr/>
          </a:p>
        </p:txBody>
      </p:sp>
      <p:sp>
        <p:nvSpPr>
          <p:cNvPr id="299" name="Google Shape;299;p28"/>
          <p:cNvSpPr/>
          <p:nvPr/>
        </p:nvSpPr>
        <p:spPr>
          <a:xfrm>
            <a:off x="3222225" y="951256"/>
            <a:ext cx="1192800" cy="48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Connexion</a:t>
            </a:r>
            <a:endParaRPr sz="1200"/>
          </a:p>
        </p:txBody>
      </p:sp>
      <p:sp>
        <p:nvSpPr>
          <p:cNvPr id="300" name="Google Shape;300;p28"/>
          <p:cNvSpPr/>
          <p:nvPr/>
        </p:nvSpPr>
        <p:spPr>
          <a:xfrm>
            <a:off x="3094125" y="2542290"/>
            <a:ext cx="14754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Accueil</a:t>
            </a:r>
            <a:endParaRPr sz="1200"/>
          </a:p>
        </p:txBody>
      </p:sp>
      <p:sp>
        <p:nvSpPr>
          <p:cNvPr id="301" name="Google Shape;301;p28"/>
          <p:cNvSpPr/>
          <p:nvPr/>
        </p:nvSpPr>
        <p:spPr>
          <a:xfrm>
            <a:off x="4763375" y="2542290"/>
            <a:ext cx="14754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Questions</a:t>
            </a:r>
            <a:endParaRPr sz="1200"/>
          </a:p>
        </p:txBody>
      </p:sp>
      <p:sp>
        <p:nvSpPr>
          <p:cNvPr id="302" name="Google Shape;302;p28"/>
          <p:cNvSpPr/>
          <p:nvPr/>
        </p:nvSpPr>
        <p:spPr>
          <a:xfrm>
            <a:off x="1527475" y="2542290"/>
            <a:ext cx="1347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Réponses</a:t>
            </a:r>
            <a:endParaRPr sz="1200"/>
          </a:p>
        </p:txBody>
      </p:sp>
      <p:sp>
        <p:nvSpPr>
          <p:cNvPr id="303" name="Google Shape;303;p28"/>
          <p:cNvSpPr/>
          <p:nvPr/>
        </p:nvSpPr>
        <p:spPr>
          <a:xfrm>
            <a:off x="3221927" y="3485386"/>
            <a:ext cx="1192800" cy="5364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Déconnexion</a:t>
            </a:r>
            <a:endParaRPr sz="1200"/>
          </a:p>
        </p:txBody>
      </p:sp>
      <p:sp>
        <p:nvSpPr>
          <p:cNvPr id="304" name="Google Shape;304;p28"/>
          <p:cNvSpPr/>
          <p:nvPr/>
        </p:nvSpPr>
        <p:spPr>
          <a:xfrm>
            <a:off x="3221927" y="4495577"/>
            <a:ext cx="1192800" cy="5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Confirmation</a:t>
            </a:r>
            <a:endParaRPr sz="1200"/>
          </a:p>
        </p:txBody>
      </p:sp>
      <p:cxnSp>
        <p:nvCxnSpPr>
          <p:cNvPr id="305" name="Google Shape;305;p28"/>
          <p:cNvCxnSpPr>
            <a:stCxn id="303" idx="2"/>
            <a:endCxn id="304" idx="0"/>
          </p:cNvCxnSpPr>
          <p:nvPr/>
        </p:nvCxnSpPr>
        <p:spPr>
          <a:xfrm flipH="1" rot="-5400000">
            <a:off x="3581777" y="4258336"/>
            <a:ext cx="473700" cy="600"/>
          </a:xfrm>
          <a:prstGeom prst="bentConnector3">
            <a:avLst>
              <a:gd fmla="val 50003" name="adj1"/>
            </a:avLst>
          </a:prstGeom>
          <a:noFill/>
          <a:ln cap="flat" cmpd="sng" w="9525">
            <a:solidFill>
              <a:schemeClr val="dk2"/>
            </a:solidFill>
            <a:prstDash val="solid"/>
            <a:round/>
            <a:headEnd len="med" w="med" type="none"/>
            <a:tailEnd len="med" w="med" type="stealth"/>
          </a:ln>
        </p:spPr>
      </p:cxnSp>
      <p:sp>
        <p:nvSpPr>
          <p:cNvPr id="306" name="Google Shape;306;p28"/>
          <p:cNvSpPr/>
          <p:nvPr/>
        </p:nvSpPr>
        <p:spPr>
          <a:xfrm>
            <a:off x="2338678" y="4495577"/>
            <a:ext cx="535800" cy="536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lt1"/>
                </a:solidFill>
              </a:rPr>
              <a:t>Oui</a:t>
            </a:r>
            <a:endParaRPr sz="1200">
              <a:solidFill>
                <a:schemeClr val="lt1"/>
              </a:solidFill>
            </a:endParaRPr>
          </a:p>
        </p:txBody>
      </p:sp>
      <p:cxnSp>
        <p:nvCxnSpPr>
          <p:cNvPr id="307" name="Google Shape;307;p28"/>
          <p:cNvCxnSpPr>
            <a:stCxn id="304" idx="1"/>
            <a:endCxn id="306" idx="3"/>
          </p:cNvCxnSpPr>
          <p:nvPr/>
        </p:nvCxnSpPr>
        <p:spPr>
          <a:xfrm flipH="1">
            <a:off x="2874527" y="4763777"/>
            <a:ext cx="347400" cy="600"/>
          </a:xfrm>
          <a:prstGeom prst="bentConnector3">
            <a:avLst>
              <a:gd fmla="val 50007" name="adj1"/>
            </a:avLst>
          </a:prstGeom>
          <a:noFill/>
          <a:ln cap="flat" cmpd="sng" w="9525">
            <a:solidFill>
              <a:schemeClr val="dk2"/>
            </a:solidFill>
            <a:prstDash val="solid"/>
            <a:round/>
            <a:headEnd len="med" w="med" type="none"/>
            <a:tailEnd len="med" w="med" type="stealth"/>
          </a:ln>
        </p:spPr>
      </p:cxnSp>
      <p:cxnSp>
        <p:nvCxnSpPr>
          <p:cNvPr id="308" name="Google Shape;308;p28"/>
          <p:cNvCxnSpPr>
            <a:stCxn id="306" idx="1"/>
            <a:endCxn id="299" idx="1"/>
          </p:cNvCxnSpPr>
          <p:nvPr/>
        </p:nvCxnSpPr>
        <p:spPr>
          <a:xfrm flipH="1" rot="10800000">
            <a:off x="2338678" y="1195277"/>
            <a:ext cx="883500" cy="3568500"/>
          </a:xfrm>
          <a:prstGeom prst="bentConnector3">
            <a:avLst>
              <a:gd fmla="val -117847" name="adj1"/>
            </a:avLst>
          </a:prstGeom>
          <a:noFill/>
          <a:ln cap="flat" cmpd="sng" w="9525">
            <a:solidFill>
              <a:schemeClr val="dk2"/>
            </a:solidFill>
            <a:prstDash val="solid"/>
            <a:round/>
            <a:headEnd len="med" w="med" type="none"/>
            <a:tailEnd len="med" w="med" type="stealth"/>
          </a:ln>
        </p:spPr>
      </p:cxnSp>
      <p:sp>
        <p:nvSpPr>
          <p:cNvPr id="309" name="Google Shape;309;p28"/>
          <p:cNvSpPr txBox="1"/>
          <p:nvPr/>
        </p:nvSpPr>
        <p:spPr>
          <a:xfrm>
            <a:off x="6746500" y="160300"/>
            <a:ext cx="236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lt1"/>
                </a:solidFill>
                <a:latin typeface="Lato"/>
                <a:ea typeface="Lato"/>
                <a:cs typeface="Lato"/>
                <a:sym typeface="Lato"/>
              </a:rPr>
              <a:t>* </a:t>
            </a:r>
            <a:r>
              <a:rPr b="1" lang="fr" sz="1200">
                <a:solidFill>
                  <a:schemeClr val="lt1"/>
                </a:solidFill>
                <a:latin typeface="Lato"/>
                <a:ea typeface="Lato"/>
                <a:cs typeface="Lato"/>
                <a:sym typeface="Lato"/>
              </a:rPr>
              <a:t>prefix</a:t>
            </a:r>
            <a:r>
              <a:rPr lang="fr" sz="1200">
                <a:solidFill>
                  <a:schemeClr val="lt1"/>
                </a:solidFill>
                <a:latin typeface="Lato"/>
                <a:ea typeface="Lato"/>
                <a:cs typeface="Lato"/>
                <a:sym typeface="Lato"/>
              </a:rPr>
              <a:t> = /administration</a:t>
            </a:r>
            <a:endParaRPr sz="1200">
              <a:solidFill>
                <a:schemeClr val="lt1"/>
              </a:solidFill>
              <a:latin typeface="Lato"/>
              <a:ea typeface="Lato"/>
              <a:cs typeface="Lato"/>
              <a:sym typeface="Lato"/>
            </a:endParaRPr>
          </a:p>
        </p:txBody>
      </p:sp>
      <p:sp>
        <p:nvSpPr>
          <p:cNvPr id="310" name="Google Shape;310;p28"/>
          <p:cNvSpPr/>
          <p:nvPr/>
        </p:nvSpPr>
        <p:spPr>
          <a:xfrm>
            <a:off x="3112575" y="1726620"/>
            <a:ext cx="1412100" cy="2637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dk1"/>
                </a:solidFill>
              </a:rPr>
              <a:t>Formulaire validé</a:t>
            </a:r>
            <a:endParaRPr sz="1600">
              <a:solidFill>
                <a:schemeClr val="dk1"/>
              </a:solidFill>
            </a:endParaRPr>
          </a:p>
        </p:txBody>
      </p:sp>
      <p:cxnSp>
        <p:nvCxnSpPr>
          <p:cNvPr id="311" name="Google Shape;311;p28"/>
          <p:cNvCxnSpPr>
            <a:stCxn id="299" idx="2"/>
            <a:endCxn id="310" idx="0"/>
          </p:cNvCxnSpPr>
          <p:nvPr/>
        </p:nvCxnSpPr>
        <p:spPr>
          <a:xfrm flipH="1" rot="-5400000">
            <a:off x="3675075" y="1582606"/>
            <a:ext cx="287700" cy="600"/>
          </a:xfrm>
          <a:prstGeom prst="bentConnector3">
            <a:avLst>
              <a:gd fmla="val 49976" name="adj1"/>
            </a:avLst>
          </a:prstGeom>
          <a:noFill/>
          <a:ln cap="flat" cmpd="sng" w="9525">
            <a:solidFill>
              <a:schemeClr val="dk2"/>
            </a:solidFill>
            <a:prstDash val="solid"/>
            <a:round/>
            <a:headEnd len="med" w="med" type="none"/>
            <a:tailEnd len="med" w="med" type="stealth"/>
          </a:ln>
        </p:spPr>
      </p:cxnSp>
      <p:cxnSp>
        <p:nvCxnSpPr>
          <p:cNvPr id="312" name="Google Shape;312;p28"/>
          <p:cNvCxnSpPr/>
          <p:nvPr/>
        </p:nvCxnSpPr>
        <p:spPr>
          <a:xfrm>
            <a:off x="3818625" y="1990320"/>
            <a:ext cx="13200" cy="4071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28"/>
          <p:cNvSpPr/>
          <p:nvPr/>
        </p:nvSpPr>
        <p:spPr>
          <a:xfrm>
            <a:off x="6746500" y="613325"/>
            <a:ext cx="16377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lt1"/>
                </a:solidFill>
              </a:rPr>
              <a:t>Route protégé</a:t>
            </a:r>
            <a:endParaRPr sz="1200">
              <a:solidFill>
                <a:schemeClr val="lt1"/>
              </a:solidFill>
            </a:endParaRPr>
          </a:p>
        </p:txBody>
      </p:sp>
      <p:sp>
        <p:nvSpPr>
          <p:cNvPr id="314" name="Google Shape;314;p28"/>
          <p:cNvSpPr/>
          <p:nvPr/>
        </p:nvSpPr>
        <p:spPr>
          <a:xfrm>
            <a:off x="6746500" y="1112837"/>
            <a:ext cx="1637700" cy="2637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dk1"/>
                </a:solidFill>
              </a:rPr>
              <a:t>Action</a:t>
            </a:r>
            <a:endParaRPr sz="1200">
              <a:solidFill>
                <a:schemeClr val="dk1"/>
              </a:solidFill>
            </a:endParaRPr>
          </a:p>
        </p:txBody>
      </p:sp>
      <p:sp>
        <p:nvSpPr>
          <p:cNvPr id="315" name="Google Shape;315;p28"/>
          <p:cNvSpPr/>
          <p:nvPr/>
        </p:nvSpPr>
        <p:spPr>
          <a:xfrm>
            <a:off x="6746500" y="1533575"/>
            <a:ext cx="1637700" cy="4878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lt1"/>
                </a:solidFill>
              </a:rPr>
              <a:t>Validé</a:t>
            </a:r>
            <a:endParaRPr sz="1200">
              <a:solidFill>
                <a:schemeClr val="lt1"/>
              </a:solidFill>
            </a:endParaRPr>
          </a:p>
        </p:txBody>
      </p:sp>
      <p:sp>
        <p:nvSpPr>
          <p:cNvPr id="316" name="Google Shape;316;p28"/>
          <p:cNvSpPr txBox="1"/>
          <p:nvPr/>
        </p:nvSpPr>
        <p:spPr>
          <a:xfrm>
            <a:off x="1527475" y="3030100"/>
            <a:ext cx="13470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chemeClr val="lt1"/>
                </a:solidFill>
                <a:latin typeface="Lato"/>
                <a:ea typeface="Lato"/>
                <a:cs typeface="Lato"/>
                <a:sym typeface="Lato"/>
              </a:rPr>
              <a:t>/prefix/answer</a:t>
            </a:r>
            <a:endParaRPr b="1" i="1" sz="1200">
              <a:solidFill>
                <a:schemeClr val="lt1"/>
              </a:solidFill>
              <a:latin typeface="Lato"/>
              <a:ea typeface="Lato"/>
              <a:cs typeface="Lato"/>
              <a:sym typeface="Lato"/>
            </a:endParaRPr>
          </a:p>
        </p:txBody>
      </p:sp>
      <p:sp>
        <p:nvSpPr>
          <p:cNvPr id="317" name="Google Shape;317;p28"/>
          <p:cNvSpPr txBox="1"/>
          <p:nvPr/>
        </p:nvSpPr>
        <p:spPr>
          <a:xfrm>
            <a:off x="3094125" y="3045800"/>
            <a:ext cx="1475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chemeClr val="lt1"/>
                </a:solidFill>
                <a:latin typeface="Lato"/>
                <a:ea typeface="Lato"/>
                <a:cs typeface="Lato"/>
                <a:sym typeface="Lato"/>
              </a:rPr>
              <a:t>/prefix/home</a:t>
            </a:r>
            <a:endParaRPr b="1" i="1" sz="1200">
              <a:solidFill>
                <a:schemeClr val="lt1"/>
              </a:solidFill>
              <a:latin typeface="Lato"/>
              <a:ea typeface="Lato"/>
              <a:cs typeface="Lato"/>
              <a:sym typeface="Lato"/>
            </a:endParaRPr>
          </a:p>
        </p:txBody>
      </p:sp>
      <p:sp>
        <p:nvSpPr>
          <p:cNvPr id="318" name="Google Shape;318;p28"/>
          <p:cNvSpPr txBox="1"/>
          <p:nvPr/>
        </p:nvSpPr>
        <p:spPr>
          <a:xfrm>
            <a:off x="4763375" y="3045800"/>
            <a:ext cx="1475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chemeClr val="lt1"/>
                </a:solidFill>
                <a:latin typeface="Lato"/>
                <a:ea typeface="Lato"/>
                <a:cs typeface="Lato"/>
                <a:sym typeface="Lato"/>
              </a:rPr>
              <a:t>/prefix/questions</a:t>
            </a:r>
            <a:endParaRPr>
              <a:solidFill>
                <a:schemeClr val="lt1"/>
              </a:solidFill>
              <a:latin typeface="Lato"/>
              <a:ea typeface="Lato"/>
              <a:cs typeface="Lato"/>
              <a:sym typeface="Lato"/>
            </a:endParaRPr>
          </a:p>
        </p:txBody>
      </p:sp>
      <p:sp>
        <p:nvSpPr>
          <p:cNvPr id="319" name="Google Shape;319;p28"/>
          <p:cNvSpPr txBox="1"/>
          <p:nvPr/>
        </p:nvSpPr>
        <p:spPr>
          <a:xfrm>
            <a:off x="4459225" y="1031350"/>
            <a:ext cx="1475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chemeClr val="lt1"/>
                </a:solidFill>
                <a:latin typeface="Lato"/>
                <a:ea typeface="Lato"/>
                <a:cs typeface="Lato"/>
                <a:sym typeface="Lato"/>
              </a:rPr>
              <a:t>/administration</a:t>
            </a:r>
            <a:endParaRPr b="1" i="1" sz="12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Parcours utilisateur</a:t>
            </a:r>
            <a:endParaRPr/>
          </a:p>
        </p:txBody>
      </p:sp>
      <p:sp>
        <p:nvSpPr>
          <p:cNvPr id="325" name="Google Shape;325;p29"/>
          <p:cNvSpPr txBox="1"/>
          <p:nvPr>
            <p:ph idx="1" type="body"/>
          </p:nvPr>
        </p:nvSpPr>
        <p:spPr>
          <a:xfrm>
            <a:off x="1297500" y="1567550"/>
            <a:ext cx="34032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fr" sz="1500" u="sng">
                <a:solidFill>
                  <a:schemeClr val="hlink"/>
                </a:solidFill>
                <a:hlinkClick r:id="rId3"/>
              </a:rPr>
              <a:t>http://localhost:3000/administration</a:t>
            </a:r>
            <a:endParaRPr sz="1500"/>
          </a:p>
        </p:txBody>
      </p:sp>
      <p:sp>
        <p:nvSpPr>
          <p:cNvPr id="326" name="Google Shape;326;p29"/>
          <p:cNvSpPr txBox="1"/>
          <p:nvPr>
            <p:ph idx="2" type="body"/>
          </p:nvPr>
        </p:nvSpPr>
        <p:spPr>
          <a:xfrm>
            <a:off x="4933221" y="1567550"/>
            <a:ext cx="34032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fr" sz="1500" u="sng">
                <a:solidFill>
                  <a:schemeClr val="hlink"/>
                </a:solidFill>
                <a:hlinkClick r:id="rId4"/>
              </a:rPr>
              <a:t>http://localhost:3000/surveyed</a:t>
            </a:r>
            <a:endParaRPr sz="1500"/>
          </a:p>
        </p:txBody>
      </p:sp>
      <p:pic>
        <p:nvPicPr>
          <p:cNvPr id="327" name="Google Shape;327;p29"/>
          <p:cNvPicPr preferRelativeResize="0"/>
          <p:nvPr/>
        </p:nvPicPr>
        <p:blipFill>
          <a:blip r:embed="rId5">
            <a:alphaModFix/>
          </a:blip>
          <a:stretch>
            <a:fillRect/>
          </a:stretch>
        </p:blipFill>
        <p:spPr>
          <a:xfrm>
            <a:off x="3121225" y="1764600"/>
            <a:ext cx="3123900" cy="44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0"/>
          <p:cNvSpPr txBox="1"/>
          <p:nvPr>
            <p:ph type="title"/>
          </p:nvPr>
        </p:nvSpPr>
        <p:spPr>
          <a:xfrm>
            <a:off x="127500" y="2341450"/>
            <a:ext cx="3036300" cy="10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Point de développement</a:t>
            </a:r>
            <a:endParaRPr/>
          </a:p>
        </p:txBody>
      </p:sp>
      <p:pic>
        <p:nvPicPr>
          <p:cNvPr id="333" name="Google Shape;333;p30"/>
          <p:cNvPicPr preferRelativeResize="0"/>
          <p:nvPr/>
        </p:nvPicPr>
        <p:blipFill rotWithShape="1">
          <a:blip r:embed="rId3">
            <a:alphaModFix/>
          </a:blip>
          <a:srcRect b="0" l="0" r="1497" t="0"/>
          <a:stretch/>
        </p:blipFill>
        <p:spPr>
          <a:xfrm>
            <a:off x="2953275" y="497675"/>
            <a:ext cx="5981373" cy="414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a:t>
            </a:r>
            <a:r>
              <a:rPr lang="fr"/>
              <a:t>ropositions d’amélioration / évolutions futures</a:t>
            </a:r>
            <a:endParaRPr/>
          </a:p>
        </p:txBody>
      </p:sp>
      <p:sp>
        <p:nvSpPr>
          <p:cNvPr id="339" name="Google Shape;339;p31"/>
          <p:cNvSpPr txBox="1"/>
          <p:nvPr>
            <p:ph idx="1" type="body"/>
          </p:nvPr>
        </p:nvSpPr>
        <p:spPr>
          <a:xfrm>
            <a:off x="1115150" y="1708025"/>
            <a:ext cx="3717000" cy="1948200"/>
          </a:xfrm>
          <a:prstGeom prst="rect">
            <a:avLst/>
          </a:prstGeom>
        </p:spPr>
        <p:txBody>
          <a:bodyPr anchorCtr="0" anchor="t" bIns="91425" lIns="91425" spcFirstLastPara="1" rIns="91425" wrap="square" tIns="91425">
            <a:noAutofit/>
          </a:bodyPr>
          <a:lstStyle/>
          <a:p>
            <a:pPr indent="-330358" lvl="0" marL="457200" rtl="0" algn="l">
              <a:lnSpc>
                <a:spcPct val="200000"/>
              </a:lnSpc>
              <a:spcBef>
                <a:spcPts val="0"/>
              </a:spcBef>
              <a:spcAft>
                <a:spcPts val="0"/>
              </a:spcAft>
              <a:buSzPts val="1603"/>
              <a:buChar char="●"/>
            </a:pPr>
            <a:r>
              <a:rPr lang="fr" sz="1602"/>
              <a:t>Editer des sondages</a:t>
            </a:r>
            <a:endParaRPr sz="1602"/>
          </a:p>
          <a:p>
            <a:pPr indent="-330358" lvl="0" marL="457200" rtl="0" algn="l">
              <a:lnSpc>
                <a:spcPct val="200000"/>
              </a:lnSpc>
              <a:spcBef>
                <a:spcPts val="0"/>
              </a:spcBef>
              <a:spcAft>
                <a:spcPts val="0"/>
              </a:spcAft>
              <a:buSzPts val="1603"/>
              <a:buChar char="●"/>
            </a:pPr>
            <a:r>
              <a:rPr lang="fr" sz="1602"/>
              <a:t>Supprimer des sondages</a:t>
            </a:r>
            <a:endParaRPr sz="1602"/>
          </a:p>
          <a:p>
            <a:pPr indent="-330358" lvl="0" marL="457200" rtl="0" algn="l">
              <a:lnSpc>
                <a:spcPct val="200000"/>
              </a:lnSpc>
              <a:spcBef>
                <a:spcPts val="0"/>
              </a:spcBef>
              <a:spcAft>
                <a:spcPts val="0"/>
              </a:spcAft>
              <a:buSzPts val="1603"/>
              <a:buChar char="●"/>
            </a:pPr>
            <a:r>
              <a:rPr lang="fr" sz="1602"/>
              <a:t>Sauvegarder la progression de son sondage</a:t>
            </a:r>
            <a:endParaRPr sz="1602"/>
          </a:p>
        </p:txBody>
      </p:sp>
      <p:grpSp>
        <p:nvGrpSpPr>
          <p:cNvPr id="340" name="Google Shape;340;p31"/>
          <p:cNvGrpSpPr/>
          <p:nvPr/>
        </p:nvGrpSpPr>
        <p:grpSpPr>
          <a:xfrm>
            <a:off x="5105500" y="1708025"/>
            <a:ext cx="4112975" cy="1727450"/>
            <a:chOff x="5059925" y="1435875"/>
            <a:chExt cx="4112975" cy="1727450"/>
          </a:xfrm>
        </p:grpSpPr>
        <p:sp>
          <p:nvSpPr>
            <p:cNvPr id="341" name="Google Shape;341;p31"/>
            <p:cNvSpPr/>
            <p:nvPr/>
          </p:nvSpPr>
          <p:spPr>
            <a:xfrm>
              <a:off x="5424625" y="1435900"/>
              <a:ext cx="3198600" cy="172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1"/>
            <p:cNvPicPr preferRelativeResize="0"/>
            <p:nvPr/>
          </p:nvPicPr>
          <p:blipFill>
            <a:blip r:embed="rId3">
              <a:alphaModFix/>
            </a:blip>
            <a:stretch>
              <a:fillRect/>
            </a:stretch>
          </p:blipFill>
          <p:spPr>
            <a:xfrm>
              <a:off x="5059925" y="1435875"/>
              <a:ext cx="4112975" cy="17274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16325" y="217925"/>
            <a:ext cx="2842800" cy="974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Analyse client</a:t>
            </a:r>
            <a:endParaRPr/>
          </a:p>
        </p:txBody>
      </p:sp>
      <p:sp>
        <p:nvSpPr>
          <p:cNvPr id="141" name="Google Shape;141;p14"/>
          <p:cNvSpPr txBox="1"/>
          <p:nvPr/>
        </p:nvSpPr>
        <p:spPr>
          <a:xfrm>
            <a:off x="2357250" y="1375350"/>
            <a:ext cx="260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Lato"/>
                <a:ea typeface="Lato"/>
                <a:cs typeface="Lato"/>
                <a:sym typeface="Lato"/>
              </a:rPr>
              <a:t>Réalité virtuelle</a:t>
            </a:r>
            <a:endParaRPr sz="1800">
              <a:solidFill>
                <a:schemeClr val="lt1"/>
              </a:solidFill>
              <a:latin typeface="Lato"/>
              <a:ea typeface="Lato"/>
              <a:cs typeface="Lato"/>
              <a:sym typeface="Lato"/>
            </a:endParaRPr>
          </a:p>
        </p:txBody>
      </p:sp>
      <p:sp>
        <p:nvSpPr>
          <p:cNvPr id="142" name="Google Shape;142;p14"/>
          <p:cNvSpPr txBox="1"/>
          <p:nvPr/>
        </p:nvSpPr>
        <p:spPr>
          <a:xfrm>
            <a:off x="5892600" y="3556800"/>
            <a:ext cx="115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Lato"/>
                <a:ea typeface="Lato"/>
                <a:cs typeface="Lato"/>
                <a:sym typeface="Lato"/>
              </a:rPr>
              <a:t>Sondage</a:t>
            </a:r>
            <a:endParaRPr sz="1800">
              <a:solidFill>
                <a:schemeClr val="lt1"/>
              </a:solidFill>
              <a:latin typeface="Lato"/>
              <a:ea typeface="Lato"/>
              <a:cs typeface="Lato"/>
              <a:sym typeface="Lato"/>
            </a:endParaRPr>
          </a:p>
        </p:txBody>
      </p:sp>
      <p:sp>
        <p:nvSpPr>
          <p:cNvPr id="143" name="Google Shape;143;p14"/>
          <p:cNvSpPr txBox="1"/>
          <p:nvPr/>
        </p:nvSpPr>
        <p:spPr>
          <a:xfrm>
            <a:off x="975775" y="3740850"/>
            <a:ext cx="260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Lato"/>
                <a:ea typeface="Lato"/>
                <a:cs typeface="Lato"/>
                <a:sym typeface="Lato"/>
              </a:rPr>
              <a:t>Connaître les attentes</a:t>
            </a:r>
            <a:endParaRPr sz="1800">
              <a:solidFill>
                <a:schemeClr val="lt1"/>
              </a:solidFill>
              <a:latin typeface="Lato"/>
              <a:ea typeface="Lato"/>
              <a:cs typeface="Lato"/>
              <a:sym typeface="Lato"/>
            </a:endParaRPr>
          </a:p>
        </p:txBody>
      </p:sp>
      <p:pic>
        <p:nvPicPr>
          <p:cNvPr id="144" name="Google Shape;144;p14"/>
          <p:cNvPicPr preferRelativeResize="0"/>
          <p:nvPr/>
        </p:nvPicPr>
        <p:blipFill>
          <a:blip r:embed="rId3">
            <a:alphaModFix/>
          </a:blip>
          <a:stretch>
            <a:fillRect/>
          </a:stretch>
        </p:blipFill>
        <p:spPr>
          <a:xfrm>
            <a:off x="2664000" y="2571762"/>
            <a:ext cx="2797225" cy="39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ph type="ctrTitle"/>
          </p:nvPr>
        </p:nvSpPr>
        <p:spPr>
          <a:xfrm>
            <a:off x="5520075" y="2117825"/>
            <a:ext cx="1978500" cy="8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Merci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88625" y="196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sz="2800"/>
              <a:t>Github</a:t>
            </a:r>
            <a:endParaRPr sz="2800"/>
          </a:p>
        </p:txBody>
      </p:sp>
      <p:sp>
        <p:nvSpPr>
          <p:cNvPr id="150" name="Google Shape;150;p15"/>
          <p:cNvSpPr txBox="1"/>
          <p:nvPr/>
        </p:nvSpPr>
        <p:spPr>
          <a:xfrm>
            <a:off x="1288625" y="2147725"/>
            <a:ext cx="750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u="sng">
                <a:solidFill>
                  <a:schemeClr val="hlink"/>
                </a:solidFill>
                <a:latin typeface="Lato"/>
                <a:ea typeface="Lato"/>
                <a:cs typeface="Lato"/>
                <a:sym typeface="Lato"/>
                <a:hlinkClick r:id="rId3"/>
              </a:rPr>
              <a:t>https://github.com/cyrilmarceau/Bigscreen</a:t>
            </a:r>
            <a:endParaRPr sz="2000">
              <a:latin typeface="Lato"/>
              <a:ea typeface="Lato"/>
              <a:cs typeface="Lato"/>
              <a:sym typeface="Lato"/>
            </a:endParaRPr>
          </a:p>
        </p:txBody>
      </p:sp>
      <p:pic>
        <p:nvPicPr>
          <p:cNvPr id="151" name="Google Shape;151;p15">
            <a:hlinkClick r:id="rId4"/>
          </p:cNvPr>
          <p:cNvPicPr preferRelativeResize="0"/>
          <p:nvPr/>
        </p:nvPicPr>
        <p:blipFill>
          <a:blip r:embed="rId5">
            <a:alphaModFix/>
          </a:blip>
          <a:stretch>
            <a:fillRect/>
          </a:stretch>
        </p:blipFill>
        <p:spPr>
          <a:xfrm>
            <a:off x="7500900" y="320488"/>
            <a:ext cx="1430725" cy="143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p:nvPr/>
        </p:nvSpPr>
        <p:spPr>
          <a:xfrm>
            <a:off x="0" y="2202375"/>
            <a:ext cx="4119000" cy="147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5025025" y="2202375"/>
            <a:ext cx="4119000" cy="147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800"/>
              <a:t>Technologies</a:t>
            </a:r>
            <a:endParaRPr sz="2800"/>
          </a:p>
        </p:txBody>
      </p:sp>
      <p:sp>
        <p:nvSpPr>
          <p:cNvPr id="159" name="Google Shape;159;p16"/>
          <p:cNvSpPr txBox="1"/>
          <p:nvPr>
            <p:ph idx="1" type="body"/>
          </p:nvPr>
        </p:nvSpPr>
        <p:spPr>
          <a:xfrm>
            <a:off x="0" y="1643750"/>
            <a:ext cx="4119000" cy="561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fr" sz="1400"/>
              <a:t>Back-end</a:t>
            </a:r>
            <a:endParaRPr b="1" sz="1400"/>
          </a:p>
        </p:txBody>
      </p:sp>
      <p:sp>
        <p:nvSpPr>
          <p:cNvPr id="160" name="Google Shape;160;p16"/>
          <p:cNvSpPr txBox="1"/>
          <p:nvPr>
            <p:ph idx="2" type="body"/>
          </p:nvPr>
        </p:nvSpPr>
        <p:spPr>
          <a:xfrm>
            <a:off x="5025025" y="1567550"/>
            <a:ext cx="4119000" cy="637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fr" sz="1400"/>
              <a:t>Front-end</a:t>
            </a:r>
            <a:endParaRPr b="1" sz="1400"/>
          </a:p>
        </p:txBody>
      </p:sp>
      <p:pic>
        <p:nvPicPr>
          <p:cNvPr id="161" name="Google Shape;161;p16"/>
          <p:cNvPicPr preferRelativeResize="0"/>
          <p:nvPr/>
        </p:nvPicPr>
        <p:blipFill>
          <a:blip r:embed="rId3">
            <a:alphaModFix/>
          </a:blip>
          <a:stretch>
            <a:fillRect/>
          </a:stretch>
        </p:blipFill>
        <p:spPr>
          <a:xfrm>
            <a:off x="5165200" y="2122897"/>
            <a:ext cx="1064626" cy="637450"/>
          </a:xfrm>
          <a:prstGeom prst="rect">
            <a:avLst/>
          </a:prstGeom>
          <a:noFill/>
          <a:ln>
            <a:noFill/>
          </a:ln>
        </p:spPr>
      </p:pic>
      <p:pic>
        <p:nvPicPr>
          <p:cNvPr id="162" name="Google Shape;162;p16"/>
          <p:cNvPicPr preferRelativeResize="0"/>
          <p:nvPr/>
        </p:nvPicPr>
        <p:blipFill>
          <a:blip r:embed="rId4">
            <a:alphaModFix/>
          </a:blip>
          <a:stretch>
            <a:fillRect/>
          </a:stretch>
        </p:blipFill>
        <p:spPr>
          <a:xfrm>
            <a:off x="7251398" y="2610525"/>
            <a:ext cx="1377475" cy="1377517"/>
          </a:xfrm>
          <a:prstGeom prst="rect">
            <a:avLst/>
          </a:prstGeom>
          <a:noFill/>
          <a:ln>
            <a:noFill/>
          </a:ln>
        </p:spPr>
      </p:pic>
      <p:pic>
        <p:nvPicPr>
          <p:cNvPr id="163" name="Google Shape;163;p16"/>
          <p:cNvPicPr preferRelativeResize="0"/>
          <p:nvPr/>
        </p:nvPicPr>
        <p:blipFill>
          <a:blip r:embed="rId5">
            <a:alphaModFix/>
          </a:blip>
          <a:stretch>
            <a:fillRect/>
          </a:stretch>
        </p:blipFill>
        <p:spPr>
          <a:xfrm>
            <a:off x="5165197" y="3023347"/>
            <a:ext cx="1493624" cy="551875"/>
          </a:xfrm>
          <a:prstGeom prst="rect">
            <a:avLst/>
          </a:prstGeom>
          <a:noFill/>
          <a:ln>
            <a:noFill/>
          </a:ln>
        </p:spPr>
      </p:pic>
      <p:pic>
        <p:nvPicPr>
          <p:cNvPr id="164" name="Google Shape;164;p16"/>
          <p:cNvPicPr preferRelativeResize="0"/>
          <p:nvPr/>
        </p:nvPicPr>
        <p:blipFill>
          <a:blip r:embed="rId6">
            <a:alphaModFix/>
          </a:blip>
          <a:stretch>
            <a:fillRect/>
          </a:stretch>
        </p:blipFill>
        <p:spPr>
          <a:xfrm>
            <a:off x="7236075" y="2315112"/>
            <a:ext cx="1722650" cy="253025"/>
          </a:xfrm>
          <a:prstGeom prst="rect">
            <a:avLst/>
          </a:prstGeom>
          <a:noFill/>
          <a:ln>
            <a:noFill/>
          </a:ln>
        </p:spPr>
      </p:pic>
      <p:pic>
        <p:nvPicPr>
          <p:cNvPr id="165" name="Google Shape;165;p16"/>
          <p:cNvPicPr preferRelativeResize="0"/>
          <p:nvPr/>
        </p:nvPicPr>
        <p:blipFill>
          <a:blip r:embed="rId7">
            <a:alphaModFix/>
          </a:blip>
          <a:stretch>
            <a:fillRect/>
          </a:stretch>
        </p:blipFill>
        <p:spPr>
          <a:xfrm>
            <a:off x="933925" y="1643750"/>
            <a:ext cx="464225" cy="462200"/>
          </a:xfrm>
          <a:prstGeom prst="rect">
            <a:avLst/>
          </a:prstGeom>
          <a:noFill/>
          <a:ln>
            <a:noFill/>
          </a:ln>
        </p:spPr>
      </p:pic>
      <p:pic>
        <p:nvPicPr>
          <p:cNvPr id="166" name="Google Shape;166;p16"/>
          <p:cNvPicPr preferRelativeResize="0"/>
          <p:nvPr/>
        </p:nvPicPr>
        <p:blipFill>
          <a:blip r:embed="rId8">
            <a:alphaModFix/>
          </a:blip>
          <a:stretch>
            <a:fillRect/>
          </a:stretch>
        </p:blipFill>
        <p:spPr>
          <a:xfrm>
            <a:off x="6068449" y="1663975"/>
            <a:ext cx="383905" cy="462200"/>
          </a:xfrm>
          <a:prstGeom prst="rect">
            <a:avLst/>
          </a:prstGeom>
          <a:noFill/>
          <a:ln>
            <a:noFill/>
          </a:ln>
        </p:spPr>
      </p:pic>
      <p:pic>
        <p:nvPicPr>
          <p:cNvPr id="167" name="Google Shape;167;p16"/>
          <p:cNvPicPr preferRelativeResize="0"/>
          <p:nvPr/>
        </p:nvPicPr>
        <p:blipFill>
          <a:blip r:embed="rId9">
            <a:alphaModFix/>
          </a:blip>
          <a:stretch>
            <a:fillRect/>
          </a:stretch>
        </p:blipFill>
        <p:spPr>
          <a:xfrm>
            <a:off x="1141850" y="2540950"/>
            <a:ext cx="1377476" cy="742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18275" y="343550"/>
            <a:ext cx="7038900" cy="6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Méthode de travail</a:t>
            </a:r>
            <a:endParaRPr/>
          </a:p>
        </p:txBody>
      </p:sp>
      <p:sp>
        <p:nvSpPr>
          <p:cNvPr id="173" name="Google Shape;173;p17"/>
          <p:cNvSpPr txBox="1"/>
          <p:nvPr>
            <p:ph idx="1" type="body"/>
          </p:nvPr>
        </p:nvSpPr>
        <p:spPr>
          <a:xfrm>
            <a:off x="5974950" y="3172475"/>
            <a:ext cx="2523600" cy="400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200"/>
              </a:spcAft>
              <a:buNone/>
            </a:pPr>
            <a:r>
              <a:rPr b="1" lang="fr" sz="1600">
                <a:latin typeface="Montserrat"/>
                <a:ea typeface="Montserrat"/>
                <a:cs typeface="Montserrat"/>
                <a:sym typeface="Montserrat"/>
              </a:rPr>
              <a:t>Outil d’organisation:</a:t>
            </a:r>
            <a:endParaRPr b="1" sz="1600">
              <a:latin typeface="Montserrat"/>
              <a:ea typeface="Montserrat"/>
              <a:cs typeface="Montserrat"/>
              <a:sym typeface="Montserrat"/>
            </a:endParaRPr>
          </a:p>
        </p:txBody>
      </p:sp>
      <p:grpSp>
        <p:nvGrpSpPr>
          <p:cNvPr id="174" name="Google Shape;174;p17"/>
          <p:cNvGrpSpPr/>
          <p:nvPr/>
        </p:nvGrpSpPr>
        <p:grpSpPr>
          <a:xfrm>
            <a:off x="763393" y="1314903"/>
            <a:ext cx="4592241" cy="3228831"/>
            <a:chOff x="1016225" y="2081600"/>
            <a:chExt cx="3482400" cy="2147400"/>
          </a:xfrm>
        </p:grpSpPr>
        <p:sp>
          <p:nvSpPr>
            <p:cNvPr id="175" name="Google Shape;175;p17"/>
            <p:cNvSpPr/>
            <p:nvPr/>
          </p:nvSpPr>
          <p:spPr>
            <a:xfrm>
              <a:off x="1016225" y="2081600"/>
              <a:ext cx="3482400" cy="214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17"/>
            <p:cNvPicPr preferRelativeResize="0"/>
            <p:nvPr/>
          </p:nvPicPr>
          <p:blipFill>
            <a:blip r:embed="rId3">
              <a:alphaModFix/>
            </a:blip>
            <a:stretch>
              <a:fillRect/>
            </a:stretch>
          </p:blipFill>
          <p:spPr>
            <a:xfrm>
              <a:off x="1122101" y="2126463"/>
              <a:ext cx="3287201" cy="2057676"/>
            </a:xfrm>
            <a:prstGeom prst="rect">
              <a:avLst/>
            </a:prstGeom>
            <a:noFill/>
            <a:ln>
              <a:noFill/>
            </a:ln>
          </p:spPr>
        </p:pic>
      </p:grpSp>
      <p:sp>
        <p:nvSpPr>
          <p:cNvPr id="177" name="Google Shape;177;p17"/>
          <p:cNvSpPr txBox="1"/>
          <p:nvPr/>
        </p:nvSpPr>
        <p:spPr>
          <a:xfrm>
            <a:off x="6144000" y="14278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200"/>
              </a:spcAft>
              <a:buNone/>
            </a:pPr>
            <a:r>
              <a:t/>
            </a:r>
            <a:endParaRPr/>
          </a:p>
        </p:txBody>
      </p:sp>
      <p:sp>
        <p:nvSpPr>
          <p:cNvPr id="178" name="Google Shape;178;p17"/>
          <p:cNvSpPr txBox="1"/>
          <p:nvPr/>
        </p:nvSpPr>
        <p:spPr>
          <a:xfrm>
            <a:off x="5736750" y="1078075"/>
            <a:ext cx="2761800" cy="1808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fr" sz="1600">
                <a:solidFill>
                  <a:schemeClr val="lt1"/>
                </a:solidFill>
                <a:latin typeface="Montserrat"/>
                <a:ea typeface="Montserrat"/>
                <a:cs typeface="Montserrat"/>
                <a:sym typeface="Montserrat"/>
              </a:rPr>
              <a:t>Avantages:</a:t>
            </a:r>
            <a:endParaRPr b="1" sz="1600">
              <a:solidFill>
                <a:schemeClr val="lt1"/>
              </a:solidFill>
              <a:latin typeface="Montserrat"/>
              <a:ea typeface="Montserrat"/>
              <a:cs typeface="Montserrat"/>
              <a:sym typeface="Montserrat"/>
            </a:endParaRPr>
          </a:p>
          <a:p>
            <a:pPr indent="-311150" lvl="0" marL="457200" rtl="0" algn="l">
              <a:lnSpc>
                <a:spcPct val="150000"/>
              </a:lnSpc>
              <a:spcBef>
                <a:spcPts val="1200"/>
              </a:spcBef>
              <a:spcAft>
                <a:spcPts val="0"/>
              </a:spcAft>
              <a:buClr>
                <a:schemeClr val="lt1"/>
              </a:buClr>
              <a:buSzPts val="1300"/>
              <a:buFont typeface="Montserrat"/>
              <a:buChar char="●"/>
            </a:pPr>
            <a:r>
              <a:rPr lang="fr" sz="1300">
                <a:solidFill>
                  <a:schemeClr val="lt1"/>
                </a:solidFill>
                <a:latin typeface="Montserrat"/>
                <a:ea typeface="Montserrat"/>
                <a:cs typeface="Montserrat"/>
                <a:sym typeface="Montserrat"/>
              </a:rPr>
              <a:t>Travail collaboratif</a:t>
            </a:r>
            <a:endParaRPr sz="1300">
              <a:solidFill>
                <a:schemeClr val="lt1"/>
              </a:solidFill>
              <a:latin typeface="Montserrat"/>
              <a:ea typeface="Montserrat"/>
              <a:cs typeface="Montserrat"/>
              <a:sym typeface="Montserrat"/>
            </a:endParaRPr>
          </a:p>
          <a:p>
            <a:pPr indent="-311150" lvl="0" marL="457200" rtl="0" algn="l">
              <a:lnSpc>
                <a:spcPct val="150000"/>
              </a:lnSpc>
              <a:spcBef>
                <a:spcPts val="0"/>
              </a:spcBef>
              <a:spcAft>
                <a:spcPts val="0"/>
              </a:spcAft>
              <a:buClr>
                <a:schemeClr val="lt1"/>
              </a:buClr>
              <a:buSzPts val="1300"/>
              <a:buFont typeface="Montserrat"/>
              <a:buChar char="●"/>
            </a:pPr>
            <a:r>
              <a:rPr lang="fr" sz="1300">
                <a:solidFill>
                  <a:schemeClr val="lt1"/>
                </a:solidFill>
                <a:latin typeface="Montserrat"/>
                <a:ea typeface="Montserrat"/>
                <a:cs typeface="Montserrat"/>
                <a:sym typeface="Montserrat"/>
              </a:rPr>
              <a:t>planification flexible</a:t>
            </a:r>
            <a:endParaRPr sz="1300">
              <a:solidFill>
                <a:schemeClr val="lt1"/>
              </a:solidFill>
              <a:latin typeface="Montserrat"/>
              <a:ea typeface="Montserrat"/>
              <a:cs typeface="Montserrat"/>
              <a:sym typeface="Montserrat"/>
            </a:endParaRPr>
          </a:p>
          <a:p>
            <a:pPr indent="-311150" lvl="0" marL="457200" rtl="0" algn="l">
              <a:lnSpc>
                <a:spcPct val="150000"/>
              </a:lnSpc>
              <a:spcBef>
                <a:spcPts val="0"/>
              </a:spcBef>
              <a:spcAft>
                <a:spcPts val="0"/>
              </a:spcAft>
              <a:buClr>
                <a:schemeClr val="lt1"/>
              </a:buClr>
              <a:buSzPts val="1300"/>
              <a:buFont typeface="Montserrat"/>
              <a:buChar char="●"/>
            </a:pPr>
            <a:r>
              <a:rPr lang="fr" sz="1300">
                <a:solidFill>
                  <a:schemeClr val="lt1"/>
                </a:solidFill>
                <a:latin typeface="Montserrat"/>
                <a:ea typeface="Montserrat"/>
                <a:cs typeface="Montserrat"/>
                <a:sym typeface="Montserrat"/>
              </a:rPr>
              <a:t>partage des tâches</a:t>
            </a:r>
            <a:endParaRPr sz="1300">
              <a:solidFill>
                <a:schemeClr val="lt1"/>
              </a:solidFill>
              <a:latin typeface="Montserrat"/>
              <a:ea typeface="Montserrat"/>
              <a:cs typeface="Montserrat"/>
              <a:sym typeface="Montserrat"/>
            </a:endParaRPr>
          </a:p>
          <a:p>
            <a:pPr indent="-311150" lvl="0" marL="457200" rtl="0" algn="l">
              <a:lnSpc>
                <a:spcPct val="150000"/>
              </a:lnSpc>
              <a:spcBef>
                <a:spcPts val="0"/>
              </a:spcBef>
              <a:spcAft>
                <a:spcPts val="0"/>
              </a:spcAft>
              <a:buClr>
                <a:schemeClr val="lt1"/>
              </a:buClr>
              <a:buSzPts val="1300"/>
              <a:buFont typeface="Montserrat"/>
              <a:buChar char="●"/>
            </a:pPr>
            <a:r>
              <a:rPr lang="fr" sz="1300">
                <a:solidFill>
                  <a:schemeClr val="lt1"/>
                </a:solidFill>
                <a:latin typeface="Montserrat"/>
                <a:ea typeface="Montserrat"/>
                <a:cs typeface="Montserrat"/>
                <a:sym typeface="Montserrat"/>
              </a:rPr>
              <a:t>control de la progression</a:t>
            </a:r>
            <a:endParaRPr sz="1300">
              <a:solidFill>
                <a:schemeClr val="lt1"/>
              </a:solidFill>
              <a:latin typeface="Montserrat"/>
              <a:ea typeface="Montserrat"/>
              <a:cs typeface="Montserrat"/>
              <a:sym typeface="Montserrat"/>
            </a:endParaRPr>
          </a:p>
        </p:txBody>
      </p:sp>
      <p:pic>
        <p:nvPicPr>
          <p:cNvPr id="179" name="Google Shape;179;p17"/>
          <p:cNvPicPr preferRelativeResize="0"/>
          <p:nvPr/>
        </p:nvPicPr>
        <p:blipFill rotWithShape="1">
          <a:blip r:embed="rId4">
            <a:alphaModFix/>
          </a:blip>
          <a:srcRect b="10929" l="5046" r="4028" t="15171"/>
          <a:stretch/>
        </p:blipFill>
        <p:spPr>
          <a:xfrm>
            <a:off x="6632025" y="3621650"/>
            <a:ext cx="1209425" cy="98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1226425" y="278225"/>
            <a:ext cx="70389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Gestion du versionning: GitFlow</a:t>
            </a:r>
            <a:endParaRPr/>
          </a:p>
        </p:txBody>
      </p:sp>
      <p:pic>
        <p:nvPicPr>
          <p:cNvPr id="185" name="Google Shape;185;p18"/>
          <p:cNvPicPr preferRelativeResize="0"/>
          <p:nvPr/>
        </p:nvPicPr>
        <p:blipFill>
          <a:blip r:embed="rId3">
            <a:alphaModFix/>
          </a:blip>
          <a:stretch>
            <a:fillRect/>
          </a:stretch>
        </p:blipFill>
        <p:spPr>
          <a:xfrm>
            <a:off x="1074875" y="971500"/>
            <a:ext cx="6994249" cy="36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nvSpPr>
        <p:spPr>
          <a:xfrm>
            <a:off x="2954688" y="3976875"/>
            <a:ext cx="32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1"/>
                </a:solidFill>
                <a:latin typeface="Lato"/>
                <a:ea typeface="Lato"/>
                <a:cs typeface="Lato"/>
                <a:sym typeface="Lato"/>
              </a:rPr>
              <a:t>Source:</a:t>
            </a:r>
            <a:r>
              <a:rPr lang="fr">
                <a:latin typeface="Lato"/>
                <a:ea typeface="Lato"/>
                <a:cs typeface="Lato"/>
                <a:sym typeface="Lato"/>
              </a:rPr>
              <a:t> </a:t>
            </a:r>
            <a:r>
              <a:rPr lang="fr" u="sng">
                <a:solidFill>
                  <a:schemeClr val="hlink"/>
                </a:solidFill>
                <a:latin typeface="Lato"/>
                <a:ea typeface="Lato"/>
                <a:cs typeface="Lato"/>
                <a:sym typeface="Lato"/>
                <a:hlinkClick r:id="rId3"/>
              </a:rPr>
              <a:t>Convention de commit</a:t>
            </a:r>
            <a:endParaRPr>
              <a:latin typeface="Lato"/>
              <a:ea typeface="Lato"/>
              <a:cs typeface="Lato"/>
              <a:sym typeface="Lato"/>
            </a:endParaRPr>
          </a:p>
        </p:txBody>
      </p:sp>
      <p:sp>
        <p:nvSpPr>
          <p:cNvPr id="191" name="Google Shape;191;p19"/>
          <p:cNvSpPr txBox="1"/>
          <p:nvPr>
            <p:ph idx="1" type="body"/>
          </p:nvPr>
        </p:nvSpPr>
        <p:spPr>
          <a:xfrm>
            <a:off x="3035988" y="1084800"/>
            <a:ext cx="3072000" cy="400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200"/>
              </a:spcAft>
              <a:buNone/>
            </a:pPr>
            <a:r>
              <a:rPr lang="fr" sz="1600">
                <a:latin typeface="Montserrat"/>
                <a:ea typeface="Montserrat"/>
                <a:cs typeface="Montserrat"/>
                <a:sym typeface="Montserrat"/>
              </a:rPr>
              <a:t>Convention de commit:</a:t>
            </a:r>
            <a:endParaRPr sz="1600">
              <a:latin typeface="Montserrat"/>
              <a:ea typeface="Montserrat"/>
              <a:cs typeface="Montserrat"/>
              <a:sym typeface="Montserrat"/>
            </a:endParaRPr>
          </a:p>
        </p:txBody>
      </p:sp>
      <p:pic>
        <p:nvPicPr>
          <p:cNvPr id="192" name="Google Shape;192;p19"/>
          <p:cNvPicPr preferRelativeResize="0"/>
          <p:nvPr/>
        </p:nvPicPr>
        <p:blipFill rotWithShape="1">
          <a:blip r:embed="rId4">
            <a:alphaModFix/>
          </a:blip>
          <a:srcRect b="0" l="1820" r="-1819" t="27688"/>
          <a:stretch/>
        </p:blipFill>
        <p:spPr>
          <a:xfrm>
            <a:off x="1649425" y="1609025"/>
            <a:ext cx="5845161" cy="2276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125975" y="213550"/>
            <a:ext cx="3822900" cy="701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Outils</a:t>
            </a:r>
            <a:endParaRPr/>
          </a:p>
        </p:txBody>
      </p:sp>
      <p:pic>
        <p:nvPicPr>
          <p:cNvPr id="198" name="Google Shape;198;p20">
            <a:hlinkClick r:id="rId3"/>
          </p:cNvPr>
          <p:cNvPicPr preferRelativeResize="0"/>
          <p:nvPr/>
        </p:nvPicPr>
        <p:blipFill>
          <a:blip r:embed="rId4">
            <a:alphaModFix/>
          </a:blip>
          <a:stretch>
            <a:fillRect/>
          </a:stretch>
        </p:blipFill>
        <p:spPr>
          <a:xfrm>
            <a:off x="267950" y="1517825"/>
            <a:ext cx="2824501" cy="370000"/>
          </a:xfrm>
          <a:prstGeom prst="rect">
            <a:avLst/>
          </a:prstGeom>
          <a:noFill/>
          <a:ln>
            <a:noFill/>
          </a:ln>
        </p:spPr>
      </p:pic>
      <p:pic>
        <p:nvPicPr>
          <p:cNvPr id="199" name="Google Shape;199;p20">
            <a:hlinkClick r:id="rId5"/>
          </p:cNvPr>
          <p:cNvPicPr preferRelativeResize="0"/>
          <p:nvPr/>
        </p:nvPicPr>
        <p:blipFill>
          <a:blip r:embed="rId6">
            <a:alphaModFix/>
          </a:blip>
          <a:stretch>
            <a:fillRect/>
          </a:stretch>
        </p:blipFill>
        <p:spPr>
          <a:xfrm>
            <a:off x="2240700" y="2649425"/>
            <a:ext cx="887300" cy="887300"/>
          </a:xfrm>
          <a:prstGeom prst="rect">
            <a:avLst/>
          </a:prstGeom>
          <a:noFill/>
          <a:ln>
            <a:noFill/>
          </a:ln>
        </p:spPr>
      </p:pic>
      <p:pic>
        <p:nvPicPr>
          <p:cNvPr id="200" name="Google Shape;200;p20"/>
          <p:cNvPicPr preferRelativeResize="0"/>
          <p:nvPr/>
        </p:nvPicPr>
        <p:blipFill>
          <a:blip r:embed="rId7">
            <a:alphaModFix/>
          </a:blip>
          <a:stretch>
            <a:fillRect/>
          </a:stretch>
        </p:blipFill>
        <p:spPr>
          <a:xfrm>
            <a:off x="4400076" y="1628825"/>
            <a:ext cx="887300" cy="887300"/>
          </a:xfrm>
          <a:prstGeom prst="rect">
            <a:avLst/>
          </a:prstGeom>
          <a:noFill/>
          <a:ln>
            <a:noFill/>
          </a:ln>
        </p:spPr>
      </p:pic>
      <p:pic>
        <p:nvPicPr>
          <p:cNvPr id="201" name="Google Shape;201;p20">
            <a:hlinkClick r:id="rId8"/>
          </p:cNvPr>
          <p:cNvPicPr preferRelativeResize="0"/>
          <p:nvPr/>
        </p:nvPicPr>
        <p:blipFill>
          <a:blip r:embed="rId9">
            <a:alphaModFix/>
          </a:blip>
          <a:stretch>
            <a:fillRect/>
          </a:stretch>
        </p:blipFill>
        <p:spPr>
          <a:xfrm>
            <a:off x="232401" y="3903425"/>
            <a:ext cx="973500" cy="973500"/>
          </a:xfrm>
          <a:prstGeom prst="rect">
            <a:avLst/>
          </a:prstGeom>
          <a:noFill/>
          <a:ln>
            <a:noFill/>
          </a:ln>
        </p:spPr>
      </p:pic>
      <p:sp>
        <p:nvSpPr>
          <p:cNvPr id="202" name="Google Shape;202;p20"/>
          <p:cNvSpPr txBox="1"/>
          <p:nvPr/>
        </p:nvSpPr>
        <p:spPr>
          <a:xfrm>
            <a:off x="1353300" y="2892975"/>
            <a:ext cx="7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Lato"/>
                <a:ea typeface="Lato"/>
                <a:cs typeface="Lato"/>
                <a:sym typeface="Lato"/>
              </a:rPr>
              <a:t>Github</a:t>
            </a:r>
            <a:endParaRPr b="1">
              <a:solidFill>
                <a:schemeClr val="lt1"/>
              </a:solidFill>
              <a:latin typeface="Lato"/>
              <a:ea typeface="Lato"/>
              <a:cs typeface="Lato"/>
              <a:sym typeface="Lato"/>
            </a:endParaRPr>
          </a:p>
        </p:txBody>
      </p:sp>
      <p:sp>
        <p:nvSpPr>
          <p:cNvPr id="203" name="Google Shape;203;p20"/>
          <p:cNvSpPr txBox="1"/>
          <p:nvPr/>
        </p:nvSpPr>
        <p:spPr>
          <a:xfrm>
            <a:off x="1353300" y="4190075"/>
            <a:ext cx="11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Lato"/>
                <a:ea typeface="Lato"/>
                <a:cs typeface="Lato"/>
                <a:sym typeface="Lato"/>
              </a:rPr>
              <a:t>dbdiagram</a:t>
            </a:r>
            <a:endParaRPr b="1">
              <a:solidFill>
                <a:schemeClr val="lt1"/>
              </a:solidFill>
              <a:latin typeface="Lato"/>
              <a:ea typeface="Lato"/>
              <a:cs typeface="Lato"/>
              <a:sym typeface="Lato"/>
            </a:endParaRPr>
          </a:p>
        </p:txBody>
      </p:sp>
      <p:sp>
        <p:nvSpPr>
          <p:cNvPr id="204" name="Google Shape;204;p20"/>
          <p:cNvSpPr txBox="1"/>
          <p:nvPr/>
        </p:nvSpPr>
        <p:spPr>
          <a:xfrm>
            <a:off x="4443100" y="2571750"/>
            <a:ext cx="9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Lato"/>
                <a:ea typeface="Lato"/>
                <a:cs typeface="Lato"/>
                <a:sym typeface="Lato"/>
              </a:rPr>
              <a:t>Insomnia</a:t>
            </a:r>
            <a:endParaRPr b="1">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823850" y="2053000"/>
            <a:ext cx="31662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Document de conceptions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