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1" r:id="rId6"/>
    <p:sldId id="262" r:id="rId7"/>
    <p:sldId id="269" r:id="rId8"/>
    <p:sldId id="263" r:id="rId9"/>
    <p:sldId id="270" r:id="rId10"/>
    <p:sldId id="264" r:id="rId11"/>
    <p:sldId id="266" r:id="rId12"/>
    <p:sldId id="267" r:id="rId13"/>
    <p:sldId id="268" r:id="rId14"/>
  </p:sldIdLst>
  <p:sldSz cx="9144000" cy="5143500" type="screen16x9"/>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27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62" autoAdjust="0"/>
  </p:normalViewPr>
  <p:slideViewPr>
    <p:cSldViewPr>
      <p:cViewPr varScale="1">
        <p:scale>
          <a:sx n="90" d="100"/>
          <a:sy n="90" d="100"/>
        </p:scale>
        <p:origin x="810" y="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BC97-4D34-434F-BEC9-53494289C29D}"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B2C43-F4C0-49A7-A047-66D5316E792E}" type="slidenum">
              <a:rPr lang="en-US" smtClean="0"/>
              <a:t>‹#›</a:t>
            </a:fld>
            <a:endParaRPr lang="en-US"/>
          </a:p>
        </p:txBody>
      </p:sp>
    </p:spTree>
    <p:extLst>
      <p:ext uri="{BB962C8B-B14F-4D97-AF65-F5344CB8AC3E}">
        <p14:creationId xmlns:p14="http://schemas.microsoft.com/office/powerpoint/2010/main" val="1980561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1</a:t>
            </a:fld>
            <a:endParaRPr lang="en-US"/>
          </a:p>
        </p:txBody>
      </p:sp>
    </p:spTree>
    <p:extLst>
      <p:ext uri="{BB962C8B-B14F-4D97-AF65-F5344CB8AC3E}">
        <p14:creationId xmlns:p14="http://schemas.microsoft.com/office/powerpoint/2010/main" val="2309758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10</a:t>
            </a:fld>
            <a:endParaRPr lang="en-US"/>
          </a:p>
        </p:txBody>
      </p:sp>
    </p:spTree>
    <p:extLst>
      <p:ext uri="{BB962C8B-B14F-4D97-AF65-F5344CB8AC3E}">
        <p14:creationId xmlns:p14="http://schemas.microsoft.com/office/powerpoint/2010/main" val="1178160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11</a:t>
            </a:fld>
            <a:endParaRPr lang="en-US"/>
          </a:p>
        </p:txBody>
      </p:sp>
    </p:spTree>
    <p:extLst>
      <p:ext uri="{BB962C8B-B14F-4D97-AF65-F5344CB8AC3E}">
        <p14:creationId xmlns:p14="http://schemas.microsoft.com/office/powerpoint/2010/main" val="209205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12</a:t>
            </a:fld>
            <a:endParaRPr lang="en-US"/>
          </a:p>
        </p:txBody>
      </p:sp>
    </p:spTree>
    <p:extLst>
      <p:ext uri="{BB962C8B-B14F-4D97-AF65-F5344CB8AC3E}">
        <p14:creationId xmlns:p14="http://schemas.microsoft.com/office/powerpoint/2010/main" val="2955341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13</a:t>
            </a:fld>
            <a:endParaRPr lang="en-US"/>
          </a:p>
        </p:txBody>
      </p:sp>
    </p:spTree>
    <p:extLst>
      <p:ext uri="{BB962C8B-B14F-4D97-AF65-F5344CB8AC3E}">
        <p14:creationId xmlns:p14="http://schemas.microsoft.com/office/powerpoint/2010/main" val="220367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2</a:t>
            </a:fld>
            <a:endParaRPr lang="en-US"/>
          </a:p>
        </p:txBody>
      </p:sp>
    </p:spTree>
    <p:extLst>
      <p:ext uri="{BB962C8B-B14F-4D97-AF65-F5344CB8AC3E}">
        <p14:creationId xmlns:p14="http://schemas.microsoft.com/office/powerpoint/2010/main" val="733467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3</a:t>
            </a:fld>
            <a:endParaRPr lang="en-US"/>
          </a:p>
        </p:txBody>
      </p:sp>
    </p:spTree>
    <p:extLst>
      <p:ext uri="{BB962C8B-B14F-4D97-AF65-F5344CB8AC3E}">
        <p14:creationId xmlns:p14="http://schemas.microsoft.com/office/powerpoint/2010/main" val="345337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4</a:t>
            </a:fld>
            <a:endParaRPr lang="en-US"/>
          </a:p>
        </p:txBody>
      </p:sp>
    </p:spTree>
    <p:extLst>
      <p:ext uri="{BB962C8B-B14F-4D97-AF65-F5344CB8AC3E}">
        <p14:creationId xmlns:p14="http://schemas.microsoft.com/office/powerpoint/2010/main" val="7189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5</a:t>
            </a:fld>
            <a:endParaRPr lang="en-US"/>
          </a:p>
        </p:txBody>
      </p:sp>
    </p:spTree>
    <p:extLst>
      <p:ext uri="{BB962C8B-B14F-4D97-AF65-F5344CB8AC3E}">
        <p14:creationId xmlns:p14="http://schemas.microsoft.com/office/powerpoint/2010/main" val="732191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6</a:t>
            </a:fld>
            <a:endParaRPr lang="en-US"/>
          </a:p>
        </p:txBody>
      </p:sp>
    </p:spTree>
    <p:extLst>
      <p:ext uri="{BB962C8B-B14F-4D97-AF65-F5344CB8AC3E}">
        <p14:creationId xmlns:p14="http://schemas.microsoft.com/office/powerpoint/2010/main" val="1987189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7</a:t>
            </a:fld>
            <a:endParaRPr lang="en-US"/>
          </a:p>
        </p:txBody>
      </p:sp>
    </p:spTree>
    <p:extLst>
      <p:ext uri="{BB962C8B-B14F-4D97-AF65-F5344CB8AC3E}">
        <p14:creationId xmlns:p14="http://schemas.microsoft.com/office/powerpoint/2010/main" val="173587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8</a:t>
            </a:fld>
            <a:endParaRPr lang="en-US"/>
          </a:p>
        </p:txBody>
      </p:sp>
    </p:spTree>
    <p:extLst>
      <p:ext uri="{BB962C8B-B14F-4D97-AF65-F5344CB8AC3E}">
        <p14:creationId xmlns:p14="http://schemas.microsoft.com/office/powerpoint/2010/main" val="2075036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B2C43-F4C0-49A7-A047-66D5316E792E}" type="slidenum">
              <a:rPr lang="en-US" smtClean="0"/>
              <a:t>9</a:t>
            </a:fld>
            <a:endParaRPr lang="en-US"/>
          </a:p>
        </p:txBody>
      </p:sp>
    </p:spTree>
    <p:extLst>
      <p:ext uri="{BB962C8B-B14F-4D97-AF65-F5344CB8AC3E}">
        <p14:creationId xmlns:p14="http://schemas.microsoft.com/office/powerpoint/2010/main" val="2325872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p:spPr>
        <p:txBody>
          <a:bodyPr/>
          <a:lstStyle/>
          <a:p>
            <a:r>
              <a:rPr lang="pt-BR"/>
              <a:t>Clique para editar o título mestre</a:t>
            </a:r>
            <a:endParaRPr lang="pt-PT"/>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PT"/>
          </a:p>
        </p:txBody>
      </p:sp>
      <p:sp>
        <p:nvSpPr>
          <p:cNvPr id="4" name="Espaço Reservado para Data 3"/>
          <p:cNvSpPr>
            <a:spLocks noGrp="1"/>
          </p:cNvSpPr>
          <p:nvPr>
            <p:ph type="dt" sz="half" idx="10"/>
          </p:nvPr>
        </p:nvSpPr>
        <p:spPr/>
        <p:txBody>
          <a:bodyPr/>
          <a:lstStyle/>
          <a:p>
            <a:fld id="{75AC3ED4-329E-44A6-BD4D-24F8B516D3A1}" type="datetimeFigureOut">
              <a:rPr lang="pt-PT" smtClean="0"/>
              <a:t>01/12/2017</a:t>
            </a:fld>
            <a:endParaRPr lang="pt-PT"/>
          </a:p>
        </p:txBody>
      </p:sp>
      <p:sp>
        <p:nvSpPr>
          <p:cNvPr id="5" name="Espaço Reservado para Rodapé 4"/>
          <p:cNvSpPr>
            <a:spLocks noGrp="1"/>
          </p:cNvSpPr>
          <p:nvPr>
            <p:ph type="ftr" sz="quarter" idx="11"/>
          </p:nvPr>
        </p:nvSpPr>
        <p:spPr/>
        <p:txBody>
          <a:bodyPr/>
          <a:lstStyle/>
          <a:p>
            <a:endParaRPr lang="pt-PT"/>
          </a:p>
        </p:txBody>
      </p:sp>
      <p:sp>
        <p:nvSpPr>
          <p:cNvPr id="6" name="Espaço Reservado para Número de Slide 5"/>
          <p:cNvSpPr>
            <a:spLocks noGrp="1"/>
          </p:cNvSpPr>
          <p:nvPr>
            <p:ph type="sldNum" sz="quarter" idx="12"/>
          </p:nvPr>
        </p:nvSpPr>
        <p:spPr/>
        <p:txBody>
          <a:bodyPr/>
          <a:lstStyle/>
          <a:p>
            <a:fld id="{D04E4F57-C165-4D30-9AF4-A37D417C914E}" type="slidenum">
              <a:rPr lang="pt-PT" smtClean="0"/>
              <a:t>‹#›</a:t>
            </a:fld>
            <a:endParaRPr lang="pt-PT"/>
          </a:p>
        </p:txBody>
      </p:sp>
    </p:spTree>
    <p:extLst>
      <p:ext uri="{BB962C8B-B14F-4D97-AF65-F5344CB8AC3E}">
        <p14:creationId xmlns:p14="http://schemas.microsoft.com/office/powerpoint/2010/main" val="40240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pt-PT"/>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p:cNvSpPr>
            <a:spLocks noGrp="1"/>
          </p:cNvSpPr>
          <p:nvPr>
            <p:ph type="dt" sz="half" idx="10"/>
          </p:nvPr>
        </p:nvSpPr>
        <p:spPr/>
        <p:txBody>
          <a:bodyPr/>
          <a:lstStyle/>
          <a:p>
            <a:fld id="{75AC3ED4-329E-44A6-BD4D-24F8B516D3A1}" type="datetimeFigureOut">
              <a:rPr lang="pt-PT" smtClean="0"/>
              <a:t>01/12/2017</a:t>
            </a:fld>
            <a:endParaRPr lang="pt-PT"/>
          </a:p>
        </p:txBody>
      </p:sp>
      <p:sp>
        <p:nvSpPr>
          <p:cNvPr id="5" name="Espaço Reservado para Rodapé 4"/>
          <p:cNvSpPr>
            <a:spLocks noGrp="1"/>
          </p:cNvSpPr>
          <p:nvPr>
            <p:ph type="ftr" sz="quarter" idx="11"/>
          </p:nvPr>
        </p:nvSpPr>
        <p:spPr/>
        <p:txBody>
          <a:bodyPr/>
          <a:lstStyle/>
          <a:p>
            <a:endParaRPr lang="pt-PT"/>
          </a:p>
        </p:txBody>
      </p:sp>
      <p:sp>
        <p:nvSpPr>
          <p:cNvPr id="6" name="Espaço Reservado para Número de Slide 5"/>
          <p:cNvSpPr>
            <a:spLocks noGrp="1"/>
          </p:cNvSpPr>
          <p:nvPr>
            <p:ph type="sldNum" sz="quarter" idx="12"/>
          </p:nvPr>
        </p:nvSpPr>
        <p:spPr/>
        <p:txBody>
          <a:bodyPr/>
          <a:lstStyle/>
          <a:p>
            <a:fld id="{D04E4F57-C165-4D30-9AF4-A37D417C914E}" type="slidenum">
              <a:rPr lang="pt-PT" smtClean="0"/>
              <a:t>‹#›</a:t>
            </a:fld>
            <a:endParaRPr lang="pt-PT"/>
          </a:p>
        </p:txBody>
      </p:sp>
    </p:spTree>
    <p:extLst>
      <p:ext uri="{BB962C8B-B14F-4D97-AF65-F5344CB8AC3E}">
        <p14:creationId xmlns:p14="http://schemas.microsoft.com/office/powerpoint/2010/main" val="403574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pt-BR"/>
              <a:t>Clique para editar o título mestre</a:t>
            </a:r>
            <a:endParaRPr lang="pt-PT"/>
          </a:p>
        </p:txBody>
      </p:sp>
      <p:sp>
        <p:nvSpPr>
          <p:cNvPr id="3" name="Espaço Reservado para Texto Vertical 2"/>
          <p:cNvSpPr>
            <a:spLocks noGrp="1"/>
          </p:cNvSpPr>
          <p:nvPr>
            <p:ph type="body" orient="vert" idx="1"/>
          </p:nvPr>
        </p:nvSpPr>
        <p:spPr>
          <a:xfrm>
            <a:off x="457200" y="205979"/>
            <a:ext cx="6019800" cy="4388644"/>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p:cNvSpPr>
            <a:spLocks noGrp="1"/>
          </p:cNvSpPr>
          <p:nvPr>
            <p:ph type="dt" sz="half" idx="10"/>
          </p:nvPr>
        </p:nvSpPr>
        <p:spPr/>
        <p:txBody>
          <a:bodyPr/>
          <a:lstStyle/>
          <a:p>
            <a:fld id="{75AC3ED4-329E-44A6-BD4D-24F8B516D3A1}" type="datetimeFigureOut">
              <a:rPr lang="pt-PT" smtClean="0"/>
              <a:t>01/12/2017</a:t>
            </a:fld>
            <a:endParaRPr lang="pt-PT"/>
          </a:p>
        </p:txBody>
      </p:sp>
      <p:sp>
        <p:nvSpPr>
          <p:cNvPr id="5" name="Espaço Reservado para Rodapé 4"/>
          <p:cNvSpPr>
            <a:spLocks noGrp="1"/>
          </p:cNvSpPr>
          <p:nvPr>
            <p:ph type="ftr" sz="quarter" idx="11"/>
          </p:nvPr>
        </p:nvSpPr>
        <p:spPr/>
        <p:txBody>
          <a:bodyPr/>
          <a:lstStyle/>
          <a:p>
            <a:endParaRPr lang="pt-PT"/>
          </a:p>
        </p:txBody>
      </p:sp>
      <p:sp>
        <p:nvSpPr>
          <p:cNvPr id="6" name="Espaço Reservado para Número de Slide 5"/>
          <p:cNvSpPr>
            <a:spLocks noGrp="1"/>
          </p:cNvSpPr>
          <p:nvPr>
            <p:ph type="sldNum" sz="quarter" idx="12"/>
          </p:nvPr>
        </p:nvSpPr>
        <p:spPr/>
        <p:txBody>
          <a:bodyPr/>
          <a:lstStyle/>
          <a:p>
            <a:fld id="{D04E4F57-C165-4D30-9AF4-A37D417C914E}" type="slidenum">
              <a:rPr lang="pt-PT" smtClean="0"/>
              <a:t>‹#›</a:t>
            </a:fld>
            <a:endParaRPr lang="pt-PT"/>
          </a:p>
        </p:txBody>
      </p:sp>
    </p:spTree>
    <p:extLst>
      <p:ext uri="{BB962C8B-B14F-4D97-AF65-F5344CB8AC3E}">
        <p14:creationId xmlns:p14="http://schemas.microsoft.com/office/powerpoint/2010/main" val="323231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pt-PT"/>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p:cNvSpPr>
            <a:spLocks noGrp="1"/>
          </p:cNvSpPr>
          <p:nvPr>
            <p:ph type="dt" sz="half" idx="10"/>
          </p:nvPr>
        </p:nvSpPr>
        <p:spPr/>
        <p:txBody>
          <a:bodyPr/>
          <a:lstStyle/>
          <a:p>
            <a:fld id="{75AC3ED4-329E-44A6-BD4D-24F8B516D3A1}" type="datetimeFigureOut">
              <a:rPr lang="pt-PT" smtClean="0"/>
              <a:t>01/12/2017</a:t>
            </a:fld>
            <a:endParaRPr lang="pt-PT"/>
          </a:p>
        </p:txBody>
      </p:sp>
      <p:sp>
        <p:nvSpPr>
          <p:cNvPr id="5" name="Espaço Reservado para Rodapé 4"/>
          <p:cNvSpPr>
            <a:spLocks noGrp="1"/>
          </p:cNvSpPr>
          <p:nvPr>
            <p:ph type="ftr" sz="quarter" idx="11"/>
          </p:nvPr>
        </p:nvSpPr>
        <p:spPr/>
        <p:txBody>
          <a:bodyPr/>
          <a:lstStyle/>
          <a:p>
            <a:endParaRPr lang="pt-PT"/>
          </a:p>
        </p:txBody>
      </p:sp>
      <p:sp>
        <p:nvSpPr>
          <p:cNvPr id="6" name="Espaço Reservado para Número de Slide 5"/>
          <p:cNvSpPr>
            <a:spLocks noGrp="1"/>
          </p:cNvSpPr>
          <p:nvPr>
            <p:ph type="sldNum" sz="quarter" idx="12"/>
          </p:nvPr>
        </p:nvSpPr>
        <p:spPr/>
        <p:txBody>
          <a:bodyPr/>
          <a:lstStyle/>
          <a:p>
            <a:fld id="{D04E4F57-C165-4D30-9AF4-A37D417C914E}" type="slidenum">
              <a:rPr lang="pt-PT" smtClean="0"/>
              <a:t>‹#›</a:t>
            </a:fld>
            <a:endParaRPr lang="pt-PT"/>
          </a:p>
        </p:txBody>
      </p:sp>
    </p:spTree>
    <p:extLst>
      <p:ext uri="{BB962C8B-B14F-4D97-AF65-F5344CB8AC3E}">
        <p14:creationId xmlns:p14="http://schemas.microsoft.com/office/powerpoint/2010/main" val="412008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pt-BR"/>
              <a:t>Clique para editar o título mestre</a:t>
            </a:r>
            <a:endParaRPr lang="pt-PT"/>
          </a:p>
        </p:txBody>
      </p:sp>
      <p:sp>
        <p:nvSpPr>
          <p:cNvPr id="3" name="Espaço Reservado para Tex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75AC3ED4-329E-44A6-BD4D-24F8B516D3A1}" type="datetimeFigureOut">
              <a:rPr lang="pt-PT" smtClean="0"/>
              <a:t>01/12/2017</a:t>
            </a:fld>
            <a:endParaRPr lang="pt-PT"/>
          </a:p>
        </p:txBody>
      </p:sp>
      <p:sp>
        <p:nvSpPr>
          <p:cNvPr id="5" name="Espaço Reservado para Rodapé 4"/>
          <p:cNvSpPr>
            <a:spLocks noGrp="1"/>
          </p:cNvSpPr>
          <p:nvPr>
            <p:ph type="ftr" sz="quarter" idx="11"/>
          </p:nvPr>
        </p:nvSpPr>
        <p:spPr/>
        <p:txBody>
          <a:bodyPr/>
          <a:lstStyle/>
          <a:p>
            <a:endParaRPr lang="pt-PT"/>
          </a:p>
        </p:txBody>
      </p:sp>
      <p:sp>
        <p:nvSpPr>
          <p:cNvPr id="6" name="Espaço Reservado para Número de Slide 5"/>
          <p:cNvSpPr>
            <a:spLocks noGrp="1"/>
          </p:cNvSpPr>
          <p:nvPr>
            <p:ph type="sldNum" sz="quarter" idx="12"/>
          </p:nvPr>
        </p:nvSpPr>
        <p:spPr/>
        <p:txBody>
          <a:bodyPr/>
          <a:lstStyle/>
          <a:p>
            <a:fld id="{D04E4F57-C165-4D30-9AF4-A37D417C914E}" type="slidenum">
              <a:rPr lang="pt-PT" smtClean="0"/>
              <a:t>‹#›</a:t>
            </a:fld>
            <a:endParaRPr lang="pt-PT"/>
          </a:p>
        </p:txBody>
      </p:sp>
    </p:spTree>
    <p:extLst>
      <p:ext uri="{BB962C8B-B14F-4D97-AF65-F5344CB8AC3E}">
        <p14:creationId xmlns:p14="http://schemas.microsoft.com/office/powerpoint/2010/main" val="402321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pt-PT"/>
          </a:p>
        </p:txBody>
      </p:sp>
      <p:sp>
        <p:nvSpPr>
          <p:cNvPr id="3" name="Espaço Reservado para Conteúdo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Conteúdo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Data 4"/>
          <p:cNvSpPr>
            <a:spLocks noGrp="1"/>
          </p:cNvSpPr>
          <p:nvPr>
            <p:ph type="dt" sz="half" idx="10"/>
          </p:nvPr>
        </p:nvSpPr>
        <p:spPr/>
        <p:txBody>
          <a:bodyPr/>
          <a:lstStyle/>
          <a:p>
            <a:fld id="{75AC3ED4-329E-44A6-BD4D-24F8B516D3A1}" type="datetimeFigureOut">
              <a:rPr lang="pt-PT" smtClean="0"/>
              <a:t>01/12/2017</a:t>
            </a:fld>
            <a:endParaRPr lang="pt-PT"/>
          </a:p>
        </p:txBody>
      </p:sp>
      <p:sp>
        <p:nvSpPr>
          <p:cNvPr id="6" name="Espaço Reservado para Rodapé 5"/>
          <p:cNvSpPr>
            <a:spLocks noGrp="1"/>
          </p:cNvSpPr>
          <p:nvPr>
            <p:ph type="ftr" sz="quarter" idx="11"/>
          </p:nvPr>
        </p:nvSpPr>
        <p:spPr/>
        <p:txBody>
          <a:bodyPr/>
          <a:lstStyle/>
          <a:p>
            <a:endParaRPr lang="pt-PT"/>
          </a:p>
        </p:txBody>
      </p:sp>
      <p:sp>
        <p:nvSpPr>
          <p:cNvPr id="7" name="Espaço Reservado para Número de Slide 6"/>
          <p:cNvSpPr>
            <a:spLocks noGrp="1"/>
          </p:cNvSpPr>
          <p:nvPr>
            <p:ph type="sldNum" sz="quarter" idx="12"/>
          </p:nvPr>
        </p:nvSpPr>
        <p:spPr/>
        <p:txBody>
          <a:bodyPr/>
          <a:lstStyle/>
          <a:p>
            <a:fld id="{D04E4F57-C165-4D30-9AF4-A37D417C914E}" type="slidenum">
              <a:rPr lang="pt-PT" smtClean="0"/>
              <a:t>‹#›</a:t>
            </a:fld>
            <a:endParaRPr lang="pt-PT"/>
          </a:p>
        </p:txBody>
      </p:sp>
    </p:spTree>
    <p:extLst>
      <p:ext uri="{BB962C8B-B14F-4D97-AF65-F5344CB8AC3E}">
        <p14:creationId xmlns:p14="http://schemas.microsoft.com/office/powerpoint/2010/main" val="226716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endParaRPr lang="pt-PT"/>
          </a:p>
        </p:txBody>
      </p:sp>
      <p:sp>
        <p:nvSpPr>
          <p:cNvPr id="3" name="Espaço Reservado para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7" name="Espaço Reservado para Data 6"/>
          <p:cNvSpPr>
            <a:spLocks noGrp="1"/>
          </p:cNvSpPr>
          <p:nvPr>
            <p:ph type="dt" sz="half" idx="10"/>
          </p:nvPr>
        </p:nvSpPr>
        <p:spPr/>
        <p:txBody>
          <a:bodyPr/>
          <a:lstStyle/>
          <a:p>
            <a:fld id="{75AC3ED4-329E-44A6-BD4D-24F8B516D3A1}" type="datetimeFigureOut">
              <a:rPr lang="pt-PT" smtClean="0"/>
              <a:t>01/12/2017</a:t>
            </a:fld>
            <a:endParaRPr lang="pt-PT"/>
          </a:p>
        </p:txBody>
      </p:sp>
      <p:sp>
        <p:nvSpPr>
          <p:cNvPr id="8" name="Espaço Reservado para Rodapé 7"/>
          <p:cNvSpPr>
            <a:spLocks noGrp="1"/>
          </p:cNvSpPr>
          <p:nvPr>
            <p:ph type="ftr" sz="quarter" idx="11"/>
          </p:nvPr>
        </p:nvSpPr>
        <p:spPr/>
        <p:txBody>
          <a:bodyPr/>
          <a:lstStyle/>
          <a:p>
            <a:endParaRPr lang="pt-PT"/>
          </a:p>
        </p:txBody>
      </p:sp>
      <p:sp>
        <p:nvSpPr>
          <p:cNvPr id="9" name="Espaço Reservado para Número de Slide 8"/>
          <p:cNvSpPr>
            <a:spLocks noGrp="1"/>
          </p:cNvSpPr>
          <p:nvPr>
            <p:ph type="sldNum" sz="quarter" idx="12"/>
          </p:nvPr>
        </p:nvSpPr>
        <p:spPr/>
        <p:txBody>
          <a:bodyPr/>
          <a:lstStyle/>
          <a:p>
            <a:fld id="{D04E4F57-C165-4D30-9AF4-A37D417C914E}" type="slidenum">
              <a:rPr lang="pt-PT" smtClean="0"/>
              <a:t>‹#›</a:t>
            </a:fld>
            <a:endParaRPr lang="pt-PT"/>
          </a:p>
        </p:txBody>
      </p:sp>
    </p:spTree>
    <p:extLst>
      <p:ext uri="{BB962C8B-B14F-4D97-AF65-F5344CB8AC3E}">
        <p14:creationId xmlns:p14="http://schemas.microsoft.com/office/powerpoint/2010/main" val="282219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pt-PT"/>
          </a:p>
        </p:txBody>
      </p:sp>
      <p:sp>
        <p:nvSpPr>
          <p:cNvPr id="3" name="Espaço Reservado para Data 2"/>
          <p:cNvSpPr>
            <a:spLocks noGrp="1"/>
          </p:cNvSpPr>
          <p:nvPr>
            <p:ph type="dt" sz="half" idx="10"/>
          </p:nvPr>
        </p:nvSpPr>
        <p:spPr/>
        <p:txBody>
          <a:bodyPr/>
          <a:lstStyle/>
          <a:p>
            <a:fld id="{75AC3ED4-329E-44A6-BD4D-24F8B516D3A1}" type="datetimeFigureOut">
              <a:rPr lang="pt-PT" smtClean="0"/>
              <a:t>01/12/2017</a:t>
            </a:fld>
            <a:endParaRPr lang="pt-PT"/>
          </a:p>
        </p:txBody>
      </p:sp>
      <p:sp>
        <p:nvSpPr>
          <p:cNvPr id="4" name="Espaço Reservado para Rodapé 3"/>
          <p:cNvSpPr>
            <a:spLocks noGrp="1"/>
          </p:cNvSpPr>
          <p:nvPr>
            <p:ph type="ftr" sz="quarter" idx="11"/>
          </p:nvPr>
        </p:nvSpPr>
        <p:spPr/>
        <p:txBody>
          <a:bodyPr/>
          <a:lstStyle/>
          <a:p>
            <a:endParaRPr lang="pt-PT"/>
          </a:p>
        </p:txBody>
      </p:sp>
      <p:sp>
        <p:nvSpPr>
          <p:cNvPr id="5" name="Espaço Reservado para Número de Slide 4"/>
          <p:cNvSpPr>
            <a:spLocks noGrp="1"/>
          </p:cNvSpPr>
          <p:nvPr>
            <p:ph type="sldNum" sz="quarter" idx="12"/>
          </p:nvPr>
        </p:nvSpPr>
        <p:spPr/>
        <p:txBody>
          <a:bodyPr/>
          <a:lstStyle/>
          <a:p>
            <a:fld id="{D04E4F57-C165-4D30-9AF4-A37D417C914E}" type="slidenum">
              <a:rPr lang="pt-PT" smtClean="0"/>
              <a:t>‹#›</a:t>
            </a:fld>
            <a:endParaRPr lang="pt-PT"/>
          </a:p>
        </p:txBody>
      </p:sp>
    </p:spTree>
    <p:extLst>
      <p:ext uri="{BB962C8B-B14F-4D97-AF65-F5344CB8AC3E}">
        <p14:creationId xmlns:p14="http://schemas.microsoft.com/office/powerpoint/2010/main" val="345765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5AC3ED4-329E-44A6-BD4D-24F8B516D3A1}" type="datetimeFigureOut">
              <a:rPr lang="pt-PT" smtClean="0"/>
              <a:t>01/12/2017</a:t>
            </a:fld>
            <a:endParaRPr lang="pt-PT"/>
          </a:p>
        </p:txBody>
      </p:sp>
      <p:sp>
        <p:nvSpPr>
          <p:cNvPr id="3" name="Espaço Reservado para Rodapé 2"/>
          <p:cNvSpPr>
            <a:spLocks noGrp="1"/>
          </p:cNvSpPr>
          <p:nvPr>
            <p:ph type="ftr" sz="quarter" idx="11"/>
          </p:nvPr>
        </p:nvSpPr>
        <p:spPr/>
        <p:txBody>
          <a:bodyPr/>
          <a:lstStyle/>
          <a:p>
            <a:endParaRPr lang="pt-PT"/>
          </a:p>
        </p:txBody>
      </p:sp>
      <p:sp>
        <p:nvSpPr>
          <p:cNvPr id="4" name="Espaço Reservado para Número de Slide 3"/>
          <p:cNvSpPr>
            <a:spLocks noGrp="1"/>
          </p:cNvSpPr>
          <p:nvPr>
            <p:ph type="sldNum" sz="quarter" idx="12"/>
          </p:nvPr>
        </p:nvSpPr>
        <p:spPr/>
        <p:txBody>
          <a:bodyPr/>
          <a:lstStyle/>
          <a:p>
            <a:fld id="{D04E4F57-C165-4D30-9AF4-A37D417C914E}" type="slidenum">
              <a:rPr lang="pt-PT" smtClean="0"/>
              <a:t>‹#›</a:t>
            </a:fld>
            <a:endParaRPr lang="pt-PT"/>
          </a:p>
        </p:txBody>
      </p:sp>
    </p:spTree>
    <p:extLst>
      <p:ext uri="{BB962C8B-B14F-4D97-AF65-F5344CB8AC3E}">
        <p14:creationId xmlns:p14="http://schemas.microsoft.com/office/powerpoint/2010/main" val="286719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pt-BR"/>
              <a:t>Clique para editar o título mestre</a:t>
            </a:r>
            <a:endParaRPr lang="pt-PT"/>
          </a:p>
        </p:txBody>
      </p:sp>
      <p:sp>
        <p:nvSpPr>
          <p:cNvPr id="3" name="Espaço Reservado para Conteú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5AC3ED4-329E-44A6-BD4D-24F8B516D3A1}" type="datetimeFigureOut">
              <a:rPr lang="pt-PT" smtClean="0"/>
              <a:t>01/12/2017</a:t>
            </a:fld>
            <a:endParaRPr lang="pt-PT"/>
          </a:p>
        </p:txBody>
      </p:sp>
      <p:sp>
        <p:nvSpPr>
          <p:cNvPr id="6" name="Espaço Reservado para Rodapé 5"/>
          <p:cNvSpPr>
            <a:spLocks noGrp="1"/>
          </p:cNvSpPr>
          <p:nvPr>
            <p:ph type="ftr" sz="quarter" idx="11"/>
          </p:nvPr>
        </p:nvSpPr>
        <p:spPr/>
        <p:txBody>
          <a:bodyPr/>
          <a:lstStyle/>
          <a:p>
            <a:endParaRPr lang="pt-PT"/>
          </a:p>
        </p:txBody>
      </p:sp>
      <p:sp>
        <p:nvSpPr>
          <p:cNvPr id="7" name="Espaço Reservado para Número de Slide 6"/>
          <p:cNvSpPr>
            <a:spLocks noGrp="1"/>
          </p:cNvSpPr>
          <p:nvPr>
            <p:ph type="sldNum" sz="quarter" idx="12"/>
          </p:nvPr>
        </p:nvSpPr>
        <p:spPr/>
        <p:txBody>
          <a:bodyPr/>
          <a:lstStyle/>
          <a:p>
            <a:fld id="{D04E4F57-C165-4D30-9AF4-A37D417C914E}" type="slidenum">
              <a:rPr lang="pt-PT" smtClean="0"/>
              <a:t>‹#›</a:t>
            </a:fld>
            <a:endParaRPr lang="pt-PT"/>
          </a:p>
        </p:txBody>
      </p:sp>
    </p:spTree>
    <p:extLst>
      <p:ext uri="{BB962C8B-B14F-4D97-AF65-F5344CB8AC3E}">
        <p14:creationId xmlns:p14="http://schemas.microsoft.com/office/powerpoint/2010/main" val="116157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pt-BR"/>
              <a:t>Clique para editar o título mestre</a:t>
            </a:r>
            <a:endParaRPr lang="pt-PT"/>
          </a:p>
        </p:txBody>
      </p:sp>
      <p:sp>
        <p:nvSpPr>
          <p:cNvPr id="3" name="Espaço Reservado para Imagem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Espaço Reservado para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5AC3ED4-329E-44A6-BD4D-24F8B516D3A1}" type="datetimeFigureOut">
              <a:rPr lang="pt-PT" smtClean="0"/>
              <a:t>01/12/2017</a:t>
            </a:fld>
            <a:endParaRPr lang="pt-PT"/>
          </a:p>
        </p:txBody>
      </p:sp>
      <p:sp>
        <p:nvSpPr>
          <p:cNvPr id="6" name="Espaço Reservado para Rodapé 5"/>
          <p:cNvSpPr>
            <a:spLocks noGrp="1"/>
          </p:cNvSpPr>
          <p:nvPr>
            <p:ph type="ftr" sz="quarter" idx="11"/>
          </p:nvPr>
        </p:nvSpPr>
        <p:spPr/>
        <p:txBody>
          <a:bodyPr/>
          <a:lstStyle/>
          <a:p>
            <a:endParaRPr lang="pt-PT"/>
          </a:p>
        </p:txBody>
      </p:sp>
      <p:sp>
        <p:nvSpPr>
          <p:cNvPr id="7" name="Espaço Reservado para Número de Slide 6"/>
          <p:cNvSpPr>
            <a:spLocks noGrp="1"/>
          </p:cNvSpPr>
          <p:nvPr>
            <p:ph type="sldNum" sz="quarter" idx="12"/>
          </p:nvPr>
        </p:nvSpPr>
        <p:spPr/>
        <p:txBody>
          <a:bodyPr/>
          <a:lstStyle/>
          <a:p>
            <a:fld id="{D04E4F57-C165-4D30-9AF4-A37D417C914E}" type="slidenum">
              <a:rPr lang="pt-PT" smtClean="0"/>
              <a:t>‹#›</a:t>
            </a:fld>
            <a:endParaRPr lang="pt-PT"/>
          </a:p>
        </p:txBody>
      </p:sp>
    </p:spTree>
    <p:extLst>
      <p:ext uri="{BB962C8B-B14F-4D97-AF65-F5344CB8AC3E}">
        <p14:creationId xmlns:p14="http://schemas.microsoft.com/office/powerpoint/2010/main" val="286944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pt-BR"/>
              <a:t>Clique para editar o título mestre</a:t>
            </a:r>
            <a:endParaRPr lang="pt-PT"/>
          </a:p>
        </p:txBody>
      </p:sp>
      <p:sp>
        <p:nvSpPr>
          <p:cNvPr id="3" name="Espaço Reservado para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5AC3ED4-329E-44A6-BD4D-24F8B516D3A1}" type="datetimeFigureOut">
              <a:rPr lang="pt-PT" smtClean="0"/>
              <a:t>01/12/2017</a:t>
            </a:fld>
            <a:endParaRPr lang="pt-PT"/>
          </a:p>
        </p:txBody>
      </p:sp>
      <p:sp>
        <p:nvSpPr>
          <p:cNvPr id="5" name="Espaço Reservado para Rodapé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Espaço Reservado para Número de Slid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04E4F57-C165-4D30-9AF4-A37D417C914E}" type="slidenum">
              <a:rPr lang="pt-PT" smtClean="0"/>
              <a:t>‹#›</a:t>
            </a:fld>
            <a:endParaRPr lang="pt-PT"/>
          </a:p>
        </p:txBody>
      </p:sp>
    </p:spTree>
    <p:extLst>
      <p:ext uri="{BB962C8B-B14F-4D97-AF65-F5344CB8AC3E}">
        <p14:creationId xmlns:p14="http://schemas.microsoft.com/office/powerpoint/2010/main" val="4011870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tif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tiff"/><Relationship Id="rId5" Type="http://schemas.openxmlformats.org/officeDocument/2006/relationships/hyperlink" Target="tel:+33%207%2067%2042%2097%2093" TargetMode="External"/><Relationship Id="rId4" Type="http://schemas.openxmlformats.org/officeDocument/2006/relationships/hyperlink" Target="mailto:innovunicem1@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c\Desktop\Roxie\Cristian\macbook-577758_1920.jpg"/>
          <p:cNvPicPr>
            <a:picLocks noChangeAspect="1" noChangeArrowheads="1"/>
          </p:cNvPicPr>
          <p:nvPr/>
        </p:nvPicPr>
        <p:blipFill rotWithShape="1">
          <a:blip r:embed="rId3">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4980"/>
          <a:stretch/>
        </p:blipFill>
        <p:spPr bwMode="auto">
          <a:xfrm>
            <a:off x="0" y="0"/>
            <a:ext cx="9144000" cy="51625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pc\Desktop\Roxie\Cristian\24257766_1899744946707374_917419038_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4507" y="971550"/>
            <a:ext cx="2334986" cy="1350449"/>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098C5EF2-2C76-4008-A011-807A523A31DF}"/>
              </a:ext>
            </a:extLst>
          </p:cNvPr>
          <p:cNvSpPr>
            <a:spLocks noGrp="1"/>
          </p:cNvSpPr>
          <p:nvPr>
            <p:ph type="subTitle" idx="1"/>
          </p:nvPr>
        </p:nvSpPr>
        <p:spPr>
          <a:xfrm>
            <a:off x="876300" y="2724150"/>
            <a:ext cx="7391400" cy="701731"/>
          </a:xfrm>
        </p:spPr>
        <p:txBody>
          <a:bodyPr>
            <a:spAutoFit/>
          </a:bodyPr>
          <a:lstStyle/>
          <a:p>
            <a:r>
              <a:rPr lang="en-US" sz="1800" spc="600" dirty="0">
                <a:solidFill>
                  <a:schemeClr val="tx1">
                    <a:lumMod val="65000"/>
                    <a:lumOff val="35000"/>
                  </a:schemeClr>
                </a:solidFill>
                <a:latin typeface="Bebas Neue Regular" pitchFamily="2" charset="0"/>
              </a:rPr>
              <a:t>ACCESSIBLE AND AFFORDABLE </a:t>
            </a:r>
          </a:p>
          <a:p>
            <a:r>
              <a:rPr lang="en-US" sz="1800" spc="600" dirty="0">
                <a:solidFill>
                  <a:schemeClr val="tx1">
                    <a:lumMod val="65000"/>
                    <a:lumOff val="35000"/>
                  </a:schemeClr>
                </a:solidFill>
                <a:latin typeface="Bebas Neue Regular" pitchFamily="2" charset="0"/>
              </a:rPr>
              <a:t>SERVICES</a:t>
            </a:r>
          </a:p>
        </p:txBody>
      </p:sp>
      <p:sp>
        <p:nvSpPr>
          <p:cNvPr id="7" name="Retângulo 6"/>
          <p:cNvSpPr/>
          <p:nvPr/>
        </p:nvSpPr>
        <p:spPr>
          <a:xfrm>
            <a:off x="0" y="4705350"/>
            <a:ext cx="91440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93061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c\Desktop\Roxie\Cristian\24257766_1899744946707374_917419038_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444" y="4552950"/>
            <a:ext cx="741111" cy="428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0"/>
            <a:ext cx="9144000" cy="1373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1">
            <a:extLst>
              <a:ext uri="{FF2B5EF4-FFF2-40B4-BE49-F238E27FC236}">
                <a16:creationId xmlns:a16="http://schemas.microsoft.com/office/drawing/2014/main" id="{AC7EC37B-7CC0-427F-8C9C-2BF47071C926}"/>
              </a:ext>
            </a:extLst>
          </p:cNvPr>
          <p:cNvSpPr>
            <a:spLocks noGrp="1"/>
          </p:cNvSpPr>
          <p:nvPr>
            <p:ph type="title"/>
          </p:nvPr>
        </p:nvSpPr>
        <p:spPr>
          <a:xfrm>
            <a:off x="2209800" y="361950"/>
            <a:ext cx="3733800" cy="715963"/>
          </a:xfrm>
        </p:spPr>
        <p:txBody>
          <a:bodyPr>
            <a:normAutofit/>
          </a:bodyPr>
          <a:lstStyle/>
          <a:p>
            <a:r>
              <a:rPr lang="en-US" sz="3600" spc="300" dirty="0">
                <a:solidFill>
                  <a:schemeClr val="bg1"/>
                </a:solidFill>
                <a:latin typeface="Bebas Neue Bold" pitchFamily="34" charset="0"/>
              </a:rPr>
              <a:t>Competitors</a:t>
            </a:r>
          </a:p>
        </p:txBody>
      </p:sp>
      <p:sp>
        <p:nvSpPr>
          <p:cNvPr id="2" name="Rectangle 1">
            <a:extLst>
              <a:ext uri="{FF2B5EF4-FFF2-40B4-BE49-F238E27FC236}">
                <a16:creationId xmlns:a16="http://schemas.microsoft.com/office/drawing/2014/main" id="{B8A7502E-41B4-4D9D-91A1-66B21EDBFD7A}"/>
              </a:ext>
            </a:extLst>
          </p:cNvPr>
          <p:cNvSpPr/>
          <p:nvPr/>
        </p:nvSpPr>
        <p:spPr>
          <a:xfrm>
            <a:off x="647699" y="1735836"/>
            <a:ext cx="7848600" cy="2031325"/>
          </a:xfrm>
          <a:prstGeom prst="rect">
            <a:avLst/>
          </a:prstGeom>
        </p:spPr>
        <p:txBody>
          <a:bodyPr wrap="square">
            <a:spAutoFit/>
          </a:bodyPr>
          <a:lstStyle/>
          <a:p>
            <a:pPr marL="514350" indent="-514350">
              <a:buClr>
                <a:srgbClr val="C1272D"/>
              </a:buClr>
              <a:buFont typeface="Arial" panose="020B0604020202020204" pitchFamily="34" charset="0"/>
              <a:buChar char="•"/>
            </a:pPr>
            <a:r>
              <a:rPr lang="en-US" dirty="0">
                <a:solidFill>
                  <a:srgbClr val="C1272D"/>
                </a:solidFill>
              </a:rPr>
              <a:t>leboncoin.com:</a:t>
            </a:r>
            <a:r>
              <a:rPr lang="en-US" dirty="0">
                <a:solidFill>
                  <a:schemeClr val="tx1">
                    <a:lumMod val="65000"/>
                    <a:lumOff val="35000"/>
                  </a:schemeClr>
                </a:solidFill>
              </a:rPr>
              <a:t> A platform for sellers to advertise their products and services</a:t>
            </a:r>
          </a:p>
          <a:p>
            <a:pPr marL="514350" indent="-514350">
              <a:buClr>
                <a:srgbClr val="C1272D"/>
              </a:buClr>
              <a:buFont typeface="Arial" panose="020B0604020202020204" pitchFamily="34" charset="0"/>
              <a:buChar char="•"/>
            </a:pPr>
            <a:r>
              <a:rPr lang="en-US" dirty="0">
                <a:solidFill>
                  <a:srgbClr val="C1272D"/>
                </a:solidFill>
              </a:rPr>
              <a:t>expertforexpat.com: </a:t>
            </a:r>
            <a:r>
              <a:rPr lang="en-US" dirty="0">
                <a:solidFill>
                  <a:schemeClr val="tx1">
                    <a:lumMod val="65000"/>
                    <a:lumOff val="35000"/>
                  </a:schemeClr>
                </a:solidFill>
              </a:rPr>
              <a:t>A platform that provide advise for people moving to a new country</a:t>
            </a:r>
          </a:p>
          <a:p>
            <a:pPr marL="514350" indent="-514350">
              <a:buClr>
                <a:srgbClr val="C1272D"/>
              </a:buClr>
              <a:buFont typeface="Arial" panose="020B0604020202020204" pitchFamily="34" charset="0"/>
              <a:buChar char="•"/>
            </a:pPr>
            <a:r>
              <a:rPr lang="en-US" dirty="0">
                <a:solidFill>
                  <a:srgbClr val="C1272D"/>
                </a:solidFill>
              </a:rPr>
              <a:t>clacdesdoigts.com:</a:t>
            </a:r>
            <a:r>
              <a:rPr lang="en-US" dirty="0">
                <a:solidFill>
                  <a:schemeClr val="tx1">
                    <a:lumMod val="65000"/>
                    <a:lumOff val="35000"/>
                  </a:schemeClr>
                </a:solidFill>
              </a:rPr>
              <a:t> platform where people request for delivery of something</a:t>
            </a:r>
          </a:p>
          <a:p>
            <a:pPr marL="514350" indent="-514350">
              <a:buClr>
                <a:srgbClr val="C1272D"/>
              </a:buClr>
              <a:buFont typeface="Arial" panose="020B0604020202020204" pitchFamily="34" charset="0"/>
              <a:buChar char="•"/>
            </a:pPr>
            <a:endParaRPr lang="en-US" dirty="0">
              <a:solidFill>
                <a:schemeClr val="tx1">
                  <a:lumMod val="65000"/>
                  <a:lumOff val="35000"/>
                </a:schemeClr>
              </a:solidFill>
            </a:endParaRPr>
          </a:p>
          <a:p>
            <a:pPr marL="514350" indent="-514350">
              <a:buClr>
                <a:srgbClr val="C1272D"/>
              </a:buClr>
              <a:buFont typeface="Arial" panose="020B0604020202020204" pitchFamily="34" charset="0"/>
              <a:buChar char="•"/>
            </a:pPr>
            <a:endParaRPr lang="en-US" dirty="0">
              <a:solidFill>
                <a:schemeClr val="tx1">
                  <a:lumMod val="65000"/>
                  <a:lumOff val="35000"/>
                </a:schemeClr>
              </a:solidFill>
            </a:endParaRPr>
          </a:p>
        </p:txBody>
      </p:sp>
    </p:spTree>
    <p:extLst>
      <p:ext uri="{BB962C8B-B14F-4D97-AF65-F5344CB8AC3E}">
        <p14:creationId xmlns:p14="http://schemas.microsoft.com/office/powerpoint/2010/main" val="150959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c\Desktop\Roxie\Cristian\24257766_1899744946707374_917419038_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444" y="4552950"/>
            <a:ext cx="741111" cy="428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0"/>
            <a:ext cx="9144000" cy="1373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1">
            <a:extLst>
              <a:ext uri="{FF2B5EF4-FFF2-40B4-BE49-F238E27FC236}">
                <a16:creationId xmlns:a16="http://schemas.microsoft.com/office/drawing/2014/main" id="{AC7EC37B-7CC0-427F-8C9C-2BF47071C926}"/>
              </a:ext>
            </a:extLst>
          </p:cNvPr>
          <p:cNvSpPr>
            <a:spLocks noGrp="1"/>
          </p:cNvSpPr>
          <p:nvPr>
            <p:ph type="title"/>
          </p:nvPr>
        </p:nvSpPr>
        <p:spPr>
          <a:xfrm>
            <a:off x="2667000" y="361950"/>
            <a:ext cx="3558396" cy="715963"/>
          </a:xfrm>
        </p:spPr>
        <p:txBody>
          <a:bodyPr>
            <a:normAutofit fontScale="90000"/>
          </a:bodyPr>
          <a:lstStyle/>
          <a:p>
            <a:r>
              <a:rPr lang="en-US" sz="3600" spc="300" dirty="0">
                <a:solidFill>
                  <a:schemeClr val="bg1"/>
                </a:solidFill>
                <a:latin typeface="Bebas Neue Bold" pitchFamily="34" charset="0"/>
              </a:rPr>
              <a:t>Business Model</a:t>
            </a:r>
          </a:p>
        </p:txBody>
      </p:sp>
      <p:pic>
        <p:nvPicPr>
          <p:cNvPr id="13" name="Content Placeholder 3">
            <a:extLst>
              <a:ext uri="{FF2B5EF4-FFF2-40B4-BE49-F238E27FC236}">
                <a16:creationId xmlns:a16="http://schemas.microsoft.com/office/drawing/2014/main" id="{E08F8AF0-8812-4799-900C-20EB410D56A1}"/>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152400" y="1373886"/>
            <a:ext cx="8806461" cy="3754269"/>
          </a:xfrm>
          <a:prstGeom prst="rect">
            <a:avLst/>
          </a:prstGeom>
        </p:spPr>
      </p:pic>
    </p:spTree>
    <p:extLst>
      <p:ext uri="{BB962C8B-B14F-4D97-AF65-F5344CB8AC3E}">
        <p14:creationId xmlns:p14="http://schemas.microsoft.com/office/powerpoint/2010/main" val="111003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c\Desktop\Roxie\Cristian\24257766_1899744946707374_917419038_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444" y="4552950"/>
            <a:ext cx="741111" cy="428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0"/>
            <a:ext cx="9144000" cy="1373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1">
            <a:extLst>
              <a:ext uri="{FF2B5EF4-FFF2-40B4-BE49-F238E27FC236}">
                <a16:creationId xmlns:a16="http://schemas.microsoft.com/office/drawing/2014/main" id="{AC7EC37B-7CC0-427F-8C9C-2BF47071C926}"/>
              </a:ext>
            </a:extLst>
          </p:cNvPr>
          <p:cNvSpPr>
            <a:spLocks noGrp="1"/>
          </p:cNvSpPr>
          <p:nvPr>
            <p:ph type="title"/>
          </p:nvPr>
        </p:nvSpPr>
        <p:spPr>
          <a:xfrm>
            <a:off x="3695700" y="361950"/>
            <a:ext cx="2247900" cy="715963"/>
          </a:xfrm>
        </p:spPr>
        <p:txBody>
          <a:bodyPr>
            <a:normAutofit/>
          </a:bodyPr>
          <a:lstStyle/>
          <a:p>
            <a:r>
              <a:rPr lang="en-US" sz="3600" spc="300" dirty="0">
                <a:solidFill>
                  <a:schemeClr val="bg1"/>
                </a:solidFill>
                <a:latin typeface="Bebas Neue Bold" pitchFamily="34" charset="0"/>
              </a:rPr>
              <a:t>Investing</a:t>
            </a:r>
          </a:p>
        </p:txBody>
      </p:sp>
      <p:pic>
        <p:nvPicPr>
          <p:cNvPr id="13" name="Picture 12">
            <a:extLst>
              <a:ext uri="{FF2B5EF4-FFF2-40B4-BE49-F238E27FC236}">
                <a16:creationId xmlns:a16="http://schemas.microsoft.com/office/drawing/2014/main" id="{A38CE53A-4026-4BF2-AB42-3FD5C1459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349" y="1373886"/>
            <a:ext cx="7607300" cy="3703638"/>
          </a:xfrm>
          <a:prstGeom prst="rect">
            <a:avLst/>
          </a:prstGeom>
        </p:spPr>
      </p:pic>
    </p:spTree>
    <p:extLst>
      <p:ext uri="{BB962C8B-B14F-4D97-AF65-F5344CB8AC3E}">
        <p14:creationId xmlns:p14="http://schemas.microsoft.com/office/powerpoint/2010/main" val="3757903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c\Desktop\Roxie\Cristian\24257766_1899744946707374_917419038_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444" y="4552950"/>
            <a:ext cx="741111" cy="428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0"/>
            <a:ext cx="9144000" cy="1373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1">
            <a:extLst>
              <a:ext uri="{FF2B5EF4-FFF2-40B4-BE49-F238E27FC236}">
                <a16:creationId xmlns:a16="http://schemas.microsoft.com/office/drawing/2014/main" id="{AC7EC37B-7CC0-427F-8C9C-2BF47071C926}"/>
              </a:ext>
            </a:extLst>
          </p:cNvPr>
          <p:cNvSpPr>
            <a:spLocks noGrp="1"/>
          </p:cNvSpPr>
          <p:nvPr>
            <p:ph type="title"/>
          </p:nvPr>
        </p:nvSpPr>
        <p:spPr>
          <a:xfrm>
            <a:off x="3695700" y="361950"/>
            <a:ext cx="2247900" cy="715963"/>
          </a:xfrm>
        </p:spPr>
        <p:txBody>
          <a:bodyPr>
            <a:normAutofit/>
          </a:bodyPr>
          <a:lstStyle/>
          <a:p>
            <a:r>
              <a:rPr lang="en-US" sz="3600" spc="300" dirty="0">
                <a:solidFill>
                  <a:schemeClr val="bg1"/>
                </a:solidFill>
                <a:latin typeface="Bebas Neue Bold" pitchFamily="34" charset="0"/>
              </a:rPr>
              <a:t>Contact</a:t>
            </a:r>
          </a:p>
        </p:txBody>
      </p:sp>
      <p:sp>
        <p:nvSpPr>
          <p:cNvPr id="2" name="Rectangle 1">
            <a:extLst>
              <a:ext uri="{FF2B5EF4-FFF2-40B4-BE49-F238E27FC236}">
                <a16:creationId xmlns:a16="http://schemas.microsoft.com/office/drawing/2014/main" id="{CA625100-4165-40B2-8674-E00F5953F317}"/>
              </a:ext>
            </a:extLst>
          </p:cNvPr>
          <p:cNvSpPr/>
          <p:nvPr/>
        </p:nvSpPr>
        <p:spPr>
          <a:xfrm>
            <a:off x="609600" y="1417588"/>
            <a:ext cx="7848600" cy="2585323"/>
          </a:xfrm>
          <a:prstGeom prst="rect">
            <a:avLst/>
          </a:prstGeom>
        </p:spPr>
        <p:txBody>
          <a:bodyPr wrap="square">
            <a:spAutoFit/>
          </a:bodyPr>
          <a:lstStyle/>
          <a:p>
            <a:pPr lvl="0"/>
            <a:r>
              <a:rPr lang="en-US" dirty="0"/>
              <a:t>   </a:t>
            </a:r>
          </a:p>
          <a:p>
            <a:pPr lvl="0" algn="ctr"/>
            <a:endParaRPr lang="en-US" dirty="0">
              <a:hlinkClick r:id="rId4"/>
            </a:endParaRPr>
          </a:p>
          <a:p>
            <a:pPr lvl="0" algn="ctr"/>
            <a:r>
              <a:rPr lang="en-US" dirty="0">
                <a:hlinkClick r:id="rId4"/>
              </a:rPr>
              <a:t>innovunicem1@gmail.com</a:t>
            </a:r>
            <a:endParaRPr lang="en-US" dirty="0"/>
          </a:p>
          <a:p>
            <a:pPr lvl="0" algn="ctr"/>
            <a:endParaRPr lang="en-US" dirty="0"/>
          </a:p>
          <a:p>
            <a:pPr lvl="0" algn="ctr"/>
            <a:endParaRPr lang="fi-FI" dirty="0">
              <a:hlinkClick r:id="rId5" action="ppaction://hlinkfile"/>
            </a:endParaRPr>
          </a:p>
          <a:p>
            <a:pPr lvl="0" algn="ctr"/>
            <a:endParaRPr lang="fi-FI" dirty="0">
              <a:hlinkClick r:id="rId5" action="ppaction://hlinkfile"/>
            </a:endParaRPr>
          </a:p>
          <a:p>
            <a:pPr lvl="0" algn="ctr"/>
            <a:r>
              <a:rPr lang="fi-FI" dirty="0">
                <a:hlinkClick r:id="rId5" action="ppaction://hlinkfile"/>
              </a:rPr>
              <a:t>+33 767429793</a:t>
            </a:r>
            <a:endParaRPr lang="fi-FI" dirty="0"/>
          </a:p>
          <a:p>
            <a:pPr lvl="0" algn="ctr"/>
            <a:endParaRPr lang="fi-FI" dirty="0"/>
          </a:p>
          <a:p>
            <a:pPr lvl="0" algn="ctr"/>
            <a:r>
              <a:rPr lang="fi-FI" dirty="0"/>
              <a:t>Our mission is to make services accessible and affordable for most of the people!</a:t>
            </a:r>
            <a:endParaRPr lang="en-US" dirty="0"/>
          </a:p>
        </p:txBody>
      </p:sp>
      <p:pic>
        <p:nvPicPr>
          <p:cNvPr id="17" name="Picture 16">
            <a:extLst>
              <a:ext uri="{FF2B5EF4-FFF2-40B4-BE49-F238E27FC236}">
                <a16:creationId xmlns:a16="http://schemas.microsoft.com/office/drawing/2014/main" id="{F1097AE1-08E3-4809-AE49-E59216FBD181}"/>
              </a:ext>
            </a:extLst>
          </p:cNvPr>
          <p:cNvPicPr>
            <a:picLocks noChangeAspect="1"/>
          </p:cNvPicPr>
          <p:nvPr/>
        </p:nvPicPr>
        <p:blipFill>
          <a:blip r:embed="rId6"/>
          <a:stretch>
            <a:fillRect/>
          </a:stretch>
        </p:blipFill>
        <p:spPr>
          <a:xfrm>
            <a:off x="1447800" y="1962150"/>
            <a:ext cx="884767" cy="576053"/>
          </a:xfrm>
          <a:prstGeom prst="rect">
            <a:avLst/>
          </a:prstGeom>
        </p:spPr>
      </p:pic>
      <p:pic>
        <p:nvPicPr>
          <p:cNvPr id="18" name="Picture 17">
            <a:extLst>
              <a:ext uri="{FF2B5EF4-FFF2-40B4-BE49-F238E27FC236}">
                <a16:creationId xmlns:a16="http://schemas.microsoft.com/office/drawing/2014/main" id="{B89EDC54-7A92-4FAB-9777-F6E9B1B73691}"/>
              </a:ext>
            </a:extLst>
          </p:cNvPr>
          <p:cNvPicPr>
            <a:picLocks noChangeAspect="1"/>
          </p:cNvPicPr>
          <p:nvPr/>
        </p:nvPicPr>
        <p:blipFill>
          <a:blip r:embed="rId7"/>
          <a:stretch>
            <a:fillRect/>
          </a:stretch>
        </p:blipFill>
        <p:spPr>
          <a:xfrm>
            <a:off x="1531408" y="2723990"/>
            <a:ext cx="717550" cy="717550"/>
          </a:xfrm>
          <a:prstGeom prst="rect">
            <a:avLst/>
          </a:prstGeom>
        </p:spPr>
      </p:pic>
    </p:spTree>
    <p:extLst>
      <p:ext uri="{BB962C8B-B14F-4D97-AF65-F5344CB8AC3E}">
        <p14:creationId xmlns:p14="http://schemas.microsoft.com/office/powerpoint/2010/main" val="421154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0" y="0"/>
            <a:ext cx="9144000" cy="1373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1">
            <a:extLst>
              <a:ext uri="{FF2B5EF4-FFF2-40B4-BE49-F238E27FC236}">
                <a16:creationId xmlns:a16="http://schemas.microsoft.com/office/drawing/2014/main" id="{AC7EC37B-7CC0-427F-8C9C-2BF47071C926}"/>
              </a:ext>
            </a:extLst>
          </p:cNvPr>
          <p:cNvSpPr>
            <a:spLocks noGrp="1"/>
          </p:cNvSpPr>
          <p:nvPr>
            <p:ph type="title"/>
          </p:nvPr>
        </p:nvSpPr>
        <p:spPr>
          <a:xfrm>
            <a:off x="3695700" y="133350"/>
            <a:ext cx="1752600" cy="715963"/>
          </a:xfrm>
        </p:spPr>
        <p:txBody>
          <a:bodyPr>
            <a:normAutofit/>
          </a:bodyPr>
          <a:lstStyle/>
          <a:p>
            <a:r>
              <a:rPr lang="en-US" sz="3600" spc="300" dirty="0">
                <a:solidFill>
                  <a:schemeClr val="bg1"/>
                </a:solidFill>
                <a:latin typeface="Bebas Neue Bold" pitchFamily="34" charset="0"/>
              </a:rPr>
              <a:t>Team</a:t>
            </a:r>
          </a:p>
        </p:txBody>
      </p:sp>
      <p:pic>
        <p:nvPicPr>
          <p:cNvPr id="8" name="Content Placeholder 4">
            <a:extLst>
              <a:ext uri="{FF2B5EF4-FFF2-40B4-BE49-F238E27FC236}">
                <a16:creationId xmlns:a16="http://schemas.microsoft.com/office/drawing/2014/main" id="{E91DCFF6-CC94-4C93-AB1C-F9E3DB2092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7373" y="759278"/>
            <a:ext cx="1257300" cy="1257300"/>
          </a:xfrm>
          <a:prstGeom prst="ellipse">
            <a:avLst/>
          </a:prstGeom>
          <a:ln w="57150" cap="rnd">
            <a:solidFill>
              <a:schemeClr val="bg1">
                <a:lumMod val="85000"/>
              </a:schemeClr>
            </a:solidFill>
            <a:prstDash val="solid"/>
          </a:ln>
          <a:effectLst/>
        </p:spPr>
      </p:pic>
      <p:pic>
        <p:nvPicPr>
          <p:cNvPr id="12" name="Picture 10">
            <a:extLst>
              <a:ext uri="{FF2B5EF4-FFF2-40B4-BE49-F238E27FC236}">
                <a16:creationId xmlns:a16="http://schemas.microsoft.com/office/drawing/2014/main" id="{04A47A96-A429-4E9A-BEAD-FC2AE8E7DB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6327" y="759278"/>
            <a:ext cx="1261872" cy="1261872"/>
          </a:xfrm>
          <a:prstGeom prst="ellipse">
            <a:avLst/>
          </a:prstGeom>
          <a:ln w="57150" cap="rnd">
            <a:solidFill>
              <a:schemeClr val="bg1">
                <a:lumMod val="85000"/>
              </a:schemeClr>
            </a:solidFill>
            <a:prstDash val="solid"/>
          </a:ln>
          <a:effectLst/>
        </p:spPr>
      </p:pic>
      <p:sp>
        <p:nvSpPr>
          <p:cNvPr id="15" name="TextBox 13">
            <a:extLst>
              <a:ext uri="{FF2B5EF4-FFF2-40B4-BE49-F238E27FC236}">
                <a16:creationId xmlns:a16="http://schemas.microsoft.com/office/drawing/2014/main" id="{A5C86EBD-B21D-48F6-B82C-ECFD224C2F29}"/>
              </a:ext>
            </a:extLst>
          </p:cNvPr>
          <p:cNvSpPr txBox="1"/>
          <p:nvPr/>
        </p:nvSpPr>
        <p:spPr>
          <a:xfrm>
            <a:off x="533400" y="2139253"/>
            <a:ext cx="1600200" cy="553998"/>
          </a:xfrm>
          <a:prstGeom prst="rect">
            <a:avLst/>
          </a:prstGeom>
          <a:noFill/>
        </p:spPr>
        <p:txBody>
          <a:bodyPr wrap="square" lIns="0" tIns="0" rIns="0" bIns="0" rtlCol="0">
            <a:spAutoFit/>
          </a:bodyPr>
          <a:lstStyle/>
          <a:p>
            <a:r>
              <a:rPr lang="en-US" b="1" dirty="0">
                <a:solidFill>
                  <a:srgbClr val="C1272D"/>
                </a:solidFill>
                <a:latin typeface="Bebas Neue Regular" pitchFamily="2" charset="0"/>
              </a:rPr>
              <a:t>Gabriel </a:t>
            </a:r>
            <a:r>
              <a:rPr lang="en-US" b="1" dirty="0" err="1">
                <a:solidFill>
                  <a:srgbClr val="C1272D"/>
                </a:solidFill>
                <a:latin typeface="Bebas Neue Regular" pitchFamily="2" charset="0"/>
              </a:rPr>
              <a:t>Moraes</a:t>
            </a:r>
            <a:endParaRPr lang="en-US" b="1" dirty="0">
              <a:solidFill>
                <a:srgbClr val="C1272D"/>
              </a:solidFill>
              <a:latin typeface="Bebas Neue Regular" pitchFamily="2" charset="0"/>
            </a:endParaRPr>
          </a:p>
          <a:p>
            <a:r>
              <a:rPr lang="en-US" b="1" dirty="0">
                <a:solidFill>
                  <a:schemeClr val="tx1">
                    <a:lumMod val="65000"/>
                    <a:lumOff val="35000"/>
                  </a:schemeClr>
                </a:solidFill>
                <a:latin typeface="Bebas Neue Regular" pitchFamily="2" charset="0"/>
              </a:rPr>
              <a:t>CEO</a:t>
            </a:r>
          </a:p>
        </p:txBody>
      </p:sp>
      <p:sp>
        <p:nvSpPr>
          <p:cNvPr id="16" name="TextBox 14">
            <a:extLst>
              <a:ext uri="{FF2B5EF4-FFF2-40B4-BE49-F238E27FC236}">
                <a16:creationId xmlns:a16="http://schemas.microsoft.com/office/drawing/2014/main" id="{985FCEF6-A42D-45D2-85EE-1D0EA8021657}"/>
              </a:ext>
            </a:extLst>
          </p:cNvPr>
          <p:cNvSpPr txBox="1"/>
          <p:nvPr/>
        </p:nvSpPr>
        <p:spPr>
          <a:xfrm>
            <a:off x="2720003" y="2139253"/>
            <a:ext cx="1690686" cy="553998"/>
          </a:xfrm>
          <a:prstGeom prst="rect">
            <a:avLst/>
          </a:prstGeom>
          <a:noFill/>
        </p:spPr>
        <p:txBody>
          <a:bodyPr wrap="square" lIns="0" tIns="0" rIns="0" bIns="0" rtlCol="0">
            <a:spAutoFit/>
          </a:bodyPr>
          <a:lstStyle/>
          <a:p>
            <a:r>
              <a:rPr lang="en-US" b="1" dirty="0">
                <a:solidFill>
                  <a:srgbClr val="C1272D"/>
                </a:solidFill>
                <a:latin typeface="Bebas Neue Regular" pitchFamily="2" charset="0"/>
              </a:rPr>
              <a:t>Cyril Naves</a:t>
            </a:r>
          </a:p>
          <a:p>
            <a:r>
              <a:rPr lang="en-US" b="1" dirty="0">
                <a:solidFill>
                  <a:schemeClr val="tx1">
                    <a:lumMod val="65000"/>
                    <a:lumOff val="35000"/>
                  </a:schemeClr>
                </a:solidFill>
                <a:latin typeface="Bebas Neue Regular" pitchFamily="2" charset="0"/>
              </a:rPr>
              <a:t>COO</a:t>
            </a:r>
          </a:p>
        </p:txBody>
      </p:sp>
      <p:sp>
        <p:nvSpPr>
          <p:cNvPr id="17" name="TextBox 15">
            <a:extLst>
              <a:ext uri="{FF2B5EF4-FFF2-40B4-BE49-F238E27FC236}">
                <a16:creationId xmlns:a16="http://schemas.microsoft.com/office/drawing/2014/main" id="{23C9777B-787E-488C-9068-545513F7B3EB}"/>
              </a:ext>
            </a:extLst>
          </p:cNvPr>
          <p:cNvSpPr txBox="1"/>
          <p:nvPr/>
        </p:nvSpPr>
        <p:spPr>
          <a:xfrm>
            <a:off x="4911178" y="2114550"/>
            <a:ext cx="1946822" cy="830997"/>
          </a:xfrm>
          <a:prstGeom prst="rect">
            <a:avLst/>
          </a:prstGeom>
          <a:noFill/>
        </p:spPr>
        <p:txBody>
          <a:bodyPr wrap="square" lIns="0" tIns="0" rIns="0" bIns="0" rtlCol="0">
            <a:spAutoFit/>
          </a:bodyPr>
          <a:lstStyle/>
          <a:p>
            <a:r>
              <a:rPr lang="en-US" b="1" dirty="0">
                <a:solidFill>
                  <a:srgbClr val="C1272D"/>
                </a:solidFill>
                <a:latin typeface="Bebas Neue Regular" pitchFamily="2" charset="0"/>
              </a:rPr>
              <a:t>Mustapha Abdul Kadir</a:t>
            </a:r>
          </a:p>
          <a:p>
            <a:r>
              <a:rPr lang="en-US" b="1" dirty="0">
                <a:solidFill>
                  <a:schemeClr val="tx1">
                    <a:lumMod val="65000"/>
                    <a:lumOff val="35000"/>
                  </a:schemeClr>
                </a:solidFill>
                <a:latin typeface="Bebas Neue Regular" pitchFamily="2" charset="0"/>
              </a:rPr>
              <a:t>CFO</a:t>
            </a:r>
          </a:p>
        </p:txBody>
      </p:sp>
      <p:sp>
        <p:nvSpPr>
          <p:cNvPr id="18" name="TextBox 16">
            <a:extLst>
              <a:ext uri="{FF2B5EF4-FFF2-40B4-BE49-F238E27FC236}">
                <a16:creationId xmlns:a16="http://schemas.microsoft.com/office/drawing/2014/main" id="{3226F272-5C86-45A1-810B-22A7A8A7F4C6}"/>
              </a:ext>
            </a:extLst>
          </p:cNvPr>
          <p:cNvSpPr txBox="1"/>
          <p:nvPr/>
        </p:nvSpPr>
        <p:spPr>
          <a:xfrm>
            <a:off x="7102354" y="2127585"/>
            <a:ext cx="1797697" cy="553998"/>
          </a:xfrm>
          <a:prstGeom prst="rect">
            <a:avLst/>
          </a:prstGeom>
          <a:noFill/>
        </p:spPr>
        <p:txBody>
          <a:bodyPr wrap="square" lIns="0" tIns="0" rIns="0" bIns="0" rtlCol="0">
            <a:spAutoFit/>
          </a:bodyPr>
          <a:lstStyle/>
          <a:p>
            <a:r>
              <a:rPr lang="en-US" b="1" dirty="0">
                <a:solidFill>
                  <a:srgbClr val="C1272D"/>
                </a:solidFill>
                <a:latin typeface="Bebas Neue Regular" pitchFamily="2" charset="0"/>
              </a:rPr>
              <a:t>Cristian Grigoriu</a:t>
            </a:r>
          </a:p>
          <a:p>
            <a:r>
              <a:rPr lang="en-US" b="1" dirty="0">
                <a:solidFill>
                  <a:schemeClr val="tx1">
                    <a:lumMod val="65000"/>
                    <a:lumOff val="35000"/>
                  </a:schemeClr>
                </a:solidFill>
                <a:latin typeface="Bebas Neue Regular" pitchFamily="2" charset="0"/>
              </a:rPr>
              <a:t>CTO</a:t>
            </a:r>
          </a:p>
        </p:txBody>
      </p:sp>
      <p:sp>
        <p:nvSpPr>
          <p:cNvPr id="19" name="TextBox 19">
            <a:extLst>
              <a:ext uri="{FF2B5EF4-FFF2-40B4-BE49-F238E27FC236}">
                <a16:creationId xmlns:a16="http://schemas.microsoft.com/office/drawing/2014/main" id="{69FF53FD-F753-4E5B-9C95-A457B8BB1E2C}"/>
              </a:ext>
            </a:extLst>
          </p:cNvPr>
          <p:cNvSpPr txBox="1"/>
          <p:nvPr/>
        </p:nvSpPr>
        <p:spPr>
          <a:xfrm>
            <a:off x="529856" y="2997134"/>
            <a:ext cx="2041697" cy="984885"/>
          </a:xfrm>
          <a:prstGeom prst="rect">
            <a:avLst/>
          </a:prstGeom>
          <a:noFill/>
        </p:spPr>
        <p:txBody>
          <a:bodyPr wrap="square" lIns="0" tIns="0" rIns="0" bIns="0" rtlCol="0">
            <a:spAutoFit/>
          </a:bodyPr>
          <a:lstStyle/>
          <a:p>
            <a:r>
              <a:rPr lang="en-US" sz="1600" dirty="0">
                <a:solidFill>
                  <a:schemeClr val="tx1">
                    <a:lumMod val="65000"/>
                    <a:lumOff val="35000"/>
                  </a:schemeClr>
                </a:solidFill>
                <a:latin typeface="Bebas Neue Book" pitchFamily="2" charset="0"/>
              </a:rPr>
              <a:t>Company’s strategy development</a:t>
            </a:r>
          </a:p>
          <a:p>
            <a:r>
              <a:rPr lang="en-US" sz="1600" dirty="0">
                <a:solidFill>
                  <a:schemeClr val="tx1">
                    <a:lumMod val="65000"/>
                    <a:lumOff val="35000"/>
                  </a:schemeClr>
                </a:solidFill>
                <a:latin typeface="Bebas Neue Book" pitchFamily="2" charset="0"/>
              </a:rPr>
              <a:t>Ensure the overall growth</a:t>
            </a:r>
          </a:p>
        </p:txBody>
      </p:sp>
      <p:sp>
        <p:nvSpPr>
          <p:cNvPr id="20" name="TextBox 18">
            <a:extLst>
              <a:ext uri="{FF2B5EF4-FFF2-40B4-BE49-F238E27FC236}">
                <a16:creationId xmlns:a16="http://schemas.microsoft.com/office/drawing/2014/main" id="{A1B4EEE5-3AE6-48CF-8966-01D47449EE52}"/>
              </a:ext>
            </a:extLst>
          </p:cNvPr>
          <p:cNvSpPr txBox="1"/>
          <p:nvPr/>
        </p:nvSpPr>
        <p:spPr>
          <a:xfrm>
            <a:off x="2720003" y="2995349"/>
            <a:ext cx="1758023" cy="1479508"/>
          </a:xfrm>
          <a:prstGeom prst="rect">
            <a:avLst/>
          </a:prstGeom>
          <a:noFill/>
        </p:spPr>
        <p:txBody>
          <a:bodyPr wrap="square" lIns="0" tIns="0" rIns="0" bIns="0" rtlCol="0">
            <a:spAutoFit/>
          </a:bodyPr>
          <a:lstStyle/>
          <a:p>
            <a:r>
              <a:rPr lang="en-US" sz="1600" dirty="0">
                <a:solidFill>
                  <a:schemeClr val="tx1">
                    <a:lumMod val="65000"/>
                    <a:lumOff val="35000"/>
                  </a:schemeClr>
                </a:solidFill>
                <a:latin typeface="Bebas Neue Book" pitchFamily="2" charset="0"/>
              </a:rPr>
              <a:t>Establishing policies that promote company’s philosophy and vision</a:t>
            </a:r>
          </a:p>
          <a:p>
            <a:pPr>
              <a:lnSpc>
                <a:spcPct val="150000"/>
              </a:lnSpc>
            </a:pPr>
            <a:endParaRPr lang="en-US" sz="1200" dirty="0">
              <a:solidFill>
                <a:schemeClr val="tx1">
                  <a:lumMod val="65000"/>
                  <a:lumOff val="35000"/>
                </a:schemeClr>
              </a:solidFill>
              <a:latin typeface="Montserrat Light" pitchFamily="50" charset="0"/>
              <a:cs typeface="Arial" pitchFamily="34" charset="0"/>
            </a:endParaRPr>
          </a:p>
        </p:txBody>
      </p:sp>
      <p:sp>
        <p:nvSpPr>
          <p:cNvPr id="22" name="TextBox 21">
            <a:extLst>
              <a:ext uri="{FF2B5EF4-FFF2-40B4-BE49-F238E27FC236}">
                <a16:creationId xmlns:a16="http://schemas.microsoft.com/office/drawing/2014/main" id="{40787B91-AEDC-4120-A1CD-CFECAECD0BD9}"/>
              </a:ext>
            </a:extLst>
          </p:cNvPr>
          <p:cNvSpPr txBox="1"/>
          <p:nvPr/>
        </p:nvSpPr>
        <p:spPr>
          <a:xfrm>
            <a:off x="7102354" y="2990159"/>
            <a:ext cx="1797697" cy="984885"/>
          </a:xfrm>
          <a:prstGeom prst="rect">
            <a:avLst/>
          </a:prstGeom>
          <a:noFill/>
        </p:spPr>
        <p:txBody>
          <a:bodyPr wrap="square" lIns="0" tIns="0" rIns="0" bIns="0" rtlCol="0">
            <a:spAutoFit/>
          </a:bodyPr>
          <a:lstStyle/>
          <a:p>
            <a:r>
              <a:rPr lang="en-US" sz="1600" dirty="0">
                <a:solidFill>
                  <a:schemeClr val="tx1">
                    <a:lumMod val="65000"/>
                    <a:lumOff val="35000"/>
                  </a:schemeClr>
                </a:solidFill>
                <a:latin typeface="Bebas Neue Book" pitchFamily="2" charset="0"/>
              </a:rPr>
              <a:t>Consolidate the platform</a:t>
            </a:r>
          </a:p>
          <a:p>
            <a:r>
              <a:rPr lang="en-US" sz="1600" dirty="0">
                <a:solidFill>
                  <a:schemeClr val="tx1">
                    <a:lumMod val="65000"/>
                    <a:lumOff val="35000"/>
                  </a:schemeClr>
                </a:solidFill>
                <a:latin typeface="Bebas Neue Book" pitchFamily="2" charset="0"/>
              </a:rPr>
              <a:t>Exploit and integrate new technologies</a:t>
            </a:r>
          </a:p>
        </p:txBody>
      </p:sp>
      <p:pic>
        <p:nvPicPr>
          <p:cNvPr id="25" name="Picture 2" descr="C:\Users\pc\Desktop\Roxie\Cristian\24257766_1899744946707374_917419038_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1444" y="4552950"/>
            <a:ext cx="741111" cy="4286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368A40-B88A-43BD-B656-02D87CFB0F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13977" y="816215"/>
            <a:ext cx="1261872" cy="1261872"/>
          </a:xfrm>
          <a:prstGeom prst="ellipse">
            <a:avLst/>
          </a:prstGeom>
          <a:ln w="57150" cap="rnd">
            <a:solidFill>
              <a:schemeClr val="bg1">
                <a:lumMod val="85000"/>
              </a:schemeClr>
            </a:solidFill>
            <a:prstDash val="solid"/>
          </a:ln>
          <a:effectLst/>
        </p:spPr>
      </p:pic>
      <p:pic>
        <p:nvPicPr>
          <p:cNvPr id="5" name="Picture 4">
            <a:extLst>
              <a:ext uri="{FF2B5EF4-FFF2-40B4-BE49-F238E27FC236}">
                <a16:creationId xmlns:a16="http://schemas.microsoft.com/office/drawing/2014/main" id="{6D7A9B97-7DE7-40CF-80AD-0C257218C09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05152" y="799553"/>
            <a:ext cx="1261872" cy="1261872"/>
          </a:xfrm>
          <a:prstGeom prst="ellipse">
            <a:avLst/>
          </a:prstGeom>
          <a:ln w="57150" cap="rnd">
            <a:solidFill>
              <a:schemeClr val="bg1">
                <a:lumMod val="85000"/>
              </a:schemeClr>
            </a:solidFill>
            <a:prstDash val="solid"/>
          </a:ln>
          <a:effectLst/>
        </p:spPr>
      </p:pic>
      <p:sp>
        <p:nvSpPr>
          <p:cNvPr id="23" name="TextBox 18">
            <a:extLst>
              <a:ext uri="{FF2B5EF4-FFF2-40B4-BE49-F238E27FC236}">
                <a16:creationId xmlns:a16="http://schemas.microsoft.com/office/drawing/2014/main" id="{858E8C68-19C4-41BF-B89F-B58190E2F406}"/>
              </a:ext>
            </a:extLst>
          </p:cNvPr>
          <p:cNvSpPr txBox="1"/>
          <p:nvPr/>
        </p:nvSpPr>
        <p:spPr>
          <a:xfrm>
            <a:off x="4883456" y="2990159"/>
            <a:ext cx="1813467" cy="1015663"/>
          </a:xfrm>
          <a:prstGeom prst="rect">
            <a:avLst/>
          </a:prstGeom>
          <a:noFill/>
        </p:spPr>
        <p:txBody>
          <a:bodyPr wrap="square" lIns="0" tIns="0" rIns="0" bIns="0" rtlCol="0">
            <a:spAutoFit/>
          </a:bodyPr>
          <a:lstStyle/>
          <a:p>
            <a:r>
              <a:rPr lang="en-US" sz="1600" dirty="0">
                <a:solidFill>
                  <a:schemeClr val="tx1">
                    <a:lumMod val="65000"/>
                    <a:lumOff val="35000"/>
                  </a:schemeClr>
                </a:solidFill>
                <a:latin typeface="Bebas Neue Book" pitchFamily="2" charset="0"/>
              </a:rPr>
              <a:t>Financial planning</a:t>
            </a:r>
          </a:p>
          <a:p>
            <a:r>
              <a:rPr lang="en-US" sz="1600" dirty="0">
                <a:solidFill>
                  <a:schemeClr val="tx1">
                    <a:lumMod val="65000"/>
                    <a:lumOff val="35000"/>
                  </a:schemeClr>
                </a:solidFill>
                <a:latin typeface="Bebas Neue Book" pitchFamily="2" charset="0"/>
              </a:rPr>
              <a:t>Risk management</a:t>
            </a:r>
          </a:p>
          <a:p>
            <a:r>
              <a:rPr lang="en-US" sz="1600" dirty="0">
                <a:solidFill>
                  <a:schemeClr val="tx1">
                    <a:lumMod val="65000"/>
                    <a:lumOff val="35000"/>
                  </a:schemeClr>
                </a:solidFill>
                <a:latin typeface="Bebas Neue Book" pitchFamily="2" charset="0"/>
              </a:rPr>
              <a:t>Investment strategies</a:t>
            </a:r>
          </a:p>
          <a:p>
            <a:pPr>
              <a:lnSpc>
                <a:spcPct val="150000"/>
              </a:lnSpc>
            </a:pPr>
            <a:endParaRPr lang="en-US" sz="1200" dirty="0">
              <a:solidFill>
                <a:schemeClr val="tx1">
                  <a:lumMod val="65000"/>
                  <a:lumOff val="35000"/>
                </a:schemeClr>
              </a:solidFill>
              <a:latin typeface="Montserrat Light" pitchFamily="50" charset="0"/>
              <a:cs typeface="Arial" pitchFamily="34" charset="0"/>
            </a:endParaRPr>
          </a:p>
        </p:txBody>
      </p:sp>
    </p:spTree>
    <p:extLst>
      <p:ext uri="{BB962C8B-B14F-4D97-AF65-F5344CB8AC3E}">
        <p14:creationId xmlns:p14="http://schemas.microsoft.com/office/powerpoint/2010/main" val="374327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c\Desktop\Roxie\Cristian\24257766_1899744946707374_917419038_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444" y="4552950"/>
            <a:ext cx="741111" cy="428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0"/>
            <a:ext cx="9144000" cy="1373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1">
            <a:extLst>
              <a:ext uri="{FF2B5EF4-FFF2-40B4-BE49-F238E27FC236}">
                <a16:creationId xmlns:a16="http://schemas.microsoft.com/office/drawing/2014/main" id="{AC7EC37B-7CC0-427F-8C9C-2BF47071C926}"/>
              </a:ext>
            </a:extLst>
          </p:cNvPr>
          <p:cNvSpPr>
            <a:spLocks noGrp="1"/>
          </p:cNvSpPr>
          <p:nvPr>
            <p:ph type="title"/>
          </p:nvPr>
        </p:nvSpPr>
        <p:spPr>
          <a:xfrm>
            <a:off x="3695700" y="361950"/>
            <a:ext cx="2247900" cy="715963"/>
          </a:xfrm>
        </p:spPr>
        <p:txBody>
          <a:bodyPr>
            <a:normAutofit/>
          </a:bodyPr>
          <a:lstStyle/>
          <a:p>
            <a:r>
              <a:rPr lang="ro-RO" sz="3600" spc="300" dirty="0">
                <a:solidFill>
                  <a:schemeClr val="bg1"/>
                </a:solidFill>
                <a:latin typeface="Bebas Neue Bold" pitchFamily="34" charset="0"/>
              </a:rPr>
              <a:t>Problem</a:t>
            </a:r>
            <a:endParaRPr lang="en-US" sz="3600" spc="300" dirty="0">
              <a:solidFill>
                <a:schemeClr val="bg1"/>
              </a:solidFill>
              <a:latin typeface="Bebas Neue Bold" pitchFamily="34" charset="0"/>
            </a:endParaRPr>
          </a:p>
        </p:txBody>
      </p:sp>
      <p:sp>
        <p:nvSpPr>
          <p:cNvPr id="7" name="TextBox 13">
            <a:extLst>
              <a:ext uri="{FF2B5EF4-FFF2-40B4-BE49-F238E27FC236}">
                <a16:creationId xmlns:a16="http://schemas.microsoft.com/office/drawing/2014/main" id="{A5C86EBD-B21D-48F6-B82C-ECFD224C2F29}"/>
              </a:ext>
            </a:extLst>
          </p:cNvPr>
          <p:cNvSpPr txBox="1"/>
          <p:nvPr/>
        </p:nvSpPr>
        <p:spPr>
          <a:xfrm>
            <a:off x="1094117" y="2550296"/>
            <a:ext cx="1447799" cy="276999"/>
          </a:xfrm>
          <a:prstGeom prst="rect">
            <a:avLst/>
          </a:prstGeom>
          <a:noFill/>
        </p:spPr>
        <p:txBody>
          <a:bodyPr wrap="square" lIns="0" tIns="0" rIns="0" bIns="0" rtlCol="0">
            <a:spAutoFit/>
          </a:bodyPr>
          <a:lstStyle/>
          <a:p>
            <a:pPr algn="ctr"/>
            <a:r>
              <a:rPr lang="en-US" b="1" dirty="0">
                <a:solidFill>
                  <a:schemeClr val="tx1">
                    <a:lumMod val="65000"/>
                    <a:lumOff val="35000"/>
                  </a:schemeClr>
                </a:solidFill>
                <a:latin typeface="Bebas Neue Regular" pitchFamily="2" charset="0"/>
              </a:rPr>
              <a:t>High p</a:t>
            </a:r>
            <a:r>
              <a:rPr lang="ro-RO" b="1" dirty="0">
                <a:solidFill>
                  <a:schemeClr val="tx1">
                    <a:lumMod val="65000"/>
                    <a:lumOff val="35000"/>
                  </a:schemeClr>
                </a:solidFill>
                <a:latin typeface="Bebas Neue Regular" pitchFamily="2" charset="0"/>
              </a:rPr>
              <a:t>rice</a:t>
            </a:r>
            <a:r>
              <a:rPr lang="en-US" b="1" dirty="0">
                <a:solidFill>
                  <a:schemeClr val="tx1">
                    <a:lumMod val="65000"/>
                    <a:lumOff val="35000"/>
                  </a:schemeClr>
                </a:solidFill>
                <a:latin typeface="Bebas Neue Regular" pitchFamily="2" charset="0"/>
              </a:rPr>
              <a:t>s</a:t>
            </a:r>
          </a:p>
        </p:txBody>
      </p:sp>
      <p:sp>
        <p:nvSpPr>
          <p:cNvPr id="8" name="TextBox 13">
            <a:extLst>
              <a:ext uri="{FF2B5EF4-FFF2-40B4-BE49-F238E27FC236}">
                <a16:creationId xmlns:a16="http://schemas.microsoft.com/office/drawing/2014/main" id="{A5C86EBD-B21D-48F6-B82C-ECFD224C2F29}"/>
              </a:ext>
            </a:extLst>
          </p:cNvPr>
          <p:cNvSpPr txBox="1"/>
          <p:nvPr/>
        </p:nvSpPr>
        <p:spPr>
          <a:xfrm>
            <a:off x="2917166" y="2550296"/>
            <a:ext cx="1447799" cy="553998"/>
          </a:xfrm>
          <a:prstGeom prst="rect">
            <a:avLst/>
          </a:prstGeom>
          <a:noFill/>
        </p:spPr>
        <p:txBody>
          <a:bodyPr wrap="square" lIns="0" tIns="0" rIns="0" bIns="0" rtlCol="0">
            <a:spAutoFit/>
          </a:bodyPr>
          <a:lstStyle/>
          <a:p>
            <a:pPr algn="ctr"/>
            <a:r>
              <a:rPr lang="en-US" b="1" dirty="0">
                <a:solidFill>
                  <a:schemeClr val="tx1">
                    <a:lumMod val="65000"/>
                    <a:lumOff val="35000"/>
                  </a:schemeClr>
                </a:solidFill>
                <a:latin typeface="Bebas Neue Regular" pitchFamily="2" charset="0"/>
              </a:rPr>
              <a:t>Find t</a:t>
            </a:r>
            <a:r>
              <a:rPr lang="ro-RO" b="1" dirty="0">
                <a:solidFill>
                  <a:schemeClr val="tx1">
                    <a:lumMod val="65000"/>
                    <a:lumOff val="35000"/>
                  </a:schemeClr>
                </a:solidFill>
                <a:latin typeface="Bebas Neue Regular" pitchFamily="2" charset="0"/>
              </a:rPr>
              <a:t>rusted contractors</a:t>
            </a:r>
            <a:endParaRPr lang="en-US" b="1" dirty="0">
              <a:solidFill>
                <a:schemeClr val="tx1">
                  <a:lumMod val="65000"/>
                  <a:lumOff val="35000"/>
                </a:schemeClr>
              </a:solidFill>
              <a:latin typeface="Bebas Neue Regular" pitchFamily="2" charset="0"/>
            </a:endParaRPr>
          </a:p>
        </p:txBody>
      </p:sp>
      <p:sp>
        <p:nvSpPr>
          <p:cNvPr id="9" name="TextBox 13">
            <a:extLst>
              <a:ext uri="{FF2B5EF4-FFF2-40B4-BE49-F238E27FC236}">
                <a16:creationId xmlns:a16="http://schemas.microsoft.com/office/drawing/2014/main" id="{A5C86EBD-B21D-48F6-B82C-ECFD224C2F29}"/>
              </a:ext>
            </a:extLst>
          </p:cNvPr>
          <p:cNvSpPr txBox="1"/>
          <p:nvPr/>
        </p:nvSpPr>
        <p:spPr>
          <a:xfrm>
            <a:off x="4777597" y="2559047"/>
            <a:ext cx="1447799" cy="553998"/>
          </a:xfrm>
          <a:prstGeom prst="rect">
            <a:avLst/>
          </a:prstGeom>
          <a:noFill/>
        </p:spPr>
        <p:txBody>
          <a:bodyPr wrap="square" lIns="0" tIns="0" rIns="0" bIns="0" rtlCol="0">
            <a:spAutoFit/>
          </a:bodyPr>
          <a:lstStyle/>
          <a:p>
            <a:pPr algn="ctr"/>
            <a:r>
              <a:rPr lang="en-US" b="1" dirty="0">
                <a:solidFill>
                  <a:schemeClr val="tx1">
                    <a:lumMod val="65000"/>
                    <a:lumOff val="35000"/>
                  </a:schemeClr>
                </a:solidFill>
                <a:latin typeface="Bebas Neue Regular" pitchFamily="2" charset="0"/>
              </a:rPr>
              <a:t>L</a:t>
            </a:r>
            <a:r>
              <a:rPr lang="ro-RO" b="1" dirty="0">
                <a:solidFill>
                  <a:schemeClr val="tx1">
                    <a:lumMod val="65000"/>
                    <a:lumOff val="35000"/>
                  </a:schemeClr>
                </a:solidFill>
                <a:latin typeface="Bebas Neue Regular" pitchFamily="2" charset="0"/>
              </a:rPr>
              <a:t>anguage</a:t>
            </a:r>
            <a:r>
              <a:rPr lang="en-US" b="1" dirty="0">
                <a:solidFill>
                  <a:schemeClr val="tx1">
                    <a:lumMod val="65000"/>
                    <a:lumOff val="35000"/>
                  </a:schemeClr>
                </a:solidFill>
                <a:latin typeface="Bebas Neue Regular" pitchFamily="2" charset="0"/>
              </a:rPr>
              <a:t> constrains</a:t>
            </a:r>
          </a:p>
        </p:txBody>
      </p:sp>
      <p:sp>
        <p:nvSpPr>
          <p:cNvPr id="10" name="TextBox 13">
            <a:extLst>
              <a:ext uri="{FF2B5EF4-FFF2-40B4-BE49-F238E27FC236}">
                <a16:creationId xmlns:a16="http://schemas.microsoft.com/office/drawing/2014/main" id="{A5C86EBD-B21D-48F6-B82C-ECFD224C2F29}"/>
              </a:ext>
            </a:extLst>
          </p:cNvPr>
          <p:cNvSpPr txBox="1"/>
          <p:nvPr/>
        </p:nvSpPr>
        <p:spPr>
          <a:xfrm>
            <a:off x="6590582" y="2551152"/>
            <a:ext cx="1447799" cy="553998"/>
          </a:xfrm>
          <a:prstGeom prst="rect">
            <a:avLst/>
          </a:prstGeom>
          <a:noFill/>
        </p:spPr>
        <p:txBody>
          <a:bodyPr wrap="square" lIns="0" tIns="0" rIns="0" bIns="0" rtlCol="0">
            <a:spAutoFit/>
          </a:bodyPr>
          <a:lstStyle/>
          <a:p>
            <a:pPr algn="ctr"/>
            <a:r>
              <a:rPr lang="ro-RO" b="1" dirty="0">
                <a:solidFill>
                  <a:schemeClr val="tx1">
                    <a:lumMod val="65000"/>
                    <a:lumOff val="35000"/>
                  </a:schemeClr>
                </a:solidFill>
                <a:latin typeface="Bebas Neue Regular" pitchFamily="2" charset="0"/>
              </a:rPr>
              <a:t>Flexible work schedule</a:t>
            </a:r>
            <a:endParaRPr lang="en-US" b="1" dirty="0">
              <a:solidFill>
                <a:schemeClr val="tx1">
                  <a:lumMod val="65000"/>
                  <a:lumOff val="35000"/>
                </a:schemeClr>
              </a:solidFill>
              <a:latin typeface="Bebas Neue Regular" pitchFamily="2" charset="0"/>
            </a:endParaRPr>
          </a:p>
        </p:txBody>
      </p:sp>
      <p:sp>
        <p:nvSpPr>
          <p:cNvPr id="12" name="Retângulo 11"/>
          <p:cNvSpPr/>
          <p:nvPr/>
        </p:nvSpPr>
        <p:spPr>
          <a:xfrm>
            <a:off x="3048000" y="2419423"/>
            <a:ext cx="1153444"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13"/>
          <p:cNvSpPr/>
          <p:nvPr/>
        </p:nvSpPr>
        <p:spPr>
          <a:xfrm>
            <a:off x="6737759" y="2419352"/>
            <a:ext cx="1153444"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 name="Retângulo 14"/>
          <p:cNvSpPr/>
          <p:nvPr/>
        </p:nvSpPr>
        <p:spPr>
          <a:xfrm>
            <a:off x="1241294" y="2419351"/>
            <a:ext cx="1153444"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6" name="Retângulo 15"/>
          <p:cNvSpPr/>
          <p:nvPr/>
        </p:nvSpPr>
        <p:spPr>
          <a:xfrm>
            <a:off x="4927770" y="2419350"/>
            <a:ext cx="1153444"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Tree>
    <p:extLst>
      <p:ext uri="{BB962C8B-B14F-4D97-AF65-F5344CB8AC3E}">
        <p14:creationId xmlns:p14="http://schemas.microsoft.com/office/powerpoint/2010/main" val="268438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c\Desktop\Roxie\Cristian\24257766_1899744946707374_917419038_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444" y="4552950"/>
            <a:ext cx="741111" cy="428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0"/>
            <a:ext cx="9144000" cy="1373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1">
            <a:extLst>
              <a:ext uri="{FF2B5EF4-FFF2-40B4-BE49-F238E27FC236}">
                <a16:creationId xmlns:a16="http://schemas.microsoft.com/office/drawing/2014/main" id="{AC7EC37B-7CC0-427F-8C9C-2BF47071C926}"/>
              </a:ext>
            </a:extLst>
          </p:cNvPr>
          <p:cNvSpPr>
            <a:spLocks noGrp="1"/>
          </p:cNvSpPr>
          <p:nvPr>
            <p:ph type="title"/>
          </p:nvPr>
        </p:nvSpPr>
        <p:spPr>
          <a:xfrm>
            <a:off x="3124200" y="361950"/>
            <a:ext cx="2819400" cy="715963"/>
          </a:xfrm>
        </p:spPr>
        <p:txBody>
          <a:bodyPr>
            <a:normAutofit/>
          </a:bodyPr>
          <a:lstStyle/>
          <a:p>
            <a:r>
              <a:rPr lang="en-US" sz="3600" spc="300" dirty="0">
                <a:solidFill>
                  <a:schemeClr val="bg1"/>
                </a:solidFill>
                <a:latin typeface="Bebas Neue Bold" pitchFamily="34" charset="0"/>
              </a:rPr>
              <a:t>Advantages</a:t>
            </a:r>
          </a:p>
        </p:txBody>
      </p:sp>
      <p:sp>
        <p:nvSpPr>
          <p:cNvPr id="7" name="TextBox 13">
            <a:extLst>
              <a:ext uri="{FF2B5EF4-FFF2-40B4-BE49-F238E27FC236}">
                <a16:creationId xmlns:a16="http://schemas.microsoft.com/office/drawing/2014/main" id="{A5C86EBD-B21D-48F6-B82C-ECFD224C2F29}"/>
              </a:ext>
            </a:extLst>
          </p:cNvPr>
          <p:cNvSpPr txBox="1"/>
          <p:nvPr/>
        </p:nvSpPr>
        <p:spPr>
          <a:xfrm>
            <a:off x="429544" y="1507515"/>
            <a:ext cx="7543800" cy="3600986"/>
          </a:xfrm>
          <a:prstGeom prst="rect">
            <a:avLst/>
          </a:prstGeom>
          <a:noFill/>
        </p:spPr>
        <p:txBody>
          <a:bodyPr wrap="square" lIns="0" tIns="0" rIns="0" bIns="0" rtlCol="0">
            <a:spAutoFit/>
          </a:bodyPr>
          <a:lstStyle/>
          <a:p>
            <a:pPr marL="285750" indent="-285750">
              <a:buClr>
                <a:srgbClr val="C1272D"/>
              </a:buClr>
              <a:buFont typeface="Arial" panose="020B0604020202020204" pitchFamily="34" charset="0"/>
              <a:buChar char="•"/>
            </a:pPr>
            <a:r>
              <a:rPr lang="en-US" b="1" i="1" dirty="0" err="1">
                <a:solidFill>
                  <a:srgbClr val="C1272D"/>
                </a:solidFill>
              </a:rPr>
              <a:t>MyTask</a:t>
            </a:r>
            <a:r>
              <a:rPr lang="en-US" dirty="0">
                <a:solidFill>
                  <a:schemeClr val="tx1">
                    <a:lumMod val="65000"/>
                    <a:lumOff val="35000"/>
                  </a:schemeClr>
                </a:solidFill>
              </a:rPr>
              <a:t> is unique in its offering with personalized services offering expats and new comers into a neighborhood hunting for services.</a:t>
            </a:r>
          </a:p>
          <a:p>
            <a:pPr marL="285750" indent="-285750">
              <a:buClr>
                <a:srgbClr val="C1272D"/>
              </a:buClr>
              <a:buFont typeface="Arial" panose="020B0604020202020204" pitchFamily="34" charset="0"/>
              <a:buChar char="•"/>
            </a:pPr>
            <a:r>
              <a:rPr lang="en-US" dirty="0">
                <a:solidFill>
                  <a:schemeClr val="tx1">
                    <a:lumMod val="65000"/>
                    <a:lumOff val="35000"/>
                  </a:schemeClr>
                </a:solidFill>
              </a:rPr>
              <a:t>Best </a:t>
            </a:r>
            <a:r>
              <a:rPr lang="en-US" dirty="0">
                <a:solidFill>
                  <a:srgbClr val="C1272D"/>
                </a:solidFill>
              </a:rPr>
              <a:t>Price point, online bargain, assured quality services</a:t>
            </a:r>
            <a:r>
              <a:rPr lang="en-US" dirty="0">
                <a:solidFill>
                  <a:schemeClr val="tx1">
                    <a:lumMod val="65000"/>
                    <a:lumOff val="35000"/>
                  </a:schemeClr>
                </a:solidFill>
              </a:rPr>
              <a:t>, verified by the company and guaranteed delivery of service.</a:t>
            </a:r>
          </a:p>
          <a:p>
            <a:pPr marL="285750" indent="-285750">
              <a:buClr>
                <a:srgbClr val="C1272D"/>
              </a:buClr>
              <a:buFont typeface="Arial" panose="020B0604020202020204" pitchFamily="34" charset="0"/>
              <a:buChar char="•"/>
            </a:pPr>
            <a:r>
              <a:rPr lang="en-US" dirty="0">
                <a:solidFill>
                  <a:schemeClr val="tx1">
                    <a:lumMod val="65000"/>
                    <a:lumOff val="35000"/>
                  </a:schemeClr>
                </a:solidFill>
              </a:rPr>
              <a:t>Solution also offers a </a:t>
            </a:r>
            <a:r>
              <a:rPr lang="en-US" dirty="0">
                <a:solidFill>
                  <a:srgbClr val="C1272D"/>
                </a:solidFill>
              </a:rPr>
              <a:t>job portal </a:t>
            </a:r>
            <a:r>
              <a:rPr lang="en-US" dirty="0">
                <a:solidFill>
                  <a:schemeClr val="tx1">
                    <a:lumMod val="65000"/>
                    <a:lumOff val="35000"/>
                  </a:schemeClr>
                </a:solidFill>
              </a:rPr>
              <a:t>for quick cash for unorganized/organized work force in the city offering an employment opportunity.</a:t>
            </a:r>
          </a:p>
          <a:p>
            <a:pPr marL="285750" indent="-285750">
              <a:buClr>
                <a:srgbClr val="C1272D"/>
              </a:buClr>
              <a:buFont typeface="Arial" panose="020B0604020202020204" pitchFamily="34" charset="0"/>
              <a:buChar char="•"/>
            </a:pPr>
            <a:r>
              <a:rPr lang="en-US" dirty="0">
                <a:solidFill>
                  <a:srgbClr val="C1272D"/>
                </a:solidFill>
              </a:rPr>
              <a:t>“Language Offering”—Unicorn</a:t>
            </a:r>
            <a:r>
              <a:rPr lang="en-US" dirty="0">
                <a:solidFill>
                  <a:schemeClr val="tx1">
                    <a:lumMod val="65000"/>
                    <a:lumOff val="35000"/>
                  </a:schemeClr>
                </a:solidFill>
              </a:rPr>
              <a:t> in the market with potential to compete with google translate services when offering services in their own language, customizing according to their culture as well as traditional tastes which they carry to a foreign land.</a:t>
            </a:r>
          </a:p>
          <a:p>
            <a:pPr marL="285750" indent="-285750">
              <a:buClr>
                <a:srgbClr val="C1272D"/>
              </a:buClr>
              <a:buFont typeface="Arial" panose="020B0604020202020204" pitchFamily="34" charset="0"/>
              <a:buChar char="•"/>
            </a:pPr>
            <a:r>
              <a:rPr lang="en-US" dirty="0">
                <a:solidFill>
                  <a:srgbClr val="C1272D"/>
                </a:solidFill>
              </a:rPr>
              <a:t>“Serendipity”-Potential to offer as a brand ambassador for a city</a:t>
            </a:r>
            <a:r>
              <a:rPr lang="en-US" dirty="0">
                <a:solidFill>
                  <a:schemeClr val="tx1">
                    <a:lumMod val="65000"/>
                    <a:lumOff val="35000"/>
                  </a:schemeClr>
                </a:solidFill>
              </a:rPr>
              <a:t> enticing the customers by offering quality services at best possible satisfaction</a:t>
            </a:r>
          </a:p>
          <a:p>
            <a:pPr algn="ctr">
              <a:buClr>
                <a:srgbClr val="C1272D"/>
              </a:buClr>
            </a:pPr>
            <a:endParaRPr lang="en-US" b="1" dirty="0">
              <a:solidFill>
                <a:schemeClr val="tx1">
                  <a:lumMod val="65000"/>
                  <a:lumOff val="35000"/>
                </a:schemeClr>
              </a:solidFill>
              <a:latin typeface="Bebas Neue Regular" pitchFamily="2" charset="0"/>
            </a:endParaRPr>
          </a:p>
        </p:txBody>
      </p:sp>
    </p:spTree>
    <p:extLst>
      <p:ext uri="{BB962C8B-B14F-4D97-AF65-F5344CB8AC3E}">
        <p14:creationId xmlns:p14="http://schemas.microsoft.com/office/powerpoint/2010/main" val="203998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c\Desktop\Roxie\Cristian\24257766_1899744946707374_917419038_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444" y="4552950"/>
            <a:ext cx="741111" cy="428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0"/>
            <a:ext cx="9144000" cy="1373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1">
            <a:extLst>
              <a:ext uri="{FF2B5EF4-FFF2-40B4-BE49-F238E27FC236}">
                <a16:creationId xmlns:a16="http://schemas.microsoft.com/office/drawing/2014/main" id="{AC7EC37B-7CC0-427F-8C9C-2BF47071C926}"/>
              </a:ext>
            </a:extLst>
          </p:cNvPr>
          <p:cNvSpPr>
            <a:spLocks noGrp="1"/>
          </p:cNvSpPr>
          <p:nvPr>
            <p:ph type="title"/>
          </p:nvPr>
        </p:nvSpPr>
        <p:spPr>
          <a:xfrm>
            <a:off x="3695700" y="361950"/>
            <a:ext cx="2247900" cy="715963"/>
          </a:xfrm>
        </p:spPr>
        <p:txBody>
          <a:bodyPr>
            <a:normAutofit/>
          </a:bodyPr>
          <a:lstStyle/>
          <a:p>
            <a:r>
              <a:rPr lang="en-US" sz="3600" spc="300" dirty="0">
                <a:solidFill>
                  <a:schemeClr val="bg1"/>
                </a:solidFill>
                <a:latin typeface="Bebas Neue Bold" pitchFamily="34" charset="0"/>
              </a:rPr>
              <a:t>Solution</a:t>
            </a:r>
          </a:p>
        </p:txBody>
      </p:sp>
      <p:sp>
        <p:nvSpPr>
          <p:cNvPr id="13" name="TextBox 13">
            <a:extLst>
              <a:ext uri="{FF2B5EF4-FFF2-40B4-BE49-F238E27FC236}">
                <a16:creationId xmlns:a16="http://schemas.microsoft.com/office/drawing/2014/main" id="{CBF9890F-19A7-48A6-9BC5-38C9011D15FC}"/>
              </a:ext>
            </a:extLst>
          </p:cNvPr>
          <p:cNvSpPr txBox="1"/>
          <p:nvPr/>
        </p:nvSpPr>
        <p:spPr>
          <a:xfrm>
            <a:off x="429544" y="1507515"/>
            <a:ext cx="7543800" cy="3600986"/>
          </a:xfrm>
          <a:prstGeom prst="rect">
            <a:avLst/>
          </a:prstGeom>
          <a:noFill/>
        </p:spPr>
        <p:txBody>
          <a:bodyPr wrap="square" lIns="0" tIns="0" rIns="0" bIns="0" rtlCol="0">
            <a:spAutoFit/>
          </a:bodyPr>
          <a:lstStyle/>
          <a:p>
            <a:pPr marL="285750" indent="-285750">
              <a:buClr>
                <a:srgbClr val="C1272D"/>
              </a:buClr>
              <a:buFont typeface="Arial" panose="020B0604020202020204" pitchFamily="34" charset="0"/>
              <a:buChar char="•"/>
            </a:pPr>
            <a:r>
              <a:rPr lang="en-US" dirty="0">
                <a:solidFill>
                  <a:schemeClr val="tx1">
                    <a:lumMod val="65000"/>
                    <a:lumOff val="35000"/>
                  </a:schemeClr>
                </a:solidFill>
              </a:rPr>
              <a:t>To </a:t>
            </a:r>
            <a:r>
              <a:rPr lang="en-US" dirty="0">
                <a:solidFill>
                  <a:srgbClr val="C1272D"/>
                </a:solidFill>
              </a:rPr>
              <a:t>design a web as well as an app</a:t>
            </a:r>
            <a:r>
              <a:rPr lang="en-US" dirty="0">
                <a:solidFill>
                  <a:schemeClr val="tx1">
                    <a:lumMod val="65000"/>
                    <a:lumOff val="35000"/>
                  </a:schemeClr>
                </a:solidFill>
              </a:rPr>
              <a:t> to service the clients and contractors for their mutual business needs as well as the common people.</a:t>
            </a:r>
          </a:p>
          <a:p>
            <a:pPr marL="285750" indent="-285750">
              <a:buClr>
                <a:srgbClr val="C1272D"/>
              </a:buClr>
              <a:buFont typeface="Arial" panose="020B0604020202020204" pitchFamily="34" charset="0"/>
              <a:buChar char="•"/>
            </a:pPr>
            <a:endParaRPr lang="en-US" dirty="0">
              <a:solidFill>
                <a:schemeClr val="tx1">
                  <a:lumMod val="65000"/>
                  <a:lumOff val="35000"/>
                </a:schemeClr>
              </a:solidFill>
            </a:endParaRPr>
          </a:p>
          <a:p>
            <a:pPr marL="285750" indent="-285750">
              <a:buClr>
                <a:srgbClr val="C1272D"/>
              </a:buClr>
              <a:buFont typeface="Arial" panose="020B0604020202020204" pitchFamily="34" charset="0"/>
              <a:buChar char="•"/>
            </a:pPr>
            <a:r>
              <a:rPr lang="en-US" dirty="0">
                <a:solidFill>
                  <a:srgbClr val="C1272D"/>
                </a:solidFill>
              </a:rPr>
              <a:t>Ensuring a market place for services </a:t>
            </a:r>
            <a:r>
              <a:rPr lang="en-US" dirty="0">
                <a:solidFill>
                  <a:schemeClr val="tx1">
                    <a:lumMod val="65000"/>
                    <a:lumOff val="35000"/>
                  </a:schemeClr>
                </a:solidFill>
              </a:rPr>
              <a:t>where people post their needs, their offering a well as get employed for an offering</a:t>
            </a:r>
          </a:p>
          <a:p>
            <a:pPr marL="285750" indent="-285750">
              <a:buClr>
                <a:srgbClr val="C1272D"/>
              </a:buClr>
              <a:buFont typeface="Arial" panose="020B0604020202020204" pitchFamily="34" charset="0"/>
              <a:buChar char="•"/>
            </a:pPr>
            <a:endParaRPr lang="en-US" dirty="0">
              <a:solidFill>
                <a:schemeClr val="tx1">
                  <a:lumMod val="65000"/>
                  <a:lumOff val="35000"/>
                </a:schemeClr>
              </a:solidFill>
            </a:endParaRPr>
          </a:p>
          <a:p>
            <a:pPr marL="285750" indent="-285750">
              <a:buClr>
                <a:srgbClr val="C1272D"/>
              </a:buClr>
              <a:buFont typeface="Arial" panose="020B0604020202020204" pitchFamily="34" charset="0"/>
              <a:buChar char="•"/>
            </a:pPr>
            <a:r>
              <a:rPr lang="en-US" dirty="0">
                <a:solidFill>
                  <a:srgbClr val="C1272D"/>
                </a:solidFill>
              </a:rPr>
              <a:t>Sandwich the service offered </a:t>
            </a:r>
            <a:r>
              <a:rPr lang="en-US" dirty="0">
                <a:solidFill>
                  <a:schemeClr val="tx1">
                    <a:lumMod val="65000"/>
                    <a:lumOff val="35000"/>
                  </a:schemeClr>
                </a:solidFill>
              </a:rPr>
              <a:t>online by ensuring the language support, customize the service, bargain at the best possible rate.</a:t>
            </a:r>
          </a:p>
          <a:p>
            <a:pPr marL="285750" indent="-285750">
              <a:buClr>
                <a:srgbClr val="C1272D"/>
              </a:buClr>
              <a:buFont typeface="Arial" panose="020B0604020202020204" pitchFamily="34" charset="0"/>
              <a:buChar char="•"/>
            </a:pPr>
            <a:endParaRPr lang="en-US" dirty="0">
              <a:solidFill>
                <a:schemeClr val="tx1">
                  <a:lumMod val="65000"/>
                  <a:lumOff val="35000"/>
                </a:schemeClr>
              </a:solidFill>
            </a:endParaRPr>
          </a:p>
          <a:p>
            <a:pPr marL="285750" indent="-285750">
              <a:buClr>
                <a:srgbClr val="C1272D"/>
              </a:buClr>
              <a:buFont typeface="Arial" panose="020B0604020202020204" pitchFamily="34" charset="0"/>
              <a:buChar char="•"/>
            </a:pPr>
            <a:r>
              <a:rPr lang="en-US" dirty="0">
                <a:solidFill>
                  <a:srgbClr val="C1272D"/>
                </a:solidFill>
              </a:rPr>
              <a:t>Reliability of the service, quality of the service and guarantee</a:t>
            </a:r>
            <a:r>
              <a:rPr lang="en-US" dirty="0">
                <a:solidFill>
                  <a:schemeClr val="tx1">
                    <a:lumMod val="65000"/>
                    <a:lumOff val="35000"/>
                  </a:schemeClr>
                </a:solidFill>
              </a:rPr>
              <a:t> of the service post fulfillment, ensuring traction and establishing the brand in the market which will be the early components of the operation design</a:t>
            </a:r>
          </a:p>
          <a:p>
            <a:pPr marL="285750" indent="-285750">
              <a:buFont typeface="Arial" panose="020B0604020202020204" pitchFamily="34" charset="0"/>
              <a:buChar char="•"/>
            </a:pPr>
            <a:endParaRPr lang="en-US" b="1" dirty="0">
              <a:solidFill>
                <a:schemeClr val="tx1">
                  <a:lumMod val="65000"/>
                  <a:lumOff val="35000"/>
                </a:schemeClr>
              </a:solidFill>
              <a:latin typeface="Bebas Neue Regular" pitchFamily="2" charset="0"/>
            </a:endParaRPr>
          </a:p>
        </p:txBody>
      </p:sp>
    </p:spTree>
    <p:extLst>
      <p:ext uri="{BB962C8B-B14F-4D97-AF65-F5344CB8AC3E}">
        <p14:creationId xmlns:p14="http://schemas.microsoft.com/office/powerpoint/2010/main" val="100911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c\Desktop\Roxie\Cristian\24257766_1899744946707374_917419038_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444" y="4552950"/>
            <a:ext cx="741111" cy="428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0"/>
            <a:ext cx="9144000" cy="1373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1">
            <a:extLst>
              <a:ext uri="{FF2B5EF4-FFF2-40B4-BE49-F238E27FC236}">
                <a16:creationId xmlns:a16="http://schemas.microsoft.com/office/drawing/2014/main" id="{AC7EC37B-7CC0-427F-8C9C-2BF47071C926}"/>
              </a:ext>
            </a:extLst>
          </p:cNvPr>
          <p:cNvSpPr>
            <a:spLocks noGrp="1"/>
          </p:cNvSpPr>
          <p:nvPr>
            <p:ph type="title"/>
          </p:nvPr>
        </p:nvSpPr>
        <p:spPr>
          <a:xfrm>
            <a:off x="3695700" y="361950"/>
            <a:ext cx="2247900" cy="715963"/>
          </a:xfrm>
        </p:spPr>
        <p:txBody>
          <a:bodyPr>
            <a:normAutofit/>
          </a:bodyPr>
          <a:lstStyle/>
          <a:p>
            <a:r>
              <a:rPr lang="ro-RO" sz="3600" spc="300" dirty="0">
                <a:solidFill>
                  <a:schemeClr val="bg1"/>
                </a:solidFill>
                <a:latin typeface="Bebas Neue Bold" pitchFamily="34" charset="0"/>
              </a:rPr>
              <a:t>Pr</a:t>
            </a:r>
            <a:r>
              <a:rPr lang="en-US" sz="3600" spc="300" dirty="0" err="1">
                <a:solidFill>
                  <a:schemeClr val="bg1"/>
                </a:solidFill>
                <a:latin typeface="Bebas Neue Bold" pitchFamily="34" charset="0"/>
              </a:rPr>
              <a:t>oduct</a:t>
            </a:r>
            <a:endParaRPr lang="en-US" sz="3600" spc="300" dirty="0">
              <a:solidFill>
                <a:schemeClr val="bg1"/>
              </a:solidFill>
              <a:latin typeface="Bebas Neue Bold" pitchFamily="34" charset="0"/>
            </a:endParaRPr>
          </a:p>
        </p:txBody>
      </p:sp>
      <p:sp>
        <p:nvSpPr>
          <p:cNvPr id="2" name="Rectangle 1">
            <a:extLst>
              <a:ext uri="{FF2B5EF4-FFF2-40B4-BE49-F238E27FC236}">
                <a16:creationId xmlns:a16="http://schemas.microsoft.com/office/drawing/2014/main" id="{B828B9D7-E3D1-459B-8D21-99CDF429307D}"/>
              </a:ext>
            </a:extLst>
          </p:cNvPr>
          <p:cNvSpPr/>
          <p:nvPr/>
        </p:nvSpPr>
        <p:spPr>
          <a:xfrm>
            <a:off x="609600" y="1338887"/>
            <a:ext cx="7620000" cy="3693319"/>
          </a:xfrm>
          <a:prstGeom prst="rect">
            <a:avLst/>
          </a:prstGeom>
        </p:spPr>
        <p:txBody>
          <a:bodyPr wrap="square">
            <a:spAutoFit/>
          </a:bodyPr>
          <a:lstStyle/>
          <a:p>
            <a:pPr marL="285750" indent="-285750">
              <a:buClr>
                <a:srgbClr val="C1272D"/>
              </a:buClr>
              <a:buFont typeface="Arial" panose="020B0604020202020204" pitchFamily="34" charset="0"/>
              <a:buChar char="•"/>
            </a:pPr>
            <a:r>
              <a:rPr lang="en-US" dirty="0">
                <a:solidFill>
                  <a:schemeClr val="tx1">
                    <a:lumMod val="65000"/>
                    <a:lumOff val="35000"/>
                  </a:schemeClr>
                </a:solidFill>
              </a:rPr>
              <a:t>A </a:t>
            </a:r>
            <a:r>
              <a:rPr lang="en-US" dirty="0">
                <a:solidFill>
                  <a:srgbClr val="C1272D"/>
                </a:solidFill>
              </a:rPr>
              <a:t>mobile as well as a web app</a:t>
            </a:r>
            <a:r>
              <a:rPr lang="en-US" dirty="0">
                <a:solidFill>
                  <a:schemeClr val="tx1">
                    <a:lumMod val="65000"/>
                    <a:lumOff val="35000"/>
                  </a:schemeClr>
                </a:solidFill>
              </a:rPr>
              <a:t> for clients, customers, consultants as well as businesses to post their needs and get it fulfilled.</a:t>
            </a:r>
          </a:p>
          <a:p>
            <a:pPr marL="285750" indent="-285750">
              <a:buClr>
                <a:srgbClr val="C1272D"/>
              </a:buClr>
              <a:buFont typeface="Arial" panose="020B0604020202020204" pitchFamily="34" charset="0"/>
              <a:buChar char="•"/>
            </a:pPr>
            <a:r>
              <a:rPr lang="en-US" dirty="0">
                <a:solidFill>
                  <a:srgbClr val="C1272D"/>
                </a:solidFill>
              </a:rPr>
              <a:t>Not so simple as it seems but a quick check! -</a:t>
            </a:r>
            <a:r>
              <a:rPr lang="en-US" dirty="0">
                <a:solidFill>
                  <a:schemeClr val="tx1">
                    <a:lumMod val="65000"/>
                    <a:lumOff val="35000"/>
                  </a:schemeClr>
                </a:solidFill>
              </a:rPr>
              <a:t>--Registration, verification via social media to ensure authenticity of person.</a:t>
            </a:r>
          </a:p>
          <a:p>
            <a:pPr marL="285750" indent="-285750">
              <a:buClr>
                <a:srgbClr val="C1272D"/>
              </a:buClr>
              <a:buFont typeface="Arial" panose="020B0604020202020204" pitchFamily="34" charset="0"/>
              <a:buChar char="•"/>
            </a:pPr>
            <a:r>
              <a:rPr lang="en-US" dirty="0">
                <a:solidFill>
                  <a:schemeClr val="tx1">
                    <a:lumMod val="65000"/>
                    <a:lumOff val="35000"/>
                  </a:schemeClr>
                </a:solidFill>
              </a:rPr>
              <a:t>Add a </a:t>
            </a:r>
            <a:r>
              <a:rPr lang="en-US" dirty="0">
                <a:solidFill>
                  <a:srgbClr val="C1272D"/>
                </a:solidFill>
              </a:rPr>
              <a:t>Task, Quote the description, Price, Location, time</a:t>
            </a:r>
          </a:p>
          <a:p>
            <a:pPr marL="285750" indent="-285750">
              <a:buClr>
                <a:srgbClr val="C1272D"/>
              </a:buClr>
              <a:buFont typeface="Arial" panose="020B0604020202020204" pitchFamily="34" charset="0"/>
              <a:buChar char="•"/>
            </a:pPr>
            <a:r>
              <a:rPr lang="en-US" i="1" dirty="0" err="1">
                <a:solidFill>
                  <a:schemeClr val="tx1">
                    <a:lumMod val="65000"/>
                    <a:lumOff val="35000"/>
                  </a:schemeClr>
                </a:solidFill>
              </a:rPr>
              <a:t>MyTask</a:t>
            </a:r>
            <a:r>
              <a:rPr lang="en-US" dirty="0">
                <a:solidFill>
                  <a:schemeClr val="tx1">
                    <a:lumMod val="65000"/>
                    <a:lumOff val="35000"/>
                  </a:schemeClr>
                </a:solidFill>
              </a:rPr>
              <a:t> Team ensures the details are perfect and handles them with care along with the automated workflow for the contractors, freelancers to attract the best possible fit.</a:t>
            </a:r>
          </a:p>
          <a:p>
            <a:pPr marL="285750" indent="-285750">
              <a:buClr>
                <a:srgbClr val="C1272D"/>
              </a:buClr>
              <a:buFont typeface="Arial" panose="020B0604020202020204" pitchFamily="34" charset="0"/>
              <a:buChar char="•"/>
            </a:pPr>
            <a:r>
              <a:rPr lang="en-US" dirty="0">
                <a:solidFill>
                  <a:schemeClr val="tx1">
                    <a:lumMod val="65000"/>
                    <a:lumOff val="35000"/>
                  </a:schemeClr>
                </a:solidFill>
              </a:rPr>
              <a:t>Then the legal team </a:t>
            </a:r>
            <a:r>
              <a:rPr lang="en-US" dirty="0">
                <a:solidFill>
                  <a:srgbClr val="C1272D"/>
                </a:solidFill>
              </a:rPr>
              <a:t>ensures the agreements</a:t>
            </a:r>
            <a:r>
              <a:rPr lang="en-US" dirty="0">
                <a:solidFill>
                  <a:schemeClr val="tx1">
                    <a:lumMod val="65000"/>
                    <a:lumOff val="35000"/>
                  </a:schemeClr>
                </a:solidFill>
              </a:rPr>
              <a:t> are aligned with the parties </a:t>
            </a:r>
            <a:r>
              <a:rPr lang="en-US" dirty="0" err="1">
                <a:solidFill>
                  <a:schemeClr val="tx1">
                    <a:lumMod val="65000"/>
                    <a:lumOff val="35000"/>
                  </a:schemeClr>
                </a:solidFill>
              </a:rPr>
              <a:t>i.e</a:t>
            </a:r>
            <a:r>
              <a:rPr lang="en-US" dirty="0">
                <a:solidFill>
                  <a:schemeClr val="tx1">
                    <a:lumMod val="65000"/>
                    <a:lumOff val="35000"/>
                  </a:schemeClr>
                </a:solidFill>
              </a:rPr>
              <a:t> clients and contractors and follows them until the successful delivery.</a:t>
            </a:r>
          </a:p>
          <a:p>
            <a:pPr marL="285750" indent="-285750">
              <a:buClr>
                <a:srgbClr val="C1272D"/>
              </a:buClr>
              <a:buFont typeface="Arial" panose="020B0604020202020204" pitchFamily="34" charset="0"/>
              <a:buChar char="•"/>
            </a:pPr>
            <a:r>
              <a:rPr lang="en-US" dirty="0">
                <a:solidFill>
                  <a:schemeClr val="tx1">
                    <a:lumMod val="65000"/>
                    <a:lumOff val="35000"/>
                  </a:schemeClr>
                </a:solidFill>
              </a:rPr>
              <a:t>A </a:t>
            </a:r>
            <a:r>
              <a:rPr lang="en-US" dirty="0">
                <a:solidFill>
                  <a:srgbClr val="C1272D"/>
                </a:solidFill>
              </a:rPr>
              <a:t>Bonus delivery acting as a job board for individuals, students</a:t>
            </a:r>
            <a:r>
              <a:rPr lang="en-US" dirty="0">
                <a:solidFill>
                  <a:schemeClr val="tx1">
                    <a:lumMod val="65000"/>
                    <a:lumOff val="35000"/>
                  </a:schemeClr>
                </a:solidFill>
              </a:rPr>
              <a:t> fulfilling their monetary as well as attracting talent from a wide pool of </a:t>
            </a:r>
            <a:r>
              <a:rPr lang="en-US" i="1" dirty="0" err="1">
                <a:solidFill>
                  <a:schemeClr val="tx1">
                    <a:lumMod val="65000"/>
                    <a:lumOff val="35000"/>
                  </a:schemeClr>
                </a:solidFill>
              </a:rPr>
              <a:t>MyTask</a:t>
            </a:r>
            <a:r>
              <a:rPr lang="en-US" dirty="0">
                <a:solidFill>
                  <a:schemeClr val="tx1">
                    <a:lumMod val="65000"/>
                    <a:lumOff val="35000"/>
                  </a:schemeClr>
                </a:solidFill>
              </a:rPr>
              <a:t> customers.</a:t>
            </a:r>
          </a:p>
          <a:p>
            <a:pPr marL="285750" indent="-285750">
              <a:buClr>
                <a:srgbClr val="C1272D"/>
              </a:buClr>
              <a:buFont typeface="Arial" panose="020B0604020202020204" pitchFamily="34" charset="0"/>
              <a:buChar char="•"/>
            </a:pPr>
            <a:endParaRPr lang="en-US" b="1" dirty="0">
              <a:solidFill>
                <a:schemeClr val="tx1">
                  <a:lumMod val="65000"/>
                  <a:lumOff val="35000"/>
                </a:schemeClr>
              </a:solidFill>
              <a:latin typeface="Bebas Neue Regular" pitchFamily="2" charset="0"/>
            </a:endParaRPr>
          </a:p>
        </p:txBody>
      </p:sp>
    </p:spTree>
    <p:extLst>
      <p:ext uri="{BB962C8B-B14F-4D97-AF65-F5344CB8AC3E}">
        <p14:creationId xmlns:p14="http://schemas.microsoft.com/office/powerpoint/2010/main" val="149479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c\Desktop\Roxie\Cristian\24257766_1899744946707374_917419038_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444" y="4552950"/>
            <a:ext cx="741111" cy="428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0"/>
            <a:ext cx="9144000" cy="1373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1">
            <a:extLst>
              <a:ext uri="{FF2B5EF4-FFF2-40B4-BE49-F238E27FC236}">
                <a16:creationId xmlns:a16="http://schemas.microsoft.com/office/drawing/2014/main" id="{AC7EC37B-7CC0-427F-8C9C-2BF47071C926}"/>
              </a:ext>
            </a:extLst>
          </p:cNvPr>
          <p:cNvSpPr>
            <a:spLocks noGrp="1"/>
          </p:cNvSpPr>
          <p:nvPr>
            <p:ph type="title"/>
          </p:nvPr>
        </p:nvSpPr>
        <p:spPr>
          <a:xfrm>
            <a:off x="838200" y="361950"/>
            <a:ext cx="6477000" cy="715963"/>
          </a:xfrm>
        </p:spPr>
        <p:txBody>
          <a:bodyPr>
            <a:normAutofit/>
          </a:bodyPr>
          <a:lstStyle/>
          <a:p>
            <a:r>
              <a:rPr lang="en-US" sz="3600" dirty="0">
                <a:solidFill>
                  <a:schemeClr val="bg1"/>
                </a:solidFill>
              </a:rPr>
              <a:t>Wire Frame of </a:t>
            </a:r>
            <a:r>
              <a:rPr lang="en-US" sz="3600" i="1" dirty="0" err="1">
                <a:solidFill>
                  <a:schemeClr val="bg1"/>
                </a:solidFill>
              </a:rPr>
              <a:t>MyTask</a:t>
            </a:r>
            <a:r>
              <a:rPr lang="en-US" sz="3600" dirty="0">
                <a:solidFill>
                  <a:schemeClr val="bg1"/>
                </a:solidFill>
              </a:rPr>
              <a:t> App</a:t>
            </a:r>
            <a:endParaRPr lang="en-US" sz="3600" spc="300" dirty="0">
              <a:solidFill>
                <a:schemeClr val="bg1"/>
              </a:solidFill>
              <a:latin typeface="Bebas Neue Bold" pitchFamily="34" charset="0"/>
            </a:endParaRPr>
          </a:p>
        </p:txBody>
      </p:sp>
      <p:pic>
        <p:nvPicPr>
          <p:cNvPr id="7" name="Content Placeholder 4">
            <a:extLst>
              <a:ext uri="{FF2B5EF4-FFF2-40B4-BE49-F238E27FC236}">
                <a16:creationId xmlns:a16="http://schemas.microsoft.com/office/drawing/2014/main" id="{C1773770-93D7-4FF3-9E10-25E468C6706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66800" y="1076584"/>
            <a:ext cx="5791200" cy="4065587"/>
          </a:xfrm>
        </p:spPr>
      </p:pic>
    </p:spTree>
    <p:extLst>
      <p:ext uri="{BB962C8B-B14F-4D97-AF65-F5344CB8AC3E}">
        <p14:creationId xmlns:p14="http://schemas.microsoft.com/office/powerpoint/2010/main" val="278453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c\Desktop\Roxie\Cristian\24257766_1899744946707374_917419038_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444" y="4552950"/>
            <a:ext cx="741111" cy="428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0"/>
            <a:ext cx="9144000" cy="1373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1">
            <a:extLst>
              <a:ext uri="{FF2B5EF4-FFF2-40B4-BE49-F238E27FC236}">
                <a16:creationId xmlns:a16="http://schemas.microsoft.com/office/drawing/2014/main" id="{AC7EC37B-7CC0-427F-8C9C-2BF47071C926}"/>
              </a:ext>
            </a:extLst>
          </p:cNvPr>
          <p:cNvSpPr>
            <a:spLocks noGrp="1"/>
          </p:cNvSpPr>
          <p:nvPr>
            <p:ph type="title"/>
          </p:nvPr>
        </p:nvSpPr>
        <p:spPr>
          <a:xfrm>
            <a:off x="2514600" y="361950"/>
            <a:ext cx="3429000" cy="715963"/>
          </a:xfrm>
        </p:spPr>
        <p:txBody>
          <a:bodyPr>
            <a:normAutofit/>
          </a:bodyPr>
          <a:lstStyle/>
          <a:p>
            <a:r>
              <a:rPr lang="en-US" sz="3600" spc="300" dirty="0">
                <a:solidFill>
                  <a:schemeClr val="bg1"/>
                </a:solidFill>
                <a:latin typeface="Bebas Neue Bold" pitchFamily="34" charset="0"/>
              </a:rPr>
              <a:t>Target Market</a:t>
            </a:r>
          </a:p>
        </p:txBody>
      </p:sp>
      <p:sp>
        <p:nvSpPr>
          <p:cNvPr id="2" name="Rectangle 1">
            <a:extLst>
              <a:ext uri="{FF2B5EF4-FFF2-40B4-BE49-F238E27FC236}">
                <a16:creationId xmlns:a16="http://schemas.microsoft.com/office/drawing/2014/main" id="{AED24B8C-9C3E-4FF7-8E56-9582B674976B}"/>
              </a:ext>
            </a:extLst>
          </p:cNvPr>
          <p:cNvSpPr/>
          <p:nvPr/>
        </p:nvSpPr>
        <p:spPr>
          <a:xfrm>
            <a:off x="571499" y="1288256"/>
            <a:ext cx="8001000" cy="2308324"/>
          </a:xfrm>
          <a:prstGeom prst="rect">
            <a:avLst/>
          </a:prstGeom>
        </p:spPr>
        <p:txBody>
          <a:bodyPr wrap="square">
            <a:spAutoFit/>
          </a:bodyPr>
          <a:lstStyle/>
          <a:p>
            <a:pPr marL="285750" indent="-285750">
              <a:buClr>
                <a:srgbClr val="C1272D"/>
              </a:buClr>
              <a:buFont typeface="Arial" panose="020B0604020202020204" pitchFamily="34" charset="0"/>
              <a:buChar char="•"/>
            </a:pPr>
            <a:r>
              <a:rPr lang="en-US" dirty="0">
                <a:solidFill>
                  <a:schemeClr val="tx1">
                    <a:lumMod val="65000"/>
                    <a:lumOff val="35000"/>
                  </a:schemeClr>
                </a:solidFill>
              </a:rPr>
              <a:t>Contractors:</a:t>
            </a:r>
          </a:p>
          <a:p>
            <a:pPr>
              <a:buClr>
                <a:srgbClr val="C1272D"/>
              </a:buClr>
            </a:pPr>
            <a:r>
              <a:rPr lang="en-US" dirty="0">
                <a:solidFill>
                  <a:schemeClr val="tx1">
                    <a:lumMod val="65000"/>
                    <a:lumOff val="35000"/>
                  </a:schemeClr>
                </a:solidFill>
              </a:rPr>
              <a:t>	Young specialist</a:t>
            </a:r>
          </a:p>
          <a:p>
            <a:pPr>
              <a:buClr>
                <a:srgbClr val="C1272D"/>
              </a:buClr>
            </a:pPr>
            <a:r>
              <a:rPr lang="en-US" dirty="0">
                <a:solidFill>
                  <a:schemeClr val="tx1">
                    <a:lumMod val="65000"/>
                    <a:lumOff val="35000"/>
                  </a:schemeClr>
                </a:solidFill>
              </a:rPr>
              <a:t>	Students</a:t>
            </a:r>
          </a:p>
          <a:p>
            <a:pPr>
              <a:buClr>
                <a:srgbClr val="C1272D"/>
              </a:buClr>
            </a:pPr>
            <a:r>
              <a:rPr lang="en-US" dirty="0">
                <a:solidFill>
                  <a:schemeClr val="tx1">
                    <a:lumMod val="65000"/>
                    <a:lumOff val="35000"/>
                  </a:schemeClr>
                </a:solidFill>
              </a:rPr>
              <a:t>                  Entrepreneurs</a:t>
            </a:r>
          </a:p>
          <a:p>
            <a:pPr marL="285750" indent="-285750">
              <a:buClr>
                <a:srgbClr val="C1272D"/>
              </a:buClr>
              <a:buFont typeface="Arial" panose="020B0604020202020204" pitchFamily="34" charset="0"/>
              <a:buChar char="•"/>
            </a:pPr>
            <a:r>
              <a:rPr lang="en-US" dirty="0">
                <a:solidFill>
                  <a:schemeClr val="tx1">
                    <a:lumMod val="65000"/>
                    <a:lumOff val="35000"/>
                  </a:schemeClr>
                </a:solidFill>
              </a:rPr>
              <a:t>Clients:</a:t>
            </a:r>
          </a:p>
          <a:p>
            <a:pPr>
              <a:buClr>
                <a:srgbClr val="C1272D"/>
              </a:buClr>
            </a:pPr>
            <a:r>
              <a:rPr lang="en-US" dirty="0">
                <a:solidFill>
                  <a:schemeClr val="tx1">
                    <a:lumMod val="65000"/>
                    <a:lumOff val="35000"/>
                  </a:schemeClr>
                </a:solidFill>
              </a:rPr>
              <a:t>	Foreign people</a:t>
            </a:r>
          </a:p>
          <a:p>
            <a:pPr>
              <a:buClr>
                <a:srgbClr val="C1272D"/>
              </a:buClr>
            </a:pPr>
            <a:r>
              <a:rPr lang="en-US" dirty="0">
                <a:solidFill>
                  <a:schemeClr val="tx1">
                    <a:lumMod val="65000"/>
                    <a:lumOff val="35000"/>
                  </a:schemeClr>
                </a:solidFill>
              </a:rPr>
              <a:t>                  Individuals</a:t>
            </a:r>
          </a:p>
          <a:p>
            <a:pPr marL="285750" indent="-285750">
              <a:buClr>
                <a:srgbClr val="C1272D"/>
              </a:buClr>
              <a:buFont typeface="Arial" panose="020B0604020202020204" pitchFamily="34" charset="0"/>
              <a:buChar char="•"/>
            </a:pPr>
            <a:endParaRPr lang="en-US" b="1" dirty="0">
              <a:solidFill>
                <a:schemeClr val="tx1">
                  <a:lumMod val="65000"/>
                  <a:lumOff val="35000"/>
                </a:schemeClr>
              </a:solidFill>
              <a:latin typeface="Bebas Neue Regular" pitchFamily="2" charset="0"/>
            </a:endParaRPr>
          </a:p>
        </p:txBody>
      </p:sp>
    </p:spTree>
    <p:extLst>
      <p:ext uri="{BB962C8B-B14F-4D97-AF65-F5344CB8AC3E}">
        <p14:creationId xmlns:p14="http://schemas.microsoft.com/office/powerpoint/2010/main" val="427708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c\Desktop\Roxie\Cristian\24257766_1899744946707374_917419038_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444" y="4552950"/>
            <a:ext cx="741111" cy="428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0"/>
            <a:ext cx="9144000" cy="1373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1">
            <a:extLst>
              <a:ext uri="{FF2B5EF4-FFF2-40B4-BE49-F238E27FC236}">
                <a16:creationId xmlns:a16="http://schemas.microsoft.com/office/drawing/2014/main" id="{AC7EC37B-7CC0-427F-8C9C-2BF47071C926}"/>
              </a:ext>
            </a:extLst>
          </p:cNvPr>
          <p:cNvSpPr>
            <a:spLocks noGrp="1"/>
          </p:cNvSpPr>
          <p:nvPr>
            <p:ph type="title"/>
          </p:nvPr>
        </p:nvSpPr>
        <p:spPr>
          <a:xfrm>
            <a:off x="3695700" y="361950"/>
            <a:ext cx="2247900" cy="715963"/>
          </a:xfrm>
        </p:spPr>
        <p:txBody>
          <a:bodyPr>
            <a:normAutofit/>
          </a:bodyPr>
          <a:lstStyle/>
          <a:p>
            <a:r>
              <a:rPr lang="en-US" sz="3600" spc="300" dirty="0">
                <a:solidFill>
                  <a:schemeClr val="bg1"/>
                </a:solidFill>
                <a:latin typeface="Bebas Neue Bold" pitchFamily="34" charset="0"/>
              </a:rPr>
              <a:t>Traction</a:t>
            </a:r>
          </a:p>
        </p:txBody>
      </p:sp>
      <p:sp>
        <p:nvSpPr>
          <p:cNvPr id="2" name="Rectangle 1">
            <a:extLst>
              <a:ext uri="{FF2B5EF4-FFF2-40B4-BE49-F238E27FC236}">
                <a16:creationId xmlns:a16="http://schemas.microsoft.com/office/drawing/2014/main" id="{AED24B8C-9C3E-4FF7-8E56-9582B674976B}"/>
              </a:ext>
            </a:extLst>
          </p:cNvPr>
          <p:cNvSpPr/>
          <p:nvPr/>
        </p:nvSpPr>
        <p:spPr>
          <a:xfrm>
            <a:off x="571499" y="1581150"/>
            <a:ext cx="8001000" cy="2031325"/>
          </a:xfrm>
          <a:prstGeom prst="rect">
            <a:avLst/>
          </a:prstGeom>
        </p:spPr>
        <p:txBody>
          <a:bodyPr wrap="square">
            <a:spAutoFit/>
          </a:bodyPr>
          <a:lstStyle/>
          <a:p>
            <a:pPr>
              <a:buClr>
                <a:srgbClr val="C1272D"/>
              </a:buClr>
            </a:pPr>
            <a:r>
              <a:rPr lang="en-US" dirty="0">
                <a:solidFill>
                  <a:schemeClr val="tx1">
                    <a:lumMod val="65000"/>
                    <a:lumOff val="35000"/>
                  </a:schemeClr>
                </a:solidFill>
              </a:rPr>
              <a:t>We will retain our clients by ensuring </a:t>
            </a:r>
          </a:p>
          <a:p>
            <a:pPr marL="285750" indent="-285750">
              <a:buClr>
                <a:srgbClr val="C1272D"/>
              </a:buClr>
              <a:buFont typeface="Arial" panose="020B0604020202020204" pitchFamily="34" charset="0"/>
              <a:buChar char="•"/>
            </a:pPr>
            <a:r>
              <a:rPr lang="en-US" dirty="0">
                <a:solidFill>
                  <a:schemeClr val="tx1">
                    <a:lumMod val="65000"/>
                    <a:lumOff val="35000"/>
                  </a:schemeClr>
                </a:solidFill>
              </a:rPr>
              <a:t>Quality of service</a:t>
            </a:r>
          </a:p>
          <a:p>
            <a:pPr marL="285750" indent="-285750">
              <a:buClr>
                <a:srgbClr val="C1272D"/>
              </a:buClr>
              <a:buFont typeface="Arial" panose="020B0604020202020204" pitchFamily="34" charset="0"/>
              <a:buChar char="•"/>
            </a:pPr>
            <a:r>
              <a:rPr lang="en-US" dirty="0">
                <a:solidFill>
                  <a:schemeClr val="tx1">
                    <a:lumMod val="65000"/>
                    <a:lumOff val="35000"/>
                  </a:schemeClr>
                </a:solidFill>
              </a:rPr>
              <a:t>Punctuality</a:t>
            </a:r>
          </a:p>
          <a:p>
            <a:pPr marL="285750" indent="-285750">
              <a:buClr>
                <a:srgbClr val="C1272D"/>
              </a:buClr>
              <a:buFont typeface="Arial" panose="020B0604020202020204" pitchFamily="34" charset="0"/>
              <a:buChar char="•"/>
            </a:pPr>
            <a:r>
              <a:rPr lang="en-US" dirty="0">
                <a:solidFill>
                  <a:schemeClr val="tx1">
                    <a:lumMod val="65000"/>
                    <a:lumOff val="35000"/>
                  </a:schemeClr>
                </a:solidFill>
              </a:rPr>
              <a:t>Recommendations</a:t>
            </a:r>
          </a:p>
          <a:p>
            <a:pPr marL="285750" indent="-285750">
              <a:buClr>
                <a:srgbClr val="C1272D"/>
              </a:buClr>
              <a:buFont typeface="Arial" panose="020B0604020202020204" pitchFamily="34" charset="0"/>
              <a:buChar char="•"/>
            </a:pPr>
            <a:r>
              <a:rPr lang="en-US" dirty="0">
                <a:solidFill>
                  <a:schemeClr val="tx1">
                    <a:lumMod val="65000"/>
                    <a:lumOff val="35000"/>
                  </a:schemeClr>
                </a:solidFill>
              </a:rPr>
              <a:t>Offers</a:t>
            </a:r>
          </a:p>
          <a:p>
            <a:pPr marL="285750" indent="-285750">
              <a:buClr>
                <a:srgbClr val="C1272D"/>
              </a:buClr>
              <a:buFont typeface="Arial" panose="020B0604020202020204" pitchFamily="34" charset="0"/>
              <a:buChar char="•"/>
            </a:pPr>
            <a:r>
              <a:rPr lang="en-US" dirty="0">
                <a:solidFill>
                  <a:schemeClr val="tx1">
                    <a:lumMod val="65000"/>
                    <a:lumOff val="35000"/>
                  </a:schemeClr>
                </a:solidFill>
              </a:rPr>
              <a:t>Brand Establishment</a:t>
            </a:r>
          </a:p>
          <a:p>
            <a:pPr marL="285750" indent="-285750">
              <a:buClr>
                <a:srgbClr val="C1272D"/>
              </a:buClr>
              <a:buFont typeface="Arial" panose="020B0604020202020204" pitchFamily="34" charset="0"/>
              <a:buChar char="•"/>
            </a:pPr>
            <a:endParaRPr lang="en-US" b="1" dirty="0">
              <a:solidFill>
                <a:schemeClr val="tx1">
                  <a:lumMod val="65000"/>
                  <a:lumOff val="35000"/>
                </a:schemeClr>
              </a:solidFill>
              <a:latin typeface="Bebas Neue Regular" pitchFamily="2" charset="0"/>
            </a:endParaRPr>
          </a:p>
        </p:txBody>
      </p:sp>
    </p:spTree>
    <p:extLst>
      <p:ext uri="{BB962C8B-B14F-4D97-AF65-F5344CB8AC3E}">
        <p14:creationId xmlns:p14="http://schemas.microsoft.com/office/powerpoint/2010/main" val="1133475452"/>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560</Words>
  <Application>Microsoft Office PowerPoint</Application>
  <PresentationFormat>On-screen Show (16:9)</PresentationFormat>
  <Paragraphs>90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Bebas Neue Bold</vt:lpstr>
      <vt:lpstr>Bebas Neue Book</vt:lpstr>
      <vt:lpstr>Bebas Neue Regular</vt:lpstr>
      <vt:lpstr>Calibri</vt:lpstr>
      <vt:lpstr>Montserrat Light</vt:lpstr>
      <vt:lpstr>Tema do Office</vt:lpstr>
      <vt:lpstr>PowerPoint Presentation</vt:lpstr>
      <vt:lpstr>Team</vt:lpstr>
      <vt:lpstr>Problem</vt:lpstr>
      <vt:lpstr>Advantages</vt:lpstr>
      <vt:lpstr>Solution</vt:lpstr>
      <vt:lpstr>Product</vt:lpstr>
      <vt:lpstr>Wire Frame of MyTask App</vt:lpstr>
      <vt:lpstr>Target Market</vt:lpstr>
      <vt:lpstr>Traction</vt:lpstr>
      <vt:lpstr>Competitors</vt:lpstr>
      <vt:lpstr>Business Model</vt:lpstr>
      <vt:lpstr>Investing</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Rui J Costa</dc:creator>
  <cp:lastModifiedBy>cyril.naves@outlook.com</cp:lastModifiedBy>
  <cp:revision>20</cp:revision>
  <dcterms:created xsi:type="dcterms:W3CDTF">2017-11-30T19:41:00Z</dcterms:created>
  <dcterms:modified xsi:type="dcterms:W3CDTF">2017-11-30T23:31:50Z</dcterms:modified>
</cp:coreProperties>
</file>