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302" r:id="rId4"/>
    <p:sldId id="318" r:id="rId5"/>
    <p:sldId id="319" r:id="rId6"/>
    <p:sldId id="320" r:id="rId7"/>
    <p:sldId id="258" r:id="rId8"/>
    <p:sldId id="259" r:id="rId9"/>
    <p:sldId id="312" r:id="rId10"/>
    <p:sldId id="313" r:id="rId11"/>
    <p:sldId id="311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6" r:id="rId21"/>
    <p:sldId id="314" r:id="rId22"/>
    <p:sldId id="315" r:id="rId23"/>
    <p:sldId id="322" r:id="rId24"/>
    <p:sldId id="321" r:id="rId25"/>
    <p:sldId id="323" r:id="rId26"/>
    <p:sldId id="317" r:id="rId27"/>
    <p:sldId id="325" r:id="rId28"/>
    <p:sldId id="326" r:id="rId29"/>
    <p:sldId id="32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ril vidal" initials="cv" lastIdx="1" clrIdx="0">
    <p:extLst>
      <p:ext uri="{19B8F6BF-5375-455C-9EA6-DF929625EA0E}">
        <p15:presenceInfo xmlns:p15="http://schemas.microsoft.com/office/powerpoint/2012/main" userId="cyril vidal" providerId="None"/>
      </p:ext>
    </p:extLst>
  </p:cmAuthor>
  <p:cmAuthor id="2" name="cyril vidal" initials="cv [2]" lastIdx="2" clrIdx="1">
    <p:extLst>
      <p:ext uri="{19B8F6BF-5375-455C-9EA6-DF929625EA0E}">
        <p15:presenceInfo xmlns:p15="http://schemas.microsoft.com/office/powerpoint/2012/main" userId="bee4dac19fa403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15T15:55:28.522" idx="2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in="-1080" max="2160" units="cm"/>
          <inkml:channel name="T" type="integer" max="2.14748E9" units="dev"/>
        </inkml:traceFormat>
        <inkml:channelProperties>
          <inkml:channelProperty channel="X" name="resolution" value="111.30434" units="1/cm"/>
          <inkml:channelProperty channel="Y" name="resolution" value="167.01031" units="1/cm"/>
          <inkml:channelProperty channel="T" name="resolution" value="1" units="1/dev"/>
        </inkml:channelProperties>
      </inkml:inkSource>
      <inkml:timestamp xml:id="ts0" timeString="2020-11-15T15:08:08.0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2202 11904 0,'0'-42'313,"0"28"-313,43 14 16,70 28-16,42 14 15,-85-42-15,114 14 16,42 15-1,-43 27 1,-27-28 0,-142-28 156,14 0-157,14 0-15,1 0 16,-29 0-1,28 0 17,-14 0-32,15 0 78,-29 0-63,28 0 1,-14 0-16,15 14 16,-29-14-1,113 29 1,-14-1 0,28-28-1,-70 0 1,-29 0 46,-14 0-46,29 0-16,-1 0 31,57 0-15,-71 28-16,-27-28 15,27 0-15,-14 0 16,-14 0 47,14 0-48,29 0-15,-29 14 16,-14-14 31,57 0-16,-43 0-31,29 0 16,-29 0-16,57 0 15,42 0 1,14 0 15,-14 29-15,-14-29-1,-14 0 1,-1 0 62,-69 0-62,-15 0-16,70 0 15,72 0 1,-1 0 15,-42 0-15,-14 0-1,-57 0 1,15 0 47,-29 0-48,85 0 1,-29 0-16,29 28 15,0 14 1,0-14 15,-99-28-15,29 0 0,27 0-1,-56 0 1,85 0 15,0 0-31,-57 29 16,1-29-16,27 0 15,-13 0 1,-15 0 0,29 0 15,-57 0-31,0 14 15,57-14 1,98 0 0,15 0-1,-43 0 1,56 56 15,-112-56-15,-14 0-1,-15 0 1,15 0 0,27 0 15,-69 0-31,-15 0 31,28 0-15,1 0-1,27 0 32,-56 0-47,29-14 16,-15 14 0,14 0 15,-28 0-31,29-42 31,27-1-31,-56 29 16,57 14 46,-57 0-62,57-28 0,-1 28 16,29-14-1,-28-57 1,-15 71 0,-14-28 62,-13-14-63,41 42-15,-42 0 16,-112 0 265,-15 0-265,71 0-16,-57 0 16,0 0-16,-13 0 15,-1 0 1,56 0-16,1 0 15,-14 0 95,27 0-110,-13 0 15,28 0-15,-85 0 16,85 0 0,-28 0 46,13 0-62,-13 0 78,28 0-62,-57-29-16,43 29 16,14-14 15,0 14-16,-14 0 17,-15 0-17,1 0 1,-71 0 0,0 0-1,14 0 1,43 0-1,-1 0 1,-13 0 0,27 0-1,-13 0 1,13 0-16,-27 0 31,-15 0-15,15 0-1,13 0 17,29 0-17,-14 0-15,-15 0 16,-42 0 0,85 0-1,-42 0 1,-43 0-1,85 0 1,-29 0 15,-13 0-15,-71 0 0,14 0-1,56 0 1,-41 0-1,13 0 1,14 0 0,-56 0-1,99 0 1,-43 0 0,29 0-1,-28 0-15,41 0 16,-41 0 31,41 0-47,15 0 15,-28 0 1,28 0-16,-57 0 31,57 0-15,-14 0-1,14 0 32,-29 0-31,15 0-16,-113 0 16,28 0-1,71 0 1,-1 0 93,15 0-93,14 0-16,0 0 15,-57 0-15,-84 0 16,99 0 0,13 0-1,1 0 63,14 0-78,14 0 16,-1 0-16,-13 0 16,-14 0-16,28 0 15,-29 0-15,-55 0 16,-1-28 15,85 28-15,0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in="-1080" max="2160" units="cm"/>
          <inkml:channel name="T" type="integer" max="2.14748E9" units="dev"/>
        </inkml:traceFormat>
        <inkml:channelProperties>
          <inkml:channelProperty channel="X" name="resolution" value="111.30434" units="1/cm"/>
          <inkml:channelProperty channel="Y" name="resolution" value="167.01031" units="1/cm"/>
          <inkml:channelProperty channel="T" name="resolution" value="1" units="1/dev"/>
        </inkml:channelProperties>
      </inkml:inkSource>
      <inkml:timestamp xml:id="ts0" timeString="2020-11-15T15:08:14.32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2993 17863 0,'70'0'282,"43"0"-267,-14 29-15,56-29 16,29 0-16,211 28 16,-112-28-1,-170 0 16,-15 0 188,-69 0-203,41 0-16,-56 0 15,0 0-15,85-28 16,71-1 15,41 29-15,-84 0 0,29 0-1,-100 0 1,15 0 93,-57 0-109,14 0 31,-14 0-31,71 0 16,-57 0 0,57 0 15,-57 0-31,14 0 16,15 15-1,13-15 1,-13 0-1,-15 0 1,71 0 0,-28 0-1,-29 0-15,29 0 32,0 14-17,14-14 1,-57 0-1,0 0 1,15 0 0,13 0-1,72 0 1,-58 0 0,15 0-1,-57 0 1,1 0-1,-29 0-15,14 0 16,-14 0 0,127 0-1,-42 28 1,-42-28 15,42 0 0,42 0-15,-14 0 0,14 0-1,-14 0 1,-71 0 0,-27 0-16,41 0 78,-27 0-63,27 0-15,85 0 32,-70 0-17,-57 0 1,15 0 249,-29 0-249,0 0-16,85 0 16,84 0-1,57 0 1,-84 0-16,-72 0 16,-70 0-1,15 0 48,-15 0-63,56 42 15,-56-42 17,15 0-32,27 0 15,-28 0 1,15 0 468,-29 0-468,85 0-16,84 0 15,57 0 1,99 0 0,0 0-1,-198 0 1,-127 0 187,28 0-203,71 0 16,29 0-16,41 0 15,57 0 1,14 0 0,-226-28-1,15 28 79,-15 0-78,14 0-16,1 0 15,-1 0-15,71 0 16,0-14-1,-85 14 1,43 0 47,-57 0-48,14 0-15,-14-57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_(programming_language)" TargetMode="External"/><Relationship Id="rId2" Type="http://schemas.openxmlformats.org/officeDocument/2006/relationships/hyperlink" Target="https://en.wikipedia.org/wiki/OpenSS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en.wikipedia.org/wiki/Chinese_remainder_theorem" TargetMode="External"/><Relationship Id="rId4" Type="http://schemas.openxmlformats.org/officeDocument/2006/relationships/hyperlink" Target="https://en.wikipedia.org/wiki/.NET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imple.wikipedia.org/wiki/Cryptographic_hash_functio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SA_number" TargetMode="External"/><Relationship Id="rId2" Type="http://schemas.openxmlformats.org/officeDocument/2006/relationships/hyperlink" Target="https://en.wikipedia.org/wiki/RSA_proble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SA-250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ermat%27s_little_theorem" TargetMode="External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hyperlink" Target="https://en.wikipedia.org/wiki/Algorithm" TargetMode="External"/><Relationship Id="rId7" Type="http://schemas.openxmlformats.org/officeDocument/2006/relationships/image" Target="../media/image23.png"/><Relationship Id="rId2" Type="http://schemas.openxmlformats.org/officeDocument/2006/relationships/hyperlink" Target="https://en.wikipedia.org/wiki/Primality_tes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emf"/><Relationship Id="rId5" Type="http://schemas.openxmlformats.org/officeDocument/2006/relationships/hyperlink" Target="https://dl.acm.org/doi/10.1145/800116.803773" TargetMode="External"/><Relationship Id="rId10" Type="http://schemas.openxmlformats.org/officeDocument/2006/relationships/customXml" Target="../ink/ink2.xml"/><Relationship Id="rId4" Type="http://schemas.openxmlformats.org/officeDocument/2006/relationships/hyperlink" Target="https://en.wikipedia.org/wiki/Probable_prime" TargetMode="External"/><Relationship Id="rId9" Type="http://schemas.openxmlformats.org/officeDocument/2006/relationships/image" Target="../media/image2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2" Type="http://schemas.openxmlformats.org/officeDocument/2006/relationships/hyperlink" Target="https://en.wikipedia.org/wiki/Primality_tes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s://en.wikipedia.org/wiki/Probable_prim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EA7E11-E5A6-4C04-815A-E6754D270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OVERVIEW OF</a:t>
            </a:r>
            <a:br>
              <a:rPr lang="fr-FR" dirty="0"/>
            </a:br>
            <a:r>
              <a:rPr lang="fr-FR" dirty="0"/>
              <a:t>RSA </a:t>
            </a:r>
            <a:r>
              <a:rPr lang="fr-FR" dirty="0" err="1"/>
              <a:t>Mathematics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8DA038-8BFF-4752-855E-1F009C129B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0298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865" y="404398"/>
            <a:ext cx="7729728" cy="1188720"/>
          </a:xfrm>
        </p:spPr>
        <p:txBody>
          <a:bodyPr/>
          <a:lstStyle/>
          <a:p>
            <a:r>
              <a:rPr lang="fr-FR" dirty="0"/>
              <a:t>PUBLIC KEY GENERATION JAVA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15CA2B-7074-4A88-B24E-12FA1AFA8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641" y="1916385"/>
            <a:ext cx="10409099" cy="3986874"/>
          </a:xfrm>
        </p:spPr>
        <p:txBody>
          <a:bodyPr>
            <a:normAutofit/>
          </a:bodyPr>
          <a:lstStyle/>
          <a:p>
            <a:pPr marL="457200" lvl="2" indent="0">
              <a:buNone/>
            </a:pPr>
            <a:r>
              <a:rPr lang="fr-FR" sz="1800" dirty="0"/>
              <a:t>	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EC0902A-5D58-469B-A67C-8D3EC3F398E2}"/>
              </a:ext>
            </a:extLst>
          </p:cNvPr>
          <p:cNvSpPr txBox="1"/>
          <p:nvPr/>
        </p:nvSpPr>
        <p:spPr>
          <a:xfrm>
            <a:off x="2456822" y="3873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B7F6B2-9CE5-4ADE-A20B-0EE2588E15A8}"/>
              </a:ext>
            </a:extLst>
          </p:cNvPr>
          <p:cNvSpPr txBox="1"/>
          <p:nvPr/>
        </p:nvSpPr>
        <p:spPr>
          <a:xfrm>
            <a:off x="1494638" y="2512003"/>
            <a:ext cx="92027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sauvegardeClePublique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PublicKey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clePublique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fr-F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nomFichier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RSAPublicKeySpec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specification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0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KeyFactory</a:t>
            </a:r>
            <a:r>
              <a:rPr lang="en-US" sz="10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usine</a:t>
            </a:r>
            <a:r>
              <a:rPr lang="en-US" sz="1000" b="1" dirty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en-US" sz="1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KeyFactory.</a:t>
            </a:r>
            <a:r>
              <a:rPr lang="en-US" sz="1000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getInstance</a:t>
            </a:r>
            <a:r>
              <a:rPr lang="en-US" sz="10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("RSA");</a:t>
            </a:r>
          </a:p>
          <a:p>
            <a:pPr algn="l"/>
            <a:r>
              <a:rPr lang="fr-FR" sz="10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</a:t>
            </a:r>
            <a:r>
              <a:rPr lang="fr-FR" sz="1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specification</a:t>
            </a:r>
            <a:r>
              <a:rPr lang="fr-FR" sz="1000" b="1" dirty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fr-FR" sz="1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usine.getKeySpec</a:t>
            </a:r>
            <a:r>
              <a:rPr lang="fr-FR" sz="10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fr-FR" sz="1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clePublique</a:t>
            </a:r>
            <a:r>
              <a:rPr lang="fr-FR" sz="1000" b="1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fr-FR" sz="1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RSAPublicKeySpec.class</a:t>
            </a:r>
            <a:r>
              <a:rPr lang="fr-FR" sz="1000" b="1" dirty="0">
                <a:solidFill>
                  <a:srgbClr val="00B05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NoSuchAlgorithmException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System.</a:t>
            </a:r>
            <a:r>
              <a:rPr lang="it-IT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it-IT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it-IT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"RSA inconnu : "</a:t>
            </a:r>
            <a:r>
              <a:rPr lang="it-IT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it-IT" sz="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it-IT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fr-F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(-1);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InvalidKeySpecException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fr-F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Cle</a:t>
            </a:r>
            <a:r>
              <a:rPr lang="fr-F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incorrecte : "</a:t>
            </a:r>
            <a:r>
              <a:rPr lang="fr-F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fr-F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(-1);  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ObjectOutputStream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fichier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ObjectOutputStream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BufferedOutputStream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nomFichier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pPr algn="l"/>
            <a:r>
              <a:rPr lang="fr-FR" sz="10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</a:t>
            </a:r>
            <a:r>
              <a:rPr lang="fr-FR" sz="1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fichier.writeObject</a:t>
            </a:r>
            <a:r>
              <a:rPr lang="fr-FR" sz="10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fr-FR" sz="1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specification.getModulus</a:t>
            </a:r>
            <a:r>
              <a:rPr lang="fr-FR" sz="1000" b="1" dirty="0">
                <a:solidFill>
                  <a:srgbClr val="00B05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fr-FR" sz="10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</a:t>
            </a:r>
            <a:r>
              <a:rPr lang="fr-FR" sz="1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fichier.writeObject</a:t>
            </a:r>
            <a:r>
              <a:rPr lang="fr-FR" sz="10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fr-FR" sz="1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specification.getPublicExponent</a:t>
            </a:r>
            <a:r>
              <a:rPr lang="fr-FR" sz="1000" b="1" dirty="0">
                <a:solidFill>
                  <a:srgbClr val="00B05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fichier</a:t>
            </a:r>
            <a:r>
              <a:rPr lang="fr-F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();    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fr-F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"Erreur lors de la sauvegarde de la clé : "</a:t>
            </a:r>
            <a:r>
              <a:rPr lang="fr-F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fr-F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(-1);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47826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865" y="404398"/>
            <a:ext cx="7729728" cy="1188720"/>
          </a:xfrm>
        </p:spPr>
        <p:txBody>
          <a:bodyPr/>
          <a:lstStyle/>
          <a:p>
            <a:r>
              <a:rPr lang="fr-FR" dirty="0"/>
              <a:t>KEY GENERATION (1)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15CA2B-7074-4A88-B24E-12FA1AFA8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641" y="1916385"/>
            <a:ext cx="10409099" cy="3986874"/>
          </a:xfrm>
        </p:spPr>
        <p:txBody>
          <a:bodyPr>
            <a:normAutofit/>
          </a:bodyPr>
          <a:lstStyle/>
          <a:p>
            <a:pPr marL="571500" lvl="1" indent="-342900">
              <a:buFont typeface="+mj-lt"/>
              <a:buAutoNum type="arabicPeriod"/>
            </a:pPr>
            <a:r>
              <a:rPr lang="fr-FR" sz="1800" dirty="0" err="1"/>
              <a:t>Choose</a:t>
            </a:r>
            <a:r>
              <a:rPr lang="fr-FR" sz="1800" dirty="0"/>
              <a:t> </a:t>
            </a:r>
            <a:r>
              <a:rPr lang="fr-FR" sz="1800" dirty="0" err="1"/>
              <a:t>two</a:t>
            </a:r>
            <a:r>
              <a:rPr lang="fr-FR" sz="1800" dirty="0"/>
              <a:t> distinct large prime </a:t>
            </a:r>
            <a:r>
              <a:rPr lang="fr-FR" sz="1800" dirty="0" err="1"/>
              <a:t>numbers</a:t>
            </a:r>
            <a:r>
              <a:rPr lang="fr-FR" sz="1800" dirty="0"/>
              <a:t> p and q</a:t>
            </a:r>
          </a:p>
          <a:p>
            <a:pPr marL="571500" lvl="1" indent="-342900">
              <a:buFont typeface="+mj-lt"/>
              <a:buAutoNum type="arabicPeriod"/>
            </a:pPr>
            <a:r>
              <a:rPr lang="fr-FR" sz="1800" dirty="0" err="1"/>
              <a:t>Compute</a:t>
            </a:r>
            <a:r>
              <a:rPr lang="fr-FR" sz="1800" dirty="0"/>
              <a:t> n = p x q</a:t>
            </a:r>
          </a:p>
          <a:p>
            <a:pPr marL="571500" lvl="1" indent="-342900">
              <a:buFont typeface="+mj-lt"/>
              <a:buAutoNum type="arabicPeriod"/>
            </a:pPr>
            <a:r>
              <a:rPr lang="fr-FR" sz="1800" dirty="0" err="1"/>
              <a:t>Compute</a:t>
            </a:r>
            <a:r>
              <a:rPr lang="fr-FR" sz="1800" dirty="0"/>
              <a:t> the </a:t>
            </a:r>
            <a:r>
              <a:rPr lang="fr-FR" sz="1800" dirty="0" err="1"/>
              <a:t>Euler’s</a:t>
            </a:r>
            <a:r>
              <a:rPr lang="fr-FR" sz="1800" dirty="0"/>
              <a:t> </a:t>
            </a:r>
            <a:r>
              <a:rPr lang="fr-FR" sz="1800" dirty="0" err="1"/>
              <a:t>totient</a:t>
            </a:r>
            <a:r>
              <a:rPr lang="fr-FR" sz="1800" dirty="0"/>
              <a:t> </a:t>
            </a:r>
            <a:r>
              <a:rPr lang="fr-FR" sz="1800" dirty="0" err="1"/>
              <a:t>function</a:t>
            </a:r>
            <a:r>
              <a:rPr lang="fr-FR" sz="1800" dirty="0"/>
              <a:t> </a:t>
            </a:r>
            <a:r>
              <a:rPr lang="el-GR" sz="1800" dirty="0"/>
              <a:t>φ</a:t>
            </a:r>
            <a:r>
              <a:rPr lang="fr-FR" sz="1800" dirty="0"/>
              <a:t>(n)</a:t>
            </a:r>
          </a:p>
          <a:p>
            <a:pPr marL="228600" lvl="1" indent="0">
              <a:buNone/>
            </a:pPr>
            <a:r>
              <a:rPr lang="fr-FR" sz="1800" dirty="0"/>
              <a:t>The </a:t>
            </a:r>
            <a:r>
              <a:rPr lang="fr-FR" sz="1800" dirty="0" err="1"/>
              <a:t>totient</a:t>
            </a:r>
            <a:r>
              <a:rPr lang="fr-FR" sz="1800" dirty="0"/>
              <a:t> of a positive </a:t>
            </a:r>
            <a:r>
              <a:rPr lang="fr-FR" sz="1800" dirty="0" err="1"/>
              <a:t>integer</a:t>
            </a:r>
            <a:r>
              <a:rPr lang="fr-FR" sz="1800" dirty="0"/>
              <a:t> n </a:t>
            </a:r>
            <a:r>
              <a:rPr lang="fr-FR" sz="1800" dirty="0" err="1"/>
              <a:t>is</a:t>
            </a:r>
            <a:r>
              <a:rPr lang="fr-FR" sz="1800" dirty="0"/>
              <a:t> the </a:t>
            </a:r>
            <a:r>
              <a:rPr lang="fr-FR" sz="1800" dirty="0" err="1"/>
              <a:t>number</a:t>
            </a:r>
            <a:r>
              <a:rPr lang="fr-FR" sz="1800" dirty="0"/>
              <a:t> of positive </a:t>
            </a:r>
            <a:r>
              <a:rPr lang="fr-FR" sz="1800" dirty="0" err="1"/>
              <a:t>integers</a:t>
            </a:r>
            <a:r>
              <a:rPr lang="fr-FR" sz="1800" dirty="0"/>
              <a:t> </a:t>
            </a:r>
            <a:r>
              <a:rPr lang="fr-FR" sz="1800" dirty="0" err="1"/>
              <a:t>smaller</a:t>
            </a:r>
            <a:r>
              <a:rPr lang="fr-FR" sz="1800" dirty="0"/>
              <a:t> </a:t>
            </a:r>
            <a:r>
              <a:rPr lang="fr-FR" sz="1800" dirty="0" err="1"/>
              <a:t>than</a:t>
            </a:r>
            <a:r>
              <a:rPr lang="fr-FR" sz="1800" dirty="0"/>
              <a:t> n </a:t>
            </a:r>
            <a:r>
              <a:rPr lang="fr-FR" sz="1800" dirty="0" err="1"/>
              <a:t>which</a:t>
            </a:r>
            <a:r>
              <a:rPr lang="fr-FR" sz="1800" dirty="0"/>
              <a:t> are </a:t>
            </a:r>
            <a:r>
              <a:rPr lang="fr-FR" sz="1800" dirty="0" err="1"/>
              <a:t>coprime</a:t>
            </a:r>
            <a:r>
              <a:rPr lang="fr-FR" sz="1800" dirty="0"/>
              <a:t> to n (</a:t>
            </a:r>
            <a:r>
              <a:rPr lang="fr-FR" sz="1800" dirty="0" err="1"/>
              <a:t>they</a:t>
            </a:r>
            <a:r>
              <a:rPr lang="fr-FR" sz="1800" dirty="0"/>
              <a:t> </a:t>
            </a:r>
            <a:r>
              <a:rPr lang="fr-FR" sz="1800" dirty="0" err="1"/>
              <a:t>share</a:t>
            </a:r>
            <a:r>
              <a:rPr lang="fr-FR" sz="1800" dirty="0"/>
              <a:t> no </a:t>
            </a:r>
            <a:r>
              <a:rPr lang="fr-FR" sz="1800" dirty="0" err="1"/>
              <a:t>factors</a:t>
            </a:r>
            <a:r>
              <a:rPr lang="fr-FR" sz="1800" dirty="0"/>
              <a:t> </a:t>
            </a:r>
            <a:r>
              <a:rPr lang="fr-FR" sz="1800" dirty="0" err="1"/>
              <a:t>except</a:t>
            </a:r>
            <a:r>
              <a:rPr lang="fr-FR" sz="1800" dirty="0"/>
              <a:t> 1). It </a:t>
            </a:r>
            <a:r>
              <a:rPr lang="fr-FR" sz="1800" dirty="0" err="1"/>
              <a:t>is</a:t>
            </a:r>
            <a:r>
              <a:rPr lang="fr-FR" sz="1800" dirty="0"/>
              <a:t> </a:t>
            </a:r>
            <a:r>
              <a:rPr lang="fr-FR" sz="1800" dirty="0" err="1"/>
              <a:t>often</a:t>
            </a:r>
            <a:r>
              <a:rPr lang="fr-FR" sz="1800" dirty="0"/>
              <a:t> </a:t>
            </a:r>
            <a:r>
              <a:rPr lang="fr-FR" sz="1800" dirty="0" err="1"/>
              <a:t>written</a:t>
            </a:r>
            <a:r>
              <a:rPr lang="fr-FR" sz="1800" dirty="0"/>
              <a:t> as </a:t>
            </a:r>
            <a:r>
              <a:rPr lang="el-GR" sz="1800" dirty="0"/>
              <a:t>φ</a:t>
            </a:r>
            <a:r>
              <a:rPr lang="fr-FR" sz="1800" dirty="0"/>
              <a:t>(n)</a:t>
            </a:r>
          </a:p>
          <a:p>
            <a:pPr marL="228600" lvl="1" indent="0">
              <a:buNone/>
            </a:pPr>
            <a:endParaRPr lang="fr-FR" sz="1800" dirty="0"/>
          </a:p>
          <a:p>
            <a:pPr lvl="2"/>
            <a:r>
              <a:rPr lang="fr-FR" sz="1800" dirty="0"/>
              <a:t>Exemple: </a:t>
            </a:r>
            <a:r>
              <a:rPr lang="el-GR" sz="1800" dirty="0"/>
              <a:t>φ</a:t>
            </a:r>
            <a:r>
              <a:rPr lang="fr-FR" sz="1800" dirty="0"/>
              <a:t>(8)=4 </a:t>
            </a:r>
            <a:r>
              <a:rPr lang="fr-FR" sz="1800" dirty="0" err="1"/>
              <a:t>because</a:t>
            </a:r>
            <a:r>
              <a:rPr lang="fr-FR" sz="1800" dirty="0"/>
              <a:t> </a:t>
            </a:r>
            <a:r>
              <a:rPr lang="fr-FR" sz="1800" dirty="0" err="1"/>
              <a:t>there</a:t>
            </a:r>
            <a:r>
              <a:rPr lang="fr-FR" sz="1800" dirty="0"/>
              <a:t> are four </a:t>
            </a:r>
            <a:r>
              <a:rPr lang="fr-FR" sz="1800" dirty="0" err="1"/>
              <a:t>numbers</a:t>
            </a:r>
            <a:r>
              <a:rPr lang="fr-FR" sz="1800" dirty="0"/>
              <a:t> 1,3,5 and 7 </a:t>
            </a:r>
            <a:r>
              <a:rPr lang="fr-FR" sz="1800" dirty="0" err="1"/>
              <a:t>which</a:t>
            </a:r>
            <a:r>
              <a:rPr lang="fr-FR" sz="1800" dirty="0"/>
              <a:t> do not </a:t>
            </a:r>
            <a:r>
              <a:rPr lang="fr-FR" sz="1800" dirty="0" err="1"/>
              <a:t>share</a:t>
            </a:r>
            <a:r>
              <a:rPr lang="fr-FR" sz="1800" dirty="0"/>
              <a:t> </a:t>
            </a:r>
            <a:r>
              <a:rPr lang="fr-FR" sz="1800" dirty="0" err="1"/>
              <a:t>any</a:t>
            </a:r>
            <a:r>
              <a:rPr lang="fr-FR" sz="1800" dirty="0"/>
              <a:t> </a:t>
            </a:r>
            <a:r>
              <a:rPr lang="fr-FR" sz="1800" dirty="0" err="1"/>
              <a:t>factors</a:t>
            </a:r>
            <a:r>
              <a:rPr lang="fr-FR" sz="1800" dirty="0"/>
              <a:t> </a:t>
            </a:r>
            <a:r>
              <a:rPr lang="fr-FR" sz="1800" dirty="0" err="1"/>
              <a:t>with</a:t>
            </a:r>
            <a:r>
              <a:rPr lang="fr-FR" sz="1800" dirty="0"/>
              <a:t> 8.</a:t>
            </a:r>
          </a:p>
          <a:p>
            <a:pPr lvl="2"/>
            <a:r>
              <a:rPr lang="fr-FR" sz="1800" dirty="0"/>
              <a:t>By </a:t>
            </a:r>
            <a:r>
              <a:rPr lang="fr-FR" sz="1800" dirty="0" err="1"/>
              <a:t>definition</a:t>
            </a:r>
            <a:r>
              <a:rPr lang="fr-FR" sz="1800" dirty="0"/>
              <a:t>, for </a:t>
            </a:r>
            <a:r>
              <a:rPr lang="fr-FR" sz="1800" b="1" dirty="0" err="1"/>
              <a:t>any</a:t>
            </a:r>
            <a:r>
              <a:rPr lang="fr-FR" sz="1800" b="1" dirty="0"/>
              <a:t> prime </a:t>
            </a:r>
            <a:r>
              <a:rPr lang="fr-FR" sz="1800" b="1" dirty="0" err="1"/>
              <a:t>number</a:t>
            </a:r>
            <a:r>
              <a:rPr lang="fr-FR" sz="1800" b="1" dirty="0"/>
              <a:t> p, </a:t>
            </a:r>
            <a:r>
              <a:rPr lang="el-GR" sz="1800" b="1" dirty="0"/>
              <a:t>φ</a:t>
            </a:r>
            <a:r>
              <a:rPr lang="fr-FR" sz="1800" b="1" dirty="0"/>
              <a:t>(p) = p-1</a:t>
            </a:r>
          </a:p>
          <a:p>
            <a:pPr lvl="2"/>
            <a:r>
              <a:rPr lang="fr-FR" sz="1800" dirty="0"/>
              <a:t>In </a:t>
            </a:r>
            <a:r>
              <a:rPr lang="fr-FR" sz="1800" dirty="0" err="1"/>
              <a:t>our</a:t>
            </a:r>
            <a:r>
              <a:rPr lang="fr-FR" sz="1800" dirty="0"/>
              <a:t> case, </a:t>
            </a:r>
            <a:r>
              <a:rPr lang="el-GR" sz="1800" dirty="0"/>
              <a:t>φ</a:t>
            </a:r>
            <a:r>
              <a:rPr lang="fr-FR" sz="1800" dirty="0"/>
              <a:t>(n) = </a:t>
            </a:r>
            <a:r>
              <a:rPr lang="el-GR" sz="1800" dirty="0"/>
              <a:t>φ</a:t>
            </a:r>
            <a:r>
              <a:rPr lang="fr-FR" sz="1800" dirty="0"/>
              <a:t>(p x q) = </a:t>
            </a:r>
            <a:r>
              <a:rPr lang="el-GR" sz="1800" dirty="0"/>
              <a:t>φ</a:t>
            </a:r>
            <a:r>
              <a:rPr lang="fr-FR" sz="1800" dirty="0"/>
              <a:t>(p) x </a:t>
            </a:r>
            <a:r>
              <a:rPr lang="el-GR" sz="1800" dirty="0"/>
              <a:t>φ</a:t>
            </a:r>
            <a:r>
              <a:rPr lang="fr-FR" sz="1800" dirty="0"/>
              <a:t>(q) = (p-1)(q-1) as </a:t>
            </a:r>
            <a:r>
              <a:rPr lang="fr-FR" sz="1800" dirty="0" err="1"/>
              <a:t>p,q</a:t>
            </a:r>
            <a:r>
              <a:rPr lang="fr-FR" sz="1800" dirty="0"/>
              <a:t> are prime </a:t>
            </a:r>
            <a:r>
              <a:rPr lang="fr-FR" sz="1800" dirty="0" err="1"/>
              <a:t>numbers</a:t>
            </a:r>
            <a:endParaRPr lang="fr-FR" sz="1800" dirty="0"/>
          </a:p>
          <a:p>
            <a:pPr marL="457200" lvl="2" indent="0">
              <a:buNone/>
            </a:pPr>
            <a:r>
              <a:rPr lang="fr-FR" sz="1800" dirty="0"/>
              <a:t>	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EC0902A-5D58-469B-A67C-8D3EC3F398E2}"/>
              </a:ext>
            </a:extLst>
          </p:cNvPr>
          <p:cNvSpPr txBox="1"/>
          <p:nvPr/>
        </p:nvSpPr>
        <p:spPr>
          <a:xfrm>
            <a:off x="2456822" y="3873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CFCE3-F3EE-403C-A004-349093B13BCF}"/>
              </a:ext>
            </a:extLst>
          </p:cNvPr>
          <p:cNvSpPr/>
          <p:nvPr/>
        </p:nvSpPr>
        <p:spPr>
          <a:xfrm>
            <a:off x="1384785" y="3135086"/>
            <a:ext cx="10189098" cy="738554"/>
          </a:xfrm>
          <a:prstGeom prst="rect">
            <a:avLst/>
          </a:prstGeom>
          <a:solidFill>
            <a:srgbClr val="92D05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801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865" y="404398"/>
            <a:ext cx="7729728" cy="1188720"/>
          </a:xfrm>
        </p:spPr>
        <p:txBody>
          <a:bodyPr/>
          <a:lstStyle/>
          <a:p>
            <a:r>
              <a:rPr lang="fr-FR" dirty="0"/>
              <a:t>KEY GENERATION (2)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15CA2B-7074-4A88-B24E-12FA1AFA8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641" y="1916384"/>
            <a:ext cx="10409099" cy="4494195"/>
          </a:xfrm>
        </p:spPr>
        <p:txBody>
          <a:bodyPr>
            <a:normAutofit fontScale="92500"/>
          </a:bodyPr>
          <a:lstStyle/>
          <a:p>
            <a:pPr marL="571500" lvl="1" indent="-342900">
              <a:buFont typeface="+mj-lt"/>
              <a:buAutoNum type="arabicPeriod" startAt="4"/>
            </a:pPr>
            <a:r>
              <a:rPr lang="fr-FR" sz="1800" dirty="0" err="1"/>
              <a:t>Choose</a:t>
            </a:r>
            <a:r>
              <a:rPr lang="fr-FR" sz="1800" dirty="0"/>
              <a:t> </a:t>
            </a:r>
            <a:r>
              <a:rPr lang="fr-FR" sz="1800" b="1" dirty="0"/>
              <a:t>an </a:t>
            </a:r>
            <a:r>
              <a:rPr lang="fr-FR" sz="1800" b="1" dirty="0" err="1"/>
              <a:t>integer</a:t>
            </a:r>
            <a:r>
              <a:rPr lang="fr-FR" sz="1800" b="1" dirty="0"/>
              <a:t> c </a:t>
            </a:r>
            <a:r>
              <a:rPr lang="fr-FR" sz="1800" dirty="0" err="1"/>
              <a:t>such</a:t>
            </a:r>
            <a:r>
              <a:rPr lang="fr-FR" sz="1800" dirty="0"/>
              <a:t> </a:t>
            </a:r>
            <a:r>
              <a:rPr lang="fr-FR" sz="1800" dirty="0" err="1"/>
              <a:t>that</a:t>
            </a:r>
            <a:r>
              <a:rPr lang="fr-FR" sz="1800" dirty="0"/>
              <a:t> 1 &lt; c &lt; </a:t>
            </a:r>
            <a:r>
              <a:rPr lang="el-GR" sz="1800" dirty="0"/>
              <a:t>φ</a:t>
            </a:r>
            <a:r>
              <a:rPr lang="fr-FR" sz="1800" dirty="0"/>
              <a:t>(n) and </a:t>
            </a:r>
            <a:r>
              <a:rPr lang="fr-FR" sz="1800" b="1" dirty="0"/>
              <a:t>c </a:t>
            </a:r>
            <a:r>
              <a:rPr lang="fr-FR" sz="1800" b="1" dirty="0" err="1"/>
              <a:t>is</a:t>
            </a:r>
            <a:r>
              <a:rPr lang="fr-FR" sz="1800" b="1" dirty="0"/>
              <a:t> </a:t>
            </a:r>
            <a:r>
              <a:rPr lang="fr-FR" sz="1800" b="1" dirty="0" err="1"/>
              <a:t>co</a:t>
            </a:r>
            <a:r>
              <a:rPr lang="fr-FR" sz="1800" b="1" dirty="0"/>
              <a:t>-prime to </a:t>
            </a:r>
            <a:r>
              <a:rPr lang="el-GR" sz="1800" b="1" dirty="0"/>
              <a:t>φ</a:t>
            </a:r>
            <a:r>
              <a:rPr lang="fr-FR" sz="1800" b="1" dirty="0"/>
              <a:t>(n) </a:t>
            </a:r>
            <a:r>
              <a:rPr lang="fr-FR" sz="1800" dirty="0"/>
              <a:t>(</a:t>
            </a:r>
            <a:r>
              <a:rPr lang="fr-FR" sz="1800" dirty="0" err="1"/>
              <a:t>share</a:t>
            </a:r>
            <a:r>
              <a:rPr lang="fr-FR" sz="1800" dirty="0"/>
              <a:t> no </a:t>
            </a:r>
            <a:r>
              <a:rPr lang="fr-FR" sz="1800" dirty="0" err="1"/>
              <a:t>factors</a:t>
            </a:r>
            <a:r>
              <a:rPr lang="fr-FR" sz="1800" dirty="0"/>
              <a:t> </a:t>
            </a:r>
            <a:r>
              <a:rPr lang="fr-FR" sz="1800" dirty="0" err="1"/>
              <a:t>other</a:t>
            </a:r>
            <a:r>
              <a:rPr lang="fr-FR" sz="1800" dirty="0"/>
              <a:t> </a:t>
            </a:r>
            <a:r>
              <a:rPr lang="fr-FR" sz="1800" dirty="0" err="1"/>
              <a:t>than</a:t>
            </a:r>
            <a:r>
              <a:rPr lang="fr-FR" sz="1800" dirty="0"/>
              <a:t> 1)</a:t>
            </a:r>
          </a:p>
          <a:p>
            <a:pPr marL="571500" lvl="1" indent="-342900">
              <a:buFont typeface="+mj-lt"/>
              <a:buAutoNum type="arabicPeriod" startAt="4"/>
            </a:pPr>
            <a:r>
              <a:rPr lang="fr-FR" sz="1800" dirty="0" err="1"/>
              <a:t>Compute</a:t>
            </a:r>
            <a:r>
              <a:rPr lang="fr-FR" sz="1800" dirty="0"/>
              <a:t> an </a:t>
            </a:r>
            <a:r>
              <a:rPr lang="fr-FR" sz="1800" dirty="0" err="1"/>
              <a:t>integer</a:t>
            </a:r>
            <a:r>
              <a:rPr lang="fr-FR" sz="1800" dirty="0"/>
              <a:t> d to </a:t>
            </a:r>
            <a:r>
              <a:rPr lang="fr-FR" sz="1800" dirty="0" err="1"/>
              <a:t>satisfy</a:t>
            </a:r>
            <a:r>
              <a:rPr lang="fr-FR" sz="1800" dirty="0"/>
              <a:t> c x d = 1 (mod </a:t>
            </a:r>
            <a:r>
              <a:rPr lang="el-GR" sz="1800" b="1" dirty="0"/>
              <a:t>φ</a:t>
            </a:r>
            <a:r>
              <a:rPr lang="fr-FR" sz="1800" b="1" dirty="0"/>
              <a:t>(n))</a:t>
            </a:r>
            <a:endParaRPr lang="fr-FR" sz="1800" dirty="0"/>
          </a:p>
          <a:p>
            <a:pPr marL="457200" lvl="2" indent="0">
              <a:buNone/>
            </a:pPr>
            <a:endParaRPr lang="fr-FR" sz="1800" dirty="0"/>
          </a:p>
          <a:p>
            <a:pPr marL="457200" lvl="2" indent="0">
              <a:buNone/>
            </a:pPr>
            <a:r>
              <a:rPr lang="fr-FR" sz="1800" dirty="0" err="1"/>
              <a:t>Then</a:t>
            </a:r>
            <a:r>
              <a:rPr lang="fr-FR" sz="1800" dirty="0"/>
              <a:t> </a:t>
            </a:r>
            <a:r>
              <a:rPr lang="fr-FR" sz="1800" b="1" dirty="0"/>
              <a:t>public key </a:t>
            </a:r>
            <a:r>
              <a:rPr lang="fr-FR" sz="1800" dirty="0" err="1"/>
              <a:t>is</a:t>
            </a:r>
            <a:r>
              <a:rPr lang="fr-FR" sz="1800" dirty="0"/>
              <a:t> made of the </a:t>
            </a:r>
            <a:r>
              <a:rPr lang="fr-FR" sz="1800" b="1" dirty="0" err="1"/>
              <a:t>modulus</a:t>
            </a:r>
            <a:r>
              <a:rPr lang="fr-FR" sz="1800" b="1" dirty="0"/>
              <a:t> n </a:t>
            </a:r>
            <a:r>
              <a:rPr lang="fr-FR" sz="1800" dirty="0"/>
              <a:t>and the public </a:t>
            </a:r>
            <a:r>
              <a:rPr lang="fr-FR" sz="1800" b="1" dirty="0" err="1"/>
              <a:t>exponent</a:t>
            </a:r>
            <a:r>
              <a:rPr lang="fr-FR" sz="1800" b="1" dirty="0"/>
              <a:t> c (</a:t>
            </a:r>
            <a:r>
              <a:rPr lang="fr-FR" sz="1800" dirty="0" err="1"/>
              <a:t>often</a:t>
            </a:r>
            <a:r>
              <a:rPr lang="fr-FR" sz="1800" dirty="0"/>
              <a:t> </a:t>
            </a:r>
            <a:r>
              <a:rPr lang="fr-FR" sz="1800" dirty="0" err="1"/>
              <a:t>chosen</a:t>
            </a:r>
            <a:r>
              <a:rPr lang="fr-FR" sz="1800" dirty="0"/>
              <a:t> to </a:t>
            </a:r>
            <a:r>
              <a:rPr lang="fr-FR" sz="1800" dirty="0" err="1"/>
              <a:t>be</a:t>
            </a:r>
            <a:r>
              <a:rPr lang="fr-FR" sz="1800" dirty="0"/>
              <a:t> 2^16+1 = 65537)</a:t>
            </a:r>
          </a:p>
          <a:p>
            <a:pPr marL="457200" lvl="2" indent="0">
              <a:buNone/>
            </a:pPr>
            <a:r>
              <a:rPr lang="fr-FR" sz="1800" dirty="0"/>
              <a:t>The </a:t>
            </a:r>
            <a:r>
              <a:rPr lang="fr-FR" sz="1800" b="1" dirty="0" err="1"/>
              <a:t>private</a:t>
            </a:r>
            <a:r>
              <a:rPr lang="fr-FR" sz="1800" b="1" dirty="0"/>
              <a:t> key </a:t>
            </a:r>
            <a:r>
              <a:rPr lang="fr-FR" sz="1800" dirty="0" err="1"/>
              <a:t>is</a:t>
            </a:r>
            <a:r>
              <a:rPr lang="fr-FR" sz="1800" dirty="0"/>
              <a:t> made of </a:t>
            </a:r>
            <a:r>
              <a:rPr lang="fr-FR" sz="1800" dirty="0" err="1"/>
              <a:t>of</a:t>
            </a:r>
            <a:r>
              <a:rPr lang="fr-FR" sz="1800" dirty="0"/>
              <a:t> the </a:t>
            </a:r>
            <a:r>
              <a:rPr lang="fr-FR" sz="1800" b="1" dirty="0" err="1"/>
              <a:t>modulus</a:t>
            </a:r>
            <a:r>
              <a:rPr lang="fr-FR" sz="1800" b="1" dirty="0"/>
              <a:t> n</a:t>
            </a:r>
            <a:r>
              <a:rPr lang="fr-FR" sz="1800" dirty="0"/>
              <a:t> and the </a:t>
            </a:r>
            <a:r>
              <a:rPr lang="fr-FR" sz="1800" b="1" dirty="0" err="1"/>
              <a:t>private</a:t>
            </a:r>
            <a:r>
              <a:rPr lang="fr-FR" sz="1800" b="1" dirty="0"/>
              <a:t> </a:t>
            </a:r>
            <a:r>
              <a:rPr lang="fr-FR" sz="1800" b="1" dirty="0" err="1"/>
              <a:t>exponent</a:t>
            </a:r>
            <a:r>
              <a:rPr lang="fr-FR" sz="1800" b="1" dirty="0"/>
              <a:t> d </a:t>
            </a:r>
            <a:r>
              <a:rPr lang="fr-FR" sz="1800" dirty="0" err="1"/>
              <a:t>which</a:t>
            </a:r>
            <a:r>
              <a:rPr lang="fr-FR" sz="1800" dirty="0"/>
              <a:t> must </a:t>
            </a:r>
            <a:r>
              <a:rPr lang="fr-FR" sz="1800" dirty="0" err="1"/>
              <a:t>be</a:t>
            </a:r>
            <a:r>
              <a:rPr lang="fr-FR" sz="1800" dirty="0"/>
              <a:t> </a:t>
            </a:r>
            <a:r>
              <a:rPr lang="fr-FR" sz="1800" dirty="0" err="1"/>
              <a:t>kept</a:t>
            </a:r>
            <a:r>
              <a:rPr lang="fr-FR" sz="1800" dirty="0"/>
              <a:t> secret.</a:t>
            </a:r>
          </a:p>
          <a:p>
            <a:pPr marL="457200" lvl="2" indent="0">
              <a:buNone/>
            </a:pPr>
            <a:endParaRPr lang="fr-FR" sz="1800" dirty="0"/>
          </a:p>
          <a:p>
            <a:pPr marL="457200" lvl="2" indent="0">
              <a:buNone/>
            </a:pPr>
            <a:r>
              <a:rPr lang="fr-FR" sz="1800" dirty="0" err="1"/>
              <a:t>Remark</a:t>
            </a:r>
            <a:r>
              <a:rPr lang="fr-FR" sz="1800" dirty="0"/>
              <a:t>: </a:t>
            </a:r>
            <a:r>
              <a:rPr lang="fr-FR" sz="1800" dirty="0" err="1"/>
              <a:t>it</a:t>
            </a:r>
            <a:r>
              <a:rPr lang="fr-FR" sz="1800" dirty="0"/>
              <a:t> </a:t>
            </a:r>
            <a:r>
              <a:rPr lang="fr-FR" sz="1800" dirty="0" err="1"/>
              <a:t>is</a:t>
            </a:r>
            <a:r>
              <a:rPr lang="fr-FR" sz="1800" dirty="0"/>
              <a:t> </a:t>
            </a:r>
            <a:r>
              <a:rPr lang="fr-FR" sz="1800" dirty="0" err="1"/>
              <a:t>always</a:t>
            </a:r>
            <a:r>
              <a:rPr lang="fr-FR" sz="1800" dirty="0"/>
              <a:t> possible to </a:t>
            </a:r>
            <a:r>
              <a:rPr lang="fr-FR" sz="1800" dirty="0" err="1"/>
              <a:t>find</a:t>
            </a:r>
            <a:r>
              <a:rPr lang="fr-FR" sz="1800" dirty="0"/>
              <a:t> d </a:t>
            </a:r>
            <a:r>
              <a:rPr lang="fr-FR" sz="1800" dirty="0" err="1"/>
              <a:t>wich</a:t>
            </a:r>
            <a:r>
              <a:rPr lang="fr-FR" sz="1800" dirty="0"/>
              <a:t> </a:t>
            </a:r>
            <a:r>
              <a:rPr lang="fr-FR" sz="1800" dirty="0" err="1"/>
              <a:t>satisfies</a:t>
            </a:r>
            <a:r>
              <a:rPr lang="fr-FR" sz="1800" dirty="0"/>
              <a:t> c x d = 1 (mod </a:t>
            </a:r>
            <a:r>
              <a:rPr lang="el-GR" sz="1800" b="1" dirty="0"/>
              <a:t>φ</a:t>
            </a:r>
            <a:r>
              <a:rPr lang="fr-FR" sz="1800" b="1" dirty="0"/>
              <a:t>(n)) </a:t>
            </a:r>
            <a:r>
              <a:rPr lang="fr-FR" sz="1800" dirty="0"/>
              <a:t>	</a:t>
            </a:r>
          </a:p>
          <a:p>
            <a:pPr marL="457200" lvl="2" indent="0">
              <a:buNone/>
            </a:pPr>
            <a:r>
              <a:rPr lang="fr-FR" sz="1800" dirty="0" err="1"/>
              <a:t>Bézout’s</a:t>
            </a:r>
            <a:r>
              <a:rPr lang="fr-FR" sz="1800" dirty="0"/>
              <a:t> </a:t>
            </a:r>
            <a:r>
              <a:rPr lang="fr-FR" sz="1800" dirty="0" err="1"/>
              <a:t>identity</a:t>
            </a:r>
            <a:r>
              <a:rPr lang="fr-FR" sz="1800" dirty="0"/>
              <a:t>: let a and b </a:t>
            </a:r>
            <a:r>
              <a:rPr lang="fr-FR" sz="1800" dirty="0" err="1"/>
              <a:t>be</a:t>
            </a:r>
            <a:r>
              <a:rPr lang="fr-FR" sz="1800" dirty="0"/>
              <a:t> </a:t>
            </a:r>
            <a:r>
              <a:rPr lang="fr-FR" sz="1800" dirty="0" err="1"/>
              <a:t>integers</a:t>
            </a:r>
            <a:r>
              <a:rPr lang="fr-FR" sz="1800" dirty="0"/>
              <a:t> </a:t>
            </a:r>
            <a:r>
              <a:rPr lang="fr-FR" sz="1800" dirty="0" err="1"/>
              <a:t>with</a:t>
            </a:r>
            <a:r>
              <a:rPr lang="fr-FR" sz="1800" dirty="0"/>
              <a:t> </a:t>
            </a:r>
            <a:r>
              <a:rPr lang="fr-FR" sz="1800" dirty="0" err="1"/>
              <a:t>greatest</a:t>
            </a:r>
            <a:r>
              <a:rPr lang="fr-FR" sz="1800" dirty="0"/>
              <a:t> </a:t>
            </a:r>
            <a:r>
              <a:rPr lang="fr-FR" sz="1800" dirty="0" err="1"/>
              <a:t>common</a:t>
            </a:r>
            <a:r>
              <a:rPr lang="fr-FR" sz="1800" dirty="0"/>
              <a:t> </a:t>
            </a:r>
            <a:r>
              <a:rPr lang="fr-FR" sz="1800" dirty="0" err="1"/>
              <a:t>divisor</a:t>
            </a:r>
            <a:r>
              <a:rPr lang="fr-FR" sz="1800" dirty="0"/>
              <a:t> d. </a:t>
            </a:r>
            <a:r>
              <a:rPr lang="fr-FR" sz="1800" dirty="0" err="1"/>
              <a:t>Then</a:t>
            </a:r>
            <a:r>
              <a:rPr lang="fr-FR" sz="1800" dirty="0"/>
              <a:t> </a:t>
            </a:r>
            <a:r>
              <a:rPr lang="fr-FR" sz="1800" dirty="0" err="1"/>
              <a:t>there</a:t>
            </a:r>
            <a:r>
              <a:rPr lang="fr-FR" sz="1800" dirty="0"/>
              <a:t> </a:t>
            </a:r>
            <a:r>
              <a:rPr lang="fr-FR" sz="1800" dirty="0" err="1"/>
              <a:t>exist</a:t>
            </a:r>
            <a:r>
              <a:rPr lang="fr-FR" sz="1800" dirty="0"/>
              <a:t> </a:t>
            </a:r>
            <a:r>
              <a:rPr lang="fr-FR" sz="1800" dirty="0" err="1"/>
              <a:t>integers</a:t>
            </a:r>
            <a:r>
              <a:rPr lang="fr-FR" sz="1800" dirty="0"/>
              <a:t> x and y </a:t>
            </a:r>
            <a:r>
              <a:rPr lang="fr-FR" sz="1800" dirty="0" err="1"/>
              <a:t>such</a:t>
            </a:r>
            <a:r>
              <a:rPr lang="fr-FR" sz="1800" dirty="0"/>
              <a:t> </a:t>
            </a:r>
            <a:r>
              <a:rPr lang="fr-FR" sz="1800" dirty="0" err="1"/>
              <a:t>that</a:t>
            </a:r>
            <a:r>
              <a:rPr lang="fr-FR" sz="1800" dirty="0"/>
              <a:t> </a:t>
            </a:r>
            <a:r>
              <a:rPr lang="fr-FR" sz="1800" dirty="0" err="1"/>
              <a:t>ax</a:t>
            </a:r>
            <a:r>
              <a:rPr lang="fr-FR" sz="1800" dirty="0"/>
              <a:t> + by = d</a:t>
            </a:r>
          </a:p>
          <a:p>
            <a:pPr marL="457200" lvl="2" indent="0">
              <a:buNone/>
            </a:pPr>
            <a:r>
              <a:rPr lang="fr-FR" sz="1800" dirty="0"/>
              <a:t>In </a:t>
            </a:r>
            <a:r>
              <a:rPr lang="fr-FR" sz="1800" dirty="0" err="1"/>
              <a:t>our</a:t>
            </a:r>
            <a:r>
              <a:rPr lang="fr-FR" sz="1800" dirty="0"/>
              <a:t> case, as c has been </a:t>
            </a:r>
            <a:r>
              <a:rPr lang="fr-FR" sz="1800" dirty="0" err="1"/>
              <a:t>chosen</a:t>
            </a:r>
            <a:r>
              <a:rPr lang="fr-FR" sz="1800" dirty="0"/>
              <a:t> to </a:t>
            </a:r>
            <a:r>
              <a:rPr lang="fr-FR" sz="1800" dirty="0" err="1"/>
              <a:t>be</a:t>
            </a:r>
            <a:r>
              <a:rPr lang="fr-FR" sz="1800" dirty="0"/>
              <a:t> </a:t>
            </a:r>
            <a:r>
              <a:rPr lang="fr-FR" sz="1800" dirty="0" err="1"/>
              <a:t>co</a:t>
            </a:r>
            <a:r>
              <a:rPr lang="fr-FR" sz="1800" dirty="0"/>
              <a:t>-prime to </a:t>
            </a:r>
            <a:r>
              <a:rPr lang="el-GR" sz="1800" dirty="0"/>
              <a:t>φ</a:t>
            </a:r>
            <a:r>
              <a:rPr lang="fr-FR" sz="1800" dirty="0"/>
              <a:t>(n), pgcd = 1 and </a:t>
            </a:r>
            <a:r>
              <a:rPr lang="fr-FR" sz="1800" dirty="0" err="1"/>
              <a:t>so</a:t>
            </a:r>
            <a:r>
              <a:rPr lang="fr-FR" sz="1800" dirty="0"/>
              <a:t> </a:t>
            </a:r>
            <a:r>
              <a:rPr lang="fr-FR" sz="1800" dirty="0" err="1"/>
              <a:t>it</a:t>
            </a:r>
            <a:r>
              <a:rPr lang="fr-FR" sz="1800" dirty="0"/>
              <a:t> </a:t>
            </a:r>
            <a:r>
              <a:rPr lang="fr-FR" sz="1800" dirty="0" err="1"/>
              <a:t>is</a:t>
            </a:r>
            <a:r>
              <a:rPr lang="fr-FR" sz="1800" dirty="0"/>
              <a:t> </a:t>
            </a:r>
            <a:r>
              <a:rPr lang="fr-FR" sz="1800" dirty="0" err="1"/>
              <a:t>always</a:t>
            </a:r>
            <a:r>
              <a:rPr lang="fr-FR" sz="1800" dirty="0"/>
              <a:t> possible to </a:t>
            </a:r>
            <a:r>
              <a:rPr lang="fr-FR" sz="1800" dirty="0" err="1"/>
              <a:t>find</a:t>
            </a:r>
            <a:r>
              <a:rPr lang="fr-FR" sz="1800" dirty="0"/>
              <a:t> </a:t>
            </a:r>
            <a:r>
              <a:rPr lang="fr-FR" sz="1800" dirty="0" err="1"/>
              <a:t>two</a:t>
            </a:r>
            <a:r>
              <a:rPr lang="fr-FR" sz="1800" dirty="0"/>
              <a:t> </a:t>
            </a:r>
            <a:r>
              <a:rPr lang="fr-FR" sz="1800" dirty="0" err="1"/>
              <a:t>integers</a:t>
            </a:r>
            <a:r>
              <a:rPr lang="fr-FR" sz="1800" dirty="0"/>
              <a:t> a, b </a:t>
            </a:r>
            <a:r>
              <a:rPr lang="fr-FR" sz="1800" dirty="0" err="1"/>
              <a:t>such</a:t>
            </a:r>
            <a:r>
              <a:rPr lang="fr-FR" sz="1800" dirty="0"/>
              <a:t> c x a + b x </a:t>
            </a:r>
            <a:r>
              <a:rPr lang="el-GR" sz="1800" dirty="0"/>
              <a:t>φ</a:t>
            </a:r>
            <a:r>
              <a:rPr lang="fr-FR" sz="1800" dirty="0"/>
              <a:t>(n) = 1 =&gt;  c x a = 1 (mod </a:t>
            </a:r>
            <a:r>
              <a:rPr lang="el-GR" sz="1800" dirty="0"/>
              <a:t>φ</a:t>
            </a:r>
            <a:r>
              <a:rPr lang="fr-FR" sz="1800" dirty="0"/>
              <a:t>(n))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EC0902A-5D58-469B-A67C-8D3EC3F398E2}"/>
              </a:ext>
            </a:extLst>
          </p:cNvPr>
          <p:cNvSpPr txBox="1"/>
          <p:nvPr/>
        </p:nvSpPr>
        <p:spPr>
          <a:xfrm>
            <a:off x="2456822" y="3873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B83256E-DCD9-4721-B661-29BE781BF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151" y="4566238"/>
            <a:ext cx="10205589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15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3286"/>
            <a:ext cx="7729728" cy="1188720"/>
          </a:xfrm>
        </p:spPr>
        <p:txBody>
          <a:bodyPr/>
          <a:lstStyle/>
          <a:p>
            <a:r>
              <a:rPr lang="fr-FR"/>
              <a:t>KEY GENERATION EXAMPLE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15CA2B-7074-4A88-B24E-12FA1AFA8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641" y="1916384"/>
            <a:ext cx="10409099" cy="4494195"/>
          </a:xfrm>
        </p:spPr>
        <p:txBody>
          <a:bodyPr>
            <a:normAutofit/>
          </a:bodyPr>
          <a:lstStyle/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/>
            </a:pPr>
            <a:endParaRPr lang="fr-FR" sz="18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EC0902A-5D58-469B-A67C-8D3EC3F398E2}"/>
              </a:ext>
            </a:extLst>
          </p:cNvPr>
          <p:cNvSpPr txBox="1"/>
          <p:nvPr/>
        </p:nvSpPr>
        <p:spPr>
          <a:xfrm>
            <a:off x="2456822" y="3873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59265169-BE98-427F-8C3A-C8487B45A87F}"/>
              </a:ext>
            </a:extLst>
          </p:cNvPr>
          <p:cNvSpPr txBox="1">
            <a:spLocks/>
          </p:cNvSpPr>
          <p:nvPr/>
        </p:nvSpPr>
        <p:spPr>
          <a:xfrm>
            <a:off x="1366041" y="2068785"/>
            <a:ext cx="10409099" cy="4292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lvl="1" indent="-342900">
              <a:buFont typeface="+mj-lt"/>
              <a:buAutoNum type="arabicPeriod"/>
            </a:pPr>
            <a:r>
              <a:rPr lang="fr-FR" sz="1800" dirty="0" err="1"/>
              <a:t>Choose</a:t>
            </a:r>
            <a:r>
              <a:rPr lang="fr-FR" sz="1800" dirty="0"/>
              <a:t> </a:t>
            </a:r>
            <a:r>
              <a:rPr lang="fr-FR" sz="1800" dirty="0" err="1"/>
              <a:t>two</a:t>
            </a:r>
            <a:r>
              <a:rPr lang="fr-FR" sz="1800" dirty="0"/>
              <a:t> distinct large prime </a:t>
            </a:r>
            <a:r>
              <a:rPr lang="fr-FR" sz="1800" dirty="0" err="1"/>
              <a:t>numbers</a:t>
            </a:r>
            <a:r>
              <a:rPr lang="fr-FR" sz="1800" dirty="0"/>
              <a:t> p and q</a:t>
            </a:r>
          </a:p>
          <a:p>
            <a:pPr marL="457200" lvl="2" indent="0">
              <a:buNone/>
            </a:pPr>
            <a:r>
              <a:rPr lang="fr-FR" sz="1800" dirty="0"/>
              <a:t>	p = 7, q = 11</a:t>
            </a:r>
          </a:p>
          <a:p>
            <a:pPr marL="571500" lvl="1" indent="-342900">
              <a:buFont typeface="+mj-lt"/>
              <a:buAutoNum type="arabicPeriod"/>
            </a:pPr>
            <a:r>
              <a:rPr lang="fr-FR" sz="1800" dirty="0" err="1"/>
              <a:t>Compute</a:t>
            </a:r>
            <a:r>
              <a:rPr lang="fr-FR" sz="1800" dirty="0"/>
              <a:t> n = p x q</a:t>
            </a:r>
          </a:p>
          <a:p>
            <a:pPr marL="457200" lvl="2" indent="0">
              <a:buNone/>
            </a:pPr>
            <a:r>
              <a:rPr lang="fr-FR" sz="1800" dirty="0"/>
              <a:t>        n = p x q = 7 x 11 = 77</a:t>
            </a:r>
          </a:p>
          <a:p>
            <a:pPr marL="571500" lvl="1" indent="-342900">
              <a:buFont typeface="+mj-lt"/>
              <a:buAutoNum type="arabicPeriod"/>
            </a:pPr>
            <a:r>
              <a:rPr lang="fr-FR" sz="1800" dirty="0" err="1"/>
              <a:t>Compute</a:t>
            </a:r>
            <a:r>
              <a:rPr lang="fr-FR" sz="1800" dirty="0"/>
              <a:t> the </a:t>
            </a:r>
            <a:r>
              <a:rPr lang="fr-FR" sz="1800" dirty="0" err="1"/>
              <a:t>Euler’s</a:t>
            </a:r>
            <a:r>
              <a:rPr lang="fr-FR" sz="1800" dirty="0"/>
              <a:t> </a:t>
            </a:r>
            <a:r>
              <a:rPr lang="fr-FR" sz="1800" dirty="0" err="1"/>
              <a:t>totient</a:t>
            </a:r>
            <a:r>
              <a:rPr lang="fr-FR" sz="1800" dirty="0"/>
              <a:t> </a:t>
            </a:r>
            <a:r>
              <a:rPr lang="fr-FR" sz="1800" dirty="0" err="1"/>
              <a:t>function</a:t>
            </a:r>
            <a:r>
              <a:rPr lang="fr-FR" sz="1800" dirty="0"/>
              <a:t> </a:t>
            </a:r>
            <a:r>
              <a:rPr lang="el-GR" sz="1800" dirty="0"/>
              <a:t>φ</a:t>
            </a:r>
            <a:r>
              <a:rPr lang="fr-FR" sz="1800" dirty="0"/>
              <a:t>(n)</a:t>
            </a:r>
          </a:p>
          <a:p>
            <a:pPr marL="228600" lvl="1" indent="0">
              <a:buNone/>
            </a:pPr>
            <a:r>
              <a:rPr lang="fr-FR" sz="1800" dirty="0"/>
              <a:t>	</a:t>
            </a:r>
            <a:r>
              <a:rPr lang="el-GR" sz="1800" b="1" dirty="0"/>
              <a:t>φ</a:t>
            </a:r>
            <a:r>
              <a:rPr lang="fr-FR" sz="1800" b="1" dirty="0"/>
              <a:t>(n)</a:t>
            </a:r>
            <a:r>
              <a:rPr lang="fr-FR" sz="1800" dirty="0"/>
              <a:t> = (p – 1)x(q-1) = 6 x 10 = </a:t>
            </a:r>
            <a:r>
              <a:rPr lang="fr-FR" sz="1800" b="1" dirty="0"/>
              <a:t>60</a:t>
            </a:r>
          </a:p>
          <a:p>
            <a:pPr marL="571500" lvl="1" indent="-342900">
              <a:buFont typeface="+mj-lt"/>
              <a:buAutoNum type="arabicPeriod" startAt="4"/>
            </a:pPr>
            <a:r>
              <a:rPr lang="fr-FR" sz="1800" dirty="0" err="1"/>
              <a:t>Choose</a:t>
            </a:r>
            <a:r>
              <a:rPr lang="fr-FR" sz="1800" dirty="0"/>
              <a:t> an </a:t>
            </a:r>
            <a:r>
              <a:rPr lang="fr-FR" sz="1800" dirty="0" err="1"/>
              <a:t>integer</a:t>
            </a:r>
            <a:r>
              <a:rPr lang="fr-FR" sz="1800" dirty="0"/>
              <a:t> </a:t>
            </a:r>
            <a:r>
              <a:rPr lang="fr-FR" sz="1800" b="1" dirty="0"/>
              <a:t>c </a:t>
            </a:r>
            <a:r>
              <a:rPr lang="fr-FR" sz="1800" dirty="0" err="1"/>
              <a:t>such</a:t>
            </a:r>
            <a:r>
              <a:rPr lang="fr-FR" sz="1800" dirty="0"/>
              <a:t> </a:t>
            </a:r>
            <a:r>
              <a:rPr lang="fr-FR" sz="1800" dirty="0" err="1"/>
              <a:t>that</a:t>
            </a:r>
            <a:r>
              <a:rPr lang="fr-FR" sz="1800" dirty="0"/>
              <a:t> 1 &lt; c &lt; </a:t>
            </a:r>
            <a:r>
              <a:rPr lang="el-GR" sz="1800" dirty="0"/>
              <a:t>φ</a:t>
            </a:r>
            <a:r>
              <a:rPr lang="fr-FR" sz="1800" dirty="0"/>
              <a:t>(n) and c </a:t>
            </a:r>
            <a:r>
              <a:rPr lang="fr-FR" sz="1800" dirty="0" err="1"/>
              <a:t>is</a:t>
            </a:r>
            <a:r>
              <a:rPr lang="fr-FR" sz="1800" dirty="0"/>
              <a:t> </a:t>
            </a:r>
            <a:r>
              <a:rPr lang="fr-FR" sz="1800" dirty="0" err="1"/>
              <a:t>co</a:t>
            </a:r>
            <a:r>
              <a:rPr lang="fr-FR" sz="1800" dirty="0"/>
              <a:t>-prime to </a:t>
            </a:r>
            <a:r>
              <a:rPr lang="el-GR" sz="1800" dirty="0"/>
              <a:t>φ</a:t>
            </a:r>
            <a:r>
              <a:rPr lang="fr-FR" sz="1800" dirty="0"/>
              <a:t>(n)</a:t>
            </a:r>
          </a:p>
          <a:p>
            <a:pPr marL="457200" lvl="2" indent="0">
              <a:buNone/>
            </a:pPr>
            <a:r>
              <a:rPr lang="fr-FR" sz="1800" b="1" dirty="0"/>
              <a:t>       </a:t>
            </a:r>
            <a:r>
              <a:rPr lang="fr-FR" sz="1800" dirty="0"/>
              <a:t>for </a:t>
            </a:r>
            <a:r>
              <a:rPr lang="fr-FR" sz="1800" dirty="0" err="1"/>
              <a:t>example</a:t>
            </a:r>
            <a:r>
              <a:rPr lang="fr-FR" sz="1800" dirty="0"/>
              <a:t> </a:t>
            </a:r>
            <a:r>
              <a:rPr lang="fr-FR" sz="1800" b="1" dirty="0"/>
              <a:t>c = 13</a:t>
            </a:r>
            <a:r>
              <a:rPr lang="fr-FR" sz="1800" dirty="0"/>
              <a:t>, </a:t>
            </a:r>
            <a:r>
              <a:rPr lang="fr-FR" sz="1800" dirty="0" err="1"/>
              <a:t>co</a:t>
            </a:r>
            <a:r>
              <a:rPr lang="fr-FR" sz="1800" dirty="0"/>
              <a:t>-prime to 60</a:t>
            </a:r>
          </a:p>
          <a:p>
            <a:pPr marL="800100" lvl="2" indent="-342900">
              <a:buFont typeface="+mj-lt"/>
              <a:buAutoNum type="arabicPeriod" startAt="5"/>
            </a:pPr>
            <a:r>
              <a:rPr lang="fr-FR" sz="1800" dirty="0" err="1"/>
              <a:t>Compute</a:t>
            </a:r>
            <a:r>
              <a:rPr lang="fr-FR" sz="1800" dirty="0"/>
              <a:t> an </a:t>
            </a:r>
            <a:r>
              <a:rPr lang="fr-FR" sz="1800" dirty="0" err="1"/>
              <a:t>integer</a:t>
            </a:r>
            <a:r>
              <a:rPr lang="fr-FR" sz="1800" dirty="0"/>
              <a:t> d to </a:t>
            </a:r>
            <a:r>
              <a:rPr lang="fr-FR" sz="1800" dirty="0" err="1"/>
              <a:t>satisfy</a:t>
            </a:r>
            <a:r>
              <a:rPr lang="fr-FR" sz="1800" dirty="0"/>
              <a:t> c x d = 1 (mod </a:t>
            </a:r>
            <a:r>
              <a:rPr lang="el-GR" sz="1800" b="1" dirty="0"/>
              <a:t>φ</a:t>
            </a:r>
            <a:r>
              <a:rPr lang="fr-FR" sz="1800" b="1" dirty="0"/>
              <a:t>(n))</a:t>
            </a:r>
            <a:r>
              <a:rPr lang="fr-FR" sz="1800" dirty="0"/>
              <a:t> </a:t>
            </a:r>
          </a:p>
          <a:p>
            <a:pPr marL="457200" lvl="2" indent="0">
              <a:buNone/>
            </a:pPr>
            <a:r>
              <a:rPr lang="fr-FR" sz="1800" dirty="0"/>
              <a:t>d x 13 = 1 + (k x60) =&gt; </a:t>
            </a:r>
            <a:r>
              <a:rPr lang="fr-FR" sz="1800" b="1" dirty="0"/>
              <a:t>d=37 </a:t>
            </a:r>
            <a:r>
              <a:rPr lang="fr-FR" sz="1800" dirty="0"/>
              <a:t>as 37 x 13 = (8 x60) + 1 = 481</a:t>
            </a:r>
          </a:p>
          <a:p>
            <a:pPr marL="457200" lvl="2" indent="0">
              <a:buNone/>
            </a:pPr>
            <a:endParaRPr lang="fr-FR" sz="1800" dirty="0"/>
          </a:p>
          <a:p>
            <a:pPr marL="457200" lvl="2" indent="0">
              <a:buNone/>
            </a:pPr>
            <a:r>
              <a:rPr lang="fr-FR" sz="1800" dirty="0"/>
              <a:t>The public key </a:t>
            </a:r>
            <a:r>
              <a:rPr lang="fr-FR" sz="1800" dirty="0" err="1"/>
              <a:t>is</a:t>
            </a:r>
            <a:r>
              <a:rPr lang="fr-FR" sz="1800" dirty="0"/>
              <a:t> (n=77, c=13)     and the </a:t>
            </a:r>
            <a:r>
              <a:rPr lang="fr-FR" sz="1800" dirty="0" err="1"/>
              <a:t>private</a:t>
            </a:r>
            <a:r>
              <a:rPr lang="fr-FR" sz="1800" dirty="0"/>
              <a:t> key (n=77  , d=37)</a:t>
            </a:r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fr-FR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06002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3286"/>
            <a:ext cx="7729728" cy="1188720"/>
          </a:xfrm>
        </p:spPr>
        <p:txBody>
          <a:bodyPr/>
          <a:lstStyle/>
          <a:p>
            <a:r>
              <a:rPr lang="fr-FR" dirty="0"/>
              <a:t>KEY DISTRIBUTION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15CA2B-7074-4A88-B24E-12FA1AFA8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641" y="1916384"/>
            <a:ext cx="10409099" cy="4494195"/>
          </a:xfrm>
        </p:spPr>
        <p:txBody>
          <a:bodyPr>
            <a:normAutofit/>
          </a:bodyPr>
          <a:lstStyle/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/>
            </a:pPr>
            <a:endParaRPr lang="fr-FR" sz="18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EC0902A-5D58-469B-A67C-8D3EC3F398E2}"/>
              </a:ext>
            </a:extLst>
          </p:cNvPr>
          <p:cNvSpPr txBox="1"/>
          <p:nvPr/>
        </p:nvSpPr>
        <p:spPr>
          <a:xfrm>
            <a:off x="2456822" y="3873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59265169-BE98-427F-8C3A-C8487B45A87F}"/>
              </a:ext>
            </a:extLst>
          </p:cNvPr>
          <p:cNvSpPr txBox="1">
            <a:spLocks/>
          </p:cNvSpPr>
          <p:nvPr/>
        </p:nvSpPr>
        <p:spPr>
          <a:xfrm>
            <a:off x="1366041" y="2068785"/>
            <a:ext cx="10409099" cy="429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en-US" sz="1800" dirty="0"/>
              <a:t>Suppose that Bob wants to send information to Alice via RSA</a:t>
            </a:r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en-US" sz="1800" b="1" dirty="0"/>
              <a:t>Bob must know Alice's public key to encrypt the message </a:t>
            </a:r>
            <a:r>
              <a:rPr lang="en-US" sz="1800" dirty="0"/>
              <a:t>and </a:t>
            </a:r>
            <a:r>
              <a:rPr lang="en-US" sz="1800" b="1" dirty="0"/>
              <a:t>Alice must use her private key to decrypt the message</a:t>
            </a:r>
            <a:r>
              <a:rPr lang="en-US" sz="1800" dirty="0"/>
              <a:t>.</a:t>
            </a:r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en-US" sz="1800" dirty="0"/>
              <a:t>To enable Bob to send his encrypted messages,  </a:t>
            </a:r>
            <a:r>
              <a:rPr lang="en-US" sz="1800" b="1" dirty="0"/>
              <a:t>Alice transmits her public key (n, c) to Bob </a:t>
            </a:r>
            <a:r>
              <a:rPr lang="en-US" sz="1800" dirty="0"/>
              <a:t>via a reliable, but not necessarily secret, route. </a:t>
            </a:r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en-US" sz="1800" b="1" dirty="0"/>
              <a:t>Alice's private key (d) is never distributed</a:t>
            </a:r>
            <a:r>
              <a:rPr lang="en-US" sz="1800" dirty="0"/>
              <a:t>. </a:t>
            </a:r>
            <a:r>
              <a:rPr lang="fr-FR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98294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3286"/>
            <a:ext cx="7729728" cy="1188720"/>
          </a:xfrm>
        </p:spPr>
        <p:txBody>
          <a:bodyPr/>
          <a:lstStyle/>
          <a:p>
            <a:r>
              <a:rPr lang="fr-FR" dirty="0"/>
              <a:t>ENCRYPTION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15CA2B-7074-4A88-B24E-12FA1AFA8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641" y="1916384"/>
            <a:ext cx="10409099" cy="4494195"/>
          </a:xfrm>
        </p:spPr>
        <p:txBody>
          <a:bodyPr>
            <a:normAutofit/>
          </a:bodyPr>
          <a:lstStyle/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/>
            </a:pPr>
            <a:endParaRPr lang="fr-FR" sz="18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EC0902A-5D58-469B-A67C-8D3EC3F398E2}"/>
              </a:ext>
            </a:extLst>
          </p:cNvPr>
          <p:cNvSpPr txBox="1"/>
          <p:nvPr/>
        </p:nvSpPr>
        <p:spPr>
          <a:xfrm>
            <a:off x="2456822" y="3873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59265169-BE98-427F-8C3A-C8487B45A87F}"/>
              </a:ext>
            </a:extLst>
          </p:cNvPr>
          <p:cNvSpPr txBox="1">
            <a:spLocks/>
          </p:cNvSpPr>
          <p:nvPr/>
        </p:nvSpPr>
        <p:spPr>
          <a:xfrm>
            <a:off x="1366041" y="2068785"/>
            <a:ext cx="10409099" cy="429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en-US" sz="2000" dirty="0"/>
              <a:t>After Bob obtains Alice's public key, he can send a message </a:t>
            </a:r>
            <a:r>
              <a:rPr lang="en-US" sz="2000" i="1" dirty="0">
                <a:effectLst/>
              </a:rPr>
              <a:t>M</a:t>
            </a:r>
            <a:r>
              <a:rPr lang="en-US" sz="2000" dirty="0"/>
              <a:t> to Alice. </a:t>
            </a:r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en-US" sz="2000" dirty="0"/>
              <a:t>He first turns </a:t>
            </a:r>
            <a:r>
              <a:rPr lang="en-US" sz="2000" dirty="0" err="1"/>
              <a:t>M</a:t>
            </a:r>
            <a:r>
              <a:rPr lang="en-US" sz="2000" baseline="-25000" dirty="0" err="1"/>
              <a:t>Bob</a:t>
            </a:r>
            <a:r>
              <a:rPr lang="en-US" sz="2000" dirty="0"/>
              <a:t> (plaintext) into an integer </a:t>
            </a:r>
            <a:r>
              <a:rPr lang="en-US" sz="2000" dirty="0" err="1"/>
              <a:t>m</a:t>
            </a:r>
            <a:r>
              <a:rPr lang="en-US" sz="2000" baseline="-25000" dirty="0" err="1"/>
              <a:t>Bob</a:t>
            </a:r>
            <a:r>
              <a:rPr lang="en-US" sz="2000" dirty="0"/>
              <a:t>.</a:t>
            </a:r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en-US" sz="2000" dirty="0"/>
              <a:t>The he computes the ciphertext </a:t>
            </a:r>
            <a:r>
              <a:rPr lang="en-US" sz="2000" dirty="0" err="1"/>
              <a:t>m’</a:t>
            </a:r>
            <a:r>
              <a:rPr lang="en-US" sz="2000" baseline="-25000" dirty="0" err="1"/>
              <a:t>bob</a:t>
            </a:r>
            <a:r>
              <a:rPr lang="en-US" sz="2000" dirty="0"/>
              <a:t>, using Alice’s public key c:</a:t>
            </a:r>
          </a:p>
          <a:p>
            <a:pPr marL="228600" lvl="1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228600" lvl="1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228600" lvl="1" indent="0">
              <a:buFont typeface="Arial" panose="020B0604020202020204" pitchFamily="34" charset="0"/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ó"/>
            </a:pPr>
            <a:r>
              <a:rPr lang="en-US" sz="2000" dirty="0" err="1"/>
              <a:t>m’</a:t>
            </a:r>
            <a:r>
              <a:rPr lang="en-US" sz="2000" baseline="-25000" dirty="0" err="1"/>
              <a:t>Bob</a:t>
            </a:r>
            <a:r>
              <a:rPr lang="en-US" sz="2000" baseline="-25000" dirty="0"/>
              <a:t> </a:t>
            </a:r>
            <a:r>
              <a:rPr lang="en-US" sz="2000" dirty="0"/>
              <a:t>is the rest of the division of (</a:t>
            </a:r>
            <a:r>
              <a:rPr lang="en-US" sz="2000" dirty="0" err="1"/>
              <a:t>m</a:t>
            </a:r>
            <a:r>
              <a:rPr lang="en-US" sz="2000" baseline="-25000" dirty="0" err="1"/>
              <a:t>Bob</a:t>
            </a:r>
            <a:r>
              <a:rPr lang="en-US" sz="2000" baseline="-25000" dirty="0"/>
              <a:t> </a:t>
            </a:r>
            <a:r>
              <a:rPr lang="en-US" sz="2000" dirty="0"/>
              <a:t> to power c) by n.</a:t>
            </a:r>
          </a:p>
          <a:p>
            <a:pPr lvl="1">
              <a:buFont typeface="Wingdings" panose="05000000000000000000" pitchFamily="2" charset="2"/>
              <a:buChar char="ó"/>
            </a:pPr>
            <a:r>
              <a:rPr lang="en-US" sz="2000" dirty="0"/>
              <a:t>This operation is called a </a:t>
            </a:r>
            <a:r>
              <a:rPr lang="en-US" sz="2000" b="1" dirty="0"/>
              <a:t>modular exponentiation</a:t>
            </a:r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fr-FR" sz="1800" dirty="0"/>
              <a:t>	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8FF67B9-416D-4D3E-91EF-89C8B5BDC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53" y="3877331"/>
            <a:ext cx="2867465" cy="30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51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3286"/>
            <a:ext cx="7729728" cy="1188720"/>
          </a:xfrm>
        </p:spPr>
        <p:txBody>
          <a:bodyPr/>
          <a:lstStyle/>
          <a:p>
            <a:r>
              <a:rPr lang="fr-FR" dirty="0"/>
              <a:t>DECRYPTION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15CA2B-7074-4A88-B24E-12FA1AFA8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641" y="1916384"/>
            <a:ext cx="10409099" cy="4494195"/>
          </a:xfrm>
        </p:spPr>
        <p:txBody>
          <a:bodyPr>
            <a:normAutofit/>
          </a:bodyPr>
          <a:lstStyle/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/>
            </a:pPr>
            <a:endParaRPr lang="fr-FR" sz="1800" dirty="0"/>
          </a:p>
          <a:p>
            <a:pPr marL="571500" lvl="1" indent="-342900">
              <a:buFont typeface="+mj-lt"/>
              <a:buAutoNum type="arabicPeriod"/>
            </a:pPr>
            <a:endParaRPr lang="fr-FR" sz="1800" dirty="0"/>
          </a:p>
          <a:p>
            <a:pPr marL="571500" lvl="1" indent="-342900">
              <a:buFont typeface="+mj-lt"/>
              <a:buAutoNum type="arabicPeriod"/>
            </a:pPr>
            <a:endParaRPr lang="fr-FR" sz="1800" dirty="0"/>
          </a:p>
          <a:p>
            <a:pPr marL="571500" lvl="1" indent="-342900">
              <a:buFont typeface="+mj-lt"/>
              <a:buAutoNum type="arabicPeriod"/>
            </a:pPr>
            <a:endParaRPr lang="fr-FR" sz="1800" dirty="0"/>
          </a:p>
          <a:p>
            <a:pPr marL="571500" lvl="1" indent="-342900">
              <a:buFont typeface="+mj-lt"/>
              <a:buAutoNum type="arabicPeriod"/>
            </a:pPr>
            <a:endParaRPr lang="fr-FR" sz="1800" dirty="0"/>
          </a:p>
          <a:p>
            <a:pPr marL="571500" lvl="1" indent="-342900">
              <a:buFont typeface="+mj-lt"/>
              <a:buAutoNum type="arabicPeriod"/>
            </a:pPr>
            <a:endParaRPr lang="fr-FR" sz="1800" dirty="0"/>
          </a:p>
          <a:p>
            <a:pPr marL="228600" lvl="1" indent="0">
              <a:buNone/>
            </a:pPr>
            <a:r>
              <a:rPr lang="fr-FR" sz="1800" dirty="0"/>
              <a:t>Can </a:t>
            </a:r>
            <a:r>
              <a:rPr lang="fr-FR" sz="1800" dirty="0" err="1"/>
              <a:t>we</a:t>
            </a:r>
            <a:r>
              <a:rPr lang="fr-FR" sz="1800" dirty="0"/>
              <a:t> show </a:t>
            </a:r>
            <a:r>
              <a:rPr lang="fr-FR" sz="1800" dirty="0" err="1"/>
              <a:t>that</a:t>
            </a:r>
            <a:r>
              <a:rPr lang="fr-FR" sz="1800" dirty="0"/>
              <a:t>:</a:t>
            </a:r>
          </a:p>
          <a:p>
            <a:pPr marL="228600" lvl="1" indent="0">
              <a:buNone/>
            </a:pPr>
            <a:r>
              <a:rPr lang="fr-FR" sz="1800" dirty="0"/>
              <a:t>                                          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EC0902A-5D58-469B-A67C-8D3EC3F398E2}"/>
              </a:ext>
            </a:extLst>
          </p:cNvPr>
          <p:cNvSpPr txBox="1"/>
          <p:nvPr/>
        </p:nvSpPr>
        <p:spPr>
          <a:xfrm>
            <a:off x="2456822" y="3873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59265169-BE98-427F-8C3A-C8487B45A87F}"/>
              </a:ext>
            </a:extLst>
          </p:cNvPr>
          <p:cNvSpPr txBox="1">
            <a:spLocks/>
          </p:cNvSpPr>
          <p:nvPr/>
        </p:nvSpPr>
        <p:spPr>
          <a:xfrm>
            <a:off x="1366041" y="2068785"/>
            <a:ext cx="10409099" cy="429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en-US" sz="2000" dirty="0"/>
              <a:t>Alice can recover </a:t>
            </a:r>
            <a:r>
              <a:rPr lang="en-US" sz="2000" i="1" dirty="0" err="1">
                <a:effectLst/>
              </a:rPr>
              <a:t>m</a:t>
            </a:r>
            <a:r>
              <a:rPr lang="en-US" sz="2000" i="1" baseline="-25000" dirty="0" err="1">
                <a:effectLst/>
              </a:rPr>
              <a:t>Bob</a:t>
            </a:r>
            <a:r>
              <a:rPr lang="en-US" sz="2000" dirty="0"/>
              <a:t> from </a:t>
            </a:r>
            <a:r>
              <a:rPr lang="en-US" sz="2000" i="1" dirty="0" err="1">
                <a:effectLst/>
              </a:rPr>
              <a:t>m’</a:t>
            </a:r>
            <a:r>
              <a:rPr lang="en-US" sz="2000" i="1" baseline="-25000" dirty="0" err="1">
                <a:effectLst/>
              </a:rPr>
              <a:t>Bob</a:t>
            </a:r>
            <a:r>
              <a:rPr lang="en-US" sz="2000" dirty="0"/>
              <a:t> by using </a:t>
            </a:r>
            <a:r>
              <a:rPr lang="en-US" sz="2000" b="1" dirty="0"/>
              <a:t>her private key exponent </a:t>
            </a:r>
            <a:r>
              <a:rPr lang="en-US" sz="2000" b="1" i="1" dirty="0">
                <a:effectLst/>
              </a:rPr>
              <a:t>d</a:t>
            </a:r>
            <a:r>
              <a:rPr lang="en-US" sz="2000" dirty="0"/>
              <a:t> by computing</a:t>
            </a:r>
          </a:p>
          <a:p>
            <a:pPr marL="228600" lvl="1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228600" lvl="1" indent="0">
              <a:buFont typeface="Arial" panose="020B0604020202020204" pitchFamily="34" charset="0"/>
              <a:buNone/>
            </a:pPr>
            <a:endParaRPr lang="fr-FR" sz="1800" dirty="0"/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FE5FB2F8-AD50-43FF-B2F6-D63CCD355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389" y="2948720"/>
            <a:ext cx="2471905" cy="129425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1A8595A-81F8-4BF1-A296-9DE497254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098" y="5518271"/>
            <a:ext cx="287655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51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3286"/>
            <a:ext cx="7729728" cy="1188720"/>
          </a:xfrm>
        </p:spPr>
        <p:txBody>
          <a:bodyPr/>
          <a:lstStyle/>
          <a:p>
            <a:r>
              <a:rPr lang="fr-FR" dirty="0" err="1"/>
              <a:t>FERMAT’s</a:t>
            </a:r>
            <a:r>
              <a:rPr lang="fr-FR" dirty="0"/>
              <a:t> LITTLE THEOREM (1640)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15CA2B-7074-4A88-B24E-12FA1AFA8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641" y="1903196"/>
            <a:ext cx="10409099" cy="4494195"/>
          </a:xfrm>
        </p:spPr>
        <p:txBody>
          <a:bodyPr>
            <a:normAutofit/>
          </a:bodyPr>
          <a:lstStyle/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/>
            </a:pPr>
            <a:endParaRPr lang="fr-FR" sz="1800" dirty="0"/>
          </a:p>
          <a:p>
            <a:pPr marL="571500" lvl="1" indent="-342900">
              <a:buFont typeface="+mj-lt"/>
              <a:buAutoNum type="arabicPeriod"/>
            </a:pPr>
            <a:endParaRPr lang="fr-FR" sz="1800" dirty="0"/>
          </a:p>
          <a:p>
            <a:pPr marL="571500" lvl="1" indent="-342900">
              <a:buFont typeface="+mj-lt"/>
              <a:buAutoNum type="arabicPeriod"/>
            </a:pPr>
            <a:endParaRPr lang="fr-FR" sz="1800" dirty="0"/>
          </a:p>
          <a:p>
            <a:pPr marL="571500" lvl="1" indent="-342900">
              <a:buFont typeface="+mj-lt"/>
              <a:buAutoNum type="arabicPeriod"/>
            </a:pPr>
            <a:endParaRPr lang="fr-FR" sz="1800" dirty="0"/>
          </a:p>
          <a:p>
            <a:pPr marL="571500" lvl="1" indent="-342900">
              <a:buFont typeface="+mj-lt"/>
              <a:buAutoNum type="arabicPeriod"/>
            </a:pPr>
            <a:endParaRPr lang="fr-FR" sz="1800" dirty="0"/>
          </a:p>
          <a:p>
            <a:pPr marL="571500" lvl="1" indent="-342900">
              <a:buFont typeface="+mj-lt"/>
              <a:buAutoNum type="arabicPeriod"/>
            </a:pPr>
            <a:endParaRPr lang="fr-FR" sz="1800" dirty="0"/>
          </a:p>
          <a:p>
            <a:pPr marL="228600" lvl="1" indent="0">
              <a:buNone/>
            </a:pPr>
            <a:r>
              <a:rPr lang="fr-FR" sz="1800" dirty="0"/>
              <a:t>                                          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EC0902A-5D58-469B-A67C-8D3EC3F398E2}"/>
              </a:ext>
            </a:extLst>
          </p:cNvPr>
          <p:cNvSpPr txBox="1"/>
          <p:nvPr/>
        </p:nvSpPr>
        <p:spPr>
          <a:xfrm>
            <a:off x="2456822" y="3873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59265169-BE98-427F-8C3A-C8487B45A87F}"/>
              </a:ext>
            </a:extLst>
          </p:cNvPr>
          <p:cNvSpPr txBox="1">
            <a:spLocks/>
          </p:cNvSpPr>
          <p:nvPr/>
        </p:nvSpPr>
        <p:spPr>
          <a:xfrm>
            <a:off x="1366041" y="2068785"/>
            <a:ext cx="10409099" cy="429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endParaRPr lang="fr-FR" sz="1800" dirty="0"/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8174CCBF-298C-41A5-AA04-869EF9AC4299}"/>
              </a:ext>
            </a:extLst>
          </p:cNvPr>
          <p:cNvSpPr txBox="1">
            <a:spLocks/>
          </p:cNvSpPr>
          <p:nvPr/>
        </p:nvSpPr>
        <p:spPr>
          <a:xfrm>
            <a:off x="1518441" y="2221185"/>
            <a:ext cx="10409099" cy="429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en-US" sz="2000" dirty="0"/>
              <a:t>Fermat’s little theorem states that if </a:t>
            </a:r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en-US" sz="2000" b="1" dirty="0"/>
              <a:t>p is a prime number</a:t>
            </a:r>
            <a:r>
              <a:rPr lang="en-US" sz="2000" dirty="0"/>
              <a:t>, </a:t>
            </a:r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en-US" sz="2000" dirty="0"/>
              <a:t>for any number </a:t>
            </a:r>
            <a:r>
              <a:rPr lang="en-US" sz="2000" b="1" dirty="0"/>
              <a:t>a not divisible by p</a:t>
            </a:r>
            <a:r>
              <a:rPr lang="en-US" sz="2000" dirty="0"/>
              <a:t>, we have:</a:t>
            </a:r>
          </a:p>
          <a:p>
            <a:pPr marL="228600" lvl="1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228600" lvl="1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fr-FR" sz="1800" dirty="0"/>
              <a:t>Example:    </a:t>
            </a:r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fr-FR" sz="1800" dirty="0"/>
              <a:t>a=2     p=7        2</a:t>
            </a:r>
            <a:r>
              <a:rPr lang="fr-FR" sz="1800" baseline="30000" dirty="0"/>
              <a:t>7-1</a:t>
            </a:r>
            <a:r>
              <a:rPr lang="fr-FR" sz="1800" dirty="0"/>
              <a:t> = 2</a:t>
            </a:r>
            <a:r>
              <a:rPr lang="fr-FR" sz="1800" baseline="30000" dirty="0"/>
              <a:t>6 </a:t>
            </a:r>
            <a:r>
              <a:rPr lang="fr-FR" sz="1800" dirty="0"/>
              <a:t>=</a:t>
            </a:r>
            <a:r>
              <a:rPr lang="fr-FR" sz="1800" baseline="30000" dirty="0"/>
              <a:t> </a:t>
            </a:r>
            <a:r>
              <a:rPr lang="fr-FR" sz="1800" dirty="0"/>
              <a:t>64 = 1+ (9 x7)</a:t>
            </a:r>
          </a:p>
          <a:p>
            <a:pPr marL="228600" lvl="1" indent="0">
              <a:buNone/>
            </a:pPr>
            <a:r>
              <a:rPr lang="fr-FR" sz="1800" dirty="0"/>
              <a:t>a=3     p=5        3</a:t>
            </a:r>
            <a:r>
              <a:rPr lang="fr-FR" sz="1800" baseline="30000" dirty="0"/>
              <a:t>5-1</a:t>
            </a:r>
            <a:r>
              <a:rPr lang="fr-FR" sz="1800" dirty="0"/>
              <a:t> = 3</a:t>
            </a:r>
            <a:r>
              <a:rPr lang="fr-FR" sz="1800" baseline="30000" dirty="0"/>
              <a:t>4 </a:t>
            </a:r>
            <a:r>
              <a:rPr lang="fr-FR" sz="1800" dirty="0"/>
              <a:t>=</a:t>
            </a:r>
            <a:r>
              <a:rPr lang="fr-FR" sz="1800" baseline="30000" dirty="0"/>
              <a:t> </a:t>
            </a:r>
            <a:r>
              <a:rPr lang="fr-FR" sz="1800" dirty="0"/>
              <a:t>81 = 1+ (13 x 5)</a:t>
            </a:r>
          </a:p>
          <a:p>
            <a:pPr marL="228600" lvl="1" indent="0">
              <a:buNone/>
            </a:pPr>
            <a:r>
              <a:rPr lang="fr-FR" sz="1800" dirty="0"/>
              <a:t>a=5      p=3        5</a:t>
            </a:r>
            <a:r>
              <a:rPr lang="fr-FR" sz="1800" baseline="30000" dirty="0"/>
              <a:t>3-1</a:t>
            </a:r>
            <a:r>
              <a:rPr lang="fr-FR" sz="1800" dirty="0"/>
              <a:t> = 5</a:t>
            </a:r>
            <a:r>
              <a:rPr lang="fr-FR" sz="1800" baseline="30000" dirty="0"/>
              <a:t>2</a:t>
            </a:r>
            <a:r>
              <a:rPr lang="fr-FR" sz="1800" dirty="0"/>
              <a:t> -1 = 25 = 1 + (8 x 3)</a:t>
            </a:r>
          </a:p>
          <a:p>
            <a:pPr marL="228600" lvl="1" indent="0">
              <a:buFont typeface="Arial" panose="020B0604020202020204" pitchFamily="34" charset="0"/>
              <a:buNone/>
            </a:pPr>
            <a:endParaRPr lang="fr-FR" sz="18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D09EEC3-5360-430C-83A6-F7FA36CAF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49" y="3858281"/>
            <a:ext cx="2462213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21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3286"/>
            <a:ext cx="7729728" cy="1188720"/>
          </a:xfrm>
        </p:spPr>
        <p:txBody>
          <a:bodyPr/>
          <a:lstStyle/>
          <a:p>
            <a:r>
              <a:rPr lang="fr-FR" dirty="0" err="1"/>
              <a:t>EULER’s</a:t>
            </a:r>
            <a:r>
              <a:rPr lang="fr-FR" dirty="0"/>
              <a:t> THEOREM (1736)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15CA2B-7074-4A88-B24E-12FA1AFA8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641" y="1903196"/>
            <a:ext cx="10409099" cy="4494195"/>
          </a:xfrm>
        </p:spPr>
        <p:txBody>
          <a:bodyPr>
            <a:normAutofit/>
          </a:bodyPr>
          <a:lstStyle/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/>
            </a:pPr>
            <a:endParaRPr lang="fr-FR" sz="1800" dirty="0"/>
          </a:p>
          <a:p>
            <a:pPr marL="571500" lvl="1" indent="-342900">
              <a:buFont typeface="+mj-lt"/>
              <a:buAutoNum type="arabicPeriod"/>
            </a:pPr>
            <a:endParaRPr lang="fr-FR" sz="1800" dirty="0"/>
          </a:p>
          <a:p>
            <a:pPr marL="571500" lvl="1" indent="-342900">
              <a:buFont typeface="+mj-lt"/>
              <a:buAutoNum type="arabicPeriod"/>
            </a:pPr>
            <a:endParaRPr lang="fr-FR" sz="1800" dirty="0"/>
          </a:p>
          <a:p>
            <a:pPr marL="571500" lvl="1" indent="-342900">
              <a:buFont typeface="+mj-lt"/>
              <a:buAutoNum type="arabicPeriod"/>
            </a:pPr>
            <a:endParaRPr lang="fr-FR" sz="1800" dirty="0"/>
          </a:p>
          <a:p>
            <a:pPr marL="571500" lvl="1" indent="-342900">
              <a:buFont typeface="+mj-lt"/>
              <a:buAutoNum type="arabicPeriod"/>
            </a:pPr>
            <a:endParaRPr lang="fr-FR" sz="1800" dirty="0"/>
          </a:p>
          <a:p>
            <a:pPr marL="571500" lvl="1" indent="-342900">
              <a:buFont typeface="+mj-lt"/>
              <a:buAutoNum type="arabicPeriod"/>
            </a:pPr>
            <a:endParaRPr lang="fr-FR" sz="1800" dirty="0"/>
          </a:p>
          <a:p>
            <a:pPr marL="228600" lvl="1" indent="0">
              <a:buNone/>
            </a:pPr>
            <a:r>
              <a:rPr lang="fr-FR" sz="1800" dirty="0"/>
              <a:t>                                          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EC0902A-5D58-469B-A67C-8D3EC3F398E2}"/>
              </a:ext>
            </a:extLst>
          </p:cNvPr>
          <p:cNvSpPr txBox="1"/>
          <p:nvPr/>
        </p:nvSpPr>
        <p:spPr>
          <a:xfrm>
            <a:off x="2456822" y="3873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59265169-BE98-427F-8C3A-C8487B45A87F}"/>
              </a:ext>
            </a:extLst>
          </p:cNvPr>
          <p:cNvSpPr txBox="1">
            <a:spLocks/>
          </p:cNvSpPr>
          <p:nvPr/>
        </p:nvSpPr>
        <p:spPr>
          <a:xfrm>
            <a:off x="1366041" y="2068785"/>
            <a:ext cx="10409099" cy="429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endParaRPr lang="fr-FR" sz="1800" dirty="0"/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8174CCBF-298C-41A5-AA04-869EF9AC4299}"/>
              </a:ext>
            </a:extLst>
          </p:cNvPr>
          <p:cNvSpPr txBox="1">
            <a:spLocks/>
          </p:cNvSpPr>
          <p:nvPr/>
        </p:nvSpPr>
        <p:spPr>
          <a:xfrm>
            <a:off x="1518441" y="2221185"/>
            <a:ext cx="10409099" cy="429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en-US" sz="2000" dirty="0"/>
              <a:t>Euler’s theorem generalizes Fermat’s little theorem and states that if </a:t>
            </a:r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en-US" sz="2000" b="1" strike="sngStrike" dirty="0"/>
              <a:t>p is a prime number</a:t>
            </a:r>
            <a:r>
              <a:rPr lang="en-US" sz="2000" strike="sngStrike" dirty="0"/>
              <a:t>, </a:t>
            </a:r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en-US" sz="2000" dirty="0"/>
              <a:t>for any number </a:t>
            </a:r>
            <a:r>
              <a:rPr lang="en-US" sz="2000" b="1" dirty="0"/>
              <a:t>a not </a:t>
            </a:r>
            <a:r>
              <a:rPr lang="en-US" sz="2000" b="1"/>
              <a:t>divisible by </a:t>
            </a:r>
            <a:r>
              <a:rPr lang="en-US" sz="2000" b="1" dirty="0"/>
              <a:t>p</a:t>
            </a:r>
            <a:r>
              <a:rPr lang="en-US" sz="2000" dirty="0"/>
              <a:t>, we have:</a:t>
            </a:r>
          </a:p>
          <a:p>
            <a:pPr marL="228600" lvl="1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228600" lvl="1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en-US" sz="2000" dirty="0"/>
              <a:t>with </a:t>
            </a:r>
            <a:r>
              <a:rPr lang="el-GR" sz="2000" dirty="0"/>
              <a:t>φ</a:t>
            </a:r>
            <a:r>
              <a:rPr lang="fr-FR" sz="2000" dirty="0"/>
              <a:t>(p) the </a:t>
            </a:r>
            <a:r>
              <a:rPr lang="fr-FR" sz="2000" dirty="0" err="1"/>
              <a:t>totient</a:t>
            </a:r>
            <a:r>
              <a:rPr lang="fr-FR" sz="2000" dirty="0"/>
              <a:t> </a:t>
            </a:r>
            <a:r>
              <a:rPr lang="fr-FR" sz="2000" dirty="0" err="1"/>
              <a:t>function</a:t>
            </a:r>
            <a:r>
              <a:rPr lang="fr-FR" sz="2000" dirty="0"/>
              <a:t> </a:t>
            </a:r>
            <a:r>
              <a:rPr lang="fr-FR" sz="2000" dirty="0" err="1"/>
              <a:t>exposed</a:t>
            </a:r>
            <a:r>
              <a:rPr lang="fr-FR" sz="2000" dirty="0"/>
              <a:t> </a:t>
            </a:r>
            <a:r>
              <a:rPr lang="fr-FR" sz="2000" dirty="0" err="1"/>
              <a:t>before</a:t>
            </a:r>
            <a:r>
              <a:rPr lang="fr-FR" sz="2000" dirty="0"/>
              <a:t> (slide 5)</a:t>
            </a:r>
            <a:endParaRPr lang="en-US" sz="2000" dirty="0"/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fr-FR" sz="1800" dirty="0"/>
              <a:t>Example:    </a:t>
            </a:r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fr-FR" sz="1800" dirty="0"/>
              <a:t>a=2     p=7  </a:t>
            </a:r>
            <a:r>
              <a:rPr lang="el-GR" sz="1800" dirty="0"/>
              <a:t>φ</a:t>
            </a:r>
            <a:r>
              <a:rPr lang="fr-FR" sz="1800" dirty="0"/>
              <a:t>(7)=6     2</a:t>
            </a:r>
            <a:r>
              <a:rPr lang="fr-FR" sz="1800" baseline="30000" dirty="0"/>
              <a:t>6 </a:t>
            </a:r>
            <a:r>
              <a:rPr lang="fr-FR" sz="1800" dirty="0"/>
              <a:t>=</a:t>
            </a:r>
            <a:r>
              <a:rPr lang="fr-FR" sz="1800" baseline="30000" dirty="0"/>
              <a:t> </a:t>
            </a:r>
            <a:r>
              <a:rPr lang="fr-FR" sz="1800" dirty="0"/>
              <a:t>64 = 1+ (9 x7)</a:t>
            </a:r>
          </a:p>
          <a:p>
            <a:pPr marL="228600" lvl="1" indent="0">
              <a:buNone/>
            </a:pPr>
            <a:r>
              <a:rPr lang="fr-FR" sz="1800" dirty="0"/>
              <a:t>a=3     p=8  </a:t>
            </a:r>
            <a:r>
              <a:rPr lang="el-GR" sz="1800" dirty="0"/>
              <a:t>φ</a:t>
            </a:r>
            <a:r>
              <a:rPr lang="fr-FR" sz="1800" dirty="0"/>
              <a:t>(8)=4     3</a:t>
            </a:r>
            <a:r>
              <a:rPr lang="fr-FR" sz="1800" baseline="30000" dirty="0"/>
              <a:t>4 </a:t>
            </a:r>
            <a:r>
              <a:rPr lang="fr-FR" sz="1800" dirty="0"/>
              <a:t>=</a:t>
            </a:r>
            <a:r>
              <a:rPr lang="fr-FR" sz="1800" baseline="30000" dirty="0"/>
              <a:t> </a:t>
            </a:r>
            <a:r>
              <a:rPr lang="fr-FR" sz="1800" dirty="0"/>
              <a:t>81 = 1+ (10 x 8)</a:t>
            </a:r>
          </a:p>
          <a:p>
            <a:pPr marL="228600" lvl="1" indent="0">
              <a:buFont typeface="Arial" panose="020B0604020202020204" pitchFamily="34" charset="0"/>
              <a:buNone/>
            </a:pPr>
            <a:endParaRPr lang="fr-FR" sz="18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53BA6DD-2A68-486F-BE91-BAAAAD643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353" y="3799590"/>
            <a:ext cx="2757152" cy="43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53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3286"/>
            <a:ext cx="7729728" cy="1188720"/>
          </a:xfrm>
        </p:spPr>
        <p:txBody>
          <a:bodyPr/>
          <a:lstStyle/>
          <a:p>
            <a:r>
              <a:rPr lang="fr-FR" dirty="0"/>
              <a:t>RSA PROOF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15CA2B-7074-4A88-B24E-12FA1AFA8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641" y="1903197"/>
            <a:ext cx="10409099" cy="3596392"/>
          </a:xfrm>
        </p:spPr>
        <p:txBody>
          <a:bodyPr>
            <a:normAutofit fontScale="25000" lnSpcReduction="20000"/>
          </a:bodyPr>
          <a:lstStyle/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228600" lvl="1" indent="0">
              <a:buNone/>
            </a:pPr>
            <a:r>
              <a:rPr lang="fr-FR" sz="4800" dirty="0"/>
              <a:t>CQFD</a:t>
            </a:r>
          </a:p>
          <a:p>
            <a:pPr marL="571500" lvl="1" indent="-342900">
              <a:buFont typeface="+mj-lt"/>
              <a:buAutoNum type="arabicPeriod"/>
            </a:pPr>
            <a:endParaRPr lang="fr-FR" sz="1800" dirty="0"/>
          </a:p>
          <a:p>
            <a:pPr marL="571500" lvl="1" indent="-342900">
              <a:buFont typeface="+mj-lt"/>
              <a:buAutoNum type="arabicPeriod"/>
            </a:pPr>
            <a:endParaRPr lang="fr-FR" sz="1800" dirty="0"/>
          </a:p>
          <a:p>
            <a:pPr marL="571500" lvl="1" indent="-342900">
              <a:buFont typeface="+mj-lt"/>
              <a:buAutoNum type="arabicPeriod"/>
            </a:pPr>
            <a:endParaRPr lang="fr-FR" sz="1800" dirty="0"/>
          </a:p>
          <a:p>
            <a:pPr marL="571500" lvl="1" indent="-342900">
              <a:buFont typeface="+mj-lt"/>
              <a:buAutoNum type="arabicPeriod"/>
            </a:pPr>
            <a:endParaRPr lang="fr-FR" sz="1800" dirty="0"/>
          </a:p>
          <a:p>
            <a:pPr marL="571500" lvl="1" indent="-342900">
              <a:buFont typeface="+mj-lt"/>
              <a:buAutoNum type="arabicPeriod"/>
            </a:pPr>
            <a:endParaRPr lang="fr-FR" sz="1800" dirty="0"/>
          </a:p>
          <a:p>
            <a:pPr marL="571500" lvl="1" indent="-342900">
              <a:buFont typeface="+mj-lt"/>
              <a:buAutoNum type="arabicPeriod"/>
            </a:pPr>
            <a:endParaRPr lang="fr-FR" sz="1800" dirty="0"/>
          </a:p>
          <a:p>
            <a:pPr marL="228600" lvl="1" indent="0">
              <a:buNone/>
            </a:pPr>
            <a:r>
              <a:rPr lang="fr-FR" sz="1800" dirty="0"/>
              <a:t>                                          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EC0902A-5D58-469B-A67C-8D3EC3F398E2}"/>
              </a:ext>
            </a:extLst>
          </p:cNvPr>
          <p:cNvSpPr txBox="1"/>
          <p:nvPr/>
        </p:nvSpPr>
        <p:spPr>
          <a:xfrm>
            <a:off x="2456822" y="3873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59265169-BE98-427F-8C3A-C8487B45A87F}"/>
              </a:ext>
            </a:extLst>
          </p:cNvPr>
          <p:cNvSpPr txBox="1">
            <a:spLocks/>
          </p:cNvSpPr>
          <p:nvPr/>
        </p:nvSpPr>
        <p:spPr>
          <a:xfrm>
            <a:off x="1141837" y="1668735"/>
            <a:ext cx="10409099" cy="3830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endParaRPr lang="fr-FR" sz="1800" dirty="0"/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8174CCBF-298C-41A5-AA04-869EF9AC4299}"/>
              </a:ext>
            </a:extLst>
          </p:cNvPr>
          <p:cNvSpPr txBox="1">
            <a:spLocks/>
          </p:cNvSpPr>
          <p:nvPr/>
        </p:nvSpPr>
        <p:spPr>
          <a:xfrm>
            <a:off x="569260" y="1829927"/>
            <a:ext cx="10409099" cy="429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fr-FR" sz="1800" dirty="0" err="1"/>
              <a:t>Going</a:t>
            </a:r>
            <a:r>
              <a:rPr lang="fr-FR" sz="1800" dirty="0"/>
              <a:t> back to </a:t>
            </a:r>
            <a:r>
              <a:rPr lang="fr-FR" sz="1800" dirty="0" err="1"/>
              <a:t>our</a:t>
            </a:r>
            <a:r>
              <a:rPr lang="fr-FR" sz="1800" dirty="0"/>
              <a:t> RSA </a:t>
            </a:r>
            <a:r>
              <a:rPr lang="fr-FR" sz="1800" dirty="0" err="1"/>
              <a:t>algorithm</a:t>
            </a:r>
            <a:r>
              <a:rPr lang="fr-FR" sz="1800" dirty="0"/>
              <a:t>, </a:t>
            </a:r>
            <a:r>
              <a:rPr lang="fr-FR" sz="1800" dirty="0" err="1"/>
              <a:t>we</a:t>
            </a:r>
            <a:r>
              <a:rPr lang="fr-FR" sz="1800" dirty="0"/>
              <a:t> have to show </a:t>
            </a:r>
            <a:r>
              <a:rPr lang="fr-FR" sz="1800" dirty="0" err="1"/>
              <a:t>that</a:t>
            </a:r>
            <a:r>
              <a:rPr lang="fr-FR" sz="1800" dirty="0"/>
              <a:t>:</a:t>
            </a:r>
          </a:p>
          <a:p>
            <a:pPr marL="228600" lvl="1" indent="0">
              <a:buFont typeface="Arial" panose="020B0604020202020204" pitchFamily="34" charset="0"/>
              <a:buNone/>
            </a:pPr>
            <a:endParaRPr lang="fr-FR" sz="1800" dirty="0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B3F5543F-5DA9-421A-9844-29C2D737B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96" y="2511565"/>
            <a:ext cx="3990975" cy="2724150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1678BA88-34BD-4F54-A51A-8D50EF910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024" y="3191805"/>
            <a:ext cx="4210050" cy="10191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8664EA7-EC2C-496D-ACB9-94A7BF031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679" y="3076044"/>
            <a:ext cx="5544175" cy="1324506"/>
          </a:xfrm>
          <a:prstGeom prst="rect">
            <a:avLst/>
          </a:prstGeom>
        </p:spPr>
      </p:pic>
      <p:sp>
        <p:nvSpPr>
          <p:cNvPr id="21" name="Flèche : courbe vers la gauche 20">
            <a:extLst>
              <a:ext uri="{FF2B5EF4-FFF2-40B4-BE49-F238E27FC236}">
                <a16:creationId xmlns:a16="http://schemas.microsoft.com/office/drawing/2014/main" id="{8B2512EF-A724-41B7-A4BC-F26321E5EEF3}"/>
              </a:ext>
            </a:extLst>
          </p:cNvPr>
          <p:cNvSpPr/>
          <p:nvPr/>
        </p:nvSpPr>
        <p:spPr>
          <a:xfrm>
            <a:off x="5201385" y="3497140"/>
            <a:ext cx="949183" cy="28794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76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865" y="404398"/>
            <a:ext cx="7729728" cy="1188720"/>
          </a:xfrm>
        </p:spPr>
        <p:txBody>
          <a:bodyPr/>
          <a:lstStyle/>
          <a:p>
            <a:r>
              <a:rPr lang="fr-FR" dirty="0"/>
              <a:t>RSA </a:t>
            </a:r>
            <a:r>
              <a:rPr lang="fr-FR" dirty="0" err="1"/>
              <a:t>algorithm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2C5127-8D36-4BEE-82FD-9E4713A9DD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7192" y="2184730"/>
            <a:ext cx="10879901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dirty="0"/>
              <a:t>RSA algorithm is a public key encryption technique and is considered as the most secure way of encryption.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dirty="0"/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dirty="0"/>
              <a:t>It was invented by </a:t>
            </a:r>
            <a:r>
              <a:rPr lang="en-US" dirty="0" err="1"/>
              <a:t>Rivest</a:t>
            </a:r>
            <a:r>
              <a:rPr lang="en-US" dirty="0"/>
              <a:t>, Shamir and </a:t>
            </a:r>
            <a:r>
              <a:rPr lang="en-US" dirty="0" err="1"/>
              <a:t>Adleman</a:t>
            </a:r>
            <a:r>
              <a:rPr lang="en-US" dirty="0"/>
              <a:t> in year 1978 (hence the name </a:t>
            </a:r>
            <a:r>
              <a:rPr lang="en-US" b="1" dirty="0"/>
              <a:t>RSA</a:t>
            </a:r>
            <a:r>
              <a:rPr lang="en-US" dirty="0"/>
              <a:t> algorithm)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fr-FR" dirty="0">
                <a:solidFill>
                  <a:schemeClr val="tx1"/>
                </a:solidFill>
                <a:latin typeface="Arial" panose="020B0604020202020204" pitchFamily="34" charset="0"/>
              </a:rPr>
              <a:t>In a public-key cryptosystem, the </a:t>
            </a:r>
            <a:r>
              <a:rPr lang="en-US" altLang="fr-FR" b="1" dirty="0">
                <a:solidFill>
                  <a:schemeClr val="tx1"/>
                </a:solidFill>
                <a:latin typeface="Arial" panose="020B0604020202020204" pitchFamily="34" charset="0"/>
              </a:rPr>
              <a:t>encryption key is public (known by everyone)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fr-FR" dirty="0">
                <a:solidFill>
                  <a:schemeClr val="tx1"/>
                </a:solidFill>
                <a:latin typeface="Arial" panose="020B0604020202020204" pitchFamily="34" charset="0"/>
              </a:rPr>
              <a:t>   and distinct from the </a:t>
            </a:r>
            <a:r>
              <a:rPr lang="en-US" altLang="fr-FR" b="1" dirty="0">
                <a:solidFill>
                  <a:schemeClr val="tx1"/>
                </a:solidFill>
                <a:latin typeface="Arial" panose="020B0604020202020204" pitchFamily="34" charset="0"/>
              </a:rPr>
              <a:t>decryption key</a:t>
            </a:r>
            <a:r>
              <a:rPr lang="en-US" altLang="fr-FR" dirty="0">
                <a:solidFill>
                  <a:schemeClr val="tx1"/>
                </a:solidFill>
                <a:latin typeface="Arial" panose="020B0604020202020204" pitchFamily="34" charset="0"/>
              </a:rPr>
              <a:t>, which is kept secret (</a:t>
            </a:r>
            <a:r>
              <a:rPr lang="en-US" altLang="fr-FR" b="1" dirty="0">
                <a:solidFill>
                  <a:schemeClr val="tx1"/>
                </a:solidFill>
                <a:latin typeface="Arial" panose="020B0604020202020204" pitchFamily="34" charset="0"/>
              </a:rPr>
              <a:t>private</a:t>
            </a:r>
            <a:r>
              <a:rPr lang="en-US" altLang="fr-FR" dirty="0">
                <a:solidFill>
                  <a:schemeClr val="tx1"/>
                </a:solidFill>
                <a:latin typeface="Arial" panose="020B0604020202020204" pitchFamily="34" charset="0"/>
              </a:rPr>
              <a:t>) (</a:t>
            </a:r>
            <a:r>
              <a:rPr lang="en-US" alt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asymetric</a:t>
            </a:r>
            <a:r>
              <a:rPr lang="en-US" altLang="fr-FR" dirty="0">
                <a:solidFill>
                  <a:schemeClr val="tx1"/>
                </a:solidFill>
                <a:latin typeface="Arial" panose="020B0604020202020204" pitchFamily="34" charset="0"/>
              </a:rPr>
              <a:t> cryptography algorithm)</a:t>
            </a:r>
            <a:endParaRPr lang="fr-FR" alt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fr-FR" altLang="fr-FR" sz="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8E5EF4D-F47B-49BD-846E-7D14B6CB1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240" y="4676775"/>
            <a:ext cx="1619250" cy="16192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59B23BF-C1F3-4F84-A457-A29B6B5C6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729" y="4551668"/>
            <a:ext cx="1246309" cy="186946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014B770-B608-4CA0-9329-05CA317CE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683" y="4507681"/>
            <a:ext cx="1246309" cy="195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87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3286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fr-FR" dirty="0"/>
              <a:t>RSA OPTIMISATION WITH THE CHINESE</a:t>
            </a:r>
            <a:br>
              <a:rPr lang="fr-FR" dirty="0"/>
            </a:br>
            <a:r>
              <a:rPr lang="fr-FR" b="1" dirty="0" err="1"/>
              <a:t>Chinese</a:t>
            </a:r>
            <a:r>
              <a:rPr lang="fr-FR" b="1" dirty="0"/>
              <a:t> </a:t>
            </a:r>
            <a:r>
              <a:rPr lang="fr-FR" b="1" dirty="0" err="1"/>
              <a:t>remainder</a:t>
            </a:r>
            <a:r>
              <a:rPr lang="fr-FR" b="1" dirty="0"/>
              <a:t> </a:t>
            </a:r>
            <a:r>
              <a:rPr lang="fr-FR" b="1" dirty="0" err="1"/>
              <a:t>algorithm</a:t>
            </a:r>
            <a:br>
              <a:rPr lang="fr-FR" b="1" dirty="0"/>
            </a:b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15CA2B-7074-4A88-B24E-12FA1AFA8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14" y="1866562"/>
            <a:ext cx="10409099" cy="4219180"/>
          </a:xfrm>
        </p:spPr>
        <p:txBody>
          <a:bodyPr>
            <a:normAutofit fontScale="25000" lnSpcReduction="20000"/>
          </a:bodyPr>
          <a:lstStyle/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228600" lvl="1" indent="0">
              <a:buNone/>
            </a:pPr>
            <a:r>
              <a:rPr lang="en-US" sz="8800" dirty="0"/>
              <a:t>For efficiency many popular crypto libraries (such as </a:t>
            </a:r>
            <a:r>
              <a:rPr lang="en-US" sz="8800" dirty="0">
                <a:hlinkClick r:id="rId2" tooltip="OpenSSL"/>
              </a:rPr>
              <a:t>OpenSSL</a:t>
            </a:r>
            <a:r>
              <a:rPr lang="en-US" sz="8800" dirty="0"/>
              <a:t>, </a:t>
            </a:r>
            <a:r>
              <a:rPr lang="en-US" sz="8800" dirty="0">
                <a:hlinkClick r:id="rId3" tooltip="Java (programming language)"/>
              </a:rPr>
              <a:t>Java</a:t>
            </a:r>
            <a:r>
              <a:rPr lang="en-US" sz="8800" dirty="0"/>
              <a:t> and </a:t>
            </a:r>
            <a:r>
              <a:rPr lang="en-US" sz="8800" dirty="0">
                <a:hlinkClick r:id="rId4" tooltip=".NET"/>
              </a:rPr>
              <a:t>.NET</a:t>
            </a:r>
            <a:r>
              <a:rPr lang="en-US" sz="8800" dirty="0"/>
              <a:t>) use the </a:t>
            </a:r>
            <a:r>
              <a:rPr lang="en-US" sz="8800" b="1" dirty="0"/>
              <a:t>following optimization </a:t>
            </a:r>
            <a:r>
              <a:rPr lang="en-US" sz="8800" dirty="0"/>
              <a:t>for decryption and signing based on the </a:t>
            </a:r>
            <a:r>
              <a:rPr lang="en-US" sz="8800" dirty="0">
                <a:hlinkClick r:id="rId5" tooltip="Chinese remainder theorem"/>
              </a:rPr>
              <a:t>Chinese remainder theorem</a:t>
            </a:r>
            <a:endParaRPr lang="en-US" sz="8800" dirty="0"/>
          </a:p>
          <a:p>
            <a:pPr marL="228600" lvl="1" indent="0">
              <a:buNone/>
            </a:pPr>
            <a:r>
              <a:rPr lang="en-US" sz="8800" dirty="0"/>
              <a:t>Not only </a:t>
            </a:r>
            <a:r>
              <a:rPr lang="en-US" sz="8800" dirty="0" err="1"/>
              <a:t>p,q</a:t>
            </a:r>
            <a:r>
              <a:rPr lang="en-US" sz="8800" dirty="0"/>
              <a:t> need to be stored in the private key but also:</a:t>
            </a:r>
          </a:p>
          <a:p>
            <a:pPr marL="228600" lvl="1" indent="0">
              <a:buNone/>
            </a:pPr>
            <a:r>
              <a:rPr lang="en-US" sz="8800" dirty="0" err="1"/>
              <a:t>d</a:t>
            </a:r>
            <a:r>
              <a:rPr lang="en-US" sz="8800" baseline="-25000" dirty="0" err="1"/>
              <a:t>P</a:t>
            </a:r>
            <a:r>
              <a:rPr lang="en-US" sz="8800" dirty="0"/>
              <a:t>, </a:t>
            </a:r>
            <a:r>
              <a:rPr lang="en-US" sz="8800" dirty="0" err="1"/>
              <a:t>d</a:t>
            </a:r>
            <a:r>
              <a:rPr lang="en-US" sz="8800" baseline="-25000" dirty="0" err="1"/>
              <a:t>Q</a:t>
            </a:r>
            <a:r>
              <a:rPr lang="en-US" sz="8800" dirty="0"/>
              <a:t>, </a:t>
            </a:r>
            <a:r>
              <a:rPr lang="en-US" sz="8800" dirty="0" err="1"/>
              <a:t>q</a:t>
            </a:r>
            <a:r>
              <a:rPr lang="en-US" sz="8800" baseline="-25000" dirty="0" err="1"/>
              <a:t>inv</a:t>
            </a:r>
            <a:endParaRPr lang="en-US" sz="8800" baseline="-25000" dirty="0"/>
          </a:p>
          <a:p>
            <a:pPr marL="228600" lvl="1" indent="0">
              <a:buNone/>
            </a:pPr>
            <a:endParaRPr lang="en-US" sz="8800" dirty="0"/>
          </a:p>
          <a:p>
            <a:pPr marL="228600" lvl="1" indent="0">
              <a:buNone/>
            </a:pPr>
            <a:endParaRPr lang="en-US" sz="8800" dirty="0"/>
          </a:p>
          <a:p>
            <a:pPr marL="228600" lvl="1" indent="0">
              <a:buNone/>
            </a:pPr>
            <a:endParaRPr lang="en-US" sz="8800" dirty="0"/>
          </a:p>
          <a:p>
            <a:pPr marL="228600" lvl="1" indent="0">
              <a:buNone/>
            </a:pPr>
            <a:endParaRPr lang="fr-FR" sz="4800" dirty="0"/>
          </a:p>
          <a:p>
            <a:pPr marL="571500" lvl="1" indent="-342900">
              <a:buFont typeface="+mj-lt"/>
              <a:buAutoNum type="arabicPeriod" startAt="4"/>
            </a:pPr>
            <a:endParaRPr lang="fr-FR" sz="4800" dirty="0"/>
          </a:p>
          <a:p>
            <a:pPr marL="571500" lvl="1" indent="-342900">
              <a:buFont typeface="+mj-lt"/>
              <a:buAutoNum type="arabicPeriod" startAt="4"/>
            </a:pPr>
            <a:endParaRPr lang="fr-FR" sz="4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228600" lvl="1" indent="0">
              <a:buNone/>
            </a:pPr>
            <a:r>
              <a:rPr lang="fr-FR" sz="1800" dirty="0"/>
              <a:t>                                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EC0902A-5D58-469B-A67C-8D3EC3F398E2}"/>
              </a:ext>
            </a:extLst>
          </p:cNvPr>
          <p:cNvSpPr txBox="1"/>
          <p:nvPr/>
        </p:nvSpPr>
        <p:spPr>
          <a:xfrm>
            <a:off x="2456822" y="3873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59265169-BE98-427F-8C3A-C8487B45A87F}"/>
              </a:ext>
            </a:extLst>
          </p:cNvPr>
          <p:cNvSpPr txBox="1">
            <a:spLocks/>
          </p:cNvSpPr>
          <p:nvPr/>
        </p:nvSpPr>
        <p:spPr>
          <a:xfrm>
            <a:off x="1141837" y="1668735"/>
            <a:ext cx="10409099" cy="3830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endParaRPr lang="fr-FR" sz="1800" dirty="0"/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8174CCBF-298C-41A5-AA04-869EF9AC4299}"/>
              </a:ext>
            </a:extLst>
          </p:cNvPr>
          <p:cNvSpPr txBox="1">
            <a:spLocks/>
          </p:cNvSpPr>
          <p:nvPr/>
        </p:nvSpPr>
        <p:spPr>
          <a:xfrm>
            <a:off x="569260" y="1829927"/>
            <a:ext cx="10409099" cy="429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endParaRPr lang="fr-FR" sz="1800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0F6E1F8-8E32-4596-A3F6-4A7A84C623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487" y="4137514"/>
            <a:ext cx="59436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1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3286"/>
            <a:ext cx="7729728" cy="1188720"/>
          </a:xfrm>
        </p:spPr>
        <p:txBody>
          <a:bodyPr/>
          <a:lstStyle/>
          <a:p>
            <a:r>
              <a:rPr lang="fr-FR" dirty="0"/>
              <a:t>RSA SIGNATURE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15CA2B-7074-4A88-B24E-12FA1AFA8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14" y="1903197"/>
            <a:ext cx="10409099" cy="3596392"/>
          </a:xfrm>
        </p:spPr>
        <p:txBody>
          <a:bodyPr>
            <a:normAutofit fontScale="25000" lnSpcReduction="20000"/>
          </a:bodyPr>
          <a:lstStyle/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228600" lvl="1" indent="0">
              <a:buNone/>
            </a:pPr>
            <a:r>
              <a:rPr lang="fr-FR" sz="1800" dirty="0"/>
              <a:t>                                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EC0902A-5D58-469B-A67C-8D3EC3F398E2}"/>
              </a:ext>
            </a:extLst>
          </p:cNvPr>
          <p:cNvSpPr txBox="1"/>
          <p:nvPr/>
        </p:nvSpPr>
        <p:spPr>
          <a:xfrm>
            <a:off x="2456822" y="3873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59265169-BE98-427F-8C3A-C8487B45A87F}"/>
              </a:ext>
            </a:extLst>
          </p:cNvPr>
          <p:cNvSpPr txBox="1">
            <a:spLocks/>
          </p:cNvSpPr>
          <p:nvPr/>
        </p:nvSpPr>
        <p:spPr>
          <a:xfrm>
            <a:off x="1141837" y="1668735"/>
            <a:ext cx="10409099" cy="3830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endParaRPr lang="fr-FR" sz="1800" dirty="0"/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8174CCBF-298C-41A5-AA04-869EF9AC4299}"/>
              </a:ext>
            </a:extLst>
          </p:cNvPr>
          <p:cNvSpPr txBox="1">
            <a:spLocks/>
          </p:cNvSpPr>
          <p:nvPr/>
        </p:nvSpPr>
        <p:spPr>
          <a:xfrm>
            <a:off x="569260" y="1829927"/>
            <a:ext cx="10409099" cy="429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fr-FR" sz="1800" dirty="0"/>
              <a:t>RSA can </a:t>
            </a:r>
            <a:r>
              <a:rPr lang="fr-FR" sz="1800" dirty="0" err="1"/>
              <a:t>be</a:t>
            </a:r>
            <a:r>
              <a:rPr lang="fr-FR" sz="1800" dirty="0"/>
              <a:t> </a:t>
            </a:r>
            <a:r>
              <a:rPr lang="fr-FR" sz="1800" dirty="0" err="1"/>
              <a:t>used</a:t>
            </a:r>
            <a:r>
              <a:rPr lang="fr-FR" sz="1800" dirty="0"/>
              <a:t> to </a:t>
            </a:r>
            <a:r>
              <a:rPr lang="fr-FR" sz="1800" dirty="0" err="1"/>
              <a:t>sign</a:t>
            </a:r>
            <a:r>
              <a:rPr lang="fr-FR" sz="1800" dirty="0"/>
              <a:t> messages</a:t>
            </a:r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en-US" sz="2000" dirty="0"/>
              <a:t>Suppose Alice wishes to send a signed message to Bob.</a:t>
            </a:r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en-US" sz="2000" dirty="0"/>
              <a:t> She produces a </a:t>
            </a:r>
            <a:r>
              <a:rPr lang="en-US" sz="2000" dirty="0">
                <a:hlinkClick r:id="rId2" tooltip="Cryptographic hash function"/>
              </a:rPr>
              <a:t>hash value</a:t>
            </a:r>
            <a:r>
              <a:rPr lang="en-US" sz="2000" dirty="0"/>
              <a:t> of the message, raises it to the power of </a:t>
            </a:r>
            <a:r>
              <a:rPr lang="en-US" sz="2000" i="1" dirty="0"/>
              <a:t>d</a:t>
            </a:r>
            <a:r>
              <a:rPr lang="en-US" sz="2000" dirty="0"/>
              <a:t> mod </a:t>
            </a:r>
            <a:r>
              <a:rPr lang="en-US" sz="2000" i="1" dirty="0"/>
              <a:t>n</a:t>
            </a:r>
            <a:r>
              <a:rPr lang="en-US" sz="2000" dirty="0"/>
              <a:t> (just like when decrypting a message), and attaches it as a "signature" to the message. </a:t>
            </a:r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en-US" sz="2000" dirty="0"/>
              <a:t>When Bob receives the signed message, he raises the signature to the power of </a:t>
            </a:r>
            <a:r>
              <a:rPr lang="en-US" sz="2000" i="1" dirty="0"/>
              <a:t>c</a:t>
            </a:r>
            <a:r>
              <a:rPr lang="en-US" sz="2000" dirty="0"/>
              <a:t> mod </a:t>
            </a:r>
            <a:r>
              <a:rPr lang="en-US" sz="2000" i="1" dirty="0"/>
              <a:t>n</a:t>
            </a:r>
            <a:r>
              <a:rPr lang="en-US" sz="2000" dirty="0"/>
              <a:t> (just like encrypting a message), and </a:t>
            </a:r>
            <a:r>
              <a:rPr lang="en-US" sz="2000" b="1" dirty="0"/>
              <a:t>compares the resulting hash value with the message's actual hash value</a:t>
            </a:r>
            <a:r>
              <a:rPr lang="en-US" sz="2000" dirty="0"/>
              <a:t>. </a:t>
            </a:r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en-US" sz="2000" dirty="0"/>
              <a:t>If the two agree, he knows that the author of the message was in possession of Alice's secret key, and that the message has not been tampered with since.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699552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3286"/>
            <a:ext cx="7729728" cy="1188720"/>
          </a:xfrm>
        </p:spPr>
        <p:txBody>
          <a:bodyPr/>
          <a:lstStyle/>
          <a:p>
            <a:r>
              <a:rPr lang="fr-FR" dirty="0"/>
              <a:t>RSA PROBLEM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15CA2B-7074-4A88-B24E-12FA1AFA8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14" y="1866562"/>
            <a:ext cx="10409099" cy="4219180"/>
          </a:xfrm>
        </p:spPr>
        <p:txBody>
          <a:bodyPr>
            <a:normAutofit fontScale="25000" lnSpcReduction="20000"/>
          </a:bodyPr>
          <a:lstStyle/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228600" lvl="1" indent="0">
              <a:buNone/>
            </a:pPr>
            <a:r>
              <a:rPr lang="en-US" sz="8000" dirty="0"/>
              <a:t>The </a:t>
            </a:r>
            <a:r>
              <a:rPr lang="en-US" sz="8000" dirty="0">
                <a:hlinkClick r:id="rId2" tooltip="RSA proble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RSA problem</a:t>
            </a:r>
            <a:r>
              <a:rPr lang="en-US" sz="8000" dirty="0"/>
              <a:t> is defined as the task of taking eth roots modulo a composite n: recovering a value m such that c ≡ me (mod n), where (n, e) is an RSA public key and c is an RSA ciphertext. </a:t>
            </a:r>
          </a:p>
          <a:p>
            <a:pPr marL="228600" lvl="1" indent="0">
              <a:buNone/>
            </a:pPr>
            <a:endParaRPr lang="en-US" sz="8000" dirty="0"/>
          </a:p>
          <a:p>
            <a:pPr marL="228600" lvl="1" indent="0">
              <a:buNone/>
            </a:pPr>
            <a:r>
              <a:rPr lang="en-US" sz="8000" dirty="0"/>
              <a:t>Currently the most promising approach to solving the RSA problem is to factor the modulus n.. To accomplish this, an attacker factors n into p and q, and computes </a:t>
            </a:r>
            <a:r>
              <a:rPr lang="el-GR" sz="8000" dirty="0"/>
              <a:t>φ</a:t>
            </a:r>
            <a:r>
              <a:rPr lang="fr-FR" sz="8000" dirty="0"/>
              <a:t>(n) = </a:t>
            </a:r>
            <a:r>
              <a:rPr lang="en-US" sz="8000" dirty="0"/>
              <a:t>(p − 1) x (q − 1) that allows the determination of d from c. </a:t>
            </a:r>
          </a:p>
          <a:p>
            <a:pPr marL="228600" lvl="1" indent="0">
              <a:buNone/>
            </a:pPr>
            <a:r>
              <a:rPr lang="en-US" sz="8000" b="1" dirty="0"/>
              <a:t>No polynomial-time method for factoring large integers on a classical computer has yet been found</a:t>
            </a:r>
            <a:r>
              <a:rPr lang="en-US" sz="8000" dirty="0"/>
              <a:t>, but it has not been proven that none exists.*</a:t>
            </a:r>
          </a:p>
          <a:p>
            <a:pPr marL="228600" lvl="1" indent="0">
              <a:buNone/>
            </a:pPr>
            <a:r>
              <a:rPr lang="en-US" sz="8800" dirty="0"/>
              <a:t>As of 2020, the largest publicly known factored </a:t>
            </a:r>
            <a:r>
              <a:rPr lang="en-US" sz="8800" dirty="0">
                <a:hlinkClick r:id="rId3" tooltip="RSA number"/>
              </a:rPr>
              <a:t>RSA number</a:t>
            </a:r>
            <a:r>
              <a:rPr lang="en-US" sz="8800" dirty="0"/>
              <a:t> was 829 bits (250 decimal digits, </a:t>
            </a:r>
            <a:r>
              <a:rPr lang="en-US" sz="8800" dirty="0">
                <a:hlinkClick r:id="rId4" tooltip="RSA-250"/>
              </a:rPr>
              <a:t>RSA-250</a:t>
            </a:r>
            <a:r>
              <a:rPr lang="en-US" sz="8800" dirty="0"/>
              <a:t>). Its factorization, by a state-of-the-art distributed implementation, took approximately 2700 CPU years.</a:t>
            </a:r>
          </a:p>
          <a:p>
            <a:pPr marL="228600" lvl="1" indent="0">
              <a:buNone/>
            </a:pPr>
            <a:r>
              <a:rPr lang="en-US" sz="8800" dirty="0"/>
              <a:t>It is generally presumed that RSA is secure if </a:t>
            </a:r>
            <a:r>
              <a:rPr lang="en-US" sz="8800" i="1" dirty="0"/>
              <a:t>n</a:t>
            </a:r>
            <a:r>
              <a:rPr lang="en-US" sz="8800" dirty="0"/>
              <a:t> is sufficiently large, outside of quantum computing.</a:t>
            </a:r>
            <a:endParaRPr lang="fr-FR" sz="8000" dirty="0"/>
          </a:p>
          <a:p>
            <a:pPr marL="571500" lvl="1" indent="-342900">
              <a:buFont typeface="+mj-lt"/>
              <a:buAutoNum type="arabicPeriod" startAt="4"/>
            </a:pPr>
            <a:endParaRPr lang="fr-FR" sz="4800" dirty="0"/>
          </a:p>
          <a:p>
            <a:pPr marL="571500" lvl="1" indent="-342900">
              <a:buFont typeface="+mj-lt"/>
              <a:buAutoNum type="arabicPeriod" startAt="4"/>
            </a:pPr>
            <a:endParaRPr lang="fr-FR" sz="4800" dirty="0"/>
          </a:p>
          <a:p>
            <a:pPr marL="571500" lvl="1" indent="-342900">
              <a:buFont typeface="+mj-lt"/>
              <a:buAutoNum type="arabicPeriod" startAt="4"/>
            </a:pPr>
            <a:endParaRPr lang="fr-FR" sz="4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228600" lvl="1" indent="0">
              <a:buNone/>
            </a:pPr>
            <a:r>
              <a:rPr lang="fr-FR" sz="1800" dirty="0"/>
              <a:t>                                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EC0902A-5D58-469B-A67C-8D3EC3F398E2}"/>
              </a:ext>
            </a:extLst>
          </p:cNvPr>
          <p:cNvSpPr txBox="1"/>
          <p:nvPr/>
        </p:nvSpPr>
        <p:spPr>
          <a:xfrm>
            <a:off x="2456822" y="3873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59265169-BE98-427F-8C3A-C8487B45A87F}"/>
              </a:ext>
            </a:extLst>
          </p:cNvPr>
          <p:cNvSpPr txBox="1">
            <a:spLocks/>
          </p:cNvSpPr>
          <p:nvPr/>
        </p:nvSpPr>
        <p:spPr>
          <a:xfrm>
            <a:off x="1141837" y="1668735"/>
            <a:ext cx="10409099" cy="3830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endParaRPr lang="fr-FR" sz="1800" dirty="0"/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8174CCBF-298C-41A5-AA04-869EF9AC4299}"/>
              </a:ext>
            </a:extLst>
          </p:cNvPr>
          <p:cNvSpPr txBox="1">
            <a:spLocks/>
          </p:cNvSpPr>
          <p:nvPr/>
        </p:nvSpPr>
        <p:spPr>
          <a:xfrm>
            <a:off x="569260" y="1829927"/>
            <a:ext cx="10409099" cy="429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285468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5353"/>
            <a:ext cx="7729728" cy="1188720"/>
          </a:xfrm>
        </p:spPr>
        <p:txBody>
          <a:bodyPr/>
          <a:lstStyle/>
          <a:p>
            <a:r>
              <a:rPr lang="fr-FR" dirty="0"/>
              <a:t>HOW TO GENERATE PRIME NUMBERS?</a:t>
            </a:r>
            <a:br>
              <a:rPr lang="fr-FR" dirty="0"/>
            </a:br>
            <a:r>
              <a:rPr lang="fr-FR" dirty="0"/>
              <a:t>FERMAT PRIMALITY TEST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15CA2B-7074-4A88-B24E-12FA1AFA8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79" y="1319410"/>
            <a:ext cx="10409099" cy="4219180"/>
          </a:xfrm>
        </p:spPr>
        <p:txBody>
          <a:bodyPr>
            <a:normAutofit fontScale="25000" lnSpcReduction="20000"/>
          </a:bodyPr>
          <a:lstStyle/>
          <a:p>
            <a:pPr marL="228600" lvl="1" indent="0">
              <a:buNone/>
            </a:pPr>
            <a:endParaRPr lang="fr-FR" sz="8000" dirty="0"/>
          </a:p>
          <a:p>
            <a:pPr marL="228600" lvl="1" indent="0">
              <a:buNone/>
            </a:pPr>
            <a:endParaRPr lang="fr-FR" sz="8000" dirty="0"/>
          </a:p>
          <a:p>
            <a:pPr marL="228600" lvl="1" indent="0">
              <a:buNone/>
            </a:pPr>
            <a:endParaRPr lang="fr-FR" sz="8000" dirty="0"/>
          </a:p>
          <a:p>
            <a:pPr marL="228600" lvl="1" indent="0">
              <a:buNone/>
            </a:pPr>
            <a:endParaRPr lang="fr-FR" sz="8000" dirty="0"/>
          </a:p>
          <a:p>
            <a:pPr marL="571500" lvl="1" indent="-342900">
              <a:buFont typeface="+mj-lt"/>
              <a:buAutoNum type="arabicPeriod" startAt="4"/>
            </a:pPr>
            <a:endParaRPr lang="fr-FR" sz="4800" dirty="0"/>
          </a:p>
          <a:p>
            <a:pPr marL="571500" lvl="1" indent="-342900">
              <a:buFont typeface="+mj-lt"/>
              <a:buAutoNum type="arabicPeriod" startAt="4"/>
            </a:pPr>
            <a:endParaRPr lang="fr-FR" sz="4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228600" lvl="1" indent="0">
              <a:buNone/>
            </a:pPr>
            <a:r>
              <a:rPr lang="fr-FR" sz="1800" dirty="0"/>
              <a:t>                                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EC0902A-5D58-469B-A67C-8D3EC3F398E2}"/>
              </a:ext>
            </a:extLst>
          </p:cNvPr>
          <p:cNvSpPr txBox="1"/>
          <p:nvPr/>
        </p:nvSpPr>
        <p:spPr>
          <a:xfrm>
            <a:off x="2456822" y="3873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59265169-BE98-427F-8C3A-C8487B45A87F}"/>
              </a:ext>
            </a:extLst>
          </p:cNvPr>
          <p:cNvSpPr txBox="1">
            <a:spLocks/>
          </p:cNvSpPr>
          <p:nvPr/>
        </p:nvSpPr>
        <p:spPr>
          <a:xfrm>
            <a:off x="1141837" y="1668735"/>
            <a:ext cx="10409099" cy="1558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endParaRPr lang="fr-FR" sz="1800" dirty="0"/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8174CCBF-298C-41A5-AA04-869EF9AC4299}"/>
              </a:ext>
            </a:extLst>
          </p:cNvPr>
          <p:cNvSpPr txBox="1">
            <a:spLocks/>
          </p:cNvSpPr>
          <p:nvPr/>
        </p:nvSpPr>
        <p:spPr>
          <a:xfrm>
            <a:off x="569260" y="1829927"/>
            <a:ext cx="10409099" cy="429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endParaRPr lang="fr-FR" sz="1800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B3F7D38A-EC36-4D72-8723-F70B6FCA8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019" y="2393356"/>
            <a:ext cx="2462213" cy="36933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47F6C91-45EA-48BF-AEF3-4968B75AF631}"/>
              </a:ext>
            </a:extLst>
          </p:cNvPr>
          <p:cNvSpPr txBox="1"/>
          <p:nvPr/>
        </p:nvSpPr>
        <p:spPr>
          <a:xfrm>
            <a:off x="1182565" y="1767254"/>
            <a:ext cx="787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tooltip="Fermat's little theorem"/>
              </a:rPr>
              <a:t>Fermat's little theorem</a:t>
            </a:r>
            <a:r>
              <a:rPr lang="en-US" dirty="0"/>
              <a:t> states that if </a:t>
            </a:r>
            <a:r>
              <a:rPr lang="en-US" i="1" dirty="0"/>
              <a:t>p</a:t>
            </a:r>
            <a:r>
              <a:rPr lang="en-US" dirty="0"/>
              <a:t> is prime and </a:t>
            </a:r>
            <a:r>
              <a:rPr lang="en-US" i="1" dirty="0"/>
              <a:t>a</a:t>
            </a:r>
            <a:r>
              <a:rPr lang="en-US" dirty="0"/>
              <a:t> is not divisible by </a:t>
            </a:r>
            <a:r>
              <a:rPr lang="en-US" i="1" dirty="0"/>
              <a:t>p</a:t>
            </a:r>
            <a:r>
              <a:rPr lang="en-US" dirty="0"/>
              <a:t>, then 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F6A6575-3341-4577-B8F7-9DFCFB14BAC8}"/>
              </a:ext>
            </a:extLst>
          </p:cNvPr>
          <p:cNvSpPr txBox="1"/>
          <p:nvPr/>
        </p:nvSpPr>
        <p:spPr>
          <a:xfrm>
            <a:off x="1222131" y="3270738"/>
            <a:ext cx="104980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one wants to test whether </a:t>
            </a:r>
            <a:r>
              <a:rPr lang="en-US" i="1" dirty="0"/>
              <a:t>p</a:t>
            </a:r>
            <a:r>
              <a:rPr lang="en-US" dirty="0"/>
              <a:t> is prime, then we can pick random integers </a:t>
            </a:r>
            <a:r>
              <a:rPr lang="en-US" i="1" dirty="0"/>
              <a:t>a</a:t>
            </a:r>
            <a:r>
              <a:rPr lang="en-US" dirty="0"/>
              <a:t> not divisible by </a:t>
            </a:r>
            <a:r>
              <a:rPr lang="en-US" i="1" dirty="0"/>
              <a:t>p</a:t>
            </a:r>
            <a:r>
              <a:rPr lang="en-US" dirty="0"/>
              <a:t> and see whether the equality holds. </a:t>
            </a:r>
          </a:p>
          <a:p>
            <a:endParaRPr lang="en-US" dirty="0"/>
          </a:p>
          <a:p>
            <a:r>
              <a:rPr lang="en-US" dirty="0"/>
              <a:t>If the equality does not hold for a value of </a:t>
            </a:r>
            <a:r>
              <a:rPr lang="en-US" i="1" dirty="0"/>
              <a:t>a</a:t>
            </a:r>
            <a:r>
              <a:rPr lang="en-US" dirty="0"/>
              <a:t>, then </a:t>
            </a:r>
            <a:r>
              <a:rPr lang="en-US" i="1" dirty="0"/>
              <a:t>p</a:t>
            </a:r>
            <a:r>
              <a:rPr lang="en-US" dirty="0"/>
              <a:t> is composite (with certainty).</a:t>
            </a:r>
          </a:p>
          <a:p>
            <a:r>
              <a:rPr lang="en-US" dirty="0"/>
              <a:t>But the opposite is NOT true: if we find many a for which the equality is true, it does not mean that p is prime.</a:t>
            </a:r>
          </a:p>
          <a:p>
            <a:endParaRPr lang="en-US" dirty="0"/>
          </a:p>
          <a:p>
            <a:r>
              <a:rPr lang="en-US" dirty="0"/>
              <a:t>In particular, there are infinitely many </a:t>
            </a:r>
            <a:r>
              <a:rPr lang="en-US" b="1" dirty="0"/>
              <a:t>Carmichael numbers n</a:t>
            </a:r>
            <a:r>
              <a:rPr lang="en-US" dirty="0"/>
              <a:t>, for which </a:t>
            </a:r>
            <a:r>
              <a:rPr lang="en-US" b="1" dirty="0"/>
              <a:t>all values of a </a:t>
            </a:r>
            <a:r>
              <a:rPr lang="en-US" dirty="0"/>
              <a:t>which are coprime to n will satisfy the Fermat test. (those are called Fermat liars)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782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460" y="122212"/>
            <a:ext cx="7729728" cy="1188720"/>
          </a:xfrm>
        </p:spPr>
        <p:txBody>
          <a:bodyPr/>
          <a:lstStyle/>
          <a:p>
            <a:r>
              <a:rPr lang="fr-FR" dirty="0"/>
              <a:t>FERMAT PRIMALITY TEST (JAVA)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15CA2B-7074-4A88-B24E-12FA1AFA8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79" y="1319410"/>
            <a:ext cx="10409099" cy="4219180"/>
          </a:xfrm>
        </p:spPr>
        <p:txBody>
          <a:bodyPr>
            <a:normAutofit fontScale="25000" lnSpcReduction="20000"/>
          </a:bodyPr>
          <a:lstStyle/>
          <a:p>
            <a:pPr marL="228600" lvl="1" indent="0">
              <a:buNone/>
            </a:pPr>
            <a:endParaRPr lang="fr-FR" sz="8000" dirty="0"/>
          </a:p>
          <a:p>
            <a:pPr marL="228600" lvl="1" indent="0">
              <a:buNone/>
            </a:pPr>
            <a:endParaRPr lang="fr-FR" sz="8000" dirty="0"/>
          </a:p>
          <a:p>
            <a:pPr marL="228600" lvl="1" indent="0">
              <a:buNone/>
            </a:pPr>
            <a:endParaRPr lang="fr-FR" sz="8000" dirty="0"/>
          </a:p>
          <a:p>
            <a:pPr marL="228600" lvl="1" indent="0">
              <a:buNone/>
            </a:pPr>
            <a:endParaRPr lang="fr-FR" sz="8000" dirty="0"/>
          </a:p>
          <a:p>
            <a:pPr marL="571500" lvl="1" indent="-342900">
              <a:buFont typeface="+mj-lt"/>
              <a:buAutoNum type="arabicPeriod" startAt="4"/>
            </a:pPr>
            <a:endParaRPr lang="fr-FR" sz="4800" dirty="0"/>
          </a:p>
          <a:p>
            <a:pPr marL="571500" lvl="1" indent="-342900">
              <a:buFont typeface="+mj-lt"/>
              <a:buAutoNum type="arabicPeriod" startAt="4"/>
            </a:pPr>
            <a:endParaRPr lang="fr-FR" sz="4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228600" lvl="1" indent="0">
              <a:buNone/>
            </a:pPr>
            <a:r>
              <a:rPr lang="fr-FR" sz="1800" dirty="0"/>
              <a:t>                                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EC0902A-5D58-469B-A67C-8D3EC3F398E2}"/>
              </a:ext>
            </a:extLst>
          </p:cNvPr>
          <p:cNvSpPr txBox="1"/>
          <p:nvPr/>
        </p:nvSpPr>
        <p:spPr>
          <a:xfrm>
            <a:off x="2456822" y="3873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59265169-BE98-427F-8C3A-C8487B45A87F}"/>
              </a:ext>
            </a:extLst>
          </p:cNvPr>
          <p:cNvSpPr txBox="1">
            <a:spLocks/>
          </p:cNvSpPr>
          <p:nvPr/>
        </p:nvSpPr>
        <p:spPr>
          <a:xfrm>
            <a:off x="1141837" y="1668735"/>
            <a:ext cx="10409099" cy="1558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endParaRPr lang="fr-FR" sz="1800" dirty="0"/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8174CCBF-298C-41A5-AA04-869EF9AC4299}"/>
              </a:ext>
            </a:extLst>
          </p:cNvPr>
          <p:cNvSpPr txBox="1">
            <a:spLocks/>
          </p:cNvSpPr>
          <p:nvPr/>
        </p:nvSpPr>
        <p:spPr>
          <a:xfrm>
            <a:off x="569260" y="1829927"/>
            <a:ext cx="10409099" cy="429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endParaRPr lang="fr-FR" sz="18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C0BE514-702E-4B38-A8B9-E206094B8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42" y="77415"/>
            <a:ext cx="6222568" cy="682525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CBFD9DD-908C-4E64-B39C-1DAAE521F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738" y="3635235"/>
            <a:ext cx="3095625" cy="314325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57F69D0-25D4-422A-BE9A-20526DA3C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634" y="1302454"/>
            <a:ext cx="3114675" cy="5762625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35617DBB-7ADA-4B8B-919F-9C5CE980E20C}"/>
              </a:ext>
            </a:extLst>
          </p:cNvPr>
          <p:cNvSpPr txBox="1"/>
          <p:nvPr/>
        </p:nvSpPr>
        <p:spPr>
          <a:xfrm>
            <a:off x="3420208" y="372434"/>
            <a:ext cx="3371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(</a:t>
            </a:r>
            <a:r>
              <a:rPr lang="fr-FR" sz="1200" dirty="0" err="1"/>
              <a:t>axb</a:t>
            </a:r>
            <a:r>
              <a:rPr lang="fr-FR" sz="1200" dirty="0"/>
              <a:t>) (mod n) = [a (mod n) x (b mod n)] (mod n)</a:t>
            </a:r>
          </a:p>
        </p:txBody>
      </p: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0EBE38CE-9F20-44C3-BF88-3749B07727B7}"/>
              </a:ext>
            </a:extLst>
          </p:cNvPr>
          <p:cNvSpPr/>
          <p:nvPr/>
        </p:nvSpPr>
        <p:spPr>
          <a:xfrm rot="4709646">
            <a:off x="4419521" y="435910"/>
            <a:ext cx="142713" cy="9067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B3F7D38A-EC36-4D72-8723-F70B6FCA8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4923" y="2014223"/>
            <a:ext cx="2462213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4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537" y="385949"/>
            <a:ext cx="7729728" cy="1188720"/>
          </a:xfrm>
        </p:spPr>
        <p:txBody>
          <a:bodyPr/>
          <a:lstStyle/>
          <a:p>
            <a:r>
              <a:rPr lang="fr-FR" dirty="0"/>
              <a:t>FERMAT PRIMALITY TEST (JAVA)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15CA2B-7074-4A88-B24E-12FA1AFA8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79" y="1319410"/>
            <a:ext cx="10409099" cy="4219180"/>
          </a:xfrm>
        </p:spPr>
        <p:txBody>
          <a:bodyPr>
            <a:normAutofit fontScale="25000" lnSpcReduction="20000"/>
          </a:bodyPr>
          <a:lstStyle/>
          <a:p>
            <a:pPr marL="228600" lvl="1" indent="0">
              <a:buNone/>
            </a:pPr>
            <a:endParaRPr lang="fr-FR" sz="8000" dirty="0"/>
          </a:p>
          <a:p>
            <a:pPr marL="228600" lvl="1" indent="0">
              <a:buNone/>
            </a:pPr>
            <a:endParaRPr lang="fr-FR" sz="8000" dirty="0"/>
          </a:p>
          <a:p>
            <a:pPr marL="228600" lvl="1" indent="0">
              <a:buNone/>
            </a:pPr>
            <a:endParaRPr lang="fr-FR" sz="8000" dirty="0"/>
          </a:p>
          <a:p>
            <a:pPr marL="228600" lvl="1" indent="0">
              <a:buNone/>
            </a:pPr>
            <a:endParaRPr lang="fr-FR" sz="8000" dirty="0"/>
          </a:p>
          <a:p>
            <a:pPr marL="571500" lvl="1" indent="-342900">
              <a:buFont typeface="+mj-lt"/>
              <a:buAutoNum type="arabicPeriod" startAt="4"/>
            </a:pPr>
            <a:endParaRPr lang="fr-FR" sz="4800" dirty="0"/>
          </a:p>
          <a:p>
            <a:pPr marL="571500" lvl="1" indent="-342900">
              <a:buFont typeface="+mj-lt"/>
              <a:buAutoNum type="arabicPeriod" startAt="4"/>
            </a:pPr>
            <a:endParaRPr lang="fr-FR" sz="4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228600" lvl="1" indent="0">
              <a:buNone/>
            </a:pPr>
            <a:r>
              <a:rPr lang="fr-FR" sz="1800" dirty="0"/>
              <a:t>                                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EC0902A-5D58-469B-A67C-8D3EC3F398E2}"/>
              </a:ext>
            </a:extLst>
          </p:cNvPr>
          <p:cNvSpPr txBox="1"/>
          <p:nvPr/>
        </p:nvSpPr>
        <p:spPr>
          <a:xfrm>
            <a:off x="2456822" y="3873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59265169-BE98-427F-8C3A-C8487B45A87F}"/>
              </a:ext>
            </a:extLst>
          </p:cNvPr>
          <p:cNvSpPr txBox="1">
            <a:spLocks/>
          </p:cNvSpPr>
          <p:nvPr/>
        </p:nvSpPr>
        <p:spPr>
          <a:xfrm>
            <a:off x="1141837" y="1668735"/>
            <a:ext cx="10409099" cy="1558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endParaRPr lang="fr-FR" sz="1800" dirty="0"/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8174CCBF-298C-41A5-AA04-869EF9AC4299}"/>
              </a:ext>
            </a:extLst>
          </p:cNvPr>
          <p:cNvSpPr txBox="1">
            <a:spLocks/>
          </p:cNvSpPr>
          <p:nvPr/>
        </p:nvSpPr>
        <p:spPr>
          <a:xfrm>
            <a:off x="569260" y="1829927"/>
            <a:ext cx="10409099" cy="429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endParaRPr lang="fr-FR" sz="1800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57F69D0-25D4-422A-BE9A-20526DA3C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020" y="849911"/>
            <a:ext cx="3114675" cy="576262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B3F7D38A-EC36-4D72-8723-F70B6FCA8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916" y="1851475"/>
            <a:ext cx="2462213" cy="36933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9E2ACD3-ECF4-4459-9C1D-EA1E2ABA6531}"/>
              </a:ext>
            </a:extLst>
          </p:cNvPr>
          <p:cNvSpPr txBox="1"/>
          <p:nvPr/>
        </p:nvSpPr>
        <p:spPr>
          <a:xfrm>
            <a:off x="271305" y="2393356"/>
            <a:ext cx="7592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Use 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modPow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exponent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NL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CFA15CB-5B15-4021-BD2F-788D1D391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882" y="3174011"/>
            <a:ext cx="71437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17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9466"/>
            <a:ext cx="7729728" cy="1188720"/>
          </a:xfrm>
        </p:spPr>
        <p:txBody>
          <a:bodyPr/>
          <a:lstStyle/>
          <a:p>
            <a:r>
              <a:rPr lang="fr-FR" dirty="0"/>
              <a:t>HOW JAVA GENERATES PRIME NUMBERS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15CA2B-7074-4A88-B24E-12FA1AFA8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79" y="1319410"/>
            <a:ext cx="10409099" cy="4219180"/>
          </a:xfrm>
        </p:spPr>
        <p:txBody>
          <a:bodyPr>
            <a:normAutofit fontScale="25000" lnSpcReduction="20000"/>
          </a:bodyPr>
          <a:lstStyle/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228600" lvl="1" indent="0">
              <a:buNone/>
            </a:pPr>
            <a:r>
              <a:rPr lang="en-US" sz="8000" dirty="0"/>
              <a:t>The </a:t>
            </a:r>
            <a:r>
              <a:rPr lang="en-US" sz="8000" b="1" dirty="0"/>
              <a:t>Miller–Rabin primality test </a:t>
            </a:r>
            <a:r>
              <a:rPr lang="en-US" sz="8000" dirty="0"/>
              <a:t>or Rabin–Miller primality test is a probabilistic </a:t>
            </a:r>
            <a:r>
              <a:rPr lang="en-US" sz="8000" dirty="0">
                <a:hlinkClick r:id="rId2" tooltip="Primality tes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primality test</a:t>
            </a:r>
            <a:r>
              <a:rPr lang="en-US" sz="8000" dirty="0"/>
              <a:t>: an </a:t>
            </a:r>
            <a:r>
              <a:rPr lang="en-US" sz="8000" dirty="0">
                <a:hlinkClick r:id="rId3" tooltip="Algorith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</a:t>
            </a:r>
            <a:r>
              <a:rPr lang="en-US" sz="8000" dirty="0"/>
              <a:t> which determines whether a given number is </a:t>
            </a:r>
            <a:r>
              <a:rPr lang="en-US" sz="8000" dirty="0">
                <a:hlinkClick r:id="rId4" tooltip="Probable prim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likely to be prime</a:t>
            </a:r>
            <a:r>
              <a:rPr lang="en-US" sz="8000" dirty="0"/>
              <a:t>.  Miller discovered it in 1976 (Alan Turing price winner)</a:t>
            </a:r>
          </a:p>
          <a:p>
            <a:pPr marL="228600" lvl="1" indent="0">
              <a:buNone/>
            </a:pPr>
            <a:r>
              <a:rPr lang="fr-FR" sz="8000" dirty="0">
                <a:hlinkClick r:id="rId5"/>
              </a:rPr>
              <a:t>https://dl.acm.org/doi/10.1145/800116.803773</a:t>
            </a:r>
            <a:endParaRPr lang="fr-FR" sz="8000" dirty="0"/>
          </a:p>
          <a:p>
            <a:pPr marL="228600" lvl="1" indent="0">
              <a:buNone/>
            </a:pPr>
            <a:endParaRPr lang="fr-FR" sz="8000" dirty="0"/>
          </a:p>
          <a:p>
            <a:pPr marL="228600" lvl="1" indent="0">
              <a:buNone/>
            </a:pPr>
            <a:endParaRPr lang="fr-FR" sz="8000" dirty="0"/>
          </a:p>
          <a:p>
            <a:pPr marL="228600" lvl="1" indent="0">
              <a:buNone/>
            </a:pPr>
            <a:endParaRPr lang="fr-FR" sz="8000" dirty="0"/>
          </a:p>
          <a:p>
            <a:pPr marL="228600" lvl="1" indent="0">
              <a:buNone/>
            </a:pPr>
            <a:endParaRPr lang="fr-FR" sz="8000" dirty="0"/>
          </a:p>
          <a:p>
            <a:pPr marL="571500" lvl="1" indent="-342900">
              <a:buFont typeface="+mj-lt"/>
              <a:buAutoNum type="arabicPeriod" startAt="4"/>
            </a:pPr>
            <a:endParaRPr lang="fr-FR" sz="4800" dirty="0"/>
          </a:p>
          <a:p>
            <a:pPr marL="571500" lvl="1" indent="-342900">
              <a:buFont typeface="+mj-lt"/>
              <a:buAutoNum type="arabicPeriod" startAt="4"/>
            </a:pPr>
            <a:endParaRPr lang="fr-FR" sz="4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228600" lvl="1" indent="0">
              <a:buNone/>
            </a:pPr>
            <a:r>
              <a:rPr lang="fr-FR" sz="1800" dirty="0"/>
              <a:t>                                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EC0902A-5D58-469B-A67C-8D3EC3F398E2}"/>
              </a:ext>
            </a:extLst>
          </p:cNvPr>
          <p:cNvSpPr txBox="1"/>
          <p:nvPr/>
        </p:nvSpPr>
        <p:spPr>
          <a:xfrm>
            <a:off x="2456822" y="3873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59265169-BE98-427F-8C3A-C8487B45A87F}"/>
              </a:ext>
            </a:extLst>
          </p:cNvPr>
          <p:cNvSpPr txBox="1">
            <a:spLocks/>
          </p:cNvSpPr>
          <p:nvPr/>
        </p:nvSpPr>
        <p:spPr>
          <a:xfrm>
            <a:off x="1141837" y="1668735"/>
            <a:ext cx="10409099" cy="1558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endParaRPr lang="fr-FR" sz="1800" dirty="0"/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8174CCBF-298C-41A5-AA04-869EF9AC4299}"/>
              </a:ext>
            </a:extLst>
          </p:cNvPr>
          <p:cNvSpPr txBox="1">
            <a:spLocks/>
          </p:cNvSpPr>
          <p:nvPr/>
        </p:nvSpPr>
        <p:spPr>
          <a:xfrm>
            <a:off x="569260" y="1829927"/>
            <a:ext cx="10409099" cy="429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endParaRPr lang="fr-FR" sz="18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C086200-49C6-4C78-AEFD-68385D5D20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9648" y="2219608"/>
            <a:ext cx="1905000" cy="23812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BC995C2-CF67-41AD-8017-E572396F30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094" y="2713997"/>
            <a:ext cx="5025645" cy="41500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443F8DC5-E8A6-4493-8165-8B5981BFB8D2}"/>
                  </a:ext>
                </a:extLst>
              </p14:cNvPr>
              <p14:cNvContentPartPr/>
              <p14:nvPr/>
            </p14:nvContentPartPr>
            <p14:xfrm>
              <a:off x="792720" y="4265280"/>
              <a:ext cx="2790360" cy="193320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443F8DC5-E8A6-4493-8165-8B5981BFB8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6880" y="4201920"/>
                <a:ext cx="28216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AA4A76D1-400E-4782-A594-F440A2DFC1A5}"/>
                  </a:ext>
                </a:extLst>
              </p14:cNvPr>
              <p14:cNvContentPartPr/>
              <p14:nvPr/>
            </p14:nvContentPartPr>
            <p14:xfrm>
              <a:off x="1077480" y="6430680"/>
              <a:ext cx="3537360" cy="36000"/>
            </p14:xfrm>
          </p:contentPart>
        </mc:Choice>
        <mc:Fallback xmlns=""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AA4A76D1-400E-4782-A594-F440A2DFC1A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1640" y="6367320"/>
                <a:ext cx="3568680" cy="16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1373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9466"/>
            <a:ext cx="7729728" cy="1188720"/>
          </a:xfrm>
        </p:spPr>
        <p:txBody>
          <a:bodyPr/>
          <a:lstStyle/>
          <a:p>
            <a:r>
              <a:rPr lang="fr-FR" dirty="0"/>
              <a:t>HOW JAVA GENERATES PRIME NUMBERS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15CA2B-7074-4A88-B24E-12FA1AFA8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79" y="1319410"/>
            <a:ext cx="10409099" cy="4219180"/>
          </a:xfrm>
        </p:spPr>
        <p:txBody>
          <a:bodyPr>
            <a:normAutofit fontScale="25000" lnSpcReduction="20000"/>
          </a:bodyPr>
          <a:lstStyle/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228600" lvl="1" indent="0">
              <a:buNone/>
            </a:pPr>
            <a:r>
              <a:rPr lang="en-US" sz="8000" dirty="0"/>
              <a:t>The </a:t>
            </a:r>
            <a:r>
              <a:rPr lang="en-US" sz="8000" b="1" dirty="0"/>
              <a:t>Miller–Rabin primality test </a:t>
            </a:r>
            <a:r>
              <a:rPr lang="en-US" sz="8000" dirty="0"/>
              <a:t>or Rabin–Miller primality test is a probabilistic </a:t>
            </a:r>
            <a:r>
              <a:rPr lang="en-US" sz="8000" dirty="0">
                <a:hlinkClick r:id="rId2" tooltip="Primality tes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primality test</a:t>
            </a:r>
            <a:r>
              <a:rPr lang="en-US" sz="8000" dirty="0"/>
              <a:t>: an </a:t>
            </a:r>
            <a:r>
              <a:rPr lang="en-US" sz="8000" dirty="0">
                <a:hlinkClick r:id="rId3" tooltip="Algorith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</a:t>
            </a:r>
            <a:r>
              <a:rPr lang="en-US" sz="8000" dirty="0"/>
              <a:t> which determines whether a given number is </a:t>
            </a:r>
            <a:r>
              <a:rPr lang="en-US" sz="8000" dirty="0">
                <a:hlinkClick r:id="rId4" tooltip="Probable prim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likely to be prime</a:t>
            </a:r>
            <a:r>
              <a:rPr lang="en-US" sz="8000" dirty="0"/>
              <a:t>.  Miller discovered it in 1976 (Alan Turing price winner)</a:t>
            </a:r>
          </a:p>
          <a:p>
            <a:pPr marL="228600" lvl="1" indent="0">
              <a:buNone/>
            </a:pPr>
            <a:endParaRPr lang="fr-FR" sz="8000" dirty="0"/>
          </a:p>
          <a:p>
            <a:pPr marL="228600" lvl="1" indent="0">
              <a:buNone/>
            </a:pPr>
            <a:endParaRPr lang="fr-FR" sz="8000" dirty="0"/>
          </a:p>
          <a:p>
            <a:pPr marL="228600" lvl="1" indent="0">
              <a:buNone/>
            </a:pPr>
            <a:endParaRPr lang="fr-FR" sz="8000" dirty="0"/>
          </a:p>
          <a:p>
            <a:pPr marL="228600" lvl="1" indent="0">
              <a:buNone/>
            </a:pPr>
            <a:endParaRPr lang="fr-FR" sz="8000" dirty="0"/>
          </a:p>
          <a:p>
            <a:pPr marL="571500" lvl="1" indent="-342900">
              <a:buFont typeface="+mj-lt"/>
              <a:buAutoNum type="arabicPeriod" startAt="4"/>
            </a:pPr>
            <a:endParaRPr lang="fr-FR" sz="4800" dirty="0"/>
          </a:p>
          <a:p>
            <a:pPr marL="571500" lvl="1" indent="-342900">
              <a:buFont typeface="+mj-lt"/>
              <a:buAutoNum type="arabicPeriod" startAt="4"/>
            </a:pPr>
            <a:endParaRPr lang="fr-FR" sz="4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228600" lvl="1" indent="0">
              <a:buNone/>
            </a:pPr>
            <a:r>
              <a:rPr lang="fr-FR" sz="1800" dirty="0"/>
              <a:t>                                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EC0902A-5D58-469B-A67C-8D3EC3F398E2}"/>
              </a:ext>
            </a:extLst>
          </p:cNvPr>
          <p:cNvSpPr txBox="1"/>
          <p:nvPr/>
        </p:nvSpPr>
        <p:spPr>
          <a:xfrm>
            <a:off x="2456822" y="3873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59265169-BE98-427F-8C3A-C8487B45A87F}"/>
              </a:ext>
            </a:extLst>
          </p:cNvPr>
          <p:cNvSpPr txBox="1">
            <a:spLocks/>
          </p:cNvSpPr>
          <p:nvPr/>
        </p:nvSpPr>
        <p:spPr>
          <a:xfrm>
            <a:off x="1141837" y="1668735"/>
            <a:ext cx="10409099" cy="1558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endParaRPr lang="fr-FR" sz="1800" dirty="0"/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8174CCBF-298C-41A5-AA04-869EF9AC4299}"/>
              </a:ext>
            </a:extLst>
          </p:cNvPr>
          <p:cNvSpPr txBox="1">
            <a:spLocks/>
          </p:cNvSpPr>
          <p:nvPr/>
        </p:nvSpPr>
        <p:spPr>
          <a:xfrm>
            <a:off x="569260" y="1829927"/>
            <a:ext cx="10409099" cy="429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endParaRPr lang="fr-FR" sz="18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A5AC7F7-2F7B-460B-80C4-C2FAD25A8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171" y="2429314"/>
            <a:ext cx="7624246" cy="429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10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9466"/>
            <a:ext cx="7729728" cy="1188720"/>
          </a:xfrm>
        </p:spPr>
        <p:txBody>
          <a:bodyPr/>
          <a:lstStyle/>
          <a:p>
            <a:r>
              <a:rPr lang="fr-FR" dirty="0"/>
              <a:t>TEST RSA (JAVA)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15CA2B-7074-4A88-B24E-12FA1AFA8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79" y="1319410"/>
            <a:ext cx="10409099" cy="4219180"/>
          </a:xfrm>
        </p:spPr>
        <p:txBody>
          <a:bodyPr>
            <a:normAutofit fontScale="25000" lnSpcReduction="20000"/>
          </a:bodyPr>
          <a:lstStyle/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228600" lvl="1" indent="0">
              <a:buNone/>
            </a:pPr>
            <a:r>
              <a:rPr lang="en-US" sz="8000" dirty="0"/>
              <a:t>Let’s write a small java program to show the RSA algorithm effectiveness</a:t>
            </a:r>
          </a:p>
          <a:p>
            <a:pPr marL="228600" lvl="1" indent="0">
              <a:buNone/>
            </a:pPr>
            <a:endParaRPr lang="fr-FR" sz="8000" dirty="0"/>
          </a:p>
          <a:p>
            <a:pPr marL="228600" lvl="1" indent="0">
              <a:buNone/>
            </a:pPr>
            <a:endParaRPr lang="fr-FR" sz="8000" dirty="0"/>
          </a:p>
          <a:p>
            <a:pPr marL="228600" lvl="1" indent="0">
              <a:buNone/>
            </a:pPr>
            <a:endParaRPr lang="fr-FR" sz="8000" dirty="0"/>
          </a:p>
          <a:p>
            <a:pPr marL="228600" lvl="1" indent="0">
              <a:buNone/>
            </a:pPr>
            <a:endParaRPr lang="fr-FR" sz="8000" dirty="0"/>
          </a:p>
          <a:p>
            <a:pPr marL="571500" lvl="1" indent="-342900">
              <a:buFont typeface="+mj-lt"/>
              <a:buAutoNum type="arabicPeriod" startAt="4"/>
            </a:pPr>
            <a:endParaRPr lang="fr-FR" sz="4800" dirty="0"/>
          </a:p>
          <a:p>
            <a:pPr marL="571500" lvl="1" indent="-342900">
              <a:buFont typeface="+mj-lt"/>
              <a:buAutoNum type="arabicPeriod" startAt="4"/>
            </a:pPr>
            <a:endParaRPr lang="fr-FR" sz="4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228600" lvl="1" indent="0">
              <a:buNone/>
            </a:pPr>
            <a:r>
              <a:rPr lang="fr-FR" sz="1800" dirty="0"/>
              <a:t>                                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EC0902A-5D58-469B-A67C-8D3EC3F398E2}"/>
              </a:ext>
            </a:extLst>
          </p:cNvPr>
          <p:cNvSpPr txBox="1"/>
          <p:nvPr/>
        </p:nvSpPr>
        <p:spPr>
          <a:xfrm>
            <a:off x="2456822" y="3873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59265169-BE98-427F-8C3A-C8487B45A87F}"/>
              </a:ext>
            </a:extLst>
          </p:cNvPr>
          <p:cNvSpPr txBox="1">
            <a:spLocks/>
          </p:cNvSpPr>
          <p:nvPr/>
        </p:nvSpPr>
        <p:spPr>
          <a:xfrm>
            <a:off x="1141837" y="1668735"/>
            <a:ext cx="10409099" cy="1558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endParaRPr lang="fr-FR" sz="1800" dirty="0"/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8174CCBF-298C-41A5-AA04-869EF9AC4299}"/>
              </a:ext>
            </a:extLst>
          </p:cNvPr>
          <p:cNvSpPr txBox="1">
            <a:spLocks/>
          </p:cNvSpPr>
          <p:nvPr/>
        </p:nvSpPr>
        <p:spPr>
          <a:xfrm>
            <a:off x="569260" y="1829927"/>
            <a:ext cx="10409099" cy="429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endParaRPr lang="fr-FR" sz="1800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01FE97B-F788-46A5-9E9D-537905773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68" y="2118049"/>
            <a:ext cx="6635771" cy="439779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7CA1AD4-CE94-45DB-9940-92E3D23ED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620" y="3576827"/>
            <a:ext cx="4307839" cy="142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34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555" y="2240280"/>
            <a:ext cx="7729728" cy="1188720"/>
          </a:xfrm>
        </p:spPr>
        <p:txBody>
          <a:bodyPr/>
          <a:lstStyle/>
          <a:p>
            <a:r>
              <a:rPr lang="fr-FR" dirty="0"/>
              <a:t>THANK YOU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15CA2B-7074-4A88-B24E-12FA1AFA8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79" y="1319410"/>
            <a:ext cx="10409099" cy="4219180"/>
          </a:xfrm>
        </p:spPr>
        <p:txBody>
          <a:bodyPr>
            <a:normAutofit fontScale="25000" lnSpcReduction="20000"/>
          </a:bodyPr>
          <a:lstStyle/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228600" lvl="1" indent="0">
              <a:buNone/>
            </a:pPr>
            <a:endParaRPr lang="fr-FR" sz="8000" dirty="0"/>
          </a:p>
          <a:p>
            <a:pPr marL="228600" lvl="1" indent="0">
              <a:buNone/>
            </a:pPr>
            <a:endParaRPr lang="fr-FR" sz="8000" dirty="0"/>
          </a:p>
          <a:p>
            <a:pPr marL="228600" lvl="1" indent="0">
              <a:buNone/>
            </a:pPr>
            <a:endParaRPr lang="fr-FR" sz="8000" dirty="0"/>
          </a:p>
          <a:p>
            <a:pPr marL="228600" lvl="1" indent="0">
              <a:buNone/>
            </a:pPr>
            <a:endParaRPr lang="fr-FR" sz="8000" dirty="0"/>
          </a:p>
          <a:p>
            <a:pPr marL="571500" lvl="1" indent="-342900">
              <a:buFont typeface="+mj-lt"/>
              <a:buAutoNum type="arabicPeriod" startAt="4"/>
            </a:pPr>
            <a:endParaRPr lang="fr-FR" sz="4800" dirty="0"/>
          </a:p>
          <a:p>
            <a:pPr marL="571500" lvl="1" indent="-342900">
              <a:buFont typeface="+mj-lt"/>
              <a:buAutoNum type="arabicPeriod" startAt="4"/>
            </a:pPr>
            <a:endParaRPr lang="fr-FR" sz="4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571500" lvl="1" indent="-342900">
              <a:buFont typeface="+mj-lt"/>
              <a:buAutoNum type="arabicPeriod" startAt="4"/>
            </a:pPr>
            <a:endParaRPr lang="fr-FR" sz="1800" dirty="0"/>
          </a:p>
          <a:p>
            <a:pPr marL="228600" lvl="1" indent="0">
              <a:buNone/>
            </a:pPr>
            <a:r>
              <a:rPr lang="fr-FR" sz="1800" dirty="0"/>
              <a:t>                                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EC0902A-5D58-469B-A67C-8D3EC3F398E2}"/>
              </a:ext>
            </a:extLst>
          </p:cNvPr>
          <p:cNvSpPr txBox="1"/>
          <p:nvPr/>
        </p:nvSpPr>
        <p:spPr>
          <a:xfrm>
            <a:off x="2456822" y="3873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59265169-BE98-427F-8C3A-C8487B45A87F}"/>
              </a:ext>
            </a:extLst>
          </p:cNvPr>
          <p:cNvSpPr txBox="1">
            <a:spLocks/>
          </p:cNvSpPr>
          <p:nvPr/>
        </p:nvSpPr>
        <p:spPr>
          <a:xfrm>
            <a:off x="1141837" y="1668735"/>
            <a:ext cx="10409099" cy="1558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endParaRPr lang="fr-FR" sz="1800" dirty="0"/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8174CCBF-298C-41A5-AA04-869EF9AC4299}"/>
              </a:ext>
            </a:extLst>
          </p:cNvPr>
          <p:cNvSpPr txBox="1">
            <a:spLocks/>
          </p:cNvSpPr>
          <p:nvPr/>
        </p:nvSpPr>
        <p:spPr>
          <a:xfrm>
            <a:off x="569260" y="1829927"/>
            <a:ext cx="10409099" cy="429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0715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865" y="404398"/>
            <a:ext cx="7729728" cy="1188720"/>
          </a:xfrm>
        </p:spPr>
        <p:txBody>
          <a:bodyPr/>
          <a:lstStyle/>
          <a:p>
            <a:r>
              <a:rPr lang="fr-FR" dirty="0"/>
              <a:t>RSA PRINCIPLE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2673FE1-A4D6-45C0-AA73-86811E95B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892" y="2023059"/>
            <a:ext cx="7731125" cy="4325768"/>
          </a:xfrm>
        </p:spPr>
        <p:txBody>
          <a:bodyPr/>
          <a:lstStyle/>
          <a:p>
            <a:pPr lvl="1"/>
            <a:r>
              <a:rPr lang="fr-FR" dirty="0"/>
              <a:t>The basic </a:t>
            </a:r>
            <a:r>
              <a:rPr lang="fr-FR" dirty="0" err="1"/>
              <a:t>principle</a:t>
            </a:r>
            <a:r>
              <a:rPr lang="fr-FR" dirty="0"/>
              <a:t> </a:t>
            </a:r>
            <a:r>
              <a:rPr lang="fr-FR" dirty="0" err="1"/>
              <a:t>behind</a:t>
            </a:r>
            <a:r>
              <a:rPr lang="fr-FR" dirty="0"/>
              <a:t> RSA </a:t>
            </a:r>
            <a:r>
              <a:rPr lang="fr-FR" dirty="0" err="1"/>
              <a:t>is</a:t>
            </a:r>
            <a:r>
              <a:rPr lang="fr-FR" dirty="0"/>
              <a:t> the observation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possible to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large positive </a:t>
            </a:r>
            <a:r>
              <a:rPr lang="fr-FR" dirty="0" err="1"/>
              <a:t>integers</a:t>
            </a:r>
            <a:r>
              <a:rPr lang="fr-FR" dirty="0"/>
              <a:t> </a:t>
            </a:r>
            <a:r>
              <a:rPr lang="fr-FR" dirty="0" err="1"/>
              <a:t>c,d</a:t>
            </a:r>
            <a:r>
              <a:rPr lang="fr-FR" dirty="0"/>
              <a:t> and n </a:t>
            </a:r>
            <a:r>
              <a:rPr lang="fr-FR" dirty="0" err="1"/>
              <a:t>such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: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228600" lvl="1" indent="0">
              <a:buNone/>
            </a:pPr>
            <a:r>
              <a:rPr lang="fr-FR" dirty="0"/>
              <a:t>                                                                        </a:t>
            </a:r>
          </a:p>
          <a:p>
            <a:pPr marL="228600" lvl="1" indent="0">
              <a:buNone/>
            </a:pPr>
            <a:r>
              <a:rPr lang="fr-FR" dirty="0"/>
              <a:t>       or (</a:t>
            </a:r>
            <a:r>
              <a:rPr lang="fr-FR" dirty="0" err="1"/>
              <a:t>M</a:t>
            </a:r>
            <a:r>
              <a:rPr lang="fr-FR" baseline="30000" dirty="0" err="1"/>
              <a:t>cd</a:t>
            </a:r>
            <a:r>
              <a:rPr lang="fr-FR" baseline="30000" dirty="0"/>
              <a:t> </a:t>
            </a:r>
            <a:r>
              <a:rPr lang="fr-FR" dirty="0"/>
              <a:t>–M) </a:t>
            </a:r>
            <a:r>
              <a:rPr lang="fr-FR" dirty="0" err="1"/>
              <a:t>is</a:t>
            </a:r>
            <a:r>
              <a:rPr lang="fr-FR" dirty="0"/>
              <a:t> a multiple of n</a:t>
            </a:r>
          </a:p>
          <a:p>
            <a:pPr marL="228600" lvl="1" indent="0">
              <a:buNone/>
            </a:pPr>
            <a:r>
              <a:rPr lang="fr-FR" dirty="0"/>
              <a:t>       or </a:t>
            </a:r>
            <a:r>
              <a:rPr lang="fr-FR" dirty="0" err="1"/>
              <a:t>M</a:t>
            </a:r>
            <a:r>
              <a:rPr lang="fr-FR" baseline="30000" dirty="0" err="1"/>
              <a:t>cd</a:t>
            </a:r>
            <a:r>
              <a:rPr lang="fr-FR" dirty="0"/>
              <a:t> and M have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rest</a:t>
            </a:r>
            <a:r>
              <a:rPr lang="fr-FR" dirty="0"/>
              <a:t> in the division by n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 </a:t>
            </a:r>
            <a:r>
              <a:rPr lang="fr-FR" dirty="0" err="1"/>
              <a:t>famous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in </a:t>
            </a:r>
            <a:r>
              <a:rPr lang="fr-FR" dirty="0" err="1"/>
              <a:t>geometry</a:t>
            </a:r>
            <a:r>
              <a:rPr lang="fr-FR" dirty="0"/>
              <a:t>: </a:t>
            </a:r>
            <a:r>
              <a:rPr lang="fr-FR" dirty="0" err="1"/>
              <a:t>two</a:t>
            </a:r>
            <a:r>
              <a:rPr lang="fr-FR" dirty="0"/>
              <a:t> angles are </a:t>
            </a:r>
            <a:r>
              <a:rPr lang="fr-FR" dirty="0" err="1"/>
              <a:t>equal</a:t>
            </a:r>
            <a:r>
              <a:rPr lang="fr-FR" dirty="0"/>
              <a:t> if </a:t>
            </a:r>
            <a:r>
              <a:rPr lang="fr-FR" dirty="0" err="1"/>
              <a:t>their</a:t>
            </a:r>
            <a:r>
              <a:rPr lang="fr-FR" dirty="0"/>
              <a:t> mesure in radians are congruent modulo 2 Pi:   a = b [2Pi]  </a:t>
            </a:r>
            <a:r>
              <a:rPr lang="fr-FR" dirty="0">
                <a:sym typeface="Wingdings" panose="05000000000000000000" pitchFamily="2" charset="2"/>
              </a:rPr>
              <a:t> a  = b + 2kPi     k </a:t>
            </a:r>
            <a:r>
              <a:rPr lang="fr-FR" dirty="0" err="1">
                <a:sym typeface="Wingdings" panose="05000000000000000000" pitchFamily="2" charset="2"/>
              </a:rPr>
              <a:t>element</a:t>
            </a:r>
            <a:r>
              <a:rPr lang="fr-FR" dirty="0">
                <a:sym typeface="Wingdings" panose="05000000000000000000" pitchFamily="2" charset="2"/>
              </a:rPr>
              <a:t> of Z</a:t>
            </a:r>
            <a:endParaRPr lang="fr-FR" dirty="0"/>
          </a:p>
          <a:p>
            <a:pPr lvl="1"/>
            <a:r>
              <a:rPr lang="fr-FR" dirty="0" err="1"/>
              <a:t>Remark</a:t>
            </a:r>
            <a:r>
              <a:rPr lang="fr-FR" dirty="0"/>
              <a:t>: </a:t>
            </a:r>
            <a:r>
              <a:rPr lang="fr-FR" dirty="0" err="1"/>
              <a:t>this</a:t>
            </a:r>
            <a:r>
              <a:rPr lang="fr-FR" dirty="0"/>
              <a:t> proposition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written</a:t>
            </a:r>
            <a:r>
              <a:rPr lang="fr-FR" dirty="0"/>
              <a:t> as </a:t>
            </a:r>
            <a:r>
              <a:rPr lang="fr-FR" dirty="0" err="1"/>
              <a:t>well</a:t>
            </a:r>
            <a:endParaRPr lang="fr-FR" dirty="0"/>
          </a:p>
          <a:p>
            <a:pPr lvl="1"/>
            <a:r>
              <a:rPr lang="fr-FR" dirty="0"/>
              <a:t>                              où a</a:t>
            </a:r>
            <a:r>
              <a:rPr lang="fr-FR" baseline="30000" dirty="0"/>
              <a:t>. </a:t>
            </a:r>
            <a:r>
              <a:rPr lang="fr-FR" dirty="0"/>
              <a:t> est l’ensemble des entiers congrus à a modulo n</a:t>
            </a:r>
            <a:endParaRPr lang="fr-FR" baseline="300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79E5656-E27E-4C17-BE29-17612DA21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983" y="6244052"/>
            <a:ext cx="1619250" cy="209550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489F0028-06B3-403F-AEE5-6E1755F2D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350" y="2923880"/>
            <a:ext cx="35337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2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865" y="404398"/>
            <a:ext cx="7729728" cy="1188720"/>
          </a:xfrm>
        </p:spPr>
        <p:txBody>
          <a:bodyPr/>
          <a:lstStyle/>
          <a:p>
            <a:r>
              <a:rPr lang="fr-FR" dirty="0"/>
              <a:t>MODULO OPERATION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2673FE1-A4D6-45C0-AA73-86811E95B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159" y="1792449"/>
            <a:ext cx="8165175" cy="4851632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positive </a:t>
            </a:r>
            <a:r>
              <a:rPr lang="fr-FR" dirty="0" err="1"/>
              <a:t>numbers</a:t>
            </a:r>
            <a:r>
              <a:rPr lang="fr-FR" dirty="0"/>
              <a:t> a and n, a </a:t>
            </a:r>
            <a:r>
              <a:rPr lang="fr-FR" b="1" dirty="0"/>
              <a:t>modulo (a mod n)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b="1" dirty="0" err="1"/>
              <a:t>remainder</a:t>
            </a:r>
            <a:r>
              <a:rPr lang="fr-FR" b="1" dirty="0"/>
              <a:t> of the </a:t>
            </a:r>
            <a:r>
              <a:rPr lang="fr-FR" b="1" dirty="0" err="1"/>
              <a:t>Euclidean</a:t>
            </a:r>
            <a:r>
              <a:rPr lang="fr-FR" b="1" dirty="0"/>
              <a:t> division of a by n</a:t>
            </a:r>
            <a:r>
              <a:rPr lang="fr-FR" dirty="0"/>
              <a:t>, </a:t>
            </a:r>
            <a:r>
              <a:rPr lang="fr-FR" dirty="0" err="1"/>
              <a:t>where</a:t>
            </a:r>
            <a:r>
              <a:rPr lang="fr-FR" dirty="0"/>
              <a:t> a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dividend</a:t>
            </a:r>
            <a:r>
              <a:rPr lang="fr-FR" dirty="0"/>
              <a:t> and n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divisor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a mod n = k   =&gt; a = q x n + k       </a:t>
            </a:r>
          </a:p>
          <a:p>
            <a:pPr marL="228600" lvl="1" indent="0">
              <a:buNone/>
            </a:pPr>
            <a:r>
              <a:rPr lang="fr-FR" dirty="0"/>
              <a:t>                     =&gt; (a –k) = q (</a:t>
            </a:r>
            <a:r>
              <a:rPr lang="fr-FR" dirty="0" err="1"/>
              <a:t>is</a:t>
            </a:r>
            <a:r>
              <a:rPr lang="fr-FR" dirty="0"/>
              <a:t> a multiple of n)</a:t>
            </a:r>
          </a:p>
          <a:p>
            <a:pPr marL="228600" lvl="1" indent="0">
              <a:buNone/>
            </a:pPr>
            <a:r>
              <a:rPr lang="fr-FR" dirty="0"/>
              <a:t>Example:        14 mod 10 = 4 as 14 = 1 x 10 + 4</a:t>
            </a:r>
          </a:p>
          <a:p>
            <a:pPr marL="228600" lvl="1" indent="0">
              <a:buNone/>
            </a:pPr>
            <a:r>
              <a:rPr lang="fr-FR" dirty="0"/>
              <a:t>                      14 – 4 = (1 x 10) </a:t>
            </a:r>
            <a:r>
              <a:rPr lang="fr-FR" dirty="0" err="1"/>
              <a:t>is</a:t>
            </a:r>
            <a:r>
              <a:rPr lang="fr-FR" dirty="0"/>
              <a:t> a multiple of 10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 mod n = b mod n    </a:t>
            </a:r>
          </a:p>
          <a:p>
            <a:pPr lvl="4">
              <a:buFont typeface="Symbol" panose="05050102010706020507" pitchFamily="18" charset="2"/>
              <a:buChar char="Þ"/>
            </a:pPr>
            <a:r>
              <a:rPr lang="fr-FR" dirty="0"/>
              <a:t>(a –b) </a:t>
            </a:r>
            <a:r>
              <a:rPr lang="fr-FR" dirty="0" err="1"/>
              <a:t>is</a:t>
            </a:r>
            <a:r>
              <a:rPr lang="fr-FR" dirty="0"/>
              <a:t> a multiple of n</a:t>
            </a:r>
          </a:p>
          <a:p>
            <a:pPr lvl="4">
              <a:buFont typeface="Symbol" panose="05050102010706020507" pitchFamily="18" charset="2"/>
              <a:buChar char="Þ"/>
            </a:pPr>
            <a:r>
              <a:rPr lang="fr-FR" dirty="0"/>
              <a:t>a and b have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remainder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divided</a:t>
            </a:r>
            <a:r>
              <a:rPr lang="fr-FR" dirty="0"/>
              <a:t> by n</a:t>
            </a:r>
          </a:p>
          <a:p>
            <a:pPr marL="1654175" lvl="8" indent="0">
              <a:buNone/>
            </a:pPr>
            <a:r>
              <a:rPr lang="fr-FR" dirty="0"/>
              <a:t>14 mod 10  = 34 mod 10</a:t>
            </a:r>
          </a:p>
          <a:p>
            <a:pPr lvl="8">
              <a:buFont typeface="Symbol" panose="05050102010706020507" pitchFamily="18" charset="2"/>
              <a:buChar char="Þ"/>
            </a:pPr>
            <a:r>
              <a:rPr lang="fr-FR" dirty="0"/>
              <a:t>(14 -34 ) = - 20 = -2 x 10 (multiple of 10)</a:t>
            </a:r>
          </a:p>
          <a:p>
            <a:pPr lvl="8">
              <a:buFont typeface="Symbol" panose="05050102010706020507" pitchFamily="18" charset="2"/>
              <a:buChar char="Þ"/>
            </a:pPr>
            <a:r>
              <a:rPr lang="fr-FR" dirty="0"/>
              <a:t>14 / 10 = 34/10 = 4</a:t>
            </a:r>
          </a:p>
        </p:txBody>
      </p:sp>
    </p:spTree>
    <p:extLst>
      <p:ext uri="{BB962C8B-B14F-4D97-AF65-F5344CB8AC3E}">
        <p14:creationId xmlns:p14="http://schemas.microsoft.com/office/powerpoint/2010/main" val="383997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865" y="404398"/>
            <a:ext cx="7729728" cy="1188720"/>
          </a:xfrm>
        </p:spPr>
        <p:txBody>
          <a:bodyPr/>
          <a:lstStyle/>
          <a:p>
            <a:r>
              <a:rPr lang="fr-FR" dirty="0"/>
              <a:t>MODULUS OPERATOR in JAVA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2673FE1-A4D6-45C0-AA73-86811E95B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159" y="1792449"/>
            <a:ext cx="8165175" cy="485163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sz="1000" b="1" dirty="0">
                <a:solidFill>
                  <a:srgbClr val="000000"/>
                </a:solidFill>
                <a:latin typeface="Comic Sans MS" panose="030F0702030302020204" pitchFamily="66" charset="0"/>
              </a:rPr>
              <a:t>In Java </a:t>
            </a:r>
            <a:r>
              <a:rPr lang="fr-FR" sz="1000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Modulus</a:t>
            </a:r>
            <a:r>
              <a:rPr lang="fr-FR" sz="1000" b="1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fr-FR" sz="1000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Operator</a:t>
            </a:r>
            <a:r>
              <a:rPr lang="fr-FR" sz="1000" b="1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fr-FR" sz="1000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is</a:t>
            </a:r>
            <a:r>
              <a:rPr lang="fr-FR" sz="1000" b="1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fr-FR" sz="1000" b="1" dirty="0">
                <a:solidFill>
                  <a:srgbClr val="7F0055"/>
                </a:solidFill>
                <a:latin typeface="Comic Sans MS" panose="030F0702030302020204" pitchFamily="66" charset="0"/>
              </a:rPr>
              <a:t>% </a:t>
            </a:r>
          </a:p>
          <a:p>
            <a:pPr marL="0" indent="0" algn="l">
              <a:buNone/>
            </a:pPr>
            <a:endParaRPr lang="fr-FR" sz="1000" b="1" dirty="0">
              <a:solidFill>
                <a:srgbClr val="7F0055"/>
              </a:solidFill>
              <a:latin typeface="Comic Sans MS" panose="030F0702030302020204" pitchFamily="66" charset="0"/>
            </a:endParaRPr>
          </a:p>
          <a:p>
            <a:pPr marL="0" indent="0" algn="l">
              <a:buNone/>
            </a:pPr>
            <a:r>
              <a:rPr lang="fr-FR" sz="1000" b="1" dirty="0">
                <a:solidFill>
                  <a:srgbClr val="7F0055"/>
                </a:solidFill>
                <a:latin typeface="Comic Sans MS" panose="030F0702030302020204" pitchFamily="66" charset="0"/>
              </a:rPr>
              <a:t>class</a:t>
            </a:r>
            <a:r>
              <a:rPr lang="fr-FR" sz="1000" b="1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fr-FR" sz="1000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ModulusOperator</a:t>
            </a:r>
            <a:r>
              <a:rPr lang="fr-FR" sz="1000" b="1" dirty="0">
                <a:solidFill>
                  <a:srgbClr val="000000"/>
                </a:solidFill>
                <a:latin typeface="Comic Sans MS" panose="030F0702030302020204" pitchFamily="66" charset="0"/>
              </a:rPr>
              <a:t> {</a:t>
            </a:r>
          </a:p>
          <a:p>
            <a:pPr marL="0" indent="0" algn="l">
              <a:buNone/>
            </a:pPr>
            <a:r>
              <a:rPr lang="en-US" sz="1000" b="1" dirty="0">
                <a:solidFill>
                  <a:srgbClr val="7F0055"/>
                </a:solidFill>
                <a:latin typeface="Comic Sans MS" panose="030F0702030302020204" pitchFamily="66" charset="0"/>
              </a:rPr>
              <a:t>     public</a:t>
            </a:r>
            <a:r>
              <a:rPr lang="en-US" sz="1000" b="1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mic Sans MS" panose="030F0702030302020204" pitchFamily="66" charset="0"/>
              </a:rPr>
              <a:t>static</a:t>
            </a:r>
            <a:r>
              <a:rPr lang="en-US" sz="1000" b="1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mic Sans MS" panose="030F0702030302020204" pitchFamily="66" charset="0"/>
              </a:rPr>
              <a:t>void</a:t>
            </a:r>
            <a:r>
              <a:rPr lang="en-US" sz="1000" b="1" dirty="0">
                <a:solidFill>
                  <a:srgbClr val="000000"/>
                </a:solidFill>
                <a:latin typeface="Comic Sans MS" panose="030F0702030302020204" pitchFamily="66" charset="0"/>
              </a:rPr>
              <a:t> main(String[] </a:t>
            </a:r>
            <a:r>
              <a:rPr lang="en-US" sz="1000" b="1" dirty="0" err="1">
                <a:solidFill>
                  <a:srgbClr val="6A3E3E"/>
                </a:solidFill>
                <a:latin typeface="Comic Sans MS" panose="030F0702030302020204" pitchFamily="66" charset="0"/>
              </a:rPr>
              <a:t>args</a:t>
            </a:r>
            <a:r>
              <a:rPr lang="en-US" sz="1000" b="1" dirty="0">
                <a:solidFill>
                  <a:srgbClr val="000000"/>
                </a:solidFill>
                <a:latin typeface="Comic Sans MS" panose="030F0702030302020204" pitchFamily="66" charset="0"/>
              </a:rPr>
              <a:t>) {</a:t>
            </a:r>
          </a:p>
          <a:p>
            <a:pPr marL="0" indent="0" algn="l">
              <a:buNone/>
            </a:pPr>
            <a:r>
              <a:rPr lang="fr-FR" sz="1000" dirty="0">
                <a:solidFill>
                  <a:srgbClr val="000000"/>
                </a:solidFill>
                <a:latin typeface="Comic Sans MS" panose="030F0702030302020204" pitchFamily="66" charset="0"/>
              </a:rPr>
              <a:t>          List&lt;Integer&gt; </a:t>
            </a:r>
            <a:r>
              <a:rPr lang="fr-FR" sz="1000" dirty="0" err="1">
                <a:solidFill>
                  <a:srgbClr val="6A3E3E"/>
                </a:solidFill>
                <a:latin typeface="Comic Sans MS" panose="030F0702030302020204" pitchFamily="66" charset="0"/>
              </a:rPr>
              <a:t>numbersToTest</a:t>
            </a:r>
            <a:r>
              <a:rPr lang="fr-FR" sz="1000" dirty="0">
                <a:solidFill>
                  <a:srgbClr val="000000"/>
                </a:solidFill>
                <a:latin typeface="Comic Sans MS" panose="030F0702030302020204" pitchFamily="66" charset="0"/>
              </a:rPr>
              <a:t> = </a:t>
            </a:r>
            <a:r>
              <a:rPr lang="fr-FR" sz="1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Arrays.</a:t>
            </a:r>
            <a:r>
              <a:rPr lang="fr-FR" sz="1000" i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asList</a:t>
            </a:r>
            <a:r>
              <a:rPr lang="fr-FR" sz="1000" i="1" dirty="0">
                <a:solidFill>
                  <a:srgbClr val="000000"/>
                </a:solidFill>
                <a:latin typeface="Comic Sans MS" panose="030F0702030302020204" pitchFamily="66" charset="0"/>
              </a:rPr>
              <a:t>(-127, -34, 0, 1, 2, 3, 4, 5, 11, 14, 17, 28, 32, 121, 125);</a:t>
            </a:r>
          </a:p>
          <a:p>
            <a:pPr marL="0" indent="0" algn="l">
              <a:buNone/>
            </a:pPr>
            <a:r>
              <a:rPr lang="fr-FR" sz="1000" b="1" dirty="0">
                <a:solidFill>
                  <a:srgbClr val="7F0055"/>
                </a:solidFill>
                <a:latin typeface="Comic Sans MS" panose="030F0702030302020204" pitchFamily="66" charset="0"/>
              </a:rPr>
              <a:t>       </a:t>
            </a:r>
            <a:r>
              <a:rPr lang="fr-FR" sz="1000" b="1" dirty="0" err="1">
                <a:solidFill>
                  <a:srgbClr val="7F0055"/>
                </a:solidFill>
                <a:latin typeface="Comic Sans MS" panose="030F0702030302020204" pitchFamily="66" charset="0"/>
              </a:rPr>
              <a:t>int</a:t>
            </a:r>
            <a:r>
              <a:rPr lang="fr-FR" sz="1000" b="1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fr-FR" sz="1000" b="1" dirty="0">
                <a:solidFill>
                  <a:srgbClr val="6A3E3E"/>
                </a:solidFill>
                <a:latin typeface="Comic Sans MS" panose="030F0702030302020204" pitchFamily="66" charset="0"/>
              </a:rPr>
              <a:t>k</a:t>
            </a:r>
            <a:r>
              <a:rPr lang="fr-FR" sz="1000" b="1" dirty="0">
                <a:solidFill>
                  <a:srgbClr val="000000"/>
                </a:solidFill>
                <a:latin typeface="Comic Sans MS" panose="030F0702030302020204" pitchFamily="66" charset="0"/>
              </a:rPr>
              <a:t> = 10;</a:t>
            </a:r>
          </a:p>
          <a:p>
            <a:pPr marL="0" indent="0" algn="l">
              <a:buNone/>
            </a:pPr>
            <a:r>
              <a:rPr lang="fr-FR" sz="1000" b="1" dirty="0">
                <a:solidFill>
                  <a:srgbClr val="000000"/>
                </a:solidFill>
                <a:latin typeface="Comic Sans MS" panose="030F0702030302020204" pitchFamily="66" charset="0"/>
              </a:rPr>
              <a:t>       </a:t>
            </a:r>
            <a:r>
              <a:rPr lang="en-US" sz="1000" dirty="0" err="1">
                <a:solidFill>
                  <a:srgbClr val="6A3E3E"/>
                </a:solidFill>
                <a:latin typeface="Comic Sans MS" panose="030F0702030302020204" pitchFamily="66" charset="0"/>
              </a:rPr>
              <a:t>numbersToTest</a:t>
            </a:r>
            <a:r>
              <a:rPr lang="en-US" sz="1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.stream</a:t>
            </a:r>
            <a:r>
              <a:rPr lang="en-US" sz="1000" dirty="0">
                <a:solidFill>
                  <a:srgbClr val="000000"/>
                </a:solidFill>
                <a:latin typeface="Comic Sans MS" panose="030F0702030302020204" pitchFamily="66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forEach</a:t>
            </a:r>
            <a:r>
              <a:rPr lang="en-US" sz="1000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mic Sans MS" panose="030F0702030302020204" pitchFamily="66" charset="0"/>
              </a:rPr>
              <a:t>number</a:t>
            </a:r>
            <a:r>
              <a:rPr lang="en-US" sz="1000" dirty="0">
                <a:solidFill>
                  <a:srgbClr val="000000"/>
                </a:solidFill>
                <a:latin typeface="Comic Sans MS" panose="030F0702030302020204" pitchFamily="66" charset="0"/>
              </a:rPr>
              <a:t> -&gt; </a:t>
            </a:r>
            <a:r>
              <a:rPr lang="en-US" sz="1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latin typeface="Comic Sans MS" panose="030F0702030302020204" pitchFamily="66" charset="0"/>
              </a:rPr>
              <a:t>out</a:t>
            </a:r>
            <a:r>
              <a:rPr lang="en-US" sz="1000" b="1" i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.println</a:t>
            </a:r>
            <a:r>
              <a:rPr lang="en-US" sz="1000" b="1" i="1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lang="en-US" sz="1000" b="1" i="1" dirty="0">
                <a:solidFill>
                  <a:srgbClr val="6A3E3E"/>
                </a:solidFill>
                <a:latin typeface="Comic Sans MS" panose="030F0702030302020204" pitchFamily="66" charset="0"/>
              </a:rPr>
              <a:t>number</a:t>
            </a:r>
            <a:r>
              <a:rPr lang="en-US" sz="1000" b="1" i="1" dirty="0">
                <a:solidFill>
                  <a:srgbClr val="000000"/>
                </a:solidFill>
                <a:latin typeface="Comic Sans MS" panose="030F0702030302020204" pitchFamily="66" charset="0"/>
              </a:rPr>
              <a:t> + </a:t>
            </a:r>
            <a:r>
              <a:rPr lang="en-US" sz="1000" b="1" i="1" dirty="0">
                <a:solidFill>
                  <a:srgbClr val="2A00FF"/>
                </a:solidFill>
                <a:latin typeface="Comic Sans MS" panose="030F0702030302020204" pitchFamily="66" charset="0"/>
              </a:rPr>
              <a:t>" % "</a:t>
            </a:r>
            <a:r>
              <a:rPr lang="en-US" sz="1000" b="1" i="1" dirty="0">
                <a:solidFill>
                  <a:srgbClr val="000000"/>
                </a:solidFill>
                <a:latin typeface="Comic Sans MS" panose="030F0702030302020204" pitchFamily="66" charset="0"/>
              </a:rPr>
              <a:t> + </a:t>
            </a:r>
            <a:r>
              <a:rPr lang="en-US" sz="1000" b="1" i="1" dirty="0">
                <a:solidFill>
                  <a:srgbClr val="6A3E3E"/>
                </a:solidFill>
                <a:latin typeface="Comic Sans MS" panose="030F0702030302020204" pitchFamily="66" charset="0"/>
              </a:rPr>
              <a:t>k</a:t>
            </a:r>
            <a:r>
              <a:rPr lang="en-US" sz="1000" b="1" i="1" dirty="0">
                <a:solidFill>
                  <a:srgbClr val="000000"/>
                </a:solidFill>
                <a:latin typeface="Comic Sans MS" panose="030F0702030302020204" pitchFamily="66" charset="0"/>
              </a:rPr>
              <a:t> + </a:t>
            </a:r>
            <a:r>
              <a:rPr lang="en-US" sz="1000" b="1" i="1" dirty="0">
                <a:solidFill>
                  <a:srgbClr val="2A00FF"/>
                </a:solidFill>
                <a:latin typeface="Comic Sans MS" panose="030F0702030302020204" pitchFamily="66" charset="0"/>
              </a:rPr>
              <a:t>" = "</a:t>
            </a:r>
            <a:r>
              <a:rPr lang="en-US" sz="1000" b="1" i="1" dirty="0">
                <a:solidFill>
                  <a:srgbClr val="000000"/>
                </a:solidFill>
                <a:latin typeface="Comic Sans MS" panose="030F0702030302020204" pitchFamily="66" charset="0"/>
              </a:rPr>
              <a:t> + </a:t>
            </a:r>
            <a:r>
              <a:rPr lang="en-US" sz="1000" b="1" i="1" dirty="0">
                <a:solidFill>
                  <a:srgbClr val="6A3E3E"/>
                </a:solidFill>
                <a:latin typeface="Comic Sans MS" panose="030F0702030302020204" pitchFamily="66" charset="0"/>
              </a:rPr>
              <a:t>number</a:t>
            </a:r>
            <a:r>
              <a:rPr lang="en-US" sz="1000" b="1" i="1" dirty="0">
                <a:solidFill>
                  <a:srgbClr val="000000"/>
                </a:solidFill>
                <a:latin typeface="Comic Sans MS" panose="030F0702030302020204" pitchFamily="66" charset="0"/>
              </a:rPr>
              <a:t> % </a:t>
            </a:r>
            <a:r>
              <a:rPr lang="en-US" sz="1000" b="1" i="1" dirty="0">
                <a:solidFill>
                  <a:srgbClr val="6A3E3E"/>
                </a:solidFill>
                <a:latin typeface="Comic Sans MS" panose="030F0702030302020204" pitchFamily="66" charset="0"/>
              </a:rPr>
              <a:t>k</a:t>
            </a:r>
            <a:r>
              <a:rPr lang="en-US" sz="1000" b="1" i="1" dirty="0">
                <a:solidFill>
                  <a:srgbClr val="000000"/>
                </a:solidFill>
                <a:latin typeface="Comic Sans MS" panose="030F0702030302020204" pitchFamily="66" charset="0"/>
              </a:rPr>
              <a:t>));</a:t>
            </a:r>
          </a:p>
          <a:p>
            <a:pPr marL="0" indent="0" algn="l">
              <a:buNone/>
            </a:pPr>
            <a:r>
              <a:rPr lang="fr-FR" sz="1000" dirty="0">
                <a:solidFill>
                  <a:srgbClr val="000000"/>
                </a:solidFill>
                <a:latin typeface="Comic Sans MS" panose="030F0702030302020204" pitchFamily="66" charset="0"/>
              </a:rPr>
              <a:t>       }</a:t>
            </a:r>
          </a:p>
          <a:p>
            <a:pPr marL="0" indent="0" algn="l">
              <a:buNone/>
            </a:pPr>
            <a:r>
              <a:rPr lang="fr-FR" sz="1000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  <a:p>
            <a:pPr marL="0" indent="0" algn="l">
              <a:buNone/>
            </a:pPr>
            <a:endParaRPr lang="fr-FR" sz="1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28600" lvl="1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5037527-9BDA-4A4B-9622-D25A2CE93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54" y="4053254"/>
            <a:ext cx="12573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01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865" y="404398"/>
            <a:ext cx="7729728" cy="1188720"/>
          </a:xfrm>
        </p:spPr>
        <p:txBody>
          <a:bodyPr/>
          <a:lstStyle/>
          <a:p>
            <a:r>
              <a:rPr lang="fr-FR" dirty="0"/>
              <a:t>MODULUS OPERATOR in JAVA (2)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2673FE1-A4D6-45C0-AA73-86811E95B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159" y="1792449"/>
            <a:ext cx="8165175" cy="485163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fr-FR" sz="1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28600" lvl="1" indent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00411A2-AECA-4726-A0D2-E81C15BD4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85" y="1741765"/>
            <a:ext cx="6962775" cy="24765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F3AA851-48A5-4B0C-B7A9-10A3F96FC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159" y="3732700"/>
            <a:ext cx="2047875" cy="30765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E299FB1-4843-4A26-A7A6-E07294D4A740}"/>
              </a:ext>
            </a:extLst>
          </p:cNvPr>
          <p:cNvSpPr txBox="1"/>
          <p:nvPr/>
        </p:nvSpPr>
        <p:spPr>
          <a:xfrm>
            <a:off x="3477359" y="4506058"/>
            <a:ext cx="87146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7F7F9F"/>
                </a:solidFill>
                <a:latin typeface="Consolas" panose="020B0609020204030204" pitchFamily="49" charset="0"/>
              </a:rPr>
              <a:t>&lt;li&gt;</a:t>
            </a:r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If the signs of the arguments are the same, the results</a:t>
            </a:r>
          </a:p>
          <a:p>
            <a:pPr algn="l"/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 of {@code </a:t>
            </a:r>
            <a:r>
              <a:rPr lang="en-US" sz="1800" dirty="0" err="1">
                <a:solidFill>
                  <a:srgbClr val="3F5FBF"/>
                </a:solidFill>
                <a:latin typeface="Consolas" panose="020B0609020204030204" pitchFamily="49" charset="0"/>
              </a:rPr>
              <a:t>floorMod</a:t>
            </a:r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} and the {@code %} operator are the same.  </a:t>
            </a:r>
            <a:r>
              <a:rPr lang="en-US" sz="1800" dirty="0">
                <a:solidFill>
                  <a:srgbClr val="7F7F9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7F7F9F"/>
                </a:solidFill>
                <a:latin typeface="Consolas" panose="020B0609020204030204" pitchFamily="49" charset="0"/>
              </a:rPr>
              <a:t>br</a:t>
            </a:r>
            <a:r>
              <a:rPr lang="en-US" sz="1800" dirty="0">
                <a:solidFill>
                  <a:srgbClr val="7F7F9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fr-FR" sz="1800" dirty="0">
              <a:solidFill>
                <a:srgbClr val="7F7F9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 The relationship between {@code </a:t>
            </a:r>
            <a:r>
              <a:rPr lang="en-US" sz="1800" dirty="0" err="1">
                <a:solidFill>
                  <a:srgbClr val="3F5FBF"/>
                </a:solidFill>
                <a:latin typeface="Consolas" panose="020B0609020204030204" pitchFamily="49" charset="0"/>
              </a:rPr>
              <a:t>floorDiv</a:t>
            </a:r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} and {@code </a:t>
            </a:r>
            <a:r>
              <a:rPr lang="en-US" sz="1800" dirty="0" err="1">
                <a:solidFill>
                  <a:srgbClr val="3F5FBF"/>
                </a:solidFill>
                <a:latin typeface="Consolas" panose="020B0609020204030204" pitchFamily="49" charset="0"/>
              </a:rPr>
              <a:t>floorMod</a:t>
            </a:r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} is such that:</a:t>
            </a: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7F7F9F"/>
                </a:solidFill>
                <a:latin typeface="Consolas" panose="020B0609020204030204" pitchFamily="49" charset="0"/>
              </a:rPr>
              <a:t>&lt;</a:t>
            </a:r>
            <a:r>
              <a:rPr lang="fr-FR" sz="1800" dirty="0" err="1">
                <a:solidFill>
                  <a:srgbClr val="7F7F9F"/>
                </a:solidFill>
                <a:latin typeface="Consolas" panose="020B0609020204030204" pitchFamily="49" charset="0"/>
              </a:rPr>
              <a:t>ul</a:t>
            </a:r>
            <a:r>
              <a:rPr lang="fr-FR" sz="1800" dirty="0">
                <a:solidFill>
                  <a:srgbClr val="7F7F9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fr-FR" dirty="0">
                <a:solidFill>
                  <a:srgbClr val="7F7F9F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7F7F9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7F7F9F"/>
                </a:solidFill>
                <a:latin typeface="Consolas" panose="020B0609020204030204" pitchFamily="49" charset="0"/>
              </a:rPr>
              <a:t>li</a:t>
            </a:r>
            <a:r>
              <a:rPr lang="es-ES" sz="1800" dirty="0">
                <a:solidFill>
                  <a:srgbClr val="7F7F9F"/>
                </a:solidFill>
                <a:latin typeface="Consolas" panose="020B0609020204030204" pitchFamily="49" charset="0"/>
              </a:rPr>
              <a:t>&gt;</a:t>
            </a:r>
            <a:r>
              <a:rPr lang="es-ES" sz="1800" dirty="0">
                <a:solidFill>
                  <a:srgbClr val="3F5FBF"/>
                </a:solidFill>
                <a:latin typeface="Consolas" panose="020B0609020204030204" pitchFamily="49" charset="0"/>
              </a:rPr>
              <a:t>x % y == x -  (x /y) * y) }</a:t>
            </a:r>
            <a:endParaRPr lang="fr-FR" sz="1800" dirty="0">
              <a:solidFill>
                <a:srgbClr val="7F7F9F"/>
              </a:solidFill>
              <a:latin typeface="Consolas" panose="020B0609020204030204" pitchFamily="49" charset="0"/>
            </a:endParaRPr>
          </a:p>
          <a:p>
            <a:pPr algn="l"/>
            <a:r>
              <a:rPr lang="es-ES" sz="1800" dirty="0">
                <a:solidFill>
                  <a:srgbClr val="3F5FBF"/>
                </a:solidFill>
                <a:latin typeface="Consolas" panose="020B0609020204030204" pitchFamily="49" charset="0"/>
              </a:rPr>
              <a:t>   </a:t>
            </a:r>
            <a:r>
              <a:rPr lang="es-ES" sz="1800" dirty="0">
                <a:solidFill>
                  <a:srgbClr val="7F7F9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7F7F9F"/>
                </a:solidFill>
                <a:latin typeface="Consolas" panose="020B0609020204030204" pitchFamily="49" charset="0"/>
              </a:rPr>
              <a:t>li</a:t>
            </a:r>
            <a:r>
              <a:rPr lang="es-ES" sz="1800" dirty="0">
                <a:solidFill>
                  <a:srgbClr val="7F7F9F"/>
                </a:solidFill>
                <a:latin typeface="Consolas" panose="020B0609020204030204" pitchFamily="49" charset="0"/>
              </a:rPr>
              <a:t>&gt;</a:t>
            </a:r>
            <a:r>
              <a:rPr lang="es-ES" sz="1800" dirty="0" err="1">
                <a:solidFill>
                  <a:srgbClr val="3F5FBF"/>
                </a:solidFill>
                <a:latin typeface="Consolas" panose="020B0609020204030204" pitchFamily="49" charset="0"/>
              </a:rPr>
              <a:t>floorMod</a:t>
            </a:r>
            <a:r>
              <a:rPr lang="es-ES" sz="1800" dirty="0">
                <a:solidFill>
                  <a:srgbClr val="3F5FBF"/>
                </a:solidFill>
                <a:latin typeface="Consolas" panose="020B0609020204030204" pitchFamily="49" charset="0"/>
              </a:rPr>
              <a:t>(x, y) == x -  (</a:t>
            </a:r>
            <a:r>
              <a:rPr lang="es-ES" sz="1800" dirty="0" err="1">
                <a:solidFill>
                  <a:srgbClr val="3F5FBF"/>
                </a:solidFill>
                <a:latin typeface="Consolas" panose="020B0609020204030204" pitchFamily="49" charset="0"/>
              </a:rPr>
              <a:t>floorDiv</a:t>
            </a:r>
            <a:r>
              <a:rPr lang="es-ES" sz="1800" dirty="0">
                <a:solidFill>
                  <a:srgbClr val="3F5FBF"/>
                </a:solidFill>
                <a:latin typeface="Consolas" panose="020B0609020204030204" pitchFamily="49" charset="0"/>
              </a:rPr>
              <a:t>(x, y) * y) </a:t>
            </a: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>
                <a:solidFill>
                  <a:srgbClr val="7F7F9F"/>
                </a:solidFill>
                <a:latin typeface="Consolas" panose="020B0609020204030204" pitchFamily="49" charset="0"/>
              </a:rPr>
              <a:t>&lt;/</a:t>
            </a:r>
            <a:r>
              <a:rPr lang="fr-FR" sz="1800" dirty="0" err="1">
                <a:solidFill>
                  <a:srgbClr val="7F7F9F"/>
                </a:solidFill>
                <a:latin typeface="Consolas" panose="020B0609020204030204" pitchFamily="49" charset="0"/>
              </a:rPr>
              <a:t>ul</a:t>
            </a:r>
            <a:r>
              <a:rPr lang="fr-FR" sz="1800" dirty="0">
                <a:solidFill>
                  <a:srgbClr val="7F7F9F"/>
                </a:solidFill>
                <a:latin typeface="Consolas" panose="020B0609020204030204" pitchFamily="49" charset="0"/>
              </a:rPr>
              <a:t>&gt;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775C254-F1EA-49CC-A2D8-98A02F1CE113}"/>
              </a:ext>
            </a:extLst>
          </p:cNvPr>
          <p:cNvSpPr txBox="1"/>
          <p:nvPr/>
        </p:nvSpPr>
        <p:spPr>
          <a:xfrm>
            <a:off x="7411915" y="2450730"/>
            <a:ext cx="406644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dirty="0">
                <a:solidFill>
                  <a:srgbClr val="7F7F9F"/>
                </a:solidFill>
                <a:latin typeface="Consolas" panose="020B0609020204030204" pitchFamily="49" charset="0"/>
              </a:rPr>
              <a:t>&lt;li&gt;</a:t>
            </a:r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If the signs of the arguments are the same, the results of</a:t>
            </a:r>
          </a:p>
          <a:p>
            <a:pPr algn="l"/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      {@code </a:t>
            </a:r>
            <a:r>
              <a:rPr lang="en-US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floorDiv</a:t>
            </a:r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} and the {@code /} operator are the same.  </a:t>
            </a:r>
            <a:r>
              <a:rPr lang="en-US" sz="800" dirty="0">
                <a:solidFill>
                  <a:srgbClr val="7F7F9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7F7F9F"/>
                </a:solidFill>
                <a:latin typeface="Consolas" panose="020B0609020204030204" pitchFamily="49" charset="0"/>
              </a:rPr>
              <a:t>br</a:t>
            </a:r>
            <a:r>
              <a:rPr lang="en-US" sz="800" dirty="0">
                <a:solidFill>
                  <a:srgbClr val="7F7F9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      For example, {@code </a:t>
            </a:r>
            <a:r>
              <a:rPr lang="en-US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floorDiv</a:t>
            </a:r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(4, 3) == 1} and {@code (4 / 3) == 1}.</a:t>
            </a:r>
            <a:r>
              <a:rPr lang="en-US" sz="800" dirty="0">
                <a:solidFill>
                  <a:srgbClr val="7F7F9F"/>
                </a:solidFill>
                <a:latin typeface="Consolas" panose="020B0609020204030204" pitchFamily="49" charset="0"/>
              </a:rPr>
              <a:t>&lt;/li&gt;</a:t>
            </a:r>
          </a:p>
          <a:p>
            <a:pPr algn="l"/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  </a:t>
            </a:r>
            <a:r>
              <a:rPr lang="en-US" sz="800" dirty="0">
                <a:solidFill>
                  <a:srgbClr val="7F7F9F"/>
                </a:solidFill>
                <a:latin typeface="Consolas" panose="020B0609020204030204" pitchFamily="49" charset="0"/>
              </a:rPr>
              <a:t>&lt;li&gt;</a:t>
            </a:r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If the signs of the arguments are different,  the quotient is negative and</a:t>
            </a:r>
          </a:p>
          <a:p>
            <a:pPr algn="l"/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      {@code </a:t>
            </a:r>
            <a:r>
              <a:rPr lang="en-US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floorDiv</a:t>
            </a:r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} returns the integer less than or equal to the quotient</a:t>
            </a:r>
          </a:p>
          <a:p>
            <a:pPr algn="l"/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      and the {@code /} operator returns the integer closest to zero.</a:t>
            </a:r>
            <a:r>
              <a:rPr lang="en-US" sz="800" dirty="0">
                <a:solidFill>
                  <a:srgbClr val="7F7F9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7F7F9F"/>
                </a:solidFill>
                <a:latin typeface="Consolas" panose="020B0609020204030204" pitchFamily="49" charset="0"/>
              </a:rPr>
              <a:t>br</a:t>
            </a:r>
            <a:r>
              <a:rPr lang="en-US" sz="800" dirty="0">
                <a:solidFill>
                  <a:srgbClr val="7F7F9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      For example, {@code </a:t>
            </a:r>
            <a:r>
              <a:rPr lang="en-US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floorDiv</a:t>
            </a:r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(-4, 3) == -2},</a:t>
            </a:r>
          </a:p>
          <a:p>
            <a:pPr algn="l"/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      whereas {@code (-4 / 3) == -1}.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914279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RSA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steps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E5E2034-7533-4E8B-851F-82A4D0B52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1800" dirty="0"/>
              <a:t>The RSA </a:t>
            </a:r>
            <a:r>
              <a:rPr lang="fr-FR" sz="1800" dirty="0" err="1"/>
              <a:t>algorithm</a:t>
            </a:r>
            <a:r>
              <a:rPr lang="fr-FR" sz="1800" dirty="0"/>
              <a:t> </a:t>
            </a:r>
            <a:r>
              <a:rPr lang="fr-FR" sz="1800" dirty="0" err="1"/>
              <a:t>involves</a:t>
            </a:r>
            <a:r>
              <a:rPr lang="fr-FR" sz="1800" dirty="0"/>
              <a:t> four </a:t>
            </a:r>
            <a:r>
              <a:rPr lang="fr-FR" sz="1800" dirty="0" err="1"/>
              <a:t>steps</a:t>
            </a:r>
            <a:endParaRPr lang="fr-FR" sz="1800" dirty="0"/>
          </a:p>
          <a:p>
            <a:pPr lvl="1"/>
            <a:r>
              <a:rPr lang="fr-FR" sz="1800" dirty="0"/>
              <a:t>Key </a:t>
            </a:r>
            <a:r>
              <a:rPr lang="fr-FR" sz="1800" dirty="0" err="1"/>
              <a:t>generation</a:t>
            </a:r>
            <a:endParaRPr lang="fr-FR" sz="1800" dirty="0"/>
          </a:p>
          <a:p>
            <a:pPr lvl="1"/>
            <a:r>
              <a:rPr lang="fr-FR" sz="1800" dirty="0"/>
              <a:t>Key distribution</a:t>
            </a:r>
          </a:p>
          <a:p>
            <a:pPr lvl="1"/>
            <a:r>
              <a:rPr lang="fr-FR" sz="1800" dirty="0" err="1"/>
              <a:t>Encryption</a:t>
            </a:r>
            <a:endParaRPr lang="fr-FR" sz="1800" dirty="0"/>
          </a:p>
          <a:p>
            <a:pPr lvl="1"/>
            <a:r>
              <a:rPr lang="fr-FR" sz="1800" dirty="0" err="1"/>
              <a:t>Decryption</a:t>
            </a:r>
            <a:endParaRPr lang="fr-FR" sz="1800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429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865" y="404398"/>
            <a:ext cx="7729728" cy="1188720"/>
          </a:xfrm>
        </p:spPr>
        <p:txBody>
          <a:bodyPr/>
          <a:lstStyle/>
          <a:p>
            <a:r>
              <a:rPr lang="fr-FR" dirty="0"/>
              <a:t>KEY GENERATION JAVA(1)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15CA2B-7074-4A88-B24E-12FA1AFA8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641" y="1916385"/>
            <a:ext cx="10409099" cy="3986874"/>
          </a:xfrm>
        </p:spPr>
        <p:txBody>
          <a:bodyPr>
            <a:normAutofit/>
          </a:bodyPr>
          <a:lstStyle/>
          <a:p>
            <a:pPr marL="457200" lvl="2" indent="0">
              <a:buNone/>
            </a:pPr>
            <a:r>
              <a:rPr lang="fr-FR" sz="1800" dirty="0"/>
              <a:t>	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EC0902A-5D58-469B-A67C-8D3EC3F398E2}"/>
              </a:ext>
            </a:extLst>
          </p:cNvPr>
          <p:cNvSpPr txBox="1"/>
          <p:nvPr/>
        </p:nvSpPr>
        <p:spPr>
          <a:xfrm>
            <a:off x="2456822" y="3873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B7F6B2-9CE5-4ADE-A20B-0EE2588E15A8}"/>
              </a:ext>
            </a:extLst>
          </p:cNvPr>
          <p:cNvSpPr txBox="1"/>
          <p:nvPr/>
        </p:nvSpPr>
        <p:spPr>
          <a:xfrm>
            <a:off x="1577130" y="1706660"/>
            <a:ext cx="9202723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GenerationClesRSA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fr-FR" sz="800" dirty="0">
              <a:latin typeface="Consolas" panose="020B0609020204030204" pitchFamily="49" charset="0"/>
            </a:endParaRPr>
          </a:p>
          <a:p>
            <a:pPr algn="l"/>
            <a:r>
              <a:rPr lang="fr-F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pPr algn="l"/>
            <a:r>
              <a:rPr lang="fr-F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fr-F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Méthode principale.</a:t>
            </a:r>
          </a:p>
          <a:p>
            <a:pPr algn="l"/>
            <a:r>
              <a:rPr lang="fr-F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fr-F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fr-F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args[0] </a:t>
            </a:r>
            <a:r>
              <a:rPr lang="fr-FR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nom du fichier dans lequel sauvegarder la clé privée</a:t>
            </a:r>
          </a:p>
          <a:p>
            <a:pPr algn="l"/>
            <a:r>
              <a:rPr lang="fr-F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fr-F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fr-F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args[1] </a:t>
            </a:r>
            <a:r>
              <a:rPr lang="fr-FR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nom du fichier dans lequel sauvegarder la clé publique</a:t>
            </a:r>
          </a:p>
          <a:p>
            <a:pPr algn="l"/>
            <a:r>
              <a:rPr lang="fr-F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fr-F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Vérification des arguments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fr-F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!= 2) {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fr-F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"Utilisation :"</a:t>
            </a:r>
            <a:r>
              <a:rPr lang="fr-F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fr-F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 java </a:t>
            </a:r>
            <a:r>
              <a:rPr lang="fr-F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GenerationClesRSA</a:t>
            </a:r>
            <a:r>
              <a:rPr lang="fr-F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fr-F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privee</a:t>
            </a:r>
            <a:r>
              <a:rPr lang="fr-F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publique"</a:t>
            </a:r>
            <a:r>
              <a:rPr lang="fr-F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fr-F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   où :"</a:t>
            </a:r>
            <a:r>
              <a:rPr lang="fr-F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fr-F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     - </a:t>
            </a:r>
            <a:r>
              <a:rPr lang="fr-F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privee</a:t>
            </a:r>
            <a:r>
              <a:rPr lang="fr-F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  : nom du fichier qui contiendra la clé privée"</a:t>
            </a:r>
            <a:r>
              <a:rPr lang="fr-F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fr-F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     - publique : nom du fichier qui contiendra la clé publique"</a:t>
            </a:r>
            <a:r>
              <a:rPr lang="fr-F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fr-F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(-1);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fr-F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Création d'un générateur RSA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KeyPairGenerator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generateurCles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fr-FR" sz="10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</a:t>
            </a:r>
            <a:r>
              <a:rPr lang="fr-FR" sz="1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generateurCles</a:t>
            </a:r>
            <a:r>
              <a:rPr lang="fr-FR" sz="1000" b="1" dirty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fr-FR" sz="1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KeyPairGenerator.</a:t>
            </a:r>
            <a:r>
              <a:rPr lang="fr-FR" sz="1000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getInstance</a:t>
            </a:r>
            <a:r>
              <a:rPr lang="fr-FR" sz="10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("RSA");</a:t>
            </a:r>
          </a:p>
          <a:p>
            <a:pPr algn="l"/>
            <a:r>
              <a:rPr lang="fr-FR" sz="10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	     //</a:t>
            </a:r>
            <a:r>
              <a:rPr lang="en-US" sz="1000" dirty="0"/>
              <a:t> </a:t>
            </a:r>
            <a:r>
              <a:rPr lang="en-US" sz="1000" b="1" dirty="0">
                <a:solidFill>
                  <a:srgbClr val="00B050"/>
                </a:solidFill>
              </a:rPr>
              <a:t>the strength parameter may be any length from 512 to 4096. The default key size is 1024 bits.</a:t>
            </a:r>
            <a:endParaRPr lang="fr-FR" sz="1000" b="1" i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0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</a:t>
            </a:r>
            <a:r>
              <a:rPr lang="fr-FR" sz="1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generateurCles.initialize</a:t>
            </a:r>
            <a:r>
              <a:rPr lang="fr-FR" sz="1000" b="1" dirty="0">
                <a:solidFill>
                  <a:srgbClr val="00B050"/>
                </a:solidFill>
                <a:latin typeface="Consolas" panose="020B0609020204030204" pitchFamily="49" charset="0"/>
              </a:rPr>
              <a:t>(2048);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NoSuchAlgorithmException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fr-F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"Erreur lors de l'initialisation du générateur de clés : "</a:t>
            </a:r>
            <a:r>
              <a:rPr lang="fr-F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fr-F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(-1);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fr-F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Génération de la paire de clés</a:t>
            </a:r>
          </a:p>
          <a:p>
            <a:pPr algn="l"/>
            <a:r>
              <a:rPr lang="fr-FR" sz="10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fr-FR" sz="1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KeyPair</a:t>
            </a:r>
            <a:r>
              <a:rPr lang="fr-FR" sz="10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fr-FR" sz="1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paireCles</a:t>
            </a:r>
            <a:r>
              <a:rPr lang="fr-FR" sz="1000" b="1" dirty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fr-FR" sz="1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generateurCles.generateKeyPair</a:t>
            </a:r>
            <a:r>
              <a:rPr lang="fr-FR" sz="1000" b="1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fr-F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Sauvegarde de la clé privée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GestionClesRSA.</a:t>
            </a:r>
            <a:r>
              <a:rPr lang="fr-F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sauvegardeClePrivee</a:t>
            </a:r>
            <a:r>
              <a:rPr lang="fr-F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paireCles</a:t>
            </a:r>
            <a:r>
              <a:rPr lang="fr-F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.getPrivate</a:t>
            </a:r>
            <a:r>
              <a:rPr lang="fr-F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fr-F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fr-F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fr-F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Sauvegarde de la clé publique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GestionClesRSA.</a:t>
            </a:r>
            <a:r>
              <a:rPr lang="fr-F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sauvegardeClePublique</a:t>
            </a:r>
            <a:r>
              <a:rPr lang="fr-F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paireCles</a:t>
            </a:r>
            <a:r>
              <a:rPr lang="fr-F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.getPublic</a:t>
            </a:r>
            <a:r>
              <a:rPr lang="fr-F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fr-F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fr-F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"Clés sauvegardées."</a:t>
            </a:r>
            <a:r>
              <a:rPr lang="fr-F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21377ED-D828-4A30-8C5B-55F50A7E5DE2}"/>
              </a:ext>
            </a:extLst>
          </p:cNvPr>
          <p:cNvSpPr txBox="1"/>
          <p:nvPr/>
        </p:nvSpPr>
        <p:spPr>
          <a:xfrm>
            <a:off x="8263156" y="2097248"/>
            <a:ext cx="33963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java.security.KeyPair</a:t>
            </a:r>
            <a:r>
              <a:rPr lang="fr-F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java.security.KeyPairGenerator</a:t>
            </a:r>
            <a:r>
              <a:rPr lang="fr-F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java.security.NoSuchAlgorithmException</a:t>
            </a:r>
            <a:r>
              <a:rPr lang="fr-F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41920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865" y="404398"/>
            <a:ext cx="7729728" cy="1188720"/>
          </a:xfrm>
        </p:spPr>
        <p:txBody>
          <a:bodyPr/>
          <a:lstStyle/>
          <a:p>
            <a:r>
              <a:rPr lang="fr-FR" dirty="0"/>
              <a:t>PRIVATE KEY GENERATION JAVA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15CA2B-7074-4A88-B24E-12FA1AFA8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641" y="1916385"/>
            <a:ext cx="10409099" cy="3986874"/>
          </a:xfrm>
        </p:spPr>
        <p:txBody>
          <a:bodyPr>
            <a:normAutofit/>
          </a:bodyPr>
          <a:lstStyle/>
          <a:p>
            <a:pPr marL="457200" lvl="2" indent="0">
              <a:buNone/>
            </a:pPr>
            <a:r>
              <a:rPr lang="fr-FR" sz="1800" dirty="0"/>
              <a:t>	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EC0902A-5D58-469B-A67C-8D3EC3F398E2}"/>
              </a:ext>
            </a:extLst>
          </p:cNvPr>
          <p:cNvSpPr txBox="1"/>
          <p:nvPr/>
        </p:nvSpPr>
        <p:spPr>
          <a:xfrm>
            <a:off x="2456822" y="3873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B7F6B2-9CE5-4ADE-A20B-0EE2588E15A8}"/>
              </a:ext>
            </a:extLst>
          </p:cNvPr>
          <p:cNvSpPr txBox="1"/>
          <p:nvPr/>
        </p:nvSpPr>
        <p:spPr>
          <a:xfrm>
            <a:off x="1213641" y="1991886"/>
            <a:ext cx="92027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pPr algn="l"/>
            <a:r>
              <a:rPr lang="fr-F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fr-F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Sauvegarde de la clé privée dans un fichier.</a:t>
            </a:r>
          </a:p>
          <a:p>
            <a:pPr algn="l"/>
            <a:r>
              <a:rPr lang="fr-F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fr-F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fr-F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clePublique</a:t>
            </a:r>
            <a:r>
              <a:rPr lang="fr-F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fr-FR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la clé privée</a:t>
            </a:r>
          </a:p>
          <a:p>
            <a:pPr algn="l"/>
            <a:r>
              <a:rPr lang="fr-F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fr-F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fr-F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nomFichier</a:t>
            </a:r>
            <a:r>
              <a:rPr lang="fr-F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fr-FR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le nom du fichier dans lequel sauvegarder la clé</a:t>
            </a:r>
          </a:p>
          <a:p>
            <a:pPr algn="l"/>
            <a:r>
              <a:rPr lang="fr-F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sauvegardeClePrivee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PrivateKey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clePrivee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fr-F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nomFichier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RSAPrivateKeySpec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specification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0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KeyFactory</a:t>
            </a:r>
            <a:r>
              <a:rPr lang="en-US" sz="10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usine</a:t>
            </a:r>
            <a:r>
              <a:rPr lang="en-US" sz="1000" b="1" dirty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en-US" sz="1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KeyFactory.</a:t>
            </a:r>
            <a:r>
              <a:rPr lang="en-US" sz="1000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getInstance</a:t>
            </a:r>
            <a:r>
              <a:rPr lang="en-US" sz="10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("RSA");</a:t>
            </a:r>
          </a:p>
          <a:p>
            <a:pPr algn="l"/>
            <a:r>
              <a:rPr lang="fr-FR" sz="10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</a:t>
            </a:r>
            <a:r>
              <a:rPr lang="fr-FR" sz="1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specification</a:t>
            </a:r>
            <a:r>
              <a:rPr lang="fr-FR" sz="1000" b="1" dirty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fr-FR" sz="1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usine.getKeySpec</a:t>
            </a:r>
            <a:r>
              <a:rPr lang="fr-FR" sz="10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fr-FR" sz="1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clePrivee</a:t>
            </a:r>
            <a:r>
              <a:rPr lang="fr-FR" sz="1000" b="1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fr-FR" sz="1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RSAPrivateKeySpec.class</a:t>
            </a:r>
            <a:r>
              <a:rPr lang="fr-FR" sz="1000" b="1" dirty="0">
                <a:solidFill>
                  <a:srgbClr val="00B05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NoSuchAlgorithmException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fr-F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"Algorithme RSA inconnu : "</a:t>
            </a:r>
            <a:r>
              <a:rPr lang="fr-F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fr-F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(-1);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InvalidKeySpecException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System.</a:t>
            </a:r>
            <a:r>
              <a:rPr lang="pt-B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"Clé incorrecte : 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fr-F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(-1);  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ObjectOutputStream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fichier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ObjectOutputStream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BufferedOutputStream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nomFichier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pPr algn="l"/>
            <a:r>
              <a:rPr lang="fr-FR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</a:t>
            </a:r>
            <a:r>
              <a:rPr lang="fr-FR" sz="11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fichier.writeObject</a:t>
            </a:r>
            <a:r>
              <a:rPr lang="fr-FR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fr-FR" sz="11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specification.getModulus</a:t>
            </a:r>
            <a:r>
              <a:rPr lang="fr-FR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fr-FR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</a:t>
            </a:r>
            <a:r>
              <a:rPr lang="fr-FR" sz="11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fichier.writeObject</a:t>
            </a:r>
            <a:r>
              <a:rPr lang="fr-FR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fr-FR" sz="11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specification.getPrivateExponent</a:t>
            </a:r>
            <a:r>
              <a:rPr lang="fr-FR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fichier</a:t>
            </a:r>
            <a:r>
              <a:rPr lang="fr-F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();    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fr-F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"Erreur lors de la sauvegarde de la clé : "</a:t>
            </a:r>
            <a:r>
              <a:rPr lang="fr-F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fr-F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(-1);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2242647259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2777</TotalTime>
  <Words>3087</Words>
  <Application>Microsoft Office PowerPoint</Application>
  <PresentationFormat>Grand écran</PresentationFormat>
  <Paragraphs>559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7" baseType="lpstr">
      <vt:lpstr>Arial</vt:lpstr>
      <vt:lpstr>Comic Sans MS</vt:lpstr>
      <vt:lpstr>Consolas</vt:lpstr>
      <vt:lpstr>Corbel</vt:lpstr>
      <vt:lpstr>Gill Sans MT</vt:lpstr>
      <vt:lpstr>Symbol</vt:lpstr>
      <vt:lpstr>Wingdings</vt:lpstr>
      <vt:lpstr>Colis</vt:lpstr>
      <vt:lpstr>OVERVIEW OF RSA Mathematics</vt:lpstr>
      <vt:lpstr>RSA algorithm</vt:lpstr>
      <vt:lpstr>RSA PRINCIPLE</vt:lpstr>
      <vt:lpstr>MODULO OPERATION</vt:lpstr>
      <vt:lpstr>MODULUS OPERATOR in JAVA</vt:lpstr>
      <vt:lpstr>MODULUS OPERATOR in JAVA (2)</vt:lpstr>
      <vt:lpstr>RSA Algorithm steps</vt:lpstr>
      <vt:lpstr>KEY GENERATION JAVA(1)</vt:lpstr>
      <vt:lpstr>PRIVATE KEY GENERATION JAVA</vt:lpstr>
      <vt:lpstr>PUBLIC KEY GENERATION JAVA</vt:lpstr>
      <vt:lpstr>KEY GENERATION (1)</vt:lpstr>
      <vt:lpstr>KEY GENERATION (2)</vt:lpstr>
      <vt:lpstr>KEY GENERATION EXAMPLE</vt:lpstr>
      <vt:lpstr>KEY DISTRIBUTION</vt:lpstr>
      <vt:lpstr>ENCRYPTION</vt:lpstr>
      <vt:lpstr>DECRYPTION</vt:lpstr>
      <vt:lpstr>FERMAT’s LITTLE THEOREM (1640)</vt:lpstr>
      <vt:lpstr>EULER’s THEOREM (1736)</vt:lpstr>
      <vt:lpstr>RSA PROOF</vt:lpstr>
      <vt:lpstr>RSA OPTIMISATION WITH THE CHINESE Chinese remainder algorithm </vt:lpstr>
      <vt:lpstr>RSA SIGNATURE</vt:lpstr>
      <vt:lpstr>RSA PROBLEM</vt:lpstr>
      <vt:lpstr>HOW TO GENERATE PRIME NUMBERS? FERMAT PRIMALITY TEST</vt:lpstr>
      <vt:lpstr>FERMAT PRIMALITY TEST (JAVA)</vt:lpstr>
      <vt:lpstr>FERMAT PRIMALITY TEST (JAVA)</vt:lpstr>
      <vt:lpstr>HOW JAVA GENERATES PRIME NUMBERS</vt:lpstr>
      <vt:lpstr>HOW JAVA GENERATES PRIME NUMBERS</vt:lpstr>
      <vt:lpstr>TEST RSA (JAVA)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</dc:title>
  <dc:creator>cyril vidal</dc:creator>
  <cp:lastModifiedBy>cyril vidal</cp:lastModifiedBy>
  <cp:revision>297</cp:revision>
  <dcterms:created xsi:type="dcterms:W3CDTF">2018-02-07T05:52:11Z</dcterms:created>
  <dcterms:modified xsi:type="dcterms:W3CDTF">2020-11-16T20:09:13Z</dcterms:modified>
</cp:coreProperties>
</file>