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DBE96E8-6FEB-444E-BEB2-3D81334A231D}">
  <a:tblStyle styleName="Table_0" styleId="{4DBE96E8-6FEB-444E-BEB2-3D81334A231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cyrilsochor/cyrilqc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gif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ocalhost:8080/myApp&#8221;/" Type="http://schemas.openxmlformats.org/officeDocument/2006/relationships/hyperlink" TargetMode="External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6000" lang="cs"/>
              <a:t>Cyril QC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indent="457200">
              <a:buNone/>
            </a:pPr>
            <a:r>
              <a:rPr sz="2400" lang="cs"/>
              <a:t>An integration testing framework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cs"/>
              <a:t>CyrilQC -  konvence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y="113897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{4DBE96E8-6FEB-444E-BEB2-3D81334A231D}</a:tableStyleId>
              </a:tblPr>
              <a:tblGrid>
                <a:gridCol w="2416350"/>
                <a:gridCol w="4822650"/>
              </a:tblGrid>
              <a:tr h="6962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cs">
                          <a:solidFill>
                            <a:schemeClr val="dk1"/>
                          </a:solidFill>
                        </a:rPr>
                        <a:t>test*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cs">
                          <a:solidFill>
                            <a:schemeClr val="dk1"/>
                          </a:solidFill>
                        </a:rPr>
                        <a:t>jeden test</a:t>
                      </a:r>
                    </a:p>
                  </a:txBody>
                  <a:tcPr marR="91425" marB="91425" marT="91425" marL="91425"/>
                </a:tc>
              </a:tr>
              <a:tr h="69627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800" lang="cs">
                          <a:solidFill>
                            <a:schemeClr val="dk1"/>
                          </a:solidFill>
                        </a:rPr>
                        <a:t>multitest*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cs">
                          <a:solidFill>
                            <a:schemeClr val="dk1"/>
                          </a:solidFill>
                        </a:rPr>
                        <a:t>několik testů, každý v elementu &lt;test&gt;</a:t>
                      </a:r>
                    </a:p>
                  </a:txBody>
                  <a:tcPr marR="91425" marB="91425" marT="91425" marL="91425"/>
                </a:tc>
              </a:tr>
              <a:tr h="6979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800" lang="cs">
                          <a:solidFill>
                            <a:schemeClr val="dk1"/>
                          </a:solidFill>
                        </a:rPr>
                        <a:t>before-scan*</a:t>
                      </a:r>
                    </a:p>
                    <a:p>
                      <a:pPr>
                        <a:buNone/>
                      </a:pPr>
                      <a:r>
                        <a:rPr b="1" sz="1800" lang="cs">
                          <a:solidFill>
                            <a:schemeClr val="dk1"/>
                          </a:solidFill>
                        </a:rPr>
                        <a:t>after-scan*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cs">
                          <a:solidFill>
                            <a:schemeClr val="dk1"/>
                          </a:solidFill>
                        </a:rPr>
                        <a:t>spuštěny před a po analýze existujícíh testů</a:t>
                      </a:r>
                    </a:p>
                  </a:txBody>
                  <a:tcPr marR="91425" marB="91425" marT="91425" marL="91425"/>
                </a:tc>
              </a:tr>
              <a:tr h="6979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sz="1800" lang="cs">
                          <a:solidFill>
                            <a:schemeClr val="dk1"/>
                          </a:solidFill>
                        </a:rPr>
                        <a:t>before-module*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sz="1800" lang="cs">
                          <a:solidFill>
                            <a:schemeClr val="dk1"/>
                          </a:solidFill>
                        </a:rPr>
                        <a:t>after-module*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cs">
                          <a:solidFill>
                            <a:schemeClr val="dk1"/>
                          </a:solidFill>
                        </a:rPr>
                        <a:t>spuštěny jednou před všemi testy a po všech testech</a:t>
                      </a:r>
                    </a:p>
                  </a:txBody>
                  <a:tcPr marR="91425" marB="91425" marT="91425" marL="91425"/>
                </a:tc>
              </a:tr>
              <a:tr h="6979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sz="1800" lang="cs">
                          <a:solidFill>
                            <a:schemeClr val="dk1"/>
                          </a:solidFill>
                        </a:rPr>
                        <a:t>before-test*</a:t>
                      </a:r>
                    </a:p>
                    <a:p>
                      <a:pPr rtl="0" lvl="0">
                        <a:buNone/>
                      </a:pPr>
                      <a:r>
                        <a:rPr b="1" sz="1800" lang="cs">
                          <a:solidFill>
                            <a:schemeClr val="dk1"/>
                          </a:solidFill>
                        </a:rPr>
                        <a:t>after-test*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sz="1800" lang="cs">
                          <a:solidFill>
                            <a:schemeClr val="dk1"/>
                          </a:solidFill>
                        </a:rPr>
                        <a:t>spuštěny před každným testem a po každém testu, požno využít property </a:t>
                      </a:r>
                      <a:r>
                        <a:rPr b="1" sz="1800" lang="cs">
                          <a:solidFill>
                            <a:schemeClr val="dk1"/>
                          </a:solidFill>
                        </a:rPr>
                        <a:t>TEST_NAME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cs"/>
              <a:t>Spuštění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cs"/>
              <a:t>stejně jako jiný junit test 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cs"/>
              <a:t>Maven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cs"/>
              <a:t>Ant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cs"/>
              <a:t>Gradle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cs"/>
              <a:t>Eclipe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cs"/>
              <a:t>Idea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cs"/>
              <a:t>Netbans</a:t>
            </a:r>
          </a:p>
          <a:p>
            <a:pPr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cs"/>
              <a:t>cmd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8150" x="1030475"/>
            <a:ext cy="4487200" cx="69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1" name="Shape 1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984516"/>
            <a:ext cy="5143500" cx="717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cs"/>
              <a:t>Odkazy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cs">
                <a:solidFill>
                  <a:schemeClr val="hlink"/>
                </a:solidFill>
                <a:hlinkClick r:id="rId3"/>
              </a:rPr>
              <a:t>https://github.com/cyrilsochor/cyrilqc</a:t>
            </a:r>
          </a:p>
          <a:p>
            <a:pPr rtl="0" lvl="0">
              <a:buNone/>
            </a:pPr>
            <a:r>
              <a:rPr lang="cs"/>
              <a:t>cyril.sochor@gmail.com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cs"/>
              <a:t>Motivace 1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/>
              <a:t>každá aplikace musí mít automatické testy</a:t>
            </a:r>
          </a:p>
          <a:p>
            <a:pPr rtl="0"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/>
              <a:t>unit testy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Arial"/>
              <a:buChar char="○"/>
            </a:pPr>
            <a:r>
              <a:rPr lang="cs"/>
              <a:t>testují jen malou část (jednu třídu)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Arial"/>
              <a:buChar char="○"/>
            </a:pPr>
            <a:r>
              <a:rPr lang="cs"/>
              <a:t>v testu se duplicitně implementuje logika třídy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Arial"/>
              <a:buChar char="○"/>
            </a:pPr>
            <a:r>
              <a:rPr lang="cs"/>
              <a:t>externí moduly jsou mockovány a tedy není ověřena společná funkčnost</a:t>
            </a:r>
          </a:p>
          <a:p>
            <a:pPr rtl="0"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/>
              <a:t>lepší jeden integrační/systémový test, než 10 dílčích unit testů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cs"/>
              <a:t>Motivace 2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cs"/>
              <a:t>testy založení na datech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cs"/>
              <a:t>vstupní data + předpokládaná výstupní data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cs"/>
              <a:t>takovéto dvojice může připravovat neprogramátor (analytik)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cs"/>
              <a:t>jazyk na popis testů musí umět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cs"/>
              <a:t>poslat vstupní data ke zpracování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cs"/>
              <a:t>získat výstupní data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cs"/>
              <a:t>normalizovat (odstranit čas, setřídit)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cs"/>
              <a:t>porovnat s předpokládanými daty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cs"/>
              <a:t>GUI se automaticky testují špatně, potřeba specializovný nástroj (Selenium, jfcUnit), odkládáme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cs"/>
              <a:t>Řešení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3814287" x="3070700"/>
            <a:ext cy="1085999" cx="5465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>
                <a:solidFill>
                  <a:schemeClr val="dk1"/>
                </a:solidFill>
              </a:rPr>
              <a:t>souborové operace jednoduše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>
                <a:solidFill>
                  <a:schemeClr val="dk1"/>
                </a:solidFill>
              </a:rPr>
              <a:t>velké množství rozšíření na práci všeho druhu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3" name="Shape 43"/>
          <p:cNvSpPr/>
          <p:nvPr/>
        </p:nvSpPr>
        <p:spPr>
          <a:xfrm>
            <a:off y="2642237" x="1325562"/>
            <a:ext cy="914400" cx="914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44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752075" x="638950"/>
            <a:ext cy="1210475" cx="22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>
            <p:ph idx="2" type="body"/>
          </p:nvPr>
        </p:nvSpPr>
        <p:spPr>
          <a:xfrm>
            <a:off y="2483200" x="3070700"/>
            <a:ext cy="1085999" cx="5593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>
                <a:solidFill>
                  <a:schemeClr val="dk1"/>
                </a:solidFill>
              </a:rPr>
              <a:t>lepidlo na spojení obou systémů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>
                <a:solidFill>
                  <a:schemeClr val="dk1"/>
                </a:solidFill>
              </a:rPr>
              <a:t>přidány operace na porovnání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35050" x="849325"/>
            <a:ext cy="685800" cx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idx="3" type="body"/>
          </p:nvPr>
        </p:nvSpPr>
        <p:spPr>
          <a:xfrm>
            <a:off y="917800" x="3070700"/>
            <a:ext cy="1320300" cx="5708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>
                <a:solidFill>
                  <a:schemeClr val="dk1"/>
                </a:solidFill>
              </a:rPr>
              <a:t>standard na testování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>
                <a:solidFill>
                  <a:schemeClr val="dk1"/>
                </a:solidFill>
              </a:rPr>
              <a:t>jednoduché zapojení do libovolného buidovacího sytému (Maven, Gradle), UI (Eclipse)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cs">
                <a:solidFill>
                  <a:schemeClr val="dk1"/>
                </a:solidFill>
              </a:rPr>
              <a:t> zobrazení výsledků v CI (Jenkins)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cs"/>
              <a:t>CyrilQC - Hello World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1074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cs"/>
              <a:t>standardní ant build soubor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cs"/>
              <a:t>targety </a:t>
            </a:r>
            <a:r>
              <a:rPr b="1" sz="2400" lang="cs"/>
              <a:t>test*</a:t>
            </a:r>
            <a:r>
              <a:rPr sz="2400" lang="cs"/>
              <a:t> označují jednotlivé testy</a:t>
            </a:r>
          </a:p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y="2374350" x="457200"/>
            <a:ext cy="2320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/>
              <a:t>&lt;project&gt;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/>
              <a:t>    &lt;target name="test-hello-world"&gt;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/>
              <a:t>   	 &lt;echo&gt;Hello World&lt;/echo&gt;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/>
              <a:t>    &lt;/target&gt;</a:t>
            </a:r>
          </a:p>
          <a:p>
            <a:pPr rtl="0" lvl="0">
              <a:buNone/>
            </a:pPr>
            <a:r>
              <a:rPr sz="1800" lang="cs"/>
              <a:t>&lt;/project&gt;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cs"/>
              <a:t>CyrilQC -  reálný test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063375" x="264300"/>
            <a:ext cy="3942000" cx="8422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cs"/>
              <a:t>&lt;property name=”baseURL” value=”</a:t>
            </a:r>
            <a:r>
              <a:rPr u="sng" sz="1800" lang="cs">
                <a:solidFill>
                  <a:schemeClr val="hlink"/>
                </a:solidFill>
                <a:hlinkClick r:id="rId3"/>
              </a:rPr>
              <a:t>http://localhost:8080/myApp”/</a:t>
            </a:r>
            <a:r>
              <a:rPr sz="1800" lang="cs"/>
              <a:t>&gt;</a:t>
            </a:r>
          </a:p>
          <a:p>
            <a:pPr rtl="0" lvl="0">
              <a:buNone/>
            </a:pPr>
            <a:r>
              <a:rPr sz="1800" lang="cs"/>
              <a:t>&lt;target name="</a:t>
            </a:r>
            <a:r>
              <a:rPr sz="1800" lang="cs">
                <a:solidFill>
                  <a:srgbClr val="FF0000"/>
                </a:solidFill>
              </a:rPr>
              <a:t>test-enumerations-1</a:t>
            </a:r>
            <a:r>
              <a:rPr sz="1800" lang="cs"/>
              <a:t>"&gt;</a:t>
            </a:r>
          </a:p>
          <a:p>
            <a:pPr rtl="0" lvl="0" indent="457200" mar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/>
              <a:t>&lt;get src="${baseURL}/enumerations/delete_all" dest="delete-all.txt"/&gt;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/>
              <a:t>   	</a:t>
            </a:r>
            <a:r>
              <a:rPr sz="1800" lang="cs">
                <a:solidFill>
                  <a:schemeClr val="dk1"/>
                </a:solidFill>
              </a:rPr>
              <a:t>&lt;sleep seconds=”2”/&gt;</a:t>
            </a:r>
          </a:p>
          <a:p>
            <a:pPr rtl="0" lvl="0" indent="457200">
              <a:buNone/>
            </a:pPr>
            <a:r>
              <a:rPr sz="1800" lang="cs">
                <a:solidFill>
                  <a:schemeClr val="dk1"/>
                </a:solidFill>
              </a:rPr>
              <a:t>&lt;get src="${baseURL}/enumerations" dest="empty.json"/&gt;</a:t>
            </a:r>
          </a:p>
          <a:p>
            <a:pPr rtl="0" lvl="0" indent="457200">
              <a:buNone/>
            </a:pPr>
            <a:r>
              <a:rPr sz="1800" lang="cs"/>
              <a:t>&lt;</a:t>
            </a:r>
            <a:r>
              <a:rPr sz="1800" lang="cs">
                <a:solidFill>
                  <a:srgbClr val="FF0000"/>
                </a:solidFill>
              </a:rPr>
              <a:t>assertfileequals</a:t>
            </a:r>
            <a:r>
              <a:rPr sz="1800" lang="cs"/>
              <a:t> expected=”expected/</a:t>
            </a:r>
            <a:r>
              <a:rPr sz="1800" lang="cs">
                <a:solidFill>
                  <a:schemeClr val="dk1"/>
                </a:solidFill>
              </a:rPr>
              <a:t>empty.json” actual=”empty.json”/&gt;</a:t>
            </a:r>
          </a:p>
          <a:p>
            <a:pPr rtl="0" lvl="0" indent="457200" mar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&lt;get src="${baseURL}/enumerations/insert_1" dest="insert-1.txt"/&gt;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      	&lt;sleep seconds=”2”/&gt;</a:t>
            </a:r>
          </a:p>
          <a:p>
            <a:pPr rtl="0" lvl="0" indent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&lt;get src="${baseURL}/enumerations" dest="data-1.json"/&gt;</a:t>
            </a:r>
          </a:p>
          <a:p>
            <a:pPr rtl="0" lvl="0" indent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&lt;</a:t>
            </a:r>
            <a:r>
              <a:rPr sz="1800" lang="cs">
                <a:solidFill>
                  <a:srgbClr val="FF0000"/>
                </a:solidFill>
              </a:rPr>
              <a:t>assertfileequals </a:t>
            </a:r>
            <a:r>
              <a:rPr sz="1800" lang="cs">
                <a:solidFill>
                  <a:schemeClr val="dk1"/>
                </a:solidFill>
              </a:rPr>
              <a:t>expected=”expected/data-1.json” actual=”data-1.json”/&gt;</a:t>
            </a:r>
          </a:p>
          <a:p>
            <a:pPr rtl="0" lvl="0">
              <a:buNone/>
            </a:pPr>
            <a:r>
              <a:rPr sz="1800" lang="cs"/>
              <a:t>&lt;/target&gt;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cs"/>
              <a:t>CyrilQC -  multi test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941675" x="168025"/>
            <a:ext cy="2979299" cx="8422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cs"/>
              <a:t>&lt;target name="</a:t>
            </a:r>
            <a:r>
              <a:rPr sz="1800" lang="cs">
                <a:solidFill>
                  <a:srgbClr val="FF0000"/>
                </a:solidFill>
              </a:rPr>
              <a:t>multitest</a:t>
            </a:r>
            <a:r>
              <a:rPr sz="1800" lang="cs"/>
              <a:t>"&gt;</a:t>
            </a:r>
          </a:p>
          <a:p>
            <a:pPr rtl="0" lvl="0" indent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/>
              <a:t>&lt;</a:t>
            </a:r>
            <a:r>
              <a:rPr sz="1800" lang="cs">
                <a:solidFill>
                  <a:srgbClr val="FF0000"/>
                </a:solidFill>
              </a:rPr>
              <a:t>test</a:t>
            </a:r>
            <a:r>
              <a:rPr sz="1800" lang="cs"/>
              <a:t> name="</a:t>
            </a:r>
            <a:r>
              <a:rPr sz="1800" lang="cs">
                <a:solidFill>
                  <a:srgbClr val="FF0000"/>
                </a:solidFill>
              </a:rPr>
              <a:t>test-1</a:t>
            </a:r>
            <a:r>
              <a:rPr sz="1800" lang="cs"/>
              <a:t>"&gt;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/>
              <a:t>		&lt;echo&gt;THIS IS TEST 1&lt;/echo&gt;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/>
              <a:t>	&lt;/test&gt;</a:t>
            </a:r>
          </a:p>
          <a:p>
            <a:pPr rtl="0" lvl="0" indent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&lt;</a:t>
            </a:r>
            <a:r>
              <a:rPr sz="1800" lang="cs">
                <a:solidFill>
                  <a:srgbClr val="FF0000"/>
                </a:solidFill>
              </a:rPr>
              <a:t>test</a:t>
            </a:r>
            <a:r>
              <a:rPr sz="1800" lang="cs">
                <a:solidFill>
                  <a:schemeClr val="dk1"/>
                </a:solidFill>
              </a:rPr>
              <a:t> name="</a:t>
            </a:r>
            <a:r>
              <a:rPr sz="1800" lang="cs">
                <a:solidFill>
                  <a:srgbClr val="FF0000"/>
                </a:solidFill>
              </a:rPr>
              <a:t>test-2</a:t>
            </a:r>
            <a:r>
              <a:rPr sz="1800" lang="cs">
                <a:solidFill>
                  <a:schemeClr val="dk1"/>
                </a:solidFill>
              </a:rPr>
              <a:t>"&gt;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		&lt;echo&gt;THIS IS TEST 2&lt;/echo&gt;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	&lt;/test&gt;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/>
              <a:t>&lt;/target&gt;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y="1200150" x="252675"/>
            <a:ext cy="604800" cx="873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cs"/>
              <a:t>targety multi</a:t>
            </a:r>
            <a:r>
              <a:rPr b="1" sz="2400" lang="cs"/>
              <a:t>test*</a:t>
            </a:r>
            <a:r>
              <a:rPr sz="2400" lang="cs"/>
              <a:t> obsahují několik testů v elementech </a:t>
            </a:r>
            <a:r>
              <a:rPr b="1" sz="2400" lang="cs"/>
              <a:t>test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cs"/>
              <a:t>CyrilQC -  foreach 1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143000" x="168025"/>
            <a:ext cy="3777899" cx="8422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cs"/>
              <a:t>&lt;target name="</a:t>
            </a:r>
            <a:r>
              <a:rPr sz="1800" lang="cs">
                <a:solidFill>
                  <a:srgbClr val="FF0000"/>
                </a:solidFill>
              </a:rPr>
              <a:t>multitest-sql</a:t>
            </a:r>
            <a:r>
              <a:rPr sz="1800" lang="cs"/>
              <a:t>"&gt;</a:t>
            </a:r>
          </a:p>
          <a:p>
            <a:pPr rtl="0" lvl="0" indent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&lt;</a:t>
            </a:r>
            <a:r>
              <a:rPr sz="1800" lang="cs">
                <a:solidFill>
                  <a:srgbClr val="FF0000"/>
                </a:solidFill>
              </a:rPr>
              <a:t>foreach</a:t>
            </a:r>
            <a:r>
              <a:rPr sz="1800" lang="cs">
                <a:solidFill>
                  <a:schemeClr val="dk1"/>
                </a:solidFill>
              </a:rPr>
              <a:t> target="</a:t>
            </a:r>
            <a:r>
              <a:rPr sz="1800" lang="cs">
                <a:solidFill>
                  <a:srgbClr val="FF0000"/>
                </a:solidFill>
              </a:rPr>
              <a:t>check-sql</a:t>
            </a:r>
            <a:r>
              <a:rPr sz="1800" lang="cs">
                <a:solidFill>
                  <a:schemeClr val="dk1"/>
                </a:solidFill>
              </a:rPr>
              <a:t>" param="</a:t>
            </a:r>
            <a:r>
              <a:rPr sz="1800" lang="cs">
                <a:solidFill>
                  <a:srgbClr val="FF0000"/>
                </a:solidFill>
              </a:rPr>
              <a:t>selectFile</a:t>
            </a:r>
            <a:r>
              <a:rPr sz="1800" lang="cs">
                <a:solidFill>
                  <a:schemeClr val="dk1"/>
                </a:solidFill>
              </a:rPr>
              <a:t>" inheritrefs="true"&gt;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		&lt;path&gt;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			&lt;fileset dir="${tests.home}"&gt;</a:t>
            </a:r>
          </a:p>
          <a:p>
            <a:pPr rtl="0" lvl="0" indent="45720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			&lt;include name="**/*.</a:t>
            </a:r>
            <a:r>
              <a:rPr sz="1800" lang="cs">
                <a:solidFill>
                  <a:srgbClr val="FF0000"/>
                </a:solidFill>
              </a:rPr>
              <a:t>sql</a:t>
            </a:r>
            <a:r>
              <a:rPr sz="1800" lang="cs">
                <a:solidFill>
                  <a:schemeClr val="dk1"/>
                </a:solidFill>
              </a:rPr>
              <a:t>"/&gt;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			&lt;/fileset&gt;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		&lt;/path&gt;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cs">
                <a:solidFill>
                  <a:schemeClr val="dk1"/>
                </a:solidFill>
              </a:rPr>
              <a:t>	&lt;/foreach&gt;</a:t>
            </a:r>
          </a:p>
          <a:p>
            <a:pPr rtl="0" lvl="0">
              <a:buNone/>
            </a:pPr>
            <a:r>
              <a:rPr sz="1800" lang="cs"/>
              <a:t>&lt;/target&gt;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cs"/>
              <a:t>CyrilQC -  foreach 2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143000" x="168025"/>
            <a:ext cy="3777899" cx="8675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cs"/>
              <a:t>&lt;target name="</a:t>
            </a:r>
            <a:r>
              <a:rPr sz="1800" lang="cs">
                <a:solidFill>
                  <a:srgbClr val="FF0000"/>
                </a:solidFill>
              </a:rPr>
              <a:t>check-sql</a:t>
            </a:r>
            <a:r>
              <a:rPr sz="1800" lang="cs"/>
              <a:t>"&gt;</a:t>
            </a:r>
          </a:p>
          <a:p>
            <a:pPr rtl="0" lvl="0">
              <a:buNone/>
            </a:pPr>
            <a:r>
              <a:rPr sz="1800" lang="cs"/>
              <a:t>	&lt;basename property="</a:t>
            </a:r>
            <a:r>
              <a:rPr sz="1800" lang="cs">
                <a:solidFill>
                  <a:srgbClr val="FF0000"/>
                </a:solidFill>
              </a:rPr>
              <a:t>testBase</a:t>
            </a:r>
            <a:r>
              <a:rPr sz="1800" lang="cs"/>
              <a:t>" file="</a:t>
            </a:r>
            <a:r>
              <a:rPr sz="1800" lang="cs">
                <a:solidFill>
                  <a:schemeClr val="dk1"/>
                </a:solidFill>
              </a:rPr>
              <a:t>${</a:t>
            </a:r>
            <a:r>
              <a:rPr sz="1800" lang="cs">
                <a:solidFill>
                  <a:srgbClr val="FF0000"/>
                </a:solidFill>
              </a:rPr>
              <a:t>selectFile</a:t>
            </a:r>
            <a:r>
              <a:rPr sz="1800" lang="cs">
                <a:solidFill>
                  <a:schemeClr val="dk1"/>
                </a:solidFill>
              </a:rPr>
              <a:t>}</a:t>
            </a:r>
            <a:r>
              <a:rPr sz="1800" lang="cs"/>
              <a:t>" suffix=".sql"/&gt;</a:t>
            </a:r>
          </a:p>
          <a:p>
            <a:pPr rtl="0" lvl="0">
              <a:buNone/>
            </a:pPr>
            <a:r>
              <a:rPr sz="1800" lang="cs">
                <a:solidFill>
                  <a:schemeClr val="dk1"/>
                </a:solidFill>
              </a:rPr>
              <a:t>	&lt;test name=”test-${</a:t>
            </a:r>
            <a:r>
              <a:rPr sz="1800" lang="cs">
                <a:solidFill>
                  <a:srgbClr val="FF0000"/>
                </a:solidFill>
              </a:rPr>
              <a:t>testBase</a:t>
            </a:r>
            <a:r>
              <a:rPr sz="1800" lang="cs">
                <a:solidFill>
                  <a:schemeClr val="dk1"/>
                </a:solidFill>
              </a:rPr>
              <a:t>}”&gt;</a:t>
            </a:r>
          </a:p>
          <a:p>
            <a:pPr rtl="0" lvl="0" indent="0" marL="0">
              <a:buNone/>
            </a:pPr>
            <a:r>
              <a:rPr sz="1800" lang="cs">
                <a:solidFill>
                  <a:schemeClr val="dk1"/>
                </a:solidFill>
              </a:rPr>
              <a:t>		&lt;sql src=”${</a:t>
            </a:r>
            <a:r>
              <a:rPr sz="1800" lang="cs">
                <a:solidFill>
                  <a:srgbClr val="FF0000"/>
                </a:solidFill>
              </a:rPr>
              <a:t>selectFile</a:t>
            </a:r>
            <a:r>
              <a:rPr sz="1800" lang="cs">
                <a:solidFill>
                  <a:schemeClr val="dk1"/>
                </a:solidFill>
              </a:rPr>
              <a:t>}” output=”actual/${</a:t>
            </a:r>
            <a:r>
              <a:rPr sz="1800" lang="cs">
                <a:solidFill>
                  <a:srgbClr val="FF0000"/>
                </a:solidFill>
              </a:rPr>
              <a:t>testBase</a:t>
            </a:r>
            <a:r>
              <a:rPr sz="1800" lang="cs">
                <a:solidFill>
                  <a:schemeClr val="dk1"/>
                </a:solidFill>
              </a:rPr>
              <a:t>}.txt” </a:t>
            </a:r>
          </a:p>
          <a:p>
            <a:pPr rtl="0" lvl="0" indent="457200" marL="914400">
              <a:buNone/>
            </a:pPr>
            <a:r>
              <a:rPr sz="1800" lang="cs">
                <a:solidFill>
                  <a:schemeClr val="dk1"/>
                </a:solidFill>
              </a:rPr>
              <a:t>url=”jdbc:postgresql://localhost/test” userid=”db” password=”veslo” /&gt;</a:t>
            </a:r>
          </a:p>
          <a:p>
            <a:pPr rtl="0" lvl="0" indent="0" marL="914400">
              <a:buNone/>
            </a:pPr>
            <a:r>
              <a:rPr sz="1800" lang="cs">
                <a:solidFill>
                  <a:schemeClr val="dk1"/>
                </a:solidFill>
              </a:rPr>
              <a:t>&lt;</a:t>
            </a:r>
            <a:r>
              <a:rPr sz="1800" lang="cs">
                <a:solidFill>
                  <a:srgbClr val="FF0000"/>
                </a:solidFill>
              </a:rPr>
              <a:t>assertfileequals</a:t>
            </a:r>
            <a:r>
              <a:rPr sz="1800" lang="cs">
                <a:solidFill>
                  <a:schemeClr val="dk1"/>
                </a:solidFill>
              </a:rPr>
              <a:t> expected=”expected/${</a:t>
            </a:r>
            <a:r>
              <a:rPr sz="1800" lang="cs">
                <a:solidFill>
                  <a:srgbClr val="FF0000"/>
                </a:solidFill>
              </a:rPr>
              <a:t>testBase</a:t>
            </a:r>
            <a:r>
              <a:rPr sz="1800" lang="cs">
                <a:solidFill>
                  <a:schemeClr val="dk1"/>
                </a:solidFill>
              </a:rPr>
              <a:t>}.txt”</a:t>
            </a:r>
          </a:p>
          <a:p>
            <a:pPr rtl="0" lvl="0" indent="457200" marL="914400">
              <a:buNone/>
            </a:pPr>
            <a:r>
              <a:rPr sz="1800" lang="cs">
                <a:solidFill>
                  <a:schemeClr val="dk1"/>
                </a:solidFill>
              </a:rPr>
              <a:t>actual=”actual/${</a:t>
            </a:r>
            <a:r>
              <a:rPr sz="1800" lang="cs">
                <a:solidFill>
                  <a:srgbClr val="FF0000"/>
                </a:solidFill>
              </a:rPr>
              <a:t>testBase</a:t>
            </a:r>
            <a:r>
              <a:rPr sz="1800" lang="cs">
                <a:solidFill>
                  <a:schemeClr val="dk1"/>
                </a:solidFill>
              </a:rPr>
              <a:t>}.txt”/&gt;</a:t>
            </a:r>
          </a:p>
          <a:p>
            <a:pPr rtl="0" lvl="0">
              <a:buNone/>
            </a:pPr>
            <a:r>
              <a:rPr sz="1800" lang="cs">
                <a:solidFill>
                  <a:schemeClr val="dk1"/>
                </a:solidFill>
              </a:rPr>
              <a:t>	&lt;/test&gt;</a:t>
            </a:r>
          </a:p>
          <a:p>
            <a:pPr rtl="0" lvl="0">
              <a:buNone/>
            </a:pPr>
            <a:r>
              <a:rPr sz="1800" lang="cs"/>
              <a:t>&lt;/target&gt;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