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264" r:id="rId2"/>
    <p:sldId id="323" r:id="rId3"/>
    <p:sldId id="32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7" r:id="rId12"/>
    <p:sldId id="273" r:id="rId13"/>
    <p:sldId id="274" r:id="rId14"/>
    <p:sldId id="306" r:id="rId15"/>
    <p:sldId id="288" r:id="rId16"/>
    <p:sldId id="289" r:id="rId17"/>
    <p:sldId id="290" r:id="rId18"/>
    <p:sldId id="275" r:id="rId19"/>
    <p:sldId id="291" r:id="rId20"/>
    <p:sldId id="292" r:id="rId21"/>
    <p:sldId id="294" r:id="rId22"/>
    <p:sldId id="295" r:id="rId23"/>
    <p:sldId id="296" r:id="rId24"/>
    <p:sldId id="276" r:id="rId25"/>
    <p:sldId id="277" r:id="rId26"/>
    <p:sldId id="319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301" r:id="rId36"/>
    <p:sldId id="303" r:id="rId37"/>
    <p:sldId id="304" r:id="rId38"/>
    <p:sldId id="317" r:id="rId39"/>
    <p:sldId id="316" r:id="rId40"/>
    <p:sldId id="311" r:id="rId41"/>
    <p:sldId id="312" r:id="rId42"/>
    <p:sldId id="313" r:id="rId43"/>
    <p:sldId id="314" r:id="rId44"/>
    <p:sldId id="321" r:id="rId45"/>
    <p:sldId id="322" r:id="rId46"/>
    <p:sldId id="297" r:id="rId47"/>
    <p:sldId id="299" r:id="rId48"/>
    <p:sldId id="318" r:id="rId49"/>
    <p:sldId id="300" r:id="rId5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5" d="100"/>
          <a:sy n="75" d="100"/>
        </p:scale>
        <p:origin x="12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régression n’est pas tous les temps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exemple il est impossible de faire filer une droite</a:t>
            </a:r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Linéaire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ax</a:t>
            </a:r>
            <a:r>
              <a:rPr lang="fr-FR" dirty="0"/>
              <a:t>  + b</a:t>
            </a:r>
          </a:p>
          <a:p>
            <a:pPr lvl="1"/>
            <a:r>
              <a:rPr lang="fr-FR" dirty="0"/>
              <a:t>Moyenne est un cas particulier : f = mx</a:t>
            </a:r>
          </a:p>
          <a:p>
            <a:r>
              <a:rPr lang="fr-FR" dirty="0"/>
              <a:t>Second degré (binomiale)</a:t>
            </a:r>
          </a:p>
          <a:p>
            <a:pPr lvl="1"/>
            <a:r>
              <a:rPr lang="fr-FR" dirty="0"/>
              <a:t>f = ax² + </a:t>
            </a:r>
            <a:r>
              <a:rPr lang="fr-FR" dirty="0" err="1"/>
              <a:t>bx</a:t>
            </a:r>
            <a:r>
              <a:rPr lang="fr-FR" dirty="0"/>
              <a:t> + c</a:t>
            </a:r>
          </a:p>
          <a:p>
            <a:r>
              <a:rPr lang="fr-FR" dirty="0"/>
              <a:t>Troisième degré (</a:t>
            </a:r>
            <a:r>
              <a:rPr lang="fr-FR" dirty="0" err="1"/>
              <a:t>trinomiale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Polynomiale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polynome</a:t>
            </a:r>
            <a:endParaRPr lang="fr-FR" dirty="0"/>
          </a:p>
          <a:p>
            <a:r>
              <a:rPr lang="fr-FR" dirty="0"/>
              <a:t>Exponentielle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exp</a:t>
            </a:r>
            <a:r>
              <a:rPr lang="fr-FR" dirty="0"/>
              <a:t>(x)</a:t>
            </a:r>
          </a:p>
          <a:p>
            <a:r>
              <a:rPr lang="fr-FR" dirty="0"/>
              <a:t>Logarithmique</a:t>
            </a:r>
          </a:p>
          <a:p>
            <a:pPr lvl="1"/>
            <a:r>
              <a:rPr lang="fr-FR" dirty="0"/>
              <a:t>f = log(x)</a:t>
            </a:r>
          </a:p>
          <a:p>
            <a:r>
              <a:rPr lang="fr-FR" dirty="0"/>
              <a:t>Asymptotique</a:t>
            </a:r>
          </a:p>
          <a:p>
            <a:pPr lvl="1"/>
            <a:r>
              <a:rPr lang="fr-FR" dirty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f = a sin(x / b)</a:t>
            </a:r>
          </a:p>
          <a:p>
            <a:r>
              <a:rPr lang="fr-FR" dirty="0" err="1"/>
              <a:t>Sinusoidale</a:t>
            </a:r>
            <a:r>
              <a:rPr lang="fr-FR" dirty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/>
              <a:t>exp</a:t>
            </a:r>
            <a:r>
              <a:rPr lang="fr-FR" dirty="0"/>
              <a:t>(-x / c)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ED8F-11AB-C149-14DE-0ECEEA2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4126B-6D65-4283-A1F1-8A8BB03C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1_hfyjxxcfingbcyzcgksaiq">
            <a:extLst>
              <a:ext uri="{FF2B5EF4-FFF2-40B4-BE49-F238E27FC236}">
                <a16:creationId xmlns:a16="http://schemas.microsoft.com/office/drawing/2014/main" id="{0248DE54-DD5F-56BD-F121-1923D3F5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" y="1156208"/>
            <a:ext cx="9123224" cy="522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/>
              <a:t>Possibilité de filtrer les données &gt; 3 * Sigma</a:t>
            </a:r>
          </a:p>
          <a:p>
            <a:r>
              <a:rPr lang="fr-FR" dirty="0"/>
              <a:t>Possibilité de calculer la médiane, quartile, décile, centile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00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robuste</a:t>
            </a:r>
          </a:p>
          <a:p>
            <a:r>
              <a:rPr lang="fr-FR" dirty="0"/>
              <a:t>Si les performances s'améliorent lorsqu'on lui fourni les données d'entraînement, on dit alors que la machine "apprend".</a:t>
            </a:r>
          </a:p>
          <a:p>
            <a:r>
              <a:rPr lang="fr-FR" dirty="0"/>
              <a:t>Le data </a:t>
            </a:r>
            <a:r>
              <a:rPr lang="fr-FR" dirty="0" err="1"/>
              <a:t>scientist</a:t>
            </a:r>
            <a:r>
              <a:rPr lang="fr-FR" dirty="0"/>
              <a:t> peut ensuite déployer le modèle afin qu'il traite de nouvelles données, pour accomplir la tâche (prédiction</a:t>
            </a:r>
            <a:r>
              <a:rPr lang="fr-FR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la recommandation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/>
              <a:t>scientists</a:t>
            </a:r>
            <a:endParaRPr lang="fr-FR" sz="2400" dirty="0"/>
          </a:p>
          <a:p>
            <a:r>
              <a:rPr lang="fr-FR" sz="2400" dirty="0"/>
              <a:t>Suggérer 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/>
              <a:t>etc</a:t>
            </a:r>
            <a:endParaRPr lang="fr-FR" sz="2400" dirty="0"/>
          </a:p>
          <a:p>
            <a:pPr lvl="1"/>
            <a:r>
              <a:rPr lang="fr-FR" sz="2000" dirty="0"/>
              <a:t>La recommandation </a:t>
            </a:r>
            <a:r>
              <a:rPr lang="fr-FR" sz="2000" dirty="0" err="1"/>
              <a:t>Spotify</a:t>
            </a:r>
            <a:r>
              <a:rPr lang="fr-FR" sz="2000" dirty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similarités</a:t>
            </a:r>
          </a:p>
          <a:p>
            <a:pPr lvl="1"/>
            <a:r>
              <a:rPr lang="fr-FR" sz="2000" dirty="0"/>
              <a:t>c'est 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85037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r>
              <a:rPr lang="fr-FR" dirty="0"/>
              <a:t> désigne les méthodes de regroupement automatique de données qui se ressemblent le plus en un ensemble de "nuages", appelés clusters</a:t>
            </a:r>
          </a:p>
          <a:p>
            <a:r>
              <a:rPr lang="fr-FR" dirty="0"/>
              <a:t>Un ensemble d'algorithmes non-supervisés peuvent réaliser cette tâche</a:t>
            </a:r>
          </a:p>
          <a:p>
            <a:r>
              <a:rPr lang="fr-FR" dirty="0"/>
              <a:t>Ils mesurent donc de manière automatique la similarité entre les différentes données</a:t>
            </a:r>
          </a:p>
        </p:txBody>
      </p:sp>
    </p:spTree>
    <p:extLst>
      <p:ext uri="{BB962C8B-B14F-4D97-AF65-F5344CB8AC3E}">
        <p14:creationId xmlns:p14="http://schemas.microsoft.com/office/powerpoint/2010/main" val="2676913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3074" name="Picture 2" descr="L'objectif du clustering est de retrouver les différents clusters de données similai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28006"/>
            <a:ext cx="4286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53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Free Lunch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est 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!</a:t>
            </a:r>
          </a:p>
          <a:p>
            <a:pPr lvl="1"/>
            <a:r>
              <a:rPr lang="fr-FR" dirty="0"/>
              <a:t>En essence, ce théorème statue qu'aucun modèle et algorithme ne fonctionne bien pour tous les problèmes</a:t>
            </a:r>
          </a:p>
          <a:p>
            <a:pPr lvl="1"/>
            <a:r>
              <a:rPr lang="fr-FR" dirty="0"/>
              <a:t>En 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771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modèle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1466056"/>
            <a:ext cx="6448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en machine </a:t>
            </a:r>
            <a:r>
              <a:rPr lang="fr-FR" dirty="0" err="1"/>
              <a:t>learning</a:t>
            </a:r>
            <a:r>
              <a:rPr lang="fr-FR" dirty="0"/>
              <a:t> s’appel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Edmunt</a:t>
            </a:r>
            <a:r>
              <a:rPr lang="fr-FR" dirty="0"/>
              <a:t> Husserl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Les modèles sont les habits des idées, il y a toujours un modèle qui peut faire croire que votre idée est juste. »</a:t>
            </a:r>
          </a:p>
        </p:txBody>
      </p:sp>
    </p:spTree>
    <p:extLst>
      <p:ext uri="{BB962C8B-B14F-4D97-AF65-F5344CB8AC3E}">
        <p14:creationId xmlns:p14="http://schemas.microsoft.com/office/powerpoint/2010/main" val="3344571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processeurs d’aujourd’hui en en 64 bits (x64)</a:t>
            </a:r>
          </a:p>
          <a:p>
            <a:pPr lvl="1"/>
            <a:r>
              <a:rPr lang="fr-FR" dirty="0"/>
              <a:t>Les GPU sont sur 128 bits</a:t>
            </a:r>
          </a:p>
          <a:p>
            <a:pPr lvl="1"/>
            <a:r>
              <a:rPr lang="fr-FR" dirty="0"/>
              <a:t>Les anciens processeurs sur 32 bits</a:t>
            </a:r>
          </a:p>
          <a:p>
            <a:pPr lvl="1"/>
            <a:r>
              <a:rPr lang="fr-FR" dirty="0"/>
              <a:t>Python existe en version 32 et 64 bits</a:t>
            </a:r>
          </a:p>
          <a:p>
            <a:r>
              <a:rPr lang="fr-FR" dirty="0"/>
              <a:t>Un processeur 32 bits ne peut adresser que 2^32 bits soit 4Gbit</a:t>
            </a:r>
          </a:p>
          <a:p>
            <a:pPr lvl="1"/>
            <a:r>
              <a:rPr lang="fr-FR" dirty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/>
              <a:t>Un processeur 64 bits sait adressé 8000 </a:t>
            </a:r>
            <a:r>
              <a:rPr lang="fr-FR" dirty="0" err="1"/>
              <a:t>Pbit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 Python un flottant fait 32 bits</a:t>
            </a:r>
          </a:p>
          <a:p>
            <a:pPr lvl="1"/>
            <a:r>
              <a:rPr lang="fr-FR" sz="2000" dirty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/>
              <a:t>Python 32 bits sait géré 10**8 flottants</a:t>
            </a:r>
          </a:p>
          <a:p>
            <a:pPr lvl="1"/>
            <a:r>
              <a:rPr lang="fr-FR" sz="2000" dirty="0"/>
              <a:t>Python 64 bits sait géré 10**18 flottants</a:t>
            </a:r>
          </a:p>
          <a:p>
            <a:r>
              <a:rPr lang="fr-FR" sz="2400" dirty="0"/>
              <a:t>Une image 28 * 28 * 16 niveaux de gris fait 3Ko</a:t>
            </a:r>
          </a:p>
          <a:p>
            <a:pPr lvl="1"/>
            <a:r>
              <a:rPr lang="fr-FR" sz="2000" dirty="0"/>
              <a:t>Python 32 bits sait géré 333 000 images</a:t>
            </a:r>
          </a:p>
          <a:p>
            <a:pPr lvl="1"/>
            <a:r>
              <a:rPr lang="fr-FR" sz="2000" dirty="0"/>
              <a:t>Python 64 bits sait géré 10**15 images</a:t>
            </a:r>
          </a:p>
          <a:p>
            <a:r>
              <a:rPr lang="fr-FR" sz="2400" dirty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images</a:t>
            </a:r>
          </a:p>
          <a:p>
            <a:pPr lvl="1"/>
            <a:r>
              <a:rPr lang="fr-FR" sz="2000" dirty="0"/>
              <a:t>Python 64 bits sait géré 10**12 images</a:t>
            </a:r>
          </a:p>
          <a:p>
            <a:r>
              <a:rPr lang="fr-FR" sz="2400" dirty="0"/>
              <a:t>Une image 4K RAW fait 16Mo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Pur rappel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 problème est trop long à résoudre il faut le simplifier</a:t>
            </a:r>
          </a:p>
          <a:p>
            <a:r>
              <a:rPr lang="fr-FR" dirty="0"/>
              <a:t>Une fois les </a:t>
            </a:r>
            <a:r>
              <a:rPr lang="fr-FR"/>
              <a:t>données nettoyées </a:t>
            </a:r>
            <a:r>
              <a:rPr lang="fr-FR" dirty="0"/>
              <a:t>on peut les prétraitées</a:t>
            </a:r>
          </a:p>
          <a:p>
            <a:r>
              <a:rPr lang="fr-FR" dirty="0"/>
              <a:t>En prétraitant des données leur traitement sera facilité</a:t>
            </a:r>
          </a:p>
          <a:p>
            <a:pPr lvl="1"/>
            <a:r>
              <a:rPr lang="fr-FR" dirty="0"/>
              <a:t>Ici le seuillage d’une image</a:t>
            </a:r>
          </a:p>
          <a:p>
            <a:pPr lvl="1"/>
            <a:r>
              <a:rPr lang="fr-FR" dirty="0"/>
              <a:t>Taille abaissé (4 bits -&gt; 1 bit)</a:t>
            </a:r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/>
              <a:t>Différent types</a:t>
            </a:r>
          </a:p>
          <a:p>
            <a:pPr lvl="1"/>
            <a:r>
              <a:rPr lang="fr-FR" dirty="0"/>
              <a:t>Linéaire</a:t>
            </a:r>
          </a:p>
          <a:p>
            <a:pPr lvl="1"/>
            <a:r>
              <a:rPr lang="fr-FR" dirty="0"/>
              <a:t>Second degré</a:t>
            </a:r>
          </a:p>
          <a:p>
            <a:pPr lvl="1"/>
            <a:r>
              <a:rPr lang="fr-FR" dirty="0"/>
              <a:t>Polynomiale</a:t>
            </a:r>
          </a:p>
          <a:p>
            <a:pPr lvl="1"/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3533</TotalTime>
  <Words>1853</Words>
  <Application>Microsoft Office PowerPoint</Application>
  <PresentationFormat>Affichage à l'écran (4:3)</PresentationFormat>
  <Paragraphs>211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3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IA - ML - DL</vt:lpstr>
      <vt:lpstr>1ère étape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Filtrage</vt:lpstr>
      <vt:lpstr>Ecart type</vt:lpstr>
      <vt:lpstr>Loi normale</vt:lpstr>
      <vt:lpstr>Loi normale</vt:lpstr>
      <vt:lpstr>Cas non gaussien</vt:lpstr>
      <vt:lpstr>Modélisation</vt:lpstr>
      <vt:lpstr>Apprentissage</vt:lpstr>
      <vt:lpstr>Machine Learning vs Programmation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Le clustering</vt:lpstr>
      <vt:lpstr>Exemple</vt:lpstr>
      <vt:lpstr>No Free Lunch</vt:lpstr>
      <vt:lpstr>Choix du modèle</vt:lpstr>
      <vt:lpstr>Démarrer le machine learning</vt:lpstr>
      <vt:lpstr>Loss</vt:lpstr>
      <vt:lpstr>Erreur</vt:lpstr>
      <vt:lpstr>Erreur quadratique</vt:lpstr>
      <vt:lpstr>Problème non modélisables</vt:lpstr>
      <vt:lpstr>Edmunt Husserl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276</cp:revision>
  <dcterms:created xsi:type="dcterms:W3CDTF">2000-04-10T19:33:12Z</dcterms:created>
  <dcterms:modified xsi:type="dcterms:W3CDTF">2024-11-18T16:05:09Z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