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5" r:id="rId3"/>
    <p:sldId id="266" r:id="rId4"/>
    <p:sldId id="267" r:id="rId5"/>
    <p:sldId id="282" r:id="rId6"/>
    <p:sldId id="283" r:id="rId7"/>
    <p:sldId id="284" r:id="rId8"/>
    <p:sldId id="285" r:id="rId9"/>
    <p:sldId id="286" r:id="rId10"/>
    <p:sldId id="268" r:id="rId11"/>
    <p:sldId id="269" r:id="rId12"/>
    <p:sldId id="272" r:id="rId13"/>
    <p:sldId id="273" r:id="rId14"/>
    <p:sldId id="274" r:id="rId15"/>
    <p:sldId id="271" r:id="rId16"/>
    <p:sldId id="292" r:id="rId17"/>
    <p:sldId id="288" r:id="rId18"/>
    <p:sldId id="290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7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TensorFlow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smtClean="0"/>
              <a:t>mathématiques </a:t>
            </a:r>
            <a:r>
              <a:rPr lang="fr-FR" dirty="0"/>
              <a:t>un tenseur désigne un objet très général, dont la valeur s'exprime dans un espace </a:t>
            </a:r>
            <a:r>
              <a:rPr lang="fr-FR" dirty="0" smtClean="0"/>
              <a:t>vectoriel</a:t>
            </a:r>
          </a:p>
          <a:p>
            <a:r>
              <a:rPr lang="fr-FR" dirty="0" smtClean="0"/>
              <a:t>Un tenseur est donc un scalaire, un vecteur, une matrice, un cube ou un </a:t>
            </a:r>
            <a:r>
              <a:rPr lang="fr-FR" dirty="0" err="1" smtClean="0"/>
              <a:t>narray</a:t>
            </a:r>
            <a:endParaRPr lang="fr-FR" dirty="0" smtClean="0"/>
          </a:p>
          <a:p>
            <a:r>
              <a:rPr lang="fr-FR" dirty="0" smtClean="0"/>
              <a:t>Les opérateurs de base sont programmés sur ces tenseurs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8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tenseur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Un scalaire</a:t>
            </a:r>
          </a:p>
          <a:p>
            <a:pPr lvl="1"/>
            <a:r>
              <a:rPr lang="fr-FR" sz="2000" dirty="0" smtClean="0"/>
              <a:t>s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(3.14)</a:t>
            </a:r>
          </a:p>
          <a:p>
            <a:r>
              <a:rPr lang="fr-FR" sz="2400" dirty="0" smtClean="0"/>
              <a:t>Un vecteur</a:t>
            </a:r>
          </a:p>
          <a:p>
            <a:pPr lvl="1"/>
            <a:r>
              <a:rPr lang="fr-FR" sz="2000" dirty="0" smtClean="0"/>
              <a:t>v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([1,2])</a:t>
            </a:r>
          </a:p>
          <a:p>
            <a:r>
              <a:rPr lang="fr-FR" sz="2400" dirty="0" smtClean="0"/>
              <a:t>Une matrice</a:t>
            </a:r>
          </a:p>
          <a:p>
            <a:pPr lvl="1"/>
            <a:r>
              <a:rPr lang="fr-FR" sz="2000" dirty="0" smtClean="0"/>
              <a:t>m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([[1,2],[3,4]])</a:t>
            </a:r>
          </a:p>
          <a:p>
            <a:r>
              <a:rPr lang="fr-FR" sz="2400" dirty="0" smtClean="0"/>
              <a:t>Les tenseurs TF sont de type </a:t>
            </a:r>
            <a:r>
              <a:rPr lang="fr-FR" sz="2400" dirty="0" err="1" smtClean="0"/>
              <a:t>Tensor</a:t>
            </a:r>
            <a:endParaRPr lang="fr-FR" sz="2400" dirty="0" smtClean="0"/>
          </a:p>
          <a:p>
            <a:r>
              <a:rPr lang="fr-FR" sz="2400" dirty="0" smtClean="0"/>
              <a:t>Les tenseurs TF ne sont pas compatibles avec les listes Python, ni les tableaux </a:t>
            </a:r>
            <a:r>
              <a:rPr lang="fr-FR" sz="2400" dirty="0" err="1" smtClean="0"/>
              <a:t>numpy</a:t>
            </a:r>
            <a:r>
              <a:rPr lang="fr-FR" sz="2400" dirty="0" smtClean="0"/>
              <a:t>, ni les </a:t>
            </a:r>
            <a:r>
              <a:rPr lang="fr-FR" sz="2400" dirty="0" err="1" smtClean="0"/>
              <a:t>DataFrame</a:t>
            </a:r>
            <a:r>
              <a:rPr lang="fr-FR" sz="2400" dirty="0" smtClean="0"/>
              <a:t> Pandas</a:t>
            </a:r>
          </a:p>
          <a:p>
            <a:pPr lvl="1"/>
            <a:r>
              <a:rPr lang="fr-FR" sz="2000" dirty="0" smtClean="0"/>
              <a:t>Pour les créer il faut passer par un constructeur (constant)</a:t>
            </a:r>
          </a:p>
        </p:txBody>
      </p:sp>
    </p:spTree>
    <p:extLst>
      <p:ext uri="{BB962C8B-B14F-4D97-AF65-F5344CB8AC3E}">
        <p14:creationId xmlns:p14="http://schemas.microsoft.com/office/powerpoint/2010/main" val="7972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Algèbre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concepts de base de l'algèbre sont implémentés dans TF</a:t>
            </a:r>
          </a:p>
          <a:p>
            <a:r>
              <a:rPr lang="fr-FR" dirty="0" smtClean="0"/>
              <a:t>Dans les opérateurs de base</a:t>
            </a:r>
          </a:p>
          <a:p>
            <a:pPr lvl="1"/>
            <a:r>
              <a:rPr lang="fr-FR" dirty="0" smtClean="0"/>
              <a:t>c = a + b</a:t>
            </a:r>
          </a:p>
          <a:p>
            <a:r>
              <a:rPr lang="fr-FR" dirty="0" smtClean="0"/>
              <a:t>Dans des fonctions</a:t>
            </a:r>
          </a:p>
          <a:p>
            <a:pPr lvl="1"/>
            <a:r>
              <a:rPr lang="fr-FR" dirty="0" smtClean="0"/>
              <a:t>m3 = </a:t>
            </a:r>
            <a:r>
              <a:rPr lang="fr-FR" dirty="0" err="1" smtClean="0"/>
              <a:t>tf.matmul</a:t>
            </a:r>
            <a:r>
              <a:rPr lang="fr-FR" dirty="0" smtClean="0"/>
              <a:t>(m1, m2)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8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Trigonométrie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module </a:t>
            </a:r>
            <a:r>
              <a:rPr lang="fr-FR" dirty="0" err="1" smtClean="0"/>
              <a:t>tf.math</a:t>
            </a:r>
            <a:r>
              <a:rPr lang="fr-FR" dirty="0" smtClean="0"/>
              <a:t> possède de nombreuses fonction trigonométrique</a:t>
            </a:r>
          </a:p>
          <a:p>
            <a:pPr lvl="1"/>
            <a:r>
              <a:rPr lang="fr-FR" dirty="0" smtClean="0"/>
              <a:t>Attention TF est moins généraliste que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Il ne sait faire que de l'algèbre linéaire et de la trigonométrie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9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Polymorphisme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et fonctions Python sont polymorphes</a:t>
            </a:r>
          </a:p>
          <a:p>
            <a:r>
              <a:rPr lang="fr-FR" dirty="0" smtClean="0"/>
              <a:t>c = a * b</a:t>
            </a:r>
          </a:p>
          <a:p>
            <a:pPr lvl="1"/>
            <a:r>
              <a:rPr lang="fr-FR" dirty="0" smtClean="0"/>
              <a:t>Donne un résultat différent en fonction du la forme du tenseur</a:t>
            </a:r>
          </a:p>
          <a:p>
            <a:pPr lvl="1"/>
            <a:r>
              <a:rPr lang="fr-FR" dirty="0" smtClean="0"/>
              <a:t>Les fonctions sont donc pilotées par le </a:t>
            </a:r>
            <a:r>
              <a:rPr lang="fr-FR" dirty="0" err="1" smtClean="0"/>
              <a:t>shape</a:t>
            </a:r>
            <a:r>
              <a:rPr lang="fr-FR" dirty="0" smtClean="0"/>
              <a:t> du tenseur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4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Graphes et Sessions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va convertir le calcul en un graphe d'objets</a:t>
            </a:r>
          </a:p>
          <a:p>
            <a:r>
              <a:rPr lang="fr-FR" dirty="0" smtClean="0"/>
              <a:t>Chaque nœud est un calcul sur des tenseurs</a:t>
            </a:r>
          </a:p>
          <a:p>
            <a:r>
              <a:rPr lang="fr-FR" dirty="0" smtClean="0"/>
              <a:t>La résolution du graphe peut être CPU ou GPU</a:t>
            </a:r>
          </a:p>
          <a:p>
            <a:r>
              <a:rPr lang="fr-FR" dirty="0" smtClean="0"/>
              <a:t>Le graphe va ensuite être répartie sur des </a:t>
            </a:r>
            <a:r>
              <a:rPr lang="fr-FR" dirty="0" err="1" smtClean="0"/>
              <a:t>Core</a:t>
            </a:r>
            <a:r>
              <a:rPr lang="fr-FR" dirty="0" smtClean="0"/>
              <a:t> grâce à l'algèbre linéaire</a:t>
            </a:r>
          </a:p>
          <a:p>
            <a:pPr lvl="1"/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Yield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r>
              <a:rPr lang="fr-FR" dirty="0" err="1"/>
              <a:t>sess</a:t>
            </a:r>
            <a:r>
              <a:rPr lang="fr-FR" dirty="0"/>
              <a:t> = </a:t>
            </a:r>
            <a:r>
              <a:rPr lang="fr-FR" dirty="0" err="1"/>
              <a:t>tf.Session</a:t>
            </a:r>
            <a:r>
              <a:rPr lang="fr-FR" dirty="0" smtClean="0"/>
              <a:t>() # Création du graphe</a:t>
            </a:r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 smtClean="0"/>
              <a:t>sess.run</a:t>
            </a:r>
            <a:r>
              <a:rPr lang="fr-FR" dirty="0" smtClean="0"/>
              <a:t>(c) # Résolution du graphe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0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2003</a:t>
            </a:r>
            <a:endParaRPr lang="fr-FR" dirty="0"/>
          </a:p>
        </p:txBody>
      </p:sp>
      <p:pic>
        <p:nvPicPr>
          <p:cNvPr id="1026" name="Picture 2" descr="https://upload.wikimedia.org/wikipedia/commons/thumb/6/6d/Mapreduce.png/500px-Mapredu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4762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3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Modèle DNN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Neural Network</a:t>
            </a:r>
          </a:p>
          <a:p>
            <a:r>
              <a:rPr lang="fr-FR" dirty="0" smtClean="0"/>
              <a:t>Les réseaux neuronaux sont implémentés dans les </a:t>
            </a:r>
            <a:r>
              <a:rPr lang="fr-FR" dirty="0" err="1" smtClean="0"/>
              <a:t>Estimator</a:t>
            </a:r>
            <a:r>
              <a:rPr lang="fr-FR" dirty="0" smtClean="0"/>
              <a:t> TF</a:t>
            </a:r>
          </a:p>
          <a:p>
            <a:pPr lvl="1"/>
            <a:r>
              <a:rPr lang="fr-FR" dirty="0" err="1" smtClean="0"/>
              <a:t>DNNClassifier</a:t>
            </a:r>
            <a:endParaRPr lang="fr-FR" dirty="0" smtClean="0"/>
          </a:p>
          <a:p>
            <a:pPr lvl="1"/>
            <a:r>
              <a:rPr lang="fr-FR" dirty="0" smtClean="0"/>
              <a:t>Complexe</a:t>
            </a:r>
          </a:p>
          <a:p>
            <a:pPr lvl="1"/>
            <a:endParaRPr lang="fr-FR" dirty="0"/>
          </a:p>
        </p:txBody>
      </p:sp>
      <p:pic>
        <p:nvPicPr>
          <p:cNvPr id="1026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50470"/>
            <a:ext cx="3600400" cy="39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0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DNNClassifier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classifier = </a:t>
            </a:r>
            <a:r>
              <a:rPr lang="fr-FR" dirty="0" err="1"/>
              <a:t>tf.estimator.DNNClassifier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feature_columns</a:t>
            </a:r>
            <a:r>
              <a:rPr lang="fr-FR" dirty="0"/>
              <a:t>=</a:t>
            </a:r>
            <a:r>
              <a:rPr lang="fr-FR" dirty="0" err="1"/>
              <a:t>feature_columns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hidden_units</a:t>
            </a:r>
            <a:r>
              <a:rPr lang="fr-FR" dirty="0"/>
              <a:t>=[256, 32],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optimizer</a:t>
            </a:r>
            <a:r>
              <a:rPr lang="fr-FR" dirty="0"/>
              <a:t>=</a:t>
            </a:r>
            <a:r>
              <a:rPr lang="fr-FR" dirty="0" err="1"/>
              <a:t>tf.train.AdamOptimizer</a:t>
            </a:r>
            <a:r>
              <a:rPr lang="fr-FR" dirty="0"/>
              <a:t>(1e-4),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n_classes</a:t>
            </a:r>
            <a:r>
              <a:rPr lang="fr-FR" dirty="0"/>
              <a:t>=10,</a:t>
            </a:r>
          </a:p>
          <a:p>
            <a:pPr marL="0" indent="0">
              <a:buNone/>
            </a:pPr>
            <a:r>
              <a:rPr lang="fr-FR" dirty="0" smtClean="0"/>
              <a:t>)</a:t>
            </a:r>
          </a:p>
          <a:p>
            <a:r>
              <a:rPr lang="fr-FR" dirty="0" smtClean="0"/>
              <a:t>L'algorithme de </a:t>
            </a:r>
            <a:r>
              <a:rPr lang="fr-FR" dirty="0" err="1" smtClean="0"/>
              <a:t>backpropagation</a:t>
            </a:r>
            <a:r>
              <a:rPr lang="fr-FR" dirty="0" smtClean="0"/>
              <a:t> est externalisé dans un </a:t>
            </a:r>
            <a:r>
              <a:rPr lang="fr-FR" dirty="0" err="1" smtClean="0"/>
              <a:t>optimizer</a:t>
            </a:r>
            <a:endParaRPr lang="fr-FR" dirty="0" smtClean="0"/>
          </a:p>
          <a:p>
            <a:pPr lvl="1"/>
            <a:r>
              <a:rPr lang="fr-FR" dirty="0" err="1" smtClean="0"/>
              <a:t>AdamOptimizer</a:t>
            </a:r>
            <a:r>
              <a:rPr lang="fr-FR" dirty="0" smtClean="0"/>
              <a:t> = </a:t>
            </a:r>
            <a:r>
              <a:rPr lang="fr-FR" dirty="0" err="1" smtClean="0"/>
              <a:t>SKLearn</a:t>
            </a:r>
            <a:endParaRPr lang="fr-FR" dirty="0" smtClean="0"/>
          </a:p>
          <a:p>
            <a:r>
              <a:rPr lang="fr-FR" dirty="0" smtClean="0"/>
              <a:t>Remplacé par </a:t>
            </a:r>
            <a:r>
              <a:rPr lang="fr-FR" dirty="0" err="1" smtClean="0"/>
              <a:t>Keras</a:t>
            </a:r>
            <a:r>
              <a:rPr lang="fr-FR" dirty="0" smtClean="0"/>
              <a:t> depuis </a:t>
            </a:r>
            <a:r>
              <a:rPr lang="fr-FR" dirty="0" err="1" smtClean="0"/>
              <a:t>Tensorflow</a:t>
            </a:r>
            <a:r>
              <a:rPr lang="fr-FR" dirty="0" smtClean="0"/>
              <a:t> 2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55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est un outil open source d'apprentissage automatique développé par </a:t>
            </a:r>
            <a:r>
              <a:rPr lang="fr-FR" dirty="0" smtClean="0"/>
              <a:t>Google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code source a été ouvert le 9 novembre 2015 par Google et publié sous licence </a:t>
            </a:r>
            <a:r>
              <a:rPr lang="fr-FR" dirty="0" smtClean="0"/>
              <a:t>Apache</a:t>
            </a:r>
          </a:p>
          <a:p>
            <a:pPr lvl="1"/>
            <a:r>
              <a:rPr lang="fr-FR" dirty="0" smtClean="0"/>
              <a:t>V 1.0 du 11 février 2017</a:t>
            </a:r>
            <a:endParaRPr lang="fr-FR" dirty="0"/>
          </a:p>
          <a:p>
            <a:r>
              <a:rPr lang="fr-FR" dirty="0" smtClean="0"/>
              <a:t>Est </a:t>
            </a:r>
            <a:r>
              <a:rPr lang="fr-FR" dirty="0"/>
              <a:t>doté d'une interface Python.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dirty="0"/>
              <a:t>est l'un des outils les plus utilisés en IA dans le domaine de l'apprentissage </a:t>
            </a:r>
            <a:r>
              <a:rPr lang="fr-FR" dirty="0" smtClean="0"/>
              <a:t>machine</a:t>
            </a:r>
          </a:p>
          <a:p>
            <a:r>
              <a:rPr lang="fr-FR" dirty="0" smtClean="0"/>
              <a:t>Développé par Google Brain filiale d'Alphabet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7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CPU, GPU, TPU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est multiple CPU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GPU</a:t>
            </a:r>
          </a:p>
          <a:p>
            <a:pPr lvl="1"/>
            <a:r>
              <a:rPr lang="fr-FR" dirty="0" smtClean="0"/>
              <a:t>Raison du Succès</a:t>
            </a:r>
          </a:p>
          <a:p>
            <a:pPr lvl="1"/>
            <a:r>
              <a:rPr lang="fr-FR" dirty="0" smtClean="0"/>
              <a:t>Technologies GPGPU et GPPGPU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TPU</a:t>
            </a:r>
          </a:p>
          <a:p>
            <a:pPr lvl="1"/>
            <a:r>
              <a:rPr lang="fr-FR" dirty="0" err="1" smtClean="0"/>
              <a:t>Tensor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Unit</a:t>
            </a:r>
          </a:p>
          <a:p>
            <a:pPr lvl="1"/>
            <a:r>
              <a:rPr lang="fr-FR" dirty="0" smtClean="0"/>
              <a:t>Uniquement pour le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smtClean="0"/>
              <a:t>Format propriétaire Google Cloud ML</a:t>
            </a:r>
          </a:p>
          <a:p>
            <a:r>
              <a:rPr lang="fr-FR" dirty="0" smtClean="0"/>
              <a:t>CPU, GPU et TPU sont génériques grâce à ABC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9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tensorflow</a:t>
            </a:r>
            <a:endParaRPr lang="fr-FR" dirty="0" smtClean="0"/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tensorflow</a:t>
            </a:r>
            <a:r>
              <a:rPr lang="fr-FR" dirty="0" smtClean="0"/>
              <a:t> as </a:t>
            </a:r>
            <a:r>
              <a:rPr lang="fr-FR" dirty="0" err="1" smtClean="0"/>
              <a:t>tf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337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tensorflow-gpu</a:t>
            </a:r>
            <a:endParaRPr lang="fr-FR" dirty="0" smtClean="0"/>
          </a:p>
          <a:p>
            <a:r>
              <a:rPr lang="fr-FR" dirty="0" smtClean="0"/>
              <a:t>Nécessite une (des) carte(s) graphiques </a:t>
            </a:r>
            <a:r>
              <a:rPr lang="fr-FR" dirty="0" err="1" smtClean="0"/>
              <a:t>NVidia</a:t>
            </a:r>
            <a:endParaRPr lang="fr-FR" dirty="0" smtClean="0"/>
          </a:p>
          <a:p>
            <a:pPr lvl="1"/>
            <a:r>
              <a:rPr lang="fr-FR" dirty="0" smtClean="0"/>
              <a:t>Compatible CUDA</a:t>
            </a:r>
          </a:p>
          <a:p>
            <a:r>
              <a:rPr lang="fr-FR" dirty="0" smtClean="0"/>
              <a:t>Prérequis</a:t>
            </a:r>
          </a:p>
          <a:p>
            <a:pPr lvl="1"/>
            <a:r>
              <a:rPr lang="fr-FR" dirty="0" smtClean="0"/>
              <a:t>CUDA 10.1</a:t>
            </a:r>
          </a:p>
          <a:p>
            <a:pPr lvl="1"/>
            <a:r>
              <a:rPr lang="fr-FR" dirty="0" err="1" smtClean="0"/>
              <a:t>CuDNN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32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et Architecture </a:t>
            </a:r>
            <a:r>
              <a:rPr lang="fr-FR" dirty="0" err="1" smtClean="0"/>
              <a:t>NVidia</a:t>
            </a:r>
            <a:r>
              <a:rPr lang="fr-FR" dirty="0" smtClean="0"/>
              <a:t> de traitement parallèle de GPU</a:t>
            </a:r>
          </a:p>
          <a:p>
            <a:r>
              <a:rPr lang="fr-FR" dirty="0" smtClean="0"/>
              <a:t>Obligatoire </a:t>
            </a:r>
            <a:r>
              <a:rPr lang="fr-FR" dirty="0"/>
              <a:t>p</a:t>
            </a:r>
            <a:r>
              <a:rPr lang="fr-FR" dirty="0" smtClean="0"/>
              <a:t>our </a:t>
            </a:r>
            <a:r>
              <a:rPr lang="fr-FR" dirty="0" err="1" smtClean="0"/>
              <a:t>TensorFlow</a:t>
            </a:r>
            <a:r>
              <a:rPr lang="fr-FR" dirty="0" smtClean="0"/>
              <a:t> GPU</a:t>
            </a:r>
          </a:p>
          <a:p>
            <a:pPr lvl="1"/>
            <a:r>
              <a:rPr lang="fr-FR" dirty="0" smtClean="0"/>
              <a:t>Uniquement pour cartes graphiques haut de gamme</a:t>
            </a:r>
          </a:p>
          <a:p>
            <a:pPr lvl="1"/>
            <a:r>
              <a:rPr lang="fr-FR" dirty="0" smtClean="0"/>
              <a:t>Compatible cartes </a:t>
            </a:r>
            <a:r>
              <a:rPr lang="fr-FR" dirty="0" err="1" smtClean="0"/>
              <a:t>mutliples</a:t>
            </a:r>
            <a:endParaRPr lang="fr-FR" dirty="0" smtClean="0"/>
          </a:p>
          <a:p>
            <a:pPr lvl="1"/>
            <a:r>
              <a:rPr lang="fr-FR" dirty="0" smtClean="0"/>
              <a:t>Compatible TPU et ferme de GPU</a:t>
            </a:r>
          </a:p>
          <a:p>
            <a:r>
              <a:rPr lang="fr-FR" dirty="0" smtClean="0"/>
              <a:t>CUDA </a:t>
            </a:r>
            <a:r>
              <a:rPr lang="fr-FR" dirty="0" err="1" smtClean="0"/>
              <a:t>Toolkit</a:t>
            </a:r>
            <a:endParaRPr lang="fr-FR" dirty="0" smtClean="0"/>
          </a:p>
          <a:p>
            <a:pPr lvl="1"/>
            <a:r>
              <a:rPr lang="fr-FR" dirty="0" err="1"/>
              <a:t>Toolkit</a:t>
            </a:r>
            <a:r>
              <a:rPr lang="fr-FR" dirty="0"/>
              <a:t> de programmation parallèle sur GPU</a:t>
            </a:r>
          </a:p>
          <a:p>
            <a:pPr lvl="1"/>
            <a:r>
              <a:rPr lang="fr-FR" dirty="0"/>
              <a:t>CUPTI : Outil de </a:t>
            </a:r>
            <a:r>
              <a:rPr lang="fr-FR" dirty="0" err="1"/>
              <a:t>debugging</a:t>
            </a:r>
            <a:r>
              <a:rPr lang="fr-FR" dirty="0"/>
              <a:t> et </a:t>
            </a:r>
            <a:r>
              <a:rPr lang="fr-FR" dirty="0" err="1"/>
              <a:t>tracage</a:t>
            </a:r>
            <a:r>
              <a:rPr lang="fr-FR" dirty="0"/>
              <a:t> de </a:t>
            </a:r>
            <a:r>
              <a:rPr lang="fr-FR" dirty="0" smtClean="0"/>
              <a:t>GPU</a:t>
            </a:r>
          </a:p>
          <a:p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Learning SDK est basé sur CUDA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Learning SDK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Compatible </a:t>
            </a:r>
            <a:r>
              <a:rPr lang="fr-FR" dirty="0" err="1" smtClean="0"/>
              <a:t>TensorFLow</a:t>
            </a:r>
            <a:r>
              <a:rPr lang="fr-FR" dirty="0" smtClean="0"/>
              <a:t> mais pas que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cuDNN</a:t>
            </a:r>
            <a:r>
              <a:rPr lang="fr-FR" dirty="0" smtClean="0"/>
              <a:t> : Noyau du SDK pour le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err="1" smtClean="0"/>
              <a:t>tensorRT</a:t>
            </a:r>
            <a:r>
              <a:rPr lang="fr-FR" dirty="0" smtClean="0"/>
              <a:t> : API spécialisée </a:t>
            </a:r>
            <a:r>
              <a:rPr lang="fr-FR" dirty="0" err="1" smtClean="0"/>
              <a:t>TensorFlow</a:t>
            </a:r>
            <a:r>
              <a:rPr lang="fr-FR" dirty="0" smtClean="0"/>
              <a:t> pour les perfs</a:t>
            </a:r>
          </a:p>
          <a:p>
            <a:pPr lvl="1"/>
            <a:r>
              <a:rPr lang="fr-FR" dirty="0" smtClean="0"/>
              <a:t>NCCL : Multiple GPU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510"/>
            <a:ext cx="9144000" cy="20436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" y="5405832"/>
            <a:ext cx="9144000" cy="10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L'API </a:t>
            </a:r>
            <a:r>
              <a:rPr lang="fr-FR" dirty="0" err="1" smtClean="0"/>
              <a:t>TensorFlow</a:t>
            </a:r>
            <a:r>
              <a:rPr lang="fr-FR" dirty="0" smtClean="0"/>
              <a:t> dérive de </a:t>
            </a:r>
            <a:r>
              <a:rPr lang="fr-FR" dirty="0" err="1" smtClean="0"/>
              <a:t>DistBelief</a:t>
            </a:r>
            <a:r>
              <a:rPr lang="fr-FR" dirty="0" smtClean="0"/>
              <a:t> de Google Brain créée en 2011</a:t>
            </a:r>
          </a:p>
          <a:p>
            <a:pPr lvl="1"/>
            <a:r>
              <a:rPr lang="fr-FR" dirty="0" smtClean="0"/>
              <a:t>L'API est ancienne</a:t>
            </a:r>
          </a:p>
          <a:p>
            <a:pPr lvl="1"/>
            <a:r>
              <a:rPr lang="fr-FR" dirty="0" smtClean="0"/>
              <a:t>L'API est parfois un peu complexe à lire</a:t>
            </a:r>
          </a:p>
          <a:p>
            <a:pPr lvl="1"/>
            <a:r>
              <a:rPr lang="fr-FR" dirty="0" smtClean="0"/>
              <a:t>L'API est parfois beaucoup plus complexe que </a:t>
            </a:r>
            <a:r>
              <a:rPr lang="fr-FR" dirty="0" err="1" smtClean="0"/>
              <a:t>SKLearn</a:t>
            </a:r>
            <a:endParaRPr lang="fr-FR" dirty="0" smtClean="0"/>
          </a:p>
          <a:p>
            <a:pPr lvl="1"/>
            <a:r>
              <a:rPr lang="fr-FR" dirty="0" smtClean="0"/>
              <a:t>Il peut être difficile de créer un réseau de neurones sur mesure</a:t>
            </a:r>
          </a:p>
          <a:p>
            <a:pPr lvl="1"/>
            <a:r>
              <a:rPr lang="fr-FR" dirty="0" smtClean="0"/>
              <a:t>L'API n'est pas compatible avec d'autre implémentation de réseaux neuronaux comme </a:t>
            </a:r>
            <a:r>
              <a:rPr lang="fr-FR" dirty="0" err="1" smtClean="0"/>
              <a:t>PyTorch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Programmer </a:t>
            </a:r>
            <a:r>
              <a:rPr lang="fr-FR" dirty="0" err="1" smtClean="0"/>
              <a:t>TensorFlow</a:t>
            </a:r>
            <a:endParaRPr lang="fr-FR" dirty="0"/>
          </a:p>
        </p:txBody>
      </p:sp>
      <p:pic>
        <p:nvPicPr>
          <p:cNvPr id="2050" name="Picture 2" descr="https://www.tensorflow.org/images/tensorflow_programming_enviro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1" y="1628800"/>
            <a:ext cx="871261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7089</TotalTime>
  <Words>611</Words>
  <Application>Microsoft Office PowerPoint</Application>
  <PresentationFormat>Affichage à l'écran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TensorFlow</vt:lpstr>
      <vt:lpstr>CPU, GPU, TPU</vt:lpstr>
      <vt:lpstr>Installation</vt:lpstr>
      <vt:lpstr>GPU</vt:lpstr>
      <vt:lpstr>CUDA</vt:lpstr>
      <vt:lpstr>NVidia Deep Learning SDK</vt:lpstr>
      <vt:lpstr>Complexité</vt:lpstr>
      <vt:lpstr>Programmer TensorFlow</vt:lpstr>
      <vt:lpstr>Tensor</vt:lpstr>
      <vt:lpstr>Exemple de tenseur</vt:lpstr>
      <vt:lpstr>Algèbre linéaire</vt:lpstr>
      <vt:lpstr>Trigonométrie</vt:lpstr>
      <vt:lpstr>Polymorphisme</vt:lpstr>
      <vt:lpstr>Graphes et Sessions</vt:lpstr>
      <vt:lpstr>Map Reduce</vt:lpstr>
      <vt:lpstr>Modèle DNN</vt:lpstr>
      <vt:lpstr>DNNClassifier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329</cp:revision>
  <dcterms:created xsi:type="dcterms:W3CDTF">2000-04-10T19:33:12Z</dcterms:created>
  <dcterms:modified xsi:type="dcterms:W3CDTF">2020-01-15T08:40:35Z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