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8"/>
  </p:notesMasterIdLst>
  <p:handoutMasterIdLst>
    <p:handoutMasterId r:id="rId49"/>
  </p:handoutMasterIdLst>
  <p:sldIdLst>
    <p:sldId id="264" r:id="rId2"/>
    <p:sldId id="271" r:id="rId3"/>
    <p:sldId id="326" r:id="rId4"/>
    <p:sldId id="298" r:id="rId5"/>
    <p:sldId id="299" r:id="rId6"/>
    <p:sldId id="327" r:id="rId7"/>
    <p:sldId id="328" r:id="rId8"/>
    <p:sldId id="330" r:id="rId9"/>
    <p:sldId id="329" r:id="rId10"/>
    <p:sldId id="331" r:id="rId11"/>
    <p:sldId id="300" r:id="rId12"/>
    <p:sldId id="332" r:id="rId13"/>
    <p:sldId id="359" r:id="rId14"/>
    <p:sldId id="301" r:id="rId15"/>
    <p:sldId id="334" r:id="rId16"/>
    <p:sldId id="302" r:id="rId17"/>
    <p:sldId id="333" r:id="rId18"/>
    <p:sldId id="316" r:id="rId19"/>
    <p:sldId id="303" r:id="rId20"/>
    <p:sldId id="304" r:id="rId21"/>
    <p:sldId id="336" r:id="rId22"/>
    <p:sldId id="335" r:id="rId23"/>
    <p:sldId id="337" r:id="rId24"/>
    <p:sldId id="338" r:id="rId25"/>
    <p:sldId id="339" r:id="rId26"/>
    <p:sldId id="340" r:id="rId27"/>
    <p:sldId id="341" r:id="rId28"/>
    <p:sldId id="350" r:id="rId29"/>
    <p:sldId id="342" r:id="rId30"/>
    <p:sldId id="343" r:id="rId31"/>
    <p:sldId id="344" r:id="rId32"/>
    <p:sldId id="345" r:id="rId33"/>
    <p:sldId id="346" r:id="rId34"/>
    <p:sldId id="360" r:id="rId35"/>
    <p:sldId id="347" r:id="rId36"/>
    <p:sldId id="348" r:id="rId37"/>
    <p:sldId id="305" r:id="rId38"/>
    <p:sldId id="306" r:id="rId39"/>
    <p:sldId id="361" r:id="rId40"/>
    <p:sldId id="349" r:id="rId41"/>
    <p:sldId id="351" r:id="rId42"/>
    <p:sldId id="352" r:id="rId43"/>
    <p:sldId id="354" r:id="rId44"/>
    <p:sldId id="355" r:id="rId45"/>
    <p:sldId id="356" r:id="rId46"/>
    <p:sldId id="357" r:id="rId4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9</a:t>
            </a:r>
          </a:p>
          <a:p>
            <a:pPr eaLnBrk="1" hangingPunct="1"/>
            <a:r>
              <a:rPr lang="fr-FR" altLang="fr-FR" dirty="0" err="1"/>
              <a:t>Keras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Keras.Model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keras.Model</a:t>
            </a:r>
            <a:r>
              <a:rPr lang="fr-FR" dirty="0"/>
              <a:t>(inputs, outputs)</a:t>
            </a:r>
          </a:p>
          <a:p>
            <a:pPr lvl="1"/>
            <a:r>
              <a:rPr lang="fr-FR" dirty="0"/>
              <a:t>Ajout d’un layer un </a:t>
            </a:r>
            <a:r>
              <a:rPr lang="fr-FR" dirty="0" err="1"/>
              <a:t>tuple</a:t>
            </a:r>
            <a:r>
              <a:rPr lang="fr-FR" dirty="0"/>
              <a:t> </a:t>
            </a:r>
            <a:r>
              <a:rPr lang="fr-FR" dirty="0" err="1"/>
              <a:t>postfixé</a:t>
            </a:r>
            <a:endParaRPr lang="fr-FR" dirty="0"/>
          </a:p>
          <a:p>
            <a:pPr lvl="1"/>
            <a:r>
              <a:rPr lang="fr-FR" dirty="0"/>
              <a:t>Un layer peut avoir plusieurs parents (non MLP)</a:t>
            </a:r>
          </a:p>
          <a:p>
            <a:pPr lvl="1"/>
            <a:r>
              <a:rPr lang="fr-FR" dirty="0"/>
              <a:t>Le modèle peut avoir plusieurs inputs et outputs</a:t>
            </a:r>
          </a:p>
          <a:p>
            <a:pPr lvl="1"/>
            <a:r>
              <a:rPr lang="fr-FR" dirty="0"/>
              <a:t>Le premier layer doit être de type Input(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8"/>
            <a:ext cx="5375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et </a:t>
            </a:r>
            <a:r>
              <a:rPr lang="fr-FR" dirty="0" err="1"/>
              <a:t>bias_initializer</a:t>
            </a:r>
            <a:endParaRPr lang="fr-FR" dirty="0"/>
          </a:p>
          <a:p>
            <a:pPr lvl="1"/>
            <a:r>
              <a:rPr lang="fr-FR" dirty="0"/>
              <a:t>Valeur initiale des poids</a:t>
            </a:r>
          </a:p>
          <a:p>
            <a:pPr lvl="1"/>
            <a:r>
              <a:rPr lang="fr-FR" dirty="0"/>
              <a:t>Par défaut </a:t>
            </a:r>
            <a:r>
              <a:rPr lang="fr-FR" dirty="0" err="1"/>
              <a:t>glorot_normal</a:t>
            </a:r>
            <a:endParaRPr lang="fr-FR" dirty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nb_in</a:t>
            </a:r>
            <a:r>
              <a:rPr lang="fr-FR" dirty="0"/>
              <a:t> + </a:t>
            </a:r>
            <a:r>
              <a:rPr lang="fr-FR" dirty="0" err="1"/>
              <a:t>nb_out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nb_in</a:t>
            </a:r>
            <a:r>
              <a:rPr lang="fr-FR" dirty="0"/>
              <a:t> = nb input du perceptron (</a:t>
            </a:r>
            <a:r>
              <a:rPr lang="fr-FR" dirty="0" err="1"/>
              <a:t>tensor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nb_out</a:t>
            </a:r>
            <a:r>
              <a:rPr lang="fr-FR" dirty="0"/>
              <a:t> = nb output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21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</a:t>
            </a:r>
            <a:r>
              <a:rPr lang="fr-FR" dirty="0" err="1"/>
              <a:t>backtracking</a:t>
            </a:r>
            <a:endParaRPr lang="fr-FR" dirty="0"/>
          </a:p>
          <a:p>
            <a:r>
              <a:rPr lang="fr-FR" dirty="0"/>
              <a:t>En 1</a:t>
            </a:r>
            <a:r>
              <a:rPr lang="fr-FR" baseline="30000" dirty="0"/>
              <a:t>ère</a:t>
            </a:r>
            <a:r>
              <a:rPr lang="fr-FR" dirty="0"/>
              <a:t> intention utiliser </a:t>
            </a:r>
            <a:r>
              <a:rPr lang="fr-FR" dirty="0" err="1"/>
              <a:t>RMSProp</a:t>
            </a:r>
            <a:r>
              <a:rPr lang="fr-FR" dirty="0"/>
              <a:t> (pas de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Ou Adam (avec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r>
              <a:rPr lang="fr-FR" dirty="0"/>
              <a:t>Plus tard nous verrons SGD (avec dérivée et </a:t>
            </a:r>
            <a:r>
              <a:rPr lang="fr-FR" dirty="0" err="1"/>
              <a:t>nesterov</a:t>
            </a:r>
            <a:r>
              <a:rPr lang="fr-FR" dirty="0"/>
              <a:t>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3908648"/>
            <a:ext cx="3658245" cy="2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pic>
        <p:nvPicPr>
          <p:cNvPr id="1026" name="Picture 2" descr="optimz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Compile construit le réseaux de tenseurs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/>
              <a:t>Méthode de calcul du </a:t>
            </a:r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 err="1"/>
              <a:t>mse</a:t>
            </a:r>
            <a:r>
              <a:rPr lang="fr-FR" dirty="0"/>
              <a:t> : 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Metrics</a:t>
            </a:r>
            <a:endParaRPr lang="fr-FR" dirty="0"/>
          </a:p>
          <a:p>
            <a:pPr lvl="2"/>
            <a:r>
              <a:rPr lang="fr-FR" dirty="0"/>
              <a:t>Par défaut seul le </a:t>
            </a:r>
            <a:r>
              <a:rPr lang="fr-FR" dirty="0" err="1"/>
              <a:t>loss</a:t>
            </a:r>
            <a:r>
              <a:rPr lang="fr-FR" dirty="0"/>
              <a:t> est affiché (peu parlant)</a:t>
            </a:r>
          </a:p>
          <a:p>
            <a:pPr lvl="2"/>
            <a:r>
              <a:rPr lang="fr-FR" dirty="0"/>
              <a:t>Le </a:t>
            </a:r>
            <a:r>
              <a:rPr lang="fr-FR" dirty="0" err="1"/>
              <a:t>metric</a:t>
            </a:r>
            <a:r>
              <a:rPr lang="fr-FR" dirty="0"/>
              <a:t> le plus parlant est </a:t>
            </a:r>
            <a:r>
              <a:rPr lang="fr-FR" dirty="0" err="1"/>
              <a:t>accuracy</a:t>
            </a:r>
            <a:r>
              <a:rPr lang="fr-FR" dirty="0"/>
              <a:t> qui affiche la précision du calcul soit </a:t>
            </a:r>
            <a:r>
              <a:rPr lang="fr-FR" dirty="0" err="1"/>
              <a:t>nbGoodResult</a:t>
            </a:r>
            <a:r>
              <a:rPr lang="fr-FR" dirty="0"/>
              <a:t> / </a:t>
            </a:r>
            <a:r>
              <a:rPr lang="fr-FR" dirty="0" err="1"/>
              <a:t>nbTotalItem</a:t>
            </a:r>
            <a:endParaRPr lang="fr-FR" dirty="0"/>
          </a:p>
          <a:p>
            <a:r>
              <a:rPr lang="fr-FR" dirty="0" err="1"/>
              <a:t>Model.summary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le réseau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complet de compilation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33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Entraine le modèle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batch_size</a:t>
            </a:r>
            <a:r>
              <a:rPr lang="fr-FR" dirty="0"/>
              <a:t>=10)</a:t>
            </a:r>
          </a:p>
          <a:p>
            <a:pPr lvl="1"/>
            <a:r>
              <a:rPr lang="fr-FR" dirty="0"/>
              <a:t>Retourne l’historique des </a:t>
            </a:r>
            <a:r>
              <a:rPr lang="fr-FR" dirty="0" err="1"/>
              <a:t>metrics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r>
              <a:rPr lang="fr-FR" dirty="0"/>
              <a:t> est le nombre d’itération sur tous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Ainsi si le nombre de data dans le </a:t>
            </a:r>
            <a:r>
              <a:rPr lang="fr-FR" dirty="0" err="1"/>
              <a:t>dataset</a:t>
            </a:r>
            <a:r>
              <a:rPr lang="fr-FR" dirty="0"/>
              <a:t> est nb = 1000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epochs</a:t>
            </a:r>
            <a:r>
              <a:rPr lang="fr-FR" dirty="0"/>
              <a:t> = 10 il y aura 10000 inférences</a:t>
            </a:r>
          </a:p>
          <a:p>
            <a:r>
              <a:rPr lang="fr-FR" dirty="0" err="1"/>
              <a:t>batch_size</a:t>
            </a:r>
            <a:endParaRPr lang="fr-FR" dirty="0"/>
          </a:p>
          <a:p>
            <a:pPr lvl="1"/>
            <a:r>
              <a:rPr lang="fr-FR" dirty="0"/>
              <a:t>Il s’agit du ratio </a:t>
            </a:r>
            <a:r>
              <a:rPr lang="fr-FR" dirty="0" err="1"/>
              <a:t>nbInference</a:t>
            </a:r>
            <a:r>
              <a:rPr lang="fr-FR" dirty="0"/>
              <a:t> / </a:t>
            </a:r>
            <a:r>
              <a:rPr lang="fr-FR" dirty="0" err="1"/>
              <a:t>nbBacktracking</a:t>
            </a:r>
            <a:endParaRPr lang="fr-FR" dirty="0"/>
          </a:p>
          <a:p>
            <a:pPr lvl="1"/>
            <a:r>
              <a:rPr lang="fr-FR" dirty="0"/>
              <a:t>Moins précis car le </a:t>
            </a:r>
            <a:r>
              <a:rPr lang="fr-FR" dirty="0" err="1"/>
              <a:t>loss</a:t>
            </a:r>
            <a:r>
              <a:rPr lang="fr-FR" dirty="0"/>
              <a:t> est la moyenne des </a:t>
            </a:r>
            <a:r>
              <a:rPr lang="fr-FR" dirty="0" err="1"/>
              <a:t>loss</a:t>
            </a:r>
            <a:r>
              <a:rPr lang="fr-FR" dirty="0"/>
              <a:t> des inférences du </a:t>
            </a:r>
            <a:r>
              <a:rPr lang="fr-FR" dirty="0" err="1"/>
              <a:t>steps</a:t>
            </a:r>
            <a:endParaRPr lang="fr-FR" dirty="0"/>
          </a:p>
          <a:p>
            <a:pPr lvl="1"/>
            <a:r>
              <a:rPr lang="fr-FR" dirty="0"/>
              <a:t>Plus rapide sur GPU</a:t>
            </a:r>
          </a:p>
        </p:txBody>
      </p:sp>
    </p:spTree>
    <p:extLst>
      <p:ext uri="{BB962C8B-B14F-4D97-AF65-F5344CB8AC3E}">
        <p14:creationId xmlns:p14="http://schemas.microsoft.com/office/powerpoint/2010/main" val="1579135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5 </a:t>
            </a:r>
            <a:r>
              <a:rPr lang="fr-FR" dirty="0" err="1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Evalue le modèle</a:t>
            </a:r>
          </a:p>
          <a:p>
            <a:pPr lvl="1"/>
            <a:r>
              <a:rPr lang="fr-FR" dirty="0" err="1"/>
              <a:t>Metrics</a:t>
            </a:r>
            <a:r>
              <a:rPr lang="fr-FR" dirty="0"/>
              <a:t> = </a:t>
            </a:r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=30)</a:t>
            </a:r>
          </a:p>
          <a:p>
            <a:r>
              <a:rPr lang="fr-FR" dirty="0"/>
              <a:t>Calcul les </a:t>
            </a:r>
            <a:r>
              <a:rPr lang="fr-FR" dirty="0" err="1"/>
              <a:t>metrics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 après l’apprentissage</a:t>
            </a:r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API Python portable qui permet d'effectuer du </a:t>
            </a:r>
            <a:r>
              <a:rPr lang="fr-FR" dirty="0" err="1"/>
              <a:t>Deep</a:t>
            </a:r>
            <a:r>
              <a:rPr lang="fr-FR" dirty="0"/>
              <a:t> Learning par-dessus </a:t>
            </a:r>
            <a:r>
              <a:rPr lang="fr-FR" dirty="0" err="1"/>
              <a:t>Tensorflow</a:t>
            </a:r>
            <a:r>
              <a:rPr lang="fr-FR" dirty="0"/>
              <a:t>,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Elle a été initialement écrite par François Chollet</a:t>
            </a:r>
          </a:p>
          <a:p>
            <a:pPr lvl="2"/>
            <a:r>
              <a:rPr lang="fr-FR" dirty="0"/>
              <a:t>Salarié de Google</a:t>
            </a:r>
          </a:p>
          <a:p>
            <a:pPr lvl="1"/>
            <a:r>
              <a:rPr lang="fr-FR" dirty="0"/>
              <a:t>Permet d'écrire des réseaux neuronaux simplement</a:t>
            </a:r>
          </a:p>
          <a:p>
            <a:pPr lvl="1"/>
            <a:r>
              <a:rPr lang="fr-FR" dirty="0"/>
              <a:t>Permet de rendre le code </a:t>
            </a:r>
            <a:r>
              <a:rPr lang="fr-FR" dirty="0" err="1"/>
              <a:t>TensorFlow</a:t>
            </a:r>
            <a:r>
              <a:rPr lang="fr-FR" dirty="0"/>
              <a:t> portable vers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Package </a:t>
            </a:r>
            <a:r>
              <a:rPr lang="fr-FR" dirty="0" err="1"/>
              <a:t>keras</a:t>
            </a:r>
            <a:endParaRPr lang="fr-FR" dirty="0"/>
          </a:p>
          <a:p>
            <a:r>
              <a:rPr lang="fr-FR" dirty="0"/>
              <a:t>Inclus dans </a:t>
            </a:r>
            <a:r>
              <a:rPr lang="fr-FR" dirty="0" err="1"/>
              <a:t>Tensorflow</a:t>
            </a:r>
            <a:r>
              <a:rPr lang="fr-FR" dirty="0"/>
              <a:t> 2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tensorflow.keras</a:t>
            </a:r>
            <a:r>
              <a:rPr lang="fr-FR" dirty="0"/>
              <a:t> as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  <a:p>
            <a:r>
              <a:rPr lang="fr-FR" dirty="0"/>
              <a:t>Calcul la prédiction pour data</a:t>
            </a:r>
          </a:p>
          <a:p>
            <a:pPr lvl="1"/>
            <a:r>
              <a:rPr lang="fr-FR" dirty="0" err="1"/>
              <a:t>Batch_size</a:t>
            </a:r>
            <a:r>
              <a:rPr lang="fr-FR" dirty="0"/>
              <a:t> définit le nombre de données analysées dans le même cycle GPU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25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386105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1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118572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1449798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TensorFlow</a:t>
            </a:r>
            <a:r>
              <a:rPr lang="fr-FR" sz="2400" dirty="0"/>
              <a:t> et </a:t>
            </a:r>
            <a:r>
              <a:rPr lang="fr-FR" sz="2400" dirty="0" err="1"/>
              <a:t>SKLearn</a:t>
            </a:r>
            <a:r>
              <a:rPr lang="fr-FR" sz="2400" dirty="0"/>
              <a:t> n’utilisent pas le même vocabulaire</a:t>
            </a:r>
          </a:p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SKLearn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  <a:p>
            <a:r>
              <a:rPr lang="fr-FR" dirty="0" err="1"/>
              <a:t>SKLearn</a:t>
            </a:r>
            <a:r>
              <a:rPr lang="fr-FR" dirty="0"/>
              <a:t> appel test la validation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validation_split</a:t>
            </a:r>
            <a:r>
              <a:rPr lang="en-US" dirty="0"/>
              <a:t>=0.2)</a:t>
            </a:r>
            <a:endParaRPr lang="fr-FR" dirty="0"/>
          </a:p>
          <a:p>
            <a:r>
              <a:rPr lang="fr-FR" dirty="0"/>
              <a:t>Pour s’assurer la reproductibilité de la randomisation</a:t>
            </a:r>
          </a:p>
          <a:p>
            <a:pPr lvl="1"/>
            <a:r>
              <a:rPr lang="fr-FR" dirty="0" err="1"/>
              <a:t>tensorflow.random.set_seed</a:t>
            </a:r>
            <a:r>
              <a:rPr lang="fr-FR" dirty="0"/>
              <a:t>(1511)</a:t>
            </a:r>
          </a:p>
          <a:p>
            <a:r>
              <a:rPr lang="fr-FR" dirty="0"/>
              <a:t>En cas d’utilisation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np.random.seed</a:t>
            </a:r>
            <a:r>
              <a:rPr lang="fr-FR" dirty="0"/>
              <a:t>(1511)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l’inférence avec les training set</a:t>
            </a:r>
          </a:p>
          <a:p>
            <a:r>
              <a:rPr lang="fr-FR" sz="2400" dirty="0" err="1"/>
              <a:t>Val_loss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 err="1"/>
              <a:t>Accuracy</a:t>
            </a:r>
            <a:r>
              <a:rPr lang="fr-FR" sz="2400" dirty="0"/>
              <a:t> détermine la précision de l’inférence avec les training set</a:t>
            </a:r>
          </a:p>
          <a:p>
            <a:r>
              <a:rPr lang="fr-FR" sz="2400" dirty="0"/>
              <a:t>Val_ </a:t>
            </a:r>
            <a:r>
              <a:rPr lang="fr-FR" sz="2400" dirty="0" err="1"/>
              <a:t>accuracy</a:t>
            </a:r>
            <a:r>
              <a:rPr lang="fr-FR" sz="2400" dirty="0"/>
              <a:t> détermine la précision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 : le réseau ne fonctionne pas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r>
              <a:rPr lang="fr-FR" sz="2400" dirty="0"/>
              <a:t> :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r>
              <a:rPr lang="fr-FR" sz="2400" dirty="0"/>
              <a:t> : léger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r>
              <a:rPr lang="fr-FR" sz="2400" dirty="0"/>
              <a:t> : 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r>
              <a:rPr lang="fr-FR" sz="2400" dirty="0"/>
              <a:t> : 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difficile de comparer des données de l’ordre de 100000 et de l’ordre de 0.00001</a:t>
            </a:r>
          </a:p>
          <a:p>
            <a:pPr lvl="1"/>
            <a:r>
              <a:rPr lang="fr-FR" dirty="0"/>
              <a:t>La descente du gradient va être négligeable sur 100000 et important sur 0.00001</a:t>
            </a:r>
          </a:p>
          <a:p>
            <a:pPr lvl="1"/>
            <a:r>
              <a:rPr lang="fr-FR" dirty="0"/>
              <a:t>Peut empêcher un réseau de fonctionner</a:t>
            </a:r>
          </a:p>
          <a:p>
            <a:r>
              <a:rPr lang="fr-FR" dirty="0"/>
              <a:t>Standardisation</a:t>
            </a:r>
          </a:p>
          <a:p>
            <a:pPr lvl="1"/>
            <a:r>
              <a:rPr lang="fr-FR" dirty="0"/>
              <a:t>Permet de comparer des données comparables</a:t>
            </a:r>
          </a:p>
          <a:p>
            <a:pPr lvl="1"/>
            <a:r>
              <a:rPr lang="fr-FR" dirty="0"/>
              <a:t>Par exemple centrer les données sur zéro avec un écart type de 1</a:t>
            </a:r>
          </a:p>
          <a:p>
            <a:pPr lvl="1"/>
            <a:r>
              <a:rPr lang="fr-FR" dirty="0"/>
              <a:t>F(x) = (x – </a:t>
            </a:r>
            <a:r>
              <a:rPr lang="fr-FR" dirty="0" err="1"/>
              <a:t>moy</a:t>
            </a:r>
            <a:r>
              <a:rPr lang="fr-FR" dirty="0"/>
              <a:t>) / </a:t>
            </a:r>
            <a:r>
              <a:rPr lang="fr-FR" dirty="0" err="1"/>
              <a:t>std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9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MLP 5x5x1</a:t>
            </a:r>
          </a:p>
          <a:p>
            <a:pPr lvl="1"/>
            <a:r>
              <a:rPr lang="fr-FR" dirty="0"/>
              <a:t>Par défaut l’activation est </a:t>
            </a:r>
            <a:r>
              <a:rPr lang="fr-FR" dirty="0" err="1"/>
              <a:t>linear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d’un jeux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normaliser les données</a:t>
            </a:r>
          </a:p>
          <a:p>
            <a:r>
              <a:rPr lang="fr-FR" sz="2400" dirty="0" err="1"/>
              <a:t>MinMaxScaler</a:t>
            </a:r>
            <a:endParaRPr lang="fr-FR" sz="2400" dirty="0"/>
          </a:p>
          <a:p>
            <a:pPr lvl="1"/>
            <a:r>
              <a:rPr lang="fr-FR" sz="2000" dirty="0"/>
              <a:t>Transforme les données pour qu’elles soient comprises entre min et max</a:t>
            </a:r>
          </a:p>
          <a:p>
            <a:r>
              <a:rPr lang="fr-FR" sz="2400" dirty="0" err="1"/>
              <a:t>StandardScaler</a:t>
            </a:r>
            <a:endParaRPr lang="fr-FR" sz="2400" dirty="0"/>
          </a:p>
          <a:p>
            <a:pPr lvl="1"/>
            <a:r>
              <a:rPr lang="fr-FR" sz="2000" dirty="0"/>
              <a:t>Supprime la moyenne et la mise à l'échelle de la variance de l'unité et en centrant sur 0</a:t>
            </a:r>
          </a:p>
          <a:p>
            <a:pPr lvl="1"/>
            <a:r>
              <a:rPr lang="fr-FR" sz="2000" dirty="0"/>
              <a:t>La moyenne devient 0</a:t>
            </a:r>
          </a:p>
          <a:p>
            <a:pPr lvl="1"/>
            <a:r>
              <a:rPr lang="fr-FR" sz="2000" dirty="0"/>
              <a:t>L’écart type devient 1</a:t>
            </a:r>
          </a:p>
          <a:p>
            <a:r>
              <a:rPr lang="fr-FR" sz="2400" dirty="0" err="1"/>
              <a:t>RobustScaler</a:t>
            </a:r>
            <a:endParaRPr lang="fr-FR" sz="2400" dirty="0"/>
          </a:p>
          <a:p>
            <a:pPr lvl="1"/>
            <a:r>
              <a:rPr lang="fr-FR" sz="2000" dirty="0"/>
              <a:t>Fonctionne comme </a:t>
            </a:r>
            <a:r>
              <a:rPr lang="fr-FR" sz="2000" dirty="0" err="1"/>
              <a:t>StandardScaler</a:t>
            </a:r>
            <a:r>
              <a:rPr lang="fr-FR" sz="2000" dirty="0"/>
              <a:t> mais en quantile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89040"/>
            <a:ext cx="4464496" cy="11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l’instant nous avons pris MSE</a:t>
            </a:r>
          </a:p>
          <a:p>
            <a:pPr lvl="1"/>
            <a:r>
              <a:rPr lang="fr-FR" dirty="0"/>
              <a:t>Marche bien pour des données numérique</a:t>
            </a:r>
          </a:p>
          <a:p>
            <a:pPr lvl="1"/>
            <a:r>
              <a:rPr lang="fr-FR" dirty="0"/>
              <a:t>Marche mal pour des catégories, surtout si leur nombre est &gt; 2</a:t>
            </a:r>
          </a:p>
          <a:p>
            <a:pPr lvl="1"/>
            <a:r>
              <a:rPr lang="fr-FR" dirty="0"/>
              <a:t>Par exemple, pour MNIST, le MSE entre 1 et 7 est 36 alors que le MSE entre 1 et 2 est 1</a:t>
            </a:r>
          </a:p>
          <a:p>
            <a:r>
              <a:rPr lang="fr-FR" dirty="0"/>
              <a:t>La solution est </a:t>
            </a:r>
            <a:r>
              <a:rPr lang="fr-FR" dirty="0" err="1"/>
              <a:t>categorical_crossentropy</a:t>
            </a:r>
            <a:r>
              <a:rPr lang="fr-FR" dirty="0"/>
              <a:t> pour les catégories</a:t>
            </a:r>
          </a:p>
          <a:p>
            <a:pPr lvl="1"/>
            <a:r>
              <a:rPr lang="fr-FR" dirty="0" err="1"/>
              <a:t>Binary_crossentropy</a:t>
            </a:r>
            <a:r>
              <a:rPr lang="fr-FR" dirty="0"/>
              <a:t> si le nombre de catégorie = 2</a:t>
            </a:r>
          </a:p>
        </p:txBody>
      </p:sp>
    </p:spTree>
    <p:extLst>
      <p:ext uri="{BB962C8B-B14F-4D97-AF65-F5344CB8AC3E}">
        <p14:creationId xmlns:p14="http://schemas.microsoft.com/office/powerpoint/2010/main" val="2908699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 de calcul du </a:t>
            </a:r>
            <a:r>
              <a:rPr lang="fr-FR" dirty="0" err="1"/>
              <a:t>loss</a:t>
            </a:r>
            <a:r>
              <a:rPr lang="fr-FR" dirty="0"/>
              <a:t> est très importante</a:t>
            </a:r>
          </a:p>
          <a:p>
            <a:pPr lvl="1"/>
            <a:r>
              <a:rPr lang="fr-FR" dirty="0"/>
              <a:t>Si le nombre de catégorie est faible (&lt;3) la méthode </a:t>
            </a:r>
            <a:r>
              <a:rPr lang="fr-FR" dirty="0" err="1"/>
              <a:t>mse</a:t>
            </a:r>
            <a:r>
              <a:rPr lang="fr-FR" dirty="0"/>
              <a:t> est convenable</a:t>
            </a:r>
          </a:p>
          <a:p>
            <a:r>
              <a:rPr lang="fr-FR" dirty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r>
              <a:rPr lang="fr-FR" dirty="0"/>
              <a:t> est meilleure</a:t>
            </a:r>
          </a:p>
          <a:p>
            <a:pPr lvl="1"/>
            <a:r>
              <a:rPr lang="fr-FR" dirty="0"/>
              <a:t>Utilise le </a:t>
            </a:r>
            <a:r>
              <a:rPr lang="fr-FR" dirty="0" err="1"/>
              <a:t>loss</a:t>
            </a:r>
            <a:r>
              <a:rPr lang="fr-FR" dirty="0"/>
              <a:t> par Cross </a:t>
            </a:r>
            <a:r>
              <a:rPr lang="fr-FR" dirty="0" err="1"/>
              <a:t>Entropy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Puis applique une matrice de catégorisation (</a:t>
            </a:r>
            <a:r>
              <a:rPr lang="fr-FR" dirty="0" err="1"/>
              <a:t>to_categorical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BinaryCrossEntropy</a:t>
            </a:r>
            <a:r>
              <a:rPr lang="fr-FR" dirty="0"/>
              <a:t> marche mieux s'il y a uniquement 2 catégories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501008"/>
            <a:ext cx="2840192" cy="1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7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Convertit un vecteur de labels en matrice</a:t>
            </a:r>
          </a:p>
          <a:p>
            <a:pPr lvl="1"/>
            <a:r>
              <a:rPr lang="fr-FR" dirty="0"/>
              <a:t>Utile pour le calcul du </a:t>
            </a:r>
            <a:r>
              <a:rPr lang="fr-FR" dirty="0" err="1"/>
              <a:t>loss</a:t>
            </a:r>
            <a:r>
              <a:rPr lang="fr-FR" dirty="0"/>
              <a:t> par </a:t>
            </a:r>
            <a:r>
              <a:rPr lang="fr-FR" dirty="0" err="1"/>
              <a:t>categorical_crossentropy</a:t>
            </a:r>
            <a:endParaRPr lang="fr-FR" dirty="0"/>
          </a:p>
          <a:p>
            <a:pPr lvl="1"/>
            <a:r>
              <a:rPr lang="fr-FR" dirty="0"/>
              <a:t>Par exemple, supposons 5 labels sur 3 classes</a:t>
            </a:r>
          </a:p>
          <a:p>
            <a:pPr lvl="1"/>
            <a:r>
              <a:rPr lang="fr-FR" dirty="0"/>
              <a:t>labels = </a:t>
            </a:r>
            <a:r>
              <a:rPr lang="en-US" dirty="0"/>
              <a:t>array([0, 2, 1, 2, 0])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obtient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Les distances du loss pour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égales</a:t>
            </a:r>
            <a:r>
              <a:rPr lang="en-US" dirty="0"/>
              <a:t> à 1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2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6EE5B-DE35-4889-9449-64CF7C38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répartition de probabilité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6585B-826F-466E-BCBD-546392E1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somme des scores doit faire 1</a:t>
            </a:r>
          </a:p>
          <a:p>
            <a:r>
              <a:rPr lang="fr-FR" dirty="0"/>
              <a:t>Répartition linéaire</a:t>
            </a:r>
          </a:p>
          <a:p>
            <a:pPr lvl="1"/>
            <a:r>
              <a:rPr lang="fr-FR" dirty="0"/>
              <a:t>Respect des ratios des scores</a:t>
            </a:r>
          </a:p>
          <a:p>
            <a:pPr lvl="1"/>
            <a:r>
              <a:rPr lang="fr-FR" dirty="0"/>
              <a:t>lambda x : x / </a:t>
            </a: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r>
              <a:rPr lang="fr-FR" dirty="0"/>
              <a:t>Répartition géométrique</a:t>
            </a:r>
          </a:p>
          <a:p>
            <a:pPr lvl="1"/>
            <a:r>
              <a:rPr lang="fr-FR" dirty="0"/>
              <a:t>Non respect des ratios mais respect de l'ordre</a:t>
            </a:r>
          </a:p>
          <a:p>
            <a:pPr lvl="1"/>
            <a:r>
              <a:rPr lang="fr-FR" dirty="0"/>
              <a:t>lambda x : x ** 2 / </a:t>
            </a:r>
            <a:r>
              <a:rPr lang="fr-FR" dirty="0" err="1"/>
              <a:t>sum</a:t>
            </a:r>
            <a:r>
              <a:rPr lang="fr-FR" dirty="0"/>
              <a:t>(x ** 2)</a:t>
            </a:r>
          </a:p>
          <a:p>
            <a:r>
              <a:rPr lang="fr-FR" dirty="0" err="1"/>
              <a:t>Softmax</a:t>
            </a:r>
            <a:endParaRPr lang="fr-FR" dirty="0"/>
          </a:p>
          <a:p>
            <a:pPr lvl="1"/>
            <a:r>
              <a:rPr lang="fr-FR" dirty="0"/>
              <a:t>Aide au choix</a:t>
            </a:r>
          </a:p>
          <a:p>
            <a:pPr lvl="1"/>
            <a:r>
              <a:rPr lang="fr-FR" dirty="0"/>
              <a:t>lambda x : </a:t>
            </a:r>
            <a:r>
              <a:rPr lang="fr-FR" dirty="0" err="1"/>
              <a:t>np.exp</a:t>
            </a:r>
            <a:r>
              <a:rPr lang="fr-FR" dirty="0"/>
              <a:t>(x)/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np.exp</a:t>
            </a:r>
            <a:r>
              <a:rPr lang="fr-FR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446270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nombre de catégorie est = 2</a:t>
            </a:r>
          </a:p>
          <a:p>
            <a:pPr lvl="1"/>
            <a:r>
              <a:rPr lang="fr-FR" dirty="0"/>
              <a:t>Il faut un output layer avec 1 neurone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sigmoid</a:t>
            </a:r>
            <a:r>
              <a:rPr lang="fr-FR" dirty="0"/>
              <a:t> est couramment utilisée</a:t>
            </a:r>
          </a:p>
          <a:p>
            <a:pPr lvl="1"/>
            <a:r>
              <a:rPr lang="fr-FR" dirty="0"/>
              <a:t>Il est possible également d’avoir un output layer avec 2 neurones, mais il est indispensable que la somme des sorties = 1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est alors utilisée</a:t>
            </a:r>
          </a:p>
          <a:p>
            <a:r>
              <a:rPr lang="fr-FR" dirty="0"/>
              <a:t>Si le nombre de catégorie &gt; 2</a:t>
            </a:r>
          </a:p>
          <a:p>
            <a:pPr lvl="1"/>
            <a:r>
              <a:rPr lang="fr-FR" dirty="0"/>
              <a:t>Il faut autant d’output que de catégorie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doit être utilisée</a:t>
            </a:r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/>
              <a:t>Est plus couteux que </a:t>
            </a:r>
            <a:r>
              <a:rPr lang="fr-FR" dirty="0" err="1"/>
              <a:t>RMSProp</a:t>
            </a:r>
            <a:r>
              <a:rPr lang="fr-FR" dirty="0"/>
              <a:t> et Adam</a:t>
            </a:r>
          </a:p>
          <a:p>
            <a:pPr lvl="1"/>
            <a:r>
              <a:rPr lang="fr-FR" dirty="0"/>
              <a:t>Mais permet d’avoir un moment et de calculer </a:t>
            </a:r>
            <a:r>
              <a:rPr lang="fr-FR" dirty="0" err="1"/>
              <a:t>df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Souvent utilisé en 2</a:t>
            </a:r>
            <a:r>
              <a:rPr lang="fr-FR" baseline="30000" dirty="0"/>
              <a:t>ème</a:t>
            </a:r>
            <a:r>
              <a:rPr lang="fr-FR" dirty="0"/>
              <a:t> intention avec un </a:t>
            </a:r>
            <a:r>
              <a:rPr lang="fr-FR" dirty="0" err="1"/>
              <a:t>lr</a:t>
            </a:r>
            <a:r>
              <a:rPr lang="fr-FR" dirty="0"/>
              <a:t> plus faible qu’avec </a:t>
            </a:r>
            <a:r>
              <a:rPr lang="fr-FR" dirty="0" err="1"/>
              <a:t>RMSProp</a:t>
            </a:r>
            <a:endParaRPr lang="fr-FR" dirty="0"/>
          </a:p>
          <a:p>
            <a:r>
              <a:rPr lang="fr-FR" dirty="0"/>
              <a:t>Exemple</a:t>
            </a:r>
          </a:p>
          <a:p>
            <a:pPr lvl="1"/>
            <a:r>
              <a:rPr lang="fr-FR" dirty="0" err="1"/>
              <a:t>keras.optimizers.SGD</a:t>
            </a:r>
            <a:r>
              <a:rPr lang="fr-FR" dirty="0"/>
              <a:t>(</a:t>
            </a:r>
            <a:r>
              <a:rPr lang="fr-FR" dirty="0" err="1"/>
              <a:t>nesterov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lr</a:t>
            </a:r>
            <a:r>
              <a:rPr lang="fr-FR" dirty="0"/>
              <a:t>=1e-4)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168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est </a:t>
            </a:r>
            <a:r>
              <a:rPr lang="fr-FR" dirty="0" err="1"/>
              <a:t>sauvegardable</a:t>
            </a:r>
            <a:endParaRPr lang="fr-FR" dirty="0"/>
          </a:p>
          <a:p>
            <a:r>
              <a:rPr lang="fr-FR" dirty="0"/>
              <a:t>Il est possible de sauvegarder uniquement les poids des </a:t>
            </a:r>
            <a:r>
              <a:rPr lang="fr-FR" dirty="0" err="1"/>
              <a:t>tensors</a:t>
            </a:r>
            <a:endParaRPr lang="fr-FR" dirty="0"/>
          </a:p>
          <a:p>
            <a:pPr lvl="1"/>
            <a:r>
              <a:rPr lang="fr-FR" dirty="0"/>
              <a:t>Le réseaux (Dense) doit être présent dans le code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Le format H5 est compatible </a:t>
            </a:r>
            <a:r>
              <a:rPr lang="fr-FR" dirty="0" err="1"/>
              <a:t>Keras</a:t>
            </a:r>
            <a:r>
              <a:rPr lang="fr-FR" dirty="0"/>
              <a:t> et donc portable</a:t>
            </a:r>
          </a:p>
          <a:p>
            <a:pPr lvl="2"/>
            <a:r>
              <a:rPr lang="fr-FR" dirty="0"/>
              <a:t>Requiert h5py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3429000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Il est possible de sauvegarder la configuration du modèle</a:t>
            </a:r>
          </a:p>
          <a:p>
            <a:pPr lvl="1"/>
            <a:r>
              <a:rPr lang="fr-FR"/>
              <a:t>Portable</a:t>
            </a:r>
          </a:p>
          <a:p>
            <a:pPr lvl="1"/>
            <a:r>
              <a:rPr lang="fr-FR"/>
              <a:t>JSON</a:t>
            </a:r>
          </a:p>
          <a:p>
            <a:pPr lvl="1"/>
            <a:r>
              <a:rPr lang="fr-FR"/>
              <a:t>json_string = model.to_json()</a:t>
            </a:r>
          </a:p>
          <a:p>
            <a:r>
              <a:rPr lang="fr-FR"/>
              <a:t>Il est possible de sauvegarder entièrement le modèle</a:t>
            </a:r>
          </a:p>
          <a:p>
            <a:pPr lvl="1"/>
            <a:r>
              <a:rPr lang="fr-FR"/>
              <a:t>Uniquement Keras H5</a:t>
            </a:r>
          </a:p>
          <a:p>
            <a:pPr lvl="1"/>
            <a:r>
              <a:rPr lang="fr-FR"/>
              <a:t>model.save(file.h5)</a:t>
            </a:r>
          </a:p>
          <a:p>
            <a:pPr lvl="1"/>
            <a:r>
              <a:rPr lang="fr-FR"/>
              <a:t>model = tf.keras.models.load_model(file.h5)</a:t>
            </a:r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0984B-C31F-4507-B93B-379E1A98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ONNX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36F60-43BF-4292-8C86-19259F6C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Neural Network Exchange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keras2onnx</a:t>
            </a:r>
          </a:p>
          <a:p>
            <a:pPr lvl="1"/>
            <a:r>
              <a:rPr lang="fr-FR" dirty="0" err="1"/>
              <a:t>onnx_model</a:t>
            </a:r>
            <a:r>
              <a:rPr lang="fr-FR" dirty="0"/>
              <a:t> = keras2onnx.convert_keras(model, model.name)</a:t>
            </a:r>
          </a:p>
          <a:p>
            <a:pPr lvl="1"/>
            <a:r>
              <a:rPr lang="fr-FR" dirty="0"/>
              <a:t>keras2onnx.save_model(</a:t>
            </a:r>
            <a:r>
              <a:rPr lang="fr-FR" dirty="0" err="1"/>
              <a:t>onnx_model</a:t>
            </a:r>
            <a:r>
              <a:rPr lang="fr-FR" dirty="0"/>
              <a:t>, "</a:t>
            </a:r>
            <a:r>
              <a:rPr lang="fr-FR" dirty="0" err="1"/>
              <a:t>model.onnx</a:t>
            </a:r>
            <a:r>
              <a:rPr lang="fr-FR" dirty="0"/>
              <a:t>")</a:t>
            </a:r>
          </a:p>
          <a:p>
            <a:r>
              <a:rPr lang="fr-FR" dirty="0"/>
              <a:t>.NET</a:t>
            </a:r>
          </a:p>
          <a:p>
            <a:pPr lvl="1"/>
            <a:r>
              <a:rPr lang="fr-FR" sz="2000" dirty="0"/>
              <a:t>var pipeline = </a:t>
            </a:r>
            <a:r>
              <a:rPr lang="fr-FR" sz="2000" dirty="0" err="1"/>
              <a:t>mlContext.Transforms.ApplyOnnxModel</a:t>
            </a:r>
            <a:r>
              <a:rPr lang="fr-FR" sz="2000" dirty="0"/>
              <a:t>("</a:t>
            </a:r>
            <a:r>
              <a:rPr lang="fr-FR" sz="2000" dirty="0" err="1"/>
              <a:t>model.onnx</a:t>
            </a:r>
            <a:r>
              <a:rPr lang="fr-FR" sz="2000" dirty="0"/>
              <a:t>")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05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avec 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0" y="2780928"/>
            <a:ext cx="6984886" cy="20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customiser la fonction de </a:t>
            </a:r>
            <a:r>
              <a:rPr lang="fr-FR" dirty="0" err="1"/>
              <a:t>loss</a:t>
            </a:r>
            <a:r>
              <a:rPr lang="fr-FR" dirty="0"/>
              <a:t> et les poids de catégories</a:t>
            </a:r>
          </a:p>
          <a:p>
            <a:pPr lvl="1"/>
            <a:r>
              <a:rPr lang="fr-FR" dirty="0"/>
              <a:t>Utilisation des fonctions </a:t>
            </a:r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/>
              <a:t>Voir démo</a:t>
            </a:r>
          </a:p>
        </p:txBody>
      </p:sp>
    </p:spTree>
    <p:extLst>
      <p:ext uri="{BB962C8B-B14F-4D97-AF65-F5344CB8AC3E}">
        <p14:creationId xmlns:p14="http://schemas.microsoft.com/office/powerpoint/2010/main" val="1556496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Régularisation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DropOut</a:t>
            </a:r>
            <a:r>
              <a:rPr lang="fr-FR" dirty="0"/>
              <a:t> désactive aléatoirement un perceptron</a:t>
            </a:r>
          </a:p>
          <a:p>
            <a:pPr lvl="1"/>
            <a:r>
              <a:rPr lang="fr-FR" dirty="0"/>
              <a:t>Combat le surapprentissage</a:t>
            </a:r>
          </a:p>
          <a:p>
            <a:pPr lvl="1"/>
            <a:r>
              <a:rPr lang="fr-FR" dirty="0"/>
              <a:t>Evite d'être dépendant d'un neurone</a:t>
            </a:r>
          </a:p>
          <a:p>
            <a:pPr lvl="1"/>
            <a:r>
              <a:rPr lang="fr-FR" dirty="0"/>
              <a:t>Encourage le réseau dans son ensemble</a:t>
            </a:r>
          </a:p>
          <a:p>
            <a:pPr lvl="1"/>
            <a:r>
              <a:rPr lang="fr-FR" dirty="0"/>
              <a:t>Désactivé lors de l’inférence par </a:t>
            </a:r>
            <a:r>
              <a:rPr lang="fr-FR" dirty="0" err="1"/>
              <a:t>predict</a:t>
            </a:r>
            <a:r>
              <a:rPr lang="fr-FR" dirty="0"/>
              <a:t> et </a:t>
            </a:r>
            <a:r>
              <a:rPr lang="fr-FR" dirty="0" err="1"/>
              <a:t>evaluate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400" dirty="0"/>
              <a:t>Le </a:t>
            </a:r>
            <a:r>
              <a:rPr lang="fr-FR" sz="2400" dirty="0" err="1"/>
              <a:t>DropConnect</a:t>
            </a:r>
            <a:r>
              <a:rPr lang="fr-FR" sz="2400" dirty="0"/>
              <a:t> désactive aléatoirement un input</a:t>
            </a:r>
          </a:p>
          <a:p>
            <a:pPr lvl="1"/>
            <a:r>
              <a:rPr lang="fr-FR" sz="2000" dirty="0"/>
              <a:t>Assez identique au </a:t>
            </a:r>
            <a:r>
              <a:rPr lang="fr-FR" sz="2000" dirty="0" err="1"/>
              <a:t>DropOut</a:t>
            </a:r>
            <a:r>
              <a:rPr lang="fr-FR" sz="2000" dirty="0"/>
              <a:t> en moins puissant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1030" name="Picture 6" descr="https://s3-ap-south-1.amazonaws.com/av-blog-media/wp-content/uploads/2018/04/1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33" y="3645024"/>
            <a:ext cx="3672408" cy="21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4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</a:t>
            </a:r>
          </a:p>
          <a:p>
            <a:pPr lvl="1"/>
            <a:r>
              <a:rPr lang="fr-FR" sz="2000" dirty="0"/>
              <a:t>Le réseau ne fonctionne pas</a:t>
            </a:r>
          </a:p>
          <a:p>
            <a:pPr lvl="1"/>
            <a:r>
              <a:rPr lang="fr-FR" sz="2000" dirty="0"/>
              <a:t>Pas assez de données</a:t>
            </a:r>
          </a:p>
          <a:p>
            <a:pPr lvl="1"/>
            <a:r>
              <a:rPr lang="fr-FR" sz="2000" dirty="0"/>
              <a:t>Réseau trop profond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 err="1"/>
              <a:t>Overfitting</a:t>
            </a:r>
            <a:endParaRPr lang="fr-FR" sz="2000" dirty="0"/>
          </a:p>
          <a:p>
            <a:pPr lvl="1"/>
            <a:r>
              <a:rPr lang="fr-FR" sz="2000" dirty="0"/>
              <a:t>Ajouter, modifier des </a:t>
            </a:r>
            <a:r>
              <a:rPr lang="fr-FR" sz="2000" dirty="0" err="1"/>
              <a:t>DropOut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/>
              <a:t>Leger </a:t>
            </a:r>
            <a:r>
              <a:rPr lang="fr-FR" sz="2000" dirty="0" err="1"/>
              <a:t>overfitting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412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GPU est une processeur (à l'origine graphique) qui contient de nombreux cœurs</a:t>
            </a:r>
          </a:p>
          <a:p>
            <a:pPr lvl="1"/>
            <a:r>
              <a:rPr lang="fr-FR" dirty="0"/>
              <a:t>Algèbre linéaire</a:t>
            </a:r>
          </a:p>
          <a:p>
            <a:pPr lvl="1"/>
            <a:r>
              <a:rPr lang="fr-FR" dirty="0"/>
              <a:t>Cœur implémentant les fonctions de base de la trigonométrie</a:t>
            </a:r>
          </a:p>
          <a:p>
            <a:pPr lvl="1"/>
            <a:r>
              <a:rPr lang="fr-FR" dirty="0"/>
              <a:t>Logique de </a:t>
            </a:r>
            <a:r>
              <a:rPr lang="fr-FR" dirty="0" err="1"/>
              <a:t>bool</a:t>
            </a:r>
            <a:r>
              <a:rPr lang="fr-FR" dirty="0"/>
              <a:t> (masque, …)</a:t>
            </a:r>
          </a:p>
          <a:p>
            <a:pPr lvl="1"/>
            <a:r>
              <a:rPr lang="fr-FR" dirty="0"/>
              <a:t>Mémoire cache ultra-rapide pour simuler de grandes matrices (4K = 8M pixels = + 100 images / secondes)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75" y="4821143"/>
            <a:ext cx="3465302" cy="2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1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-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Normalement une liste de liste de valeurs est injecté dans le MLP</a:t>
            </a:r>
          </a:p>
          <a:p>
            <a:r>
              <a:rPr lang="fr-FR" dirty="0"/>
              <a:t>Une itération par liste de valeur</a:t>
            </a:r>
          </a:p>
          <a:p>
            <a:r>
              <a:rPr lang="fr-FR" dirty="0"/>
              <a:t>L'algorithme est reproductible avec une matrice par layer</a:t>
            </a:r>
          </a:p>
          <a:p>
            <a:pPr lvl="1"/>
            <a:r>
              <a:rPr lang="fr-FR" dirty="0"/>
              <a:t>Facilement </a:t>
            </a:r>
            <a:r>
              <a:rPr lang="fr-FR" dirty="0" err="1"/>
              <a:t>GPUisable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437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07214"/>
            <a:ext cx="363505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9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 le taux de succès détaillé</a:t>
            </a:r>
          </a:p>
          <a:p>
            <a:r>
              <a:rPr lang="fr-FR" dirty="0" err="1"/>
              <a:t>Precision</a:t>
            </a:r>
            <a:endParaRPr lang="fr-FR" dirty="0"/>
          </a:p>
          <a:p>
            <a:pPr lvl="1"/>
            <a:r>
              <a:rPr lang="fr-FR" dirty="0"/>
              <a:t>Vrai positif / (vrai positif + faux positif)</a:t>
            </a:r>
          </a:p>
          <a:p>
            <a:pPr lvl="1"/>
            <a:r>
              <a:rPr lang="fr-FR" dirty="0"/>
              <a:t>Moins grave</a:t>
            </a:r>
          </a:p>
          <a:p>
            <a:r>
              <a:rPr lang="fr-FR" dirty="0" err="1"/>
              <a:t>Recall</a:t>
            </a:r>
            <a:endParaRPr lang="fr-FR" dirty="0"/>
          </a:p>
          <a:p>
            <a:pPr lvl="1"/>
            <a:r>
              <a:rPr lang="fr-FR" dirty="0"/>
              <a:t>vrai positif / (vrai positif + faux négatifs)</a:t>
            </a:r>
          </a:p>
          <a:p>
            <a:pPr lvl="1"/>
            <a:r>
              <a:rPr lang="fr-FR" dirty="0"/>
              <a:t>Plus grave</a:t>
            </a:r>
          </a:p>
          <a:p>
            <a:r>
              <a:rPr lang="fr-FR" dirty="0" err="1"/>
              <a:t>Fl</a:t>
            </a:r>
            <a:r>
              <a:rPr lang="fr-FR" dirty="0"/>
              <a:t>-score</a:t>
            </a:r>
          </a:p>
          <a:p>
            <a:pPr lvl="1"/>
            <a:r>
              <a:rPr lang="fr-FR" dirty="0"/>
              <a:t>Doit être proche de 1</a:t>
            </a:r>
          </a:p>
          <a:p>
            <a:r>
              <a:rPr lang="fr-FR" dirty="0"/>
              <a:t>Support</a:t>
            </a:r>
          </a:p>
          <a:p>
            <a:pPr lvl="1"/>
            <a:r>
              <a:rPr lang="fr-FR" dirty="0"/>
              <a:t>Nombre de positifs et négatifs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d'activation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relu</a:t>
            </a:r>
          </a:p>
          <a:p>
            <a:r>
              <a:rPr lang="fr-FR" dirty="0" err="1"/>
              <a:t>tanh</a:t>
            </a:r>
            <a:r>
              <a:rPr lang="fr-FR" dirty="0"/>
              <a:t> (assez rapide), </a:t>
            </a:r>
            <a:r>
              <a:rPr lang="fr-FR" dirty="0" err="1"/>
              <a:t>sigmoid</a:t>
            </a:r>
            <a:r>
              <a:rPr lang="fr-FR" dirty="0"/>
              <a:t> (lent), </a:t>
            </a:r>
            <a:r>
              <a:rPr lang="fr-FR" dirty="0" err="1"/>
              <a:t>hard_sigmoid</a:t>
            </a:r>
            <a:r>
              <a:rPr lang="fr-FR" dirty="0"/>
              <a:t> (rapide)</a:t>
            </a:r>
          </a:p>
          <a:p>
            <a:r>
              <a:rPr lang="fr-FR" dirty="0" err="1"/>
              <a:t>LeakyRelu</a:t>
            </a:r>
            <a:endParaRPr lang="fr-FR" dirty="0"/>
          </a:p>
          <a:p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Deux écritures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</a:t>
            </a:r>
            <a:r>
              <a:rPr lang="fr-FR" dirty="0" err="1"/>
              <a:t>Tensorflow</a:t>
            </a:r>
            <a:r>
              <a:rPr lang="fr-FR" dirty="0"/>
              <a:t> utilise des données centrées sur zéro</a:t>
            </a:r>
          </a:p>
          <a:p>
            <a:pPr lvl="1"/>
            <a:r>
              <a:rPr lang="fr-FR" dirty="0" err="1"/>
              <a:t>Bias</a:t>
            </a:r>
            <a:r>
              <a:rPr lang="fr-FR" dirty="0"/>
              <a:t> = 0</a:t>
            </a:r>
          </a:p>
          <a:p>
            <a:r>
              <a:rPr lang="fr-FR" dirty="0"/>
              <a:t>Les données sont des flottants centrées sur zéro essentiellement comprises entre -1 et 1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X = [0,1,2,3,4,5,6,7]</a:t>
            </a:r>
          </a:p>
          <a:p>
            <a:pPr lvl="1"/>
            <a:r>
              <a:rPr lang="fr-FR" dirty="0" err="1"/>
              <a:t>Xnormalized</a:t>
            </a:r>
            <a:r>
              <a:rPr lang="fr-FR" dirty="0"/>
              <a:t> = (X - 3.5) / 3.5</a:t>
            </a:r>
          </a:p>
        </p:txBody>
      </p:sp>
    </p:spTree>
    <p:extLst>
      <p:ext uri="{BB962C8B-B14F-4D97-AF65-F5344CB8AC3E}">
        <p14:creationId xmlns:p14="http://schemas.microsoft.com/office/powerpoint/2010/main" val="259264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possède 2 API pour créer un réseau</a:t>
            </a:r>
          </a:p>
          <a:p>
            <a:r>
              <a:rPr lang="fr-FR" dirty="0" err="1"/>
              <a:t>Sequential</a:t>
            </a:r>
            <a:endParaRPr lang="fr-FR" dirty="0"/>
          </a:p>
          <a:p>
            <a:pPr lvl="1"/>
            <a:r>
              <a:rPr lang="fr-FR" dirty="0"/>
              <a:t>Orienté objet</a:t>
            </a:r>
          </a:p>
          <a:p>
            <a:pPr lvl="1"/>
            <a:r>
              <a:rPr lang="fr-FR" dirty="0"/>
              <a:t>Compatible MLP uniquement</a:t>
            </a:r>
          </a:p>
          <a:p>
            <a:r>
              <a:rPr lang="fr-FR" dirty="0"/>
              <a:t>Model</a:t>
            </a:r>
          </a:p>
          <a:p>
            <a:pPr lvl="1"/>
            <a:r>
              <a:rPr lang="fr-FR" dirty="0"/>
              <a:t>Orienté fonctionnel</a:t>
            </a:r>
          </a:p>
          <a:p>
            <a:pPr lvl="1"/>
            <a:r>
              <a:rPr lang="fr-FR" dirty="0"/>
              <a:t>Compatible pour tout graphe acyclique</a:t>
            </a:r>
          </a:p>
          <a:p>
            <a:pPr lvl="1"/>
            <a:r>
              <a:rPr lang="fr-FR" dirty="0"/>
              <a:t>Donc compatible MLP ou autre</a:t>
            </a:r>
          </a:p>
        </p:txBody>
      </p:sp>
    </p:spTree>
    <p:extLst>
      <p:ext uri="{BB962C8B-B14F-4D97-AF65-F5344CB8AC3E}">
        <p14:creationId xmlns:p14="http://schemas.microsoft.com/office/powerpoint/2010/main" val="28336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Keras.layers.Dense</a:t>
            </a:r>
            <a:r>
              <a:rPr lang="fr-FR" dirty="0"/>
              <a:t> est le layer MLP</a:t>
            </a:r>
          </a:p>
          <a:p>
            <a:pPr lvl="1"/>
            <a:r>
              <a:rPr lang="fr-FR" dirty="0"/>
              <a:t>Spécifie le nombre de perceptron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La fonction d’activation est identique pour tous le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activation=‘relu’)</a:t>
            </a:r>
          </a:p>
          <a:p>
            <a:pPr lvl="1"/>
            <a:r>
              <a:rPr lang="fr-FR" dirty="0"/>
              <a:t>Facultativement </a:t>
            </a:r>
            <a:r>
              <a:rPr lang="fr-FR" dirty="0" err="1"/>
              <a:t>input_shape</a:t>
            </a:r>
            <a:r>
              <a:rPr lang="fr-FR" dirty="0"/>
              <a:t> définit le </a:t>
            </a:r>
            <a:r>
              <a:rPr lang="fr-FR" dirty="0" err="1"/>
              <a:t>shape</a:t>
            </a:r>
            <a:r>
              <a:rPr lang="fr-FR" dirty="0"/>
              <a:t> du tenseur en entrée du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</a:t>
            </a:r>
            <a:r>
              <a:rPr lang="fr-FR" dirty="0" err="1"/>
              <a:t>input_shape</a:t>
            </a:r>
            <a:r>
              <a:rPr lang="fr-FR" dirty="0"/>
              <a:t>(2,))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Sequential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Keras.Sequential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keras.Sequential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Possède une liste de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 err="1"/>
              <a:t>Model.layers</a:t>
            </a:r>
            <a:endParaRPr lang="fr-FR" dirty="0"/>
          </a:p>
          <a:p>
            <a:pPr lvl="1"/>
            <a:r>
              <a:rPr lang="fr-FR" dirty="0"/>
              <a:t>Ajout d’un layer soit par </a:t>
            </a:r>
            <a:r>
              <a:rPr lang="fr-FR" dirty="0" err="1"/>
              <a:t>add</a:t>
            </a:r>
            <a:r>
              <a:rPr lang="fr-FR" dirty="0"/>
              <a:t> soit par le constructeur</a:t>
            </a:r>
          </a:p>
          <a:p>
            <a:pPr lvl="1"/>
            <a:r>
              <a:rPr lang="fr-FR" dirty="0"/>
              <a:t>Un layer ne peut avoir qu’un seul parent (MLP)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" y="4470324"/>
            <a:ext cx="356328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5" y="4439136"/>
            <a:ext cx="5797759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966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20257</TotalTime>
  <Words>2063</Words>
  <Application>Microsoft Office PowerPoint</Application>
  <PresentationFormat>Affichage à l'écran (4:3)</PresentationFormat>
  <Paragraphs>327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1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Exemple simple</vt:lpstr>
      <vt:lpstr>MLP avec activation</vt:lpstr>
      <vt:lpstr>Fonctions d'activation</vt:lpstr>
      <vt:lpstr>Bias</vt:lpstr>
      <vt:lpstr>API</vt:lpstr>
      <vt:lpstr>Dense</vt:lpstr>
      <vt:lpstr>Sequential</vt:lpstr>
      <vt:lpstr>Model</vt:lpstr>
      <vt:lpstr>Initializer</vt:lpstr>
      <vt:lpstr>Optimizer</vt:lpstr>
      <vt:lpstr>Optimizer</vt:lpstr>
      <vt:lpstr>Compile</vt:lpstr>
      <vt:lpstr>Exemple complet de compilation</vt:lpstr>
      <vt:lpstr>Fit</vt:lpstr>
      <vt:lpstr>Epochs</vt:lpstr>
      <vt:lpstr>Evolution de loss</vt:lpstr>
      <vt:lpstr>Evaluate</vt:lpstr>
      <vt:lpstr>Predict</vt:lpstr>
      <vt:lpstr>Echantillonage</vt:lpstr>
      <vt:lpstr>Overfitting</vt:lpstr>
      <vt:lpstr>Randomisation</vt:lpstr>
      <vt:lpstr>Randomisation</vt:lpstr>
      <vt:lpstr>Vocabulaire</vt:lpstr>
      <vt:lpstr>Méthode SKLearn</vt:lpstr>
      <vt:lpstr>Méthode Keras</vt:lpstr>
      <vt:lpstr>Compréhension des résultats</vt:lpstr>
      <vt:lpstr>Scaling</vt:lpstr>
      <vt:lpstr>Standardisation d’un jeux de données</vt:lpstr>
      <vt:lpstr>Calcul du loss</vt:lpstr>
      <vt:lpstr>Categorical Cross Entropy</vt:lpstr>
      <vt:lpstr>to_categorical</vt:lpstr>
      <vt:lpstr>Fonction de répartition de probabilité</vt:lpstr>
      <vt:lpstr>Softmax</vt:lpstr>
      <vt:lpstr>SGD</vt:lpstr>
      <vt:lpstr>Solidification du modèle</vt:lpstr>
      <vt:lpstr>Solidification du modèle</vt:lpstr>
      <vt:lpstr>ONNX</vt:lpstr>
      <vt:lpstr>Optimisation du loss</vt:lpstr>
      <vt:lpstr>Régularisation</vt:lpstr>
      <vt:lpstr>Compréhension des résultats</vt:lpstr>
      <vt:lpstr>GPU</vt:lpstr>
      <vt:lpstr>Calcul Matriciel - GPU</vt:lpstr>
      <vt:lpstr>Matrice de confusion</vt:lpstr>
      <vt:lpstr>Classification report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519</cp:revision>
  <dcterms:created xsi:type="dcterms:W3CDTF">2000-04-10T19:33:12Z</dcterms:created>
  <dcterms:modified xsi:type="dcterms:W3CDTF">2020-12-02T07:55:16Z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