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34"/>
  </p:notesMasterIdLst>
  <p:handoutMasterIdLst>
    <p:handoutMasterId r:id="rId35"/>
  </p:handoutMasterIdLst>
  <p:sldIdLst>
    <p:sldId id="264" r:id="rId2"/>
    <p:sldId id="279" r:id="rId3"/>
    <p:sldId id="280" r:id="rId4"/>
    <p:sldId id="281" r:id="rId5"/>
    <p:sldId id="282" r:id="rId6"/>
    <p:sldId id="283" r:id="rId7"/>
    <p:sldId id="284" r:id="rId8"/>
    <p:sldId id="285" r:id="rId9"/>
    <p:sldId id="308" r:id="rId10"/>
    <p:sldId id="309" r:id="rId11"/>
    <p:sldId id="286" r:id="rId12"/>
    <p:sldId id="287" r:id="rId13"/>
    <p:sldId id="288" r:id="rId14"/>
    <p:sldId id="289" r:id="rId15"/>
    <p:sldId id="290" r:id="rId16"/>
    <p:sldId id="291" r:id="rId17"/>
    <p:sldId id="292" r:id="rId18"/>
    <p:sldId id="293" r:id="rId19"/>
    <p:sldId id="294" r:id="rId20"/>
    <p:sldId id="295" r:id="rId21"/>
    <p:sldId id="296" r:id="rId22"/>
    <p:sldId id="297" r:id="rId23"/>
    <p:sldId id="300" r:id="rId24"/>
    <p:sldId id="301" r:id="rId25"/>
    <p:sldId id="302" r:id="rId26"/>
    <p:sldId id="303" r:id="rId27"/>
    <p:sldId id="304" r:id="rId28"/>
    <p:sldId id="305" r:id="rId29"/>
    <p:sldId id="306" r:id="rId30"/>
    <p:sldId id="307" r:id="rId31"/>
    <p:sldId id="272" r:id="rId32"/>
    <p:sldId id="310" r:id="rId33"/>
  </p:sldIdLst>
  <p:sldSz cx="9144000" cy="6858000" type="screen4x3"/>
  <p:notesSz cx="6648450" cy="9782175"/>
  <p:defaultTextStyle>
    <a:defPPr>
      <a:defRPr lang="fr-FR"/>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590" autoAdjust="0"/>
  </p:normalViewPr>
  <p:slideViewPr>
    <p:cSldViewPr>
      <p:cViewPr varScale="1">
        <p:scale>
          <a:sx n="83" d="100"/>
          <a:sy n="83" d="100"/>
        </p:scale>
        <p:origin x="145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924" y="2430"/>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1000">
                <a:latin typeface="Arial" charset="0"/>
              </a:defRPr>
            </a:lvl1pPr>
          </a:lstStyle>
          <a:p>
            <a:pPr>
              <a:defRPr/>
            </a:pPr>
            <a:fld id="{05A6847E-ECD8-4888-9A6C-CBE85B378C12}" type="slidenum">
              <a:rPr lang="fr-FR"/>
              <a:pPr>
                <a:defRPr/>
              </a:pPr>
              <a:t>‹N°›</a:t>
            </a:fld>
            <a:endParaRPr lang="fr-FR"/>
          </a:p>
        </p:txBody>
      </p:sp>
    </p:spTree>
    <p:extLst>
      <p:ext uri="{BB962C8B-B14F-4D97-AF65-F5344CB8AC3E}">
        <p14:creationId xmlns:p14="http://schemas.microsoft.com/office/powerpoint/2010/main" val="419439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21508"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800">
                <a:latin typeface="Arial" charset="0"/>
              </a:defRPr>
            </a:lvl1pPr>
          </a:lstStyle>
          <a:p>
            <a:pPr>
              <a:defRPr/>
            </a:pPr>
            <a:r>
              <a:rPr lang="fr-FR"/>
              <a:t>I-</a:t>
            </a:r>
            <a:fld id="{88B410AF-14E7-4D87-8C8E-6E377E0C2388}" type="slidenum">
              <a:rPr lang="fr-FR"/>
              <a:pPr>
                <a:defRPr/>
              </a:pPr>
              <a:t>‹N°›</a:t>
            </a:fld>
            <a:endParaRPr lang="fr-FR"/>
          </a:p>
        </p:txBody>
      </p:sp>
    </p:spTree>
    <p:extLst>
      <p:ext uri="{BB962C8B-B14F-4D97-AF65-F5344CB8AC3E}">
        <p14:creationId xmlns:p14="http://schemas.microsoft.com/office/powerpoint/2010/main" val="330022458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smtClean="0"/>
              <a:t>Cliquez pour modifier le style des sous-titres du masque</a:t>
            </a:r>
            <a:endParaRPr lang="fr-FR"/>
          </a:p>
        </p:txBody>
      </p:sp>
    </p:spTree>
    <p:extLst>
      <p:ext uri="{BB962C8B-B14F-4D97-AF65-F5344CB8AC3E}">
        <p14:creationId xmlns:p14="http://schemas.microsoft.com/office/powerpoint/2010/main" val="211891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2463" y="457200"/>
            <a:ext cx="1943100" cy="5638800"/>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1173163" y="457200"/>
            <a:ext cx="5676900" cy="563880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2716717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87624" y="13209"/>
            <a:ext cx="7829947" cy="1143000"/>
          </a:xfrm>
        </p:spPr>
        <p:txBody>
          <a:bodyPr/>
          <a:lstStyle>
            <a:lvl1pPr>
              <a:defRPr sz="3200"/>
            </a:lvl1pPr>
          </a:lstStyle>
          <a:p>
            <a:r>
              <a:rPr lang="fr-FR" dirty="0" smtClean="0"/>
              <a:t>Cliquez pour modifier le style du titre</a:t>
            </a:r>
            <a:endParaRPr lang="fr-FR" dirty="0"/>
          </a:p>
        </p:txBody>
      </p:sp>
      <p:sp>
        <p:nvSpPr>
          <p:cNvPr id="3" name="Espace réservé du contenu 2"/>
          <p:cNvSpPr>
            <a:spLocks noGrp="1"/>
          </p:cNvSpPr>
          <p:nvPr>
            <p:ph idx="1"/>
          </p:nvPr>
        </p:nvSpPr>
        <p:spPr>
          <a:xfrm>
            <a:off x="179512" y="1412776"/>
            <a:ext cx="8766051" cy="5040560"/>
          </a:xfrm>
        </p:spPr>
        <p:txBody>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extLst>
      <p:ext uri="{BB962C8B-B14F-4D97-AF65-F5344CB8AC3E}">
        <p14:creationId xmlns:p14="http://schemas.microsoft.com/office/powerpoint/2010/main" val="101034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389275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156881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Tree>
    <p:extLst>
      <p:ext uri="{BB962C8B-B14F-4D97-AF65-F5344CB8AC3E}">
        <p14:creationId xmlns:p14="http://schemas.microsoft.com/office/powerpoint/2010/main" val="366428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0620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extLst>
      <p:ext uri="{BB962C8B-B14F-4D97-AF65-F5344CB8AC3E}">
        <p14:creationId xmlns:p14="http://schemas.microsoft.com/office/powerpoint/2010/main" val="285589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extLst>
      <p:ext uri="{BB962C8B-B14F-4D97-AF65-F5344CB8AC3E}">
        <p14:creationId xmlns:p14="http://schemas.microsoft.com/office/powerpoint/2010/main" val="237193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425494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smtClean="0"/>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dirty="0" smtClean="0"/>
              <a:t>Page </a:t>
            </a:r>
            <a:fld id="{E218E9B1-FD08-4C80-902E-210BA2967D0D}" type="slidenum">
              <a:rPr lang="fr-FR" sz="1200" smtClean="0"/>
              <a:pPr>
                <a:spcBef>
                  <a:spcPct val="50000"/>
                </a:spcBef>
                <a:defRPr/>
              </a:pPr>
              <a:t>‹N°›</a:t>
            </a:fld>
            <a:endParaRPr lang="fr-FR" dirty="0" smtClean="0">
              <a:latin typeface="Times New Roman" pitchFamily="18" charset="0"/>
            </a:endParaRPr>
          </a:p>
        </p:txBody>
      </p:sp>
      <p:sp>
        <p:nvSpPr>
          <p:cNvPr id="1028" name="Text Box 4"/>
          <p:cNvSpPr txBox="1">
            <a:spLocks noChangeArrowheads="1"/>
          </p:cNvSpPr>
          <p:nvPr/>
        </p:nvSpPr>
        <p:spPr bwMode="auto">
          <a:xfrm>
            <a:off x="2209800" y="6553200"/>
            <a:ext cx="472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defRPr/>
            </a:pPr>
            <a:r>
              <a:rPr lang="fr-FR" sz="1600" dirty="0" smtClean="0"/>
              <a:t>Python</a:t>
            </a:r>
            <a:endParaRPr lang="fr-FR" dirty="0" smtClean="0">
              <a:latin typeface="Times New Roman" pitchFamily="18" charset="0"/>
            </a:endParaRPr>
          </a:p>
        </p:txBody>
      </p:sp>
      <p:sp>
        <p:nvSpPr>
          <p:cNvPr id="1029" name="Rectangle 5"/>
          <p:cNvSpPr>
            <a:spLocks noGrp="1" noChangeArrowheads="1"/>
          </p:cNvSpPr>
          <p:nvPr>
            <p:ph type="title"/>
          </p:nvPr>
        </p:nvSpPr>
        <p:spPr bwMode="auto">
          <a:xfrm>
            <a:off x="1177925"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smtClean="0"/>
              <a:t>Cliquez pour modifier le style du titre du masque</a:t>
            </a:r>
          </a:p>
        </p:txBody>
      </p:sp>
      <p:sp>
        <p:nvSpPr>
          <p:cNvPr id="1030" name="Rectangle 6"/>
          <p:cNvSpPr>
            <a:spLocks noGrp="1" noChangeArrowheads="1"/>
          </p:cNvSpPr>
          <p:nvPr>
            <p:ph type="body" idx="1"/>
          </p:nvPr>
        </p:nvSpPr>
        <p:spPr bwMode="auto">
          <a:xfrm>
            <a:off x="179388" y="1196975"/>
            <a:ext cx="8766175"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smtClean="0"/>
              <a:t>Cliquez pour modifier les styles du texte du masque</a:t>
            </a:r>
          </a:p>
          <a:p>
            <a:pPr lvl="1"/>
            <a:r>
              <a:rPr lang="fr-FR" altLang="fr-FR" smtClean="0"/>
              <a:t>Deuxième niveau</a:t>
            </a:r>
          </a:p>
          <a:p>
            <a:pPr lvl="2"/>
            <a:r>
              <a:rPr lang="fr-FR" altLang="fr-FR" smtClean="0"/>
              <a:t>Troisième niveau</a:t>
            </a:r>
          </a:p>
          <a:p>
            <a:pPr lvl="3"/>
            <a:r>
              <a:rPr lang="fr-FR" altLang="fr-FR" smtClean="0"/>
              <a:t>Quatrième niveau</a:t>
            </a:r>
          </a:p>
          <a:p>
            <a:pPr lvl="4"/>
            <a:r>
              <a:rPr lang="fr-FR" altLang="fr-FR" smtClean="0"/>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smtClean="0"/>
              <a:t>© Cyril Vincent Conseil</a:t>
            </a:r>
            <a:endParaRPr lang="fr-FR" smtClean="0">
              <a:latin typeface="Times New Roman" pitchFamily="18" charset="0"/>
            </a:endParaRPr>
          </a:p>
        </p:txBody>
      </p:sp>
      <p:pic>
        <p:nvPicPr>
          <p:cNvPr id="1032" name="Picture 8" descr="cartevisit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subTitle" idx="1"/>
          </p:nvPr>
        </p:nvSpPr>
        <p:spPr/>
        <p:txBody>
          <a:bodyPr/>
          <a:lstStyle/>
          <a:p>
            <a:pPr eaLnBrk="1" hangingPunct="1"/>
            <a:r>
              <a:rPr lang="fr-FR" altLang="fr-FR" dirty="0" smtClean="0"/>
              <a:t>Chapitre </a:t>
            </a:r>
            <a:r>
              <a:rPr lang="fr-FR" altLang="fr-FR" dirty="0"/>
              <a:t>1</a:t>
            </a:r>
            <a:endParaRPr lang="fr-FR" altLang="fr-FR" dirty="0" smtClean="0"/>
          </a:p>
          <a:p>
            <a:pPr eaLnBrk="1" hangingPunct="1"/>
            <a:r>
              <a:rPr lang="fr-FR" altLang="fr-FR" smtClean="0"/>
              <a:t>Introduction</a:t>
            </a:r>
            <a:endParaRPr lang="fr-FR" altLang="fr-FR" dirty="0" smtClean="0"/>
          </a:p>
        </p:txBody>
      </p:sp>
      <p:pic>
        <p:nvPicPr>
          <p:cNvPr id="2" name="Image 1"/>
          <p:cNvPicPr>
            <a:picLocks noChangeAspect="1"/>
          </p:cNvPicPr>
          <p:nvPr/>
        </p:nvPicPr>
        <p:blipFill>
          <a:blip r:embed="rId2"/>
          <a:stretch>
            <a:fillRect/>
          </a:stretch>
        </p:blipFill>
        <p:spPr>
          <a:xfrm>
            <a:off x="1214437" y="5023445"/>
            <a:ext cx="6715125" cy="1285875"/>
          </a:xfrm>
          <a:prstGeom prst="rect">
            <a:avLst/>
          </a:prstGeom>
        </p:spPr>
      </p:pic>
      <p:sp>
        <p:nvSpPr>
          <p:cNvPr id="3" name="ZoneTexte 2"/>
          <p:cNvSpPr txBox="1"/>
          <p:nvPr/>
        </p:nvSpPr>
        <p:spPr>
          <a:xfrm>
            <a:off x="3107495" y="2132856"/>
            <a:ext cx="3211135" cy="646331"/>
          </a:xfrm>
          <a:prstGeom prst="rect">
            <a:avLst/>
          </a:prstGeom>
          <a:noFill/>
        </p:spPr>
        <p:txBody>
          <a:bodyPr wrap="none" rtlCol="0">
            <a:spAutoFit/>
          </a:bodyPr>
          <a:lstStyle/>
          <a:p>
            <a:r>
              <a:rPr lang="fr-FR" sz="3600" dirty="0" err="1" smtClean="0"/>
              <a:t>Deep</a:t>
            </a:r>
            <a:r>
              <a:rPr lang="fr-FR" sz="3600" dirty="0" smtClean="0"/>
              <a:t> Learning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1026" name="Picture 2" descr="RÃ©sultat de recherche d'images pour &quot;voiture autonome&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6672"/>
            <a:ext cx="9230645" cy="5733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9827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L'intelligence artificielle</a:t>
            </a:r>
            <a:endParaRPr lang="fr-FR" dirty="0"/>
          </a:p>
        </p:txBody>
      </p:sp>
      <p:sp>
        <p:nvSpPr>
          <p:cNvPr id="3" name="Espace réservé du contenu 2"/>
          <p:cNvSpPr>
            <a:spLocks noGrp="1"/>
          </p:cNvSpPr>
          <p:nvPr>
            <p:ph idx="1"/>
          </p:nvPr>
        </p:nvSpPr>
        <p:spPr>
          <a:xfrm>
            <a:off x="179513" y="1412776"/>
            <a:ext cx="4392488" cy="5040560"/>
          </a:xfrm>
        </p:spPr>
        <p:txBody>
          <a:bodyPr/>
          <a:lstStyle/>
          <a:p>
            <a:r>
              <a:rPr lang="fr-FR" dirty="0" smtClean="0"/>
              <a:t>l'IA est </a:t>
            </a:r>
            <a:r>
              <a:rPr lang="fr-FR" dirty="0"/>
              <a:t>l'ensemble des théories et des techniques mises en œuvre en vue de réaliser des machines capables de simuler l'intelligence </a:t>
            </a:r>
          </a:p>
        </p:txBody>
      </p:sp>
      <p:pic>
        <p:nvPicPr>
          <p:cNvPr id="3074" name="Picture 2" descr="Image associÃ©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1412776"/>
            <a:ext cx="5238750" cy="3924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5201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Test de Turing</a:t>
            </a:r>
            <a:endParaRPr lang="fr-FR" dirty="0"/>
          </a:p>
        </p:txBody>
      </p:sp>
      <p:sp>
        <p:nvSpPr>
          <p:cNvPr id="3" name="Espace réservé du contenu 2"/>
          <p:cNvSpPr>
            <a:spLocks noGrp="1"/>
          </p:cNvSpPr>
          <p:nvPr>
            <p:ph idx="1"/>
          </p:nvPr>
        </p:nvSpPr>
        <p:spPr>
          <a:xfrm>
            <a:off x="179513" y="1412776"/>
            <a:ext cx="6850928" cy="5040560"/>
          </a:xfrm>
        </p:spPr>
        <p:txBody>
          <a:bodyPr/>
          <a:lstStyle/>
          <a:p>
            <a:r>
              <a:rPr lang="fr-FR" dirty="0"/>
              <a:t>Le test de Turing est une proposition de test d’intelligence artificielle fondée sur la faculté d'une machine à imiter la conversation </a:t>
            </a:r>
            <a:r>
              <a:rPr lang="fr-FR" dirty="0" smtClean="0"/>
              <a:t>humaine</a:t>
            </a:r>
          </a:p>
          <a:p>
            <a:pPr lvl="1"/>
            <a:r>
              <a:rPr lang="fr-FR" dirty="0" smtClean="0"/>
              <a:t>Ce test </a:t>
            </a:r>
            <a:r>
              <a:rPr lang="fr-FR" dirty="0"/>
              <a:t>consiste à mettre un humain en confrontation verbale à l’aveugle avec un ordinateur et un autre </a:t>
            </a:r>
            <a:r>
              <a:rPr lang="fr-FR" dirty="0" smtClean="0"/>
              <a:t>humain</a:t>
            </a:r>
          </a:p>
          <a:p>
            <a:pPr lvl="1"/>
            <a:r>
              <a:rPr lang="fr-FR" dirty="0" smtClean="0"/>
              <a:t>Si </a:t>
            </a:r>
            <a:r>
              <a:rPr lang="fr-FR" dirty="0"/>
              <a:t>la personne qui engage les conversations n’est pas capable de dire lequel de ses interlocuteurs est un ordinateur, on peut considérer que le logiciel de l’ordinateur a passé avec succès le </a:t>
            </a:r>
            <a:r>
              <a:rPr lang="fr-FR" dirty="0" smtClean="0"/>
              <a:t>test</a:t>
            </a:r>
            <a:endParaRPr lang="fr-FR" dirty="0"/>
          </a:p>
        </p:txBody>
      </p:sp>
      <p:pic>
        <p:nvPicPr>
          <p:cNvPr id="4098" name="Picture 2" descr="https://upload.wikimedia.org/wikipedia/commons/thumb/e/e4/Turing_Test_version_3.png/220px-Turing_Test_version_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0441" y="2276872"/>
            <a:ext cx="2095500" cy="2686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7962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Copier la nature ou non</a:t>
            </a:r>
            <a:endParaRPr lang="fr-FR" dirty="0"/>
          </a:p>
        </p:txBody>
      </p:sp>
      <p:pic>
        <p:nvPicPr>
          <p:cNvPr id="5122" name="Picture 2" descr="RÃ©sultat de recherche d'images pour &quot;appareil phot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75493"/>
            <a:ext cx="4286250" cy="38100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nattoyz en bois charrette roue Ornemental bois charrette WAGON Roues 59cm jardin dÃ©cor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1551" y="2313809"/>
            <a:ext cx="4632449" cy="4523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0437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IA - ML - DL</a:t>
            </a:r>
            <a:endParaRPr lang="fr-FR" dirty="0"/>
          </a:p>
        </p:txBody>
      </p:sp>
      <p:pic>
        <p:nvPicPr>
          <p:cNvPr id="1026" name="Picture 2" descr="https://www.mytectra.com/media/wysiwyg/Blog/deep-learn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41399"/>
            <a:ext cx="9144000" cy="5816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9382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Machine Learning</a:t>
            </a:r>
            <a:endParaRPr lang="fr-FR" dirty="0"/>
          </a:p>
        </p:txBody>
      </p:sp>
      <p:pic>
        <p:nvPicPr>
          <p:cNvPr id="4" name="Picture 2" descr="https://thinkr.fr/wp-content/uploads/machine-learning-mem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84576"/>
            <a:ext cx="9162255" cy="4581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1893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Machine Learning</a:t>
            </a:r>
            <a:endParaRPr lang="fr-FR" dirty="0"/>
          </a:p>
        </p:txBody>
      </p:sp>
      <p:sp>
        <p:nvSpPr>
          <p:cNvPr id="3" name="Espace réservé du contenu 2"/>
          <p:cNvSpPr>
            <a:spLocks noGrp="1"/>
          </p:cNvSpPr>
          <p:nvPr>
            <p:ph idx="1"/>
          </p:nvPr>
        </p:nvSpPr>
        <p:spPr/>
        <p:txBody>
          <a:bodyPr/>
          <a:lstStyle/>
          <a:p>
            <a:r>
              <a:rPr lang="fr-FR" dirty="0"/>
              <a:t>L'apprentissage automatique </a:t>
            </a:r>
            <a:r>
              <a:rPr lang="fr-FR" dirty="0" smtClean="0"/>
              <a:t>(machine </a:t>
            </a:r>
            <a:r>
              <a:rPr lang="fr-FR" dirty="0" err="1" smtClean="0"/>
              <a:t>learning</a:t>
            </a:r>
            <a:r>
              <a:rPr lang="fr-FR" dirty="0" smtClean="0"/>
              <a:t>), champ </a:t>
            </a:r>
            <a:r>
              <a:rPr lang="fr-FR" dirty="0"/>
              <a:t>d'étude de l'intelligence artificielle, concerne la conception, l'analyse, le développement et l'implémentation de méthodes permettant à une machine </a:t>
            </a:r>
            <a:r>
              <a:rPr lang="fr-FR" dirty="0" smtClean="0"/>
              <a:t>d'évoluer </a:t>
            </a:r>
            <a:r>
              <a:rPr lang="fr-FR" dirty="0"/>
              <a:t>par un processus systématique, et ainsi de remplir des tâches difficiles ou problématiques par des moyens algorithmiques plus classiques</a:t>
            </a:r>
          </a:p>
        </p:txBody>
      </p:sp>
    </p:spTree>
    <p:extLst>
      <p:ext uri="{BB962C8B-B14F-4D97-AF65-F5344CB8AC3E}">
        <p14:creationId xmlns:p14="http://schemas.microsoft.com/office/powerpoint/2010/main" val="840195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Apprentissage supervisé</a:t>
            </a:r>
            <a:endParaRPr lang="fr-FR" dirty="0"/>
          </a:p>
        </p:txBody>
      </p:sp>
      <p:sp>
        <p:nvSpPr>
          <p:cNvPr id="3" name="Espace réservé du contenu 2"/>
          <p:cNvSpPr>
            <a:spLocks noGrp="1"/>
          </p:cNvSpPr>
          <p:nvPr>
            <p:ph idx="1"/>
          </p:nvPr>
        </p:nvSpPr>
        <p:spPr/>
        <p:txBody>
          <a:bodyPr/>
          <a:lstStyle/>
          <a:p>
            <a:r>
              <a:rPr lang="fr-FR" dirty="0" smtClean="0"/>
              <a:t>Dans cet exemple les images ont été annotés par un expert avec leur catégorie</a:t>
            </a:r>
          </a:p>
          <a:p>
            <a:pPr lvl="1"/>
            <a:r>
              <a:rPr lang="fr-FR" dirty="0" smtClean="0"/>
              <a:t>La machine apprend puis prédit</a:t>
            </a:r>
            <a:endParaRPr lang="fr-FR" dirty="0"/>
          </a:p>
        </p:txBody>
      </p:sp>
      <p:pic>
        <p:nvPicPr>
          <p:cNvPr id="1026" name="Picture 2" descr="Chaque image est labellée de sa catégori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2852936"/>
            <a:ext cx="4533900"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17070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But</a:t>
            </a:r>
            <a:endParaRPr lang="fr-FR" dirty="0"/>
          </a:p>
        </p:txBody>
      </p:sp>
      <p:sp>
        <p:nvSpPr>
          <p:cNvPr id="3" name="Espace réservé du contenu 2"/>
          <p:cNvSpPr>
            <a:spLocks noGrp="1"/>
          </p:cNvSpPr>
          <p:nvPr>
            <p:ph idx="1"/>
          </p:nvPr>
        </p:nvSpPr>
        <p:spPr/>
        <p:txBody>
          <a:bodyPr/>
          <a:lstStyle/>
          <a:p>
            <a:r>
              <a:rPr lang="fr-FR" dirty="0"/>
              <a:t>En machine </a:t>
            </a:r>
            <a:r>
              <a:rPr lang="fr-FR" dirty="0" err="1"/>
              <a:t>learning</a:t>
            </a:r>
            <a:r>
              <a:rPr lang="fr-FR" dirty="0"/>
              <a:t> et en data science plus généralement, l'objectif est de trouver un modèle </a:t>
            </a:r>
            <a:r>
              <a:rPr lang="fr-FR" dirty="0" smtClean="0"/>
              <a:t>du </a:t>
            </a:r>
            <a:r>
              <a:rPr lang="fr-FR" dirty="0"/>
              <a:t>phénomène à l'origine des </a:t>
            </a:r>
            <a:r>
              <a:rPr lang="fr-FR" dirty="0" smtClean="0"/>
              <a:t>données</a:t>
            </a:r>
          </a:p>
          <a:p>
            <a:r>
              <a:rPr lang="fr-FR" dirty="0" smtClean="0"/>
              <a:t>C'est </a:t>
            </a:r>
            <a:r>
              <a:rPr lang="fr-FR" dirty="0"/>
              <a:t>à dire qu'on considère que chaque donnée observée est l'expression d'une variable aléatoire générée par une distribution de </a:t>
            </a:r>
            <a:r>
              <a:rPr lang="fr-FR" dirty="0" smtClean="0"/>
              <a:t>probabilité</a:t>
            </a:r>
          </a:p>
          <a:p>
            <a:pPr lvl="1"/>
            <a:r>
              <a:rPr lang="fr-FR" smtClean="0"/>
              <a:t>Par exemple les sondages</a:t>
            </a:r>
            <a:endParaRPr lang="fr-FR" dirty="0"/>
          </a:p>
        </p:txBody>
      </p:sp>
    </p:spTree>
    <p:extLst>
      <p:ext uri="{BB962C8B-B14F-4D97-AF65-F5344CB8AC3E}">
        <p14:creationId xmlns:p14="http://schemas.microsoft.com/office/powerpoint/2010/main" val="16216751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a:t>
            </a:r>
            <a:endParaRPr lang="fr-FR" dirty="0"/>
          </a:p>
        </p:txBody>
      </p:sp>
      <p:sp>
        <p:nvSpPr>
          <p:cNvPr id="3" name="Espace réservé du contenu 2"/>
          <p:cNvSpPr>
            <a:spLocks noGrp="1"/>
          </p:cNvSpPr>
          <p:nvPr>
            <p:ph idx="1"/>
          </p:nvPr>
        </p:nvSpPr>
        <p:spPr/>
        <p:txBody>
          <a:bodyPr/>
          <a:lstStyle/>
          <a:p>
            <a:r>
              <a:rPr lang="fr-FR" dirty="0" smtClean="0"/>
              <a:t>Imaginez </a:t>
            </a:r>
            <a:r>
              <a:rPr lang="fr-FR" dirty="0"/>
              <a:t>que vous voulez savoir si vous payez trop cher votre </a:t>
            </a:r>
            <a:r>
              <a:rPr lang="fr-FR" dirty="0" smtClean="0"/>
              <a:t>loyer</a:t>
            </a:r>
          </a:p>
          <a:p>
            <a:r>
              <a:rPr lang="fr-FR" dirty="0" smtClean="0"/>
              <a:t>Vous </a:t>
            </a:r>
            <a:r>
              <a:rPr lang="fr-FR" dirty="0"/>
              <a:t>avez récupéré sur un site de location une trentaine de prix des locations disponibles, ainsi que la surface associée</a:t>
            </a:r>
          </a:p>
        </p:txBody>
      </p:sp>
      <p:pic>
        <p:nvPicPr>
          <p:cNvPr id="4" name="Image 3"/>
          <p:cNvPicPr>
            <a:picLocks noChangeAspect="1"/>
          </p:cNvPicPr>
          <p:nvPr/>
        </p:nvPicPr>
        <p:blipFill>
          <a:blip r:embed="rId2"/>
          <a:stretch>
            <a:fillRect/>
          </a:stretch>
        </p:blipFill>
        <p:spPr>
          <a:xfrm>
            <a:off x="4932040" y="4149080"/>
            <a:ext cx="2809875" cy="2038350"/>
          </a:xfrm>
          <a:prstGeom prst="rect">
            <a:avLst/>
          </a:prstGeom>
        </p:spPr>
      </p:pic>
    </p:spTree>
    <p:extLst>
      <p:ext uri="{BB962C8B-B14F-4D97-AF65-F5344CB8AC3E}">
        <p14:creationId xmlns:p14="http://schemas.microsoft.com/office/powerpoint/2010/main" val="3545487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1026" name="Picture 2" descr="Image associÃ©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616" y="0"/>
            <a:ext cx="7215842" cy="6785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95597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Graphique</a:t>
            </a:r>
            <a:endParaRPr lang="fr-FR" dirty="0"/>
          </a:p>
        </p:txBody>
      </p:sp>
      <p:sp>
        <p:nvSpPr>
          <p:cNvPr id="3" name="Espace réservé du contenu 2"/>
          <p:cNvSpPr>
            <a:spLocks noGrp="1"/>
          </p:cNvSpPr>
          <p:nvPr>
            <p:ph idx="1"/>
          </p:nvPr>
        </p:nvSpPr>
        <p:spPr/>
        <p:txBody>
          <a:bodyPr/>
          <a:lstStyle/>
          <a:p>
            <a:r>
              <a:rPr lang="fr-FR" dirty="0" smtClean="0"/>
              <a:t>Surface / Loyer</a:t>
            </a:r>
            <a:endParaRPr lang="fr-FR" dirty="0"/>
          </a:p>
        </p:txBody>
      </p:sp>
      <p:pic>
        <p:nvPicPr>
          <p:cNvPr id="1028" name="Picture 4" descr="Le loyer mensuel en fonction de la surface du loge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060848"/>
            <a:ext cx="5688632" cy="3931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46433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Régression linéaire</a:t>
            </a:r>
            <a:endParaRPr lang="fr-FR" dirty="0"/>
          </a:p>
        </p:txBody>
      </p:sp>
      <p:sp>
        <p:nvSpPr>
          <p:cNvPr id="3" name="Espace réservé du contenu 2"/>
          <p:cNvSpPr>
            <a:spLocks noGrp="1"/>
          </p:cNvSpPr>
          <p:nvPr>
            <p:ph idx="1"/>
          </p:nvPr>
        </p:nvSpPr>
        <p:spPr/>
        <p:txBody>
          <a:bodyPr/>
          <a:lstStyle/>
          <a:p>
            <a:r>
              <a:rPr lang="fr-FR" dirty="0" smtClean="0"/>
              <a:t>Notre exemple montre une régression linéaire</a:t>
            </a:r>
          </a:p>
          <a:p>
            <a:endParaRPr lang="fr-FR" dirty="0"/>
          </a:p>
        </p:txBody>
      </p:sp>
      <p:pic>
        <p:nvPicPr>
          <p:cNvPr id="2056" name="Picture 8" descr="la droite de régression correspondant à la modélisation statistique du nuage de poi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1" y="2420888"/>
            <a:ext cx="5212067" cy="3648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78160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Classification</a:t>
            </a:r>
            <a:endParaRPr lang="fr-FR" dirty="0"/>
          </a:p>
        </p:txBody>
      </p:sp>
      <p:sp>
        <p:nvSpPr>
          <p:cNvPr id="3" name="Espace réservé du contenu 2"/>
          <p:cNvSpPr>
            <a:spLocks noGrp="1"/>
          </p:cNvSpPr>
          <p:nvPr>
            <p:ph idx="1"/>
          </p:nvPr>
        </p:nvSpPr>
        <p:spPr/>
        <p:txBody>
          <a:bodyPr/>
          <a:lstStyle/>
          <a:p>
            <a:r>
              <a:rPr lang="fr-FR" dirty="0"/>
              <a:t>Une autre distinction qui vous aidera dans le choix d'un algorithme de machine </a:t>
            </a:r>
            <a:r>
              <a:rPr lang="fr-FR" dirty="0" err="1"/>
              <a:t>learning</a:t>
            </a:r>
            <a:r>
              <a:rPr lang="fr-FR" dirty="0"/>
              <a:t> est le type de sortie que l'on attend de notre </a:t>
            </a:r>
            <a:r>
              <a:rPr lang="fr-FR" dirty="0" smtClean="0"/>
              <a:t>programme</a:t>
            </a:r>
          </a:p>
          <a:p>
            <a:pPr lvl="1"/>
            <a:r>
              <a:rPr lang="fr-FR" dirty="0" smtClean="0"/>
              <a:t>Est-ce </a:t>
            </a:r>
            <a:r>
              <a:rPr lang="fr-FR" dirty="0"/>
              <a:t>une valeur continue (un </a:t>
            </a:r>
            <a:r>
              <a:rPr lang="fr-FR" dirty="0" smtClean="0"/>
              <a:t>nombre)</a:t>
            </a:r>
          </a:p>
          <a:p>
            <a:pPr lvl="1"/>
            <a:r>
              <a:rPr lang="fr-FR" dirty="0" smtClean="0"/>
              <a:t>ou </a:t>
            </a:r>
            <a:r>
              <a:rPr lang="fr-FR" dirty="0"/>
              <a:t>bien une valeur discrète (une catégorie) </a:t>
            </a:r>
            <a:r>
              <a:rPr lang="fr-FR" dirty="0" smtClean="0"/>
              <a:t>?</a:t>
            </a:r>
          </a:p>
          <a:p>
            <a:r>
              <a:rPr lang="fr-FR" dirty="0" smtClean="0"/>
              <a:t>Le </a:t>
            </a:r>
            <a:r>
              <a:rPr lang="fr-FR" dirty="0"/>
              <a:t>premier cas est appelé une régression, le second une classification</a:t>
            </a:r>
          </a:p>
        </p:txBody>
      </p:sp>
      <p:pic>
        <p:nvPicPr>
          <p:cNvPr id="1026" name="Picture 2" descr="Illustration de la différence entre régression et classific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4591645"/>
            <a:ext cx="4286250"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9567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Apprentissage</a:t>
            </a:r>
            <a:endParaRPr lang="fr-FR" dirty="0"/>
          </a:p>
        </p:txBody>
      </p:sp>
      <p:sp>
        <p:nvSpPr>
          <p:cNvPr id="3" name="Espace réservé du contenu 2"/>
          <p:cNvSpPr>
            <a:spLocks noGrp="1"/>
          </p:cNvSpPr>
          <p:nvPr>
            <p:ph idx="1"/>
          </p:nvPr>
        </p:nvSpPr>
        <p:spPr/>
        <p:txBody>
          <a:bodyPr/>
          <a:lstStyle/>
          <a:p>
            <a:r>
              <a:rPr lang="fr-FR" dirty="0"/>
              <a:t>En machine </a:t>
            </a:r>
            <a:r>
              <a:rPr lang="fr-FR" dirty="0" err="1"/>
              <a:t>learning</a:t>
            </a:r>
            <a:r>
              <a:rPr lang="fr-FR" dirty="0"/>
              <a:t>, l'idée est que l'algorithme construise une "représentation interne" tout seul afin de pouvoir effectuer la tâche qui lui est demandée (prédiction, identification, </a:t>
            </a:r>
            <a:r>
              <a:rPr lang="fr-FR" dirty="0" err="1" smtClean="0"/>
              <a:t>etc</a:t>
            </a:r>
            <a:r>
              <a:rPr lang="fr-FR" dirty="0" smtClean="0"/>
              <a:t>)</a:t>
            </a:r>
          </a:p>
          <a:p>
            <a:r>
              <a:rPr lang="fr-FR" dirty="0" smtClean="0"/>
              <a:t>L’être humain est quasiment incapable d’écrire l’algorithme</a:t>
            </a:r>
          </a:p>
          <a:p>
            <a:r>
              <a:rPr lang="fr-FR" dirty="0" smtClean="0"/>
              <a:t>Pour </a:t>
            </a:r>
            <a:r>
              <a:rPr lang="fr-FR" dirty="0"/>
              <a:t>cela, il va d'abord falloir lui entrer un jeu de données d'exemples afin qu'il puisse s'entraîner et s'améliorer, d'où le mot </a:t>
            </a:r>
            <a:r>
              <a:rPr lang="fr-FR" dirty="0" smtClean="0"/>
              <a:t>apprentissage</a:t>
            </a:r>
          </a:p>
          <a:p>
            <a:r>
              <a:rPr lang="fr-FR" dirty="0" smtClean="0"/>
              <a:t>Ce </a:t>
            </a:r>
            <a:r>
              <a:rPr lang="fr-FR" dirty="0"/>
              <a:t>jeu de données s'appelle le </a:t>
            </a:r>
            <a:r>
              <a:rPr lang="fr-FR" dirty="0" smtClean="0"/>
              <a:t>training set</a:t>
            </a:r>
          </a:p>
          <a:p>
            <a:endParaRPr lang="fr-FR" dirty="0"/>
          </a:p>
        </p:txBody>
      </p:sp>
    </p:spTree>
    <p:extLst>
      <p:ext uri="{BB962C8B-B14F-4D97-AF65-F5344CB8AC3E}">
        <p14:creationId xmlns:p14="http://schemas.microsoft.com/office/powerpoint/2010/main" val="30133648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Machine Learning </a:t>
            </a:r>
            <a:r>
              <a:rPr lang="fr-FR" smtClean="0"/>
              <a:t>vs Programmation</a:t>
            </a:r>
            <a:endParaRPr lang="fr-FR" dirty="0"/>
          </a:p>
        </p:txBody>
      </p:sp>
      <p:pic>
        <p:nvPicPr>
          <p:cNvPr id="1026" name="Picture 2" descr="https://dpzbhybb2pdcj.cloudfront.net/allaire/Figures/01fig0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2420888"/>
            <a:ext cx="6048672" cy="3069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11577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Choix du modèle</a:t>
            </a:r>
            <a:endParaRPr lang="fr-FR" dirty="0"/>
          </a:p>
        </p:txBody>
      </p:sp>
      <p:pic>
        <p:nvPicPr>
          <p:cNvPr id="4" name="Espace réservé du contenu 3"/>
          <p:cNvPicPr>
            <a:picLocks noGrp="1" noChangeAspect="1"/>
          </p:cNvPicPr>
          <p:nvPr>
            <p:ph idx="1"/>
          </p:nvPr>
        </p:nvPicPr>
        <p:blipFill>
          <a:blip r:embed="rId2"/>
          <a:stretch>
            <a:fillRect/>
          </a:stretch>
        </p:blipFill>
        <p:spPr>
          <a:xfrm>
            <a:off x="1338263" y="1466056"/>
            <a:ext cx="6448425" cy="4933950"/>
          </a:xfrm>
          <a:prstGeom prst="rect">
            <a:avLst/>
          </a:prstGeom>
        </p:spPr>
      </p:pic>
    </p:spTree>
    <p:extLst>
      <p:ext uri="{BB962C8B-B14F-4D97-AF65-F5344CB8AC3E}">
        <p14:creationId xmlns:p14="http://schemas.microsoft.com/office/powerpoint/2010/main" val="17387973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a:t>
            </a:r>
            <a:r>
              <a:rPr lang="fr-FR" dirty="0" err="1" smtClean="0"/>
              <a:t>frameworks</a:t>
            </a:r>
            <a:endParaRPr lang="fr-FR" dirty="0"/>
          </a:p>
        </p:txBody>
      </p:sp>
      <p:sp>
        <p:nvSpPr>
          <p:cNvPr id="3" name="Espace réservé du contenu 2"/>
          <p:cNvSpPr>
            <a:spLocks noGrp="1"/>
          </p:cNvSpPr>
          <p:nvPr>
            <p:ph idx="1"/>
          </p:nvPr>
        </p:nvSpPr>
        <p:spPr/>
        <p:txBody>
          <a:bodyPr/>
          <a:lstStyle/>
          <a:p>
            <a:r>
              <a:rPr lang="fr-FR" dirty="0" smtClean="0"/>
              <a:t>Le leader</a:t>
            </a:r>
          </a:p>
          <a:p>
            <a:pPr lvl="1"/>
            <a:r>
              <a:rPr lang="fr-FR" dirty="0" smtClean="0"/>
              <a:t>Python </a:t>
            </a:r>
            <a:r>
              <a:rPr lang="fr-FR" dirty="0" err="1" smtClean="0"/>
              <a:t>ScikitLearn</a:t>
            </a:r>
            <a:r>
              <a:rPr lang="fr-FR" dirty="0" smtClean="0"/>
              <a:t> (INRIA)</a:t>
            </a:r>
            <a:endParaRPr lang="fr-FR" dirty="0"/>
          </a:p>
          <a:p>
            <a:r>
              <a:rPr lang="fr-FR" dirty="0" smtClean="0"/>
              <a:t>Le challenger</a:t>
            </a:r>
          </a:p>
          <a:p>
            <a:pPr lvl="1"/>
            <a:r>
              <a:rPr lang="fr-FR" dirty="0" smtClean="0"/>
              <a:t>R</a:t>
            </a:r>
          </a:p>
          <a:p>
            <a:r>
              <a:rPr lang="fr-FR" dirty="0" smtClean="0"/>
              <a:t>Java et C# savent en faire mais ne font pas référence</a:t>
            </a:r>
          </a:p>
        </p:txBody>
      </p:sp>
    </p:spTree>
    <p:extLst>
      <p:ext uri="{BB962C8B-B14F-4D97-AF65-F5344CB8AC3E}">
        <p14:creationId xmlns:p14="http://schemas.microsoft.com/office/powerpoint/2010/main" val="40013653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Deep</a:t>
            </a:r>
            <a:r>
              <a:rPr lang="fr-FR" dirty="0" smtClean="0"/>
              <a:t> Learning</a:t>
            </a:r>
            <a:endParaRPr lang="fr-FR" dirty="0"/>
          </a:p>
        </p:txBody>
      </p:sp>
      <p:sp>
        <p:nvSpPr>
          <p:cNvPr id="3" name="Espace réservé du contenu 2"/>
          <p:cNvSpPr>
            <a:spLocks noGrp="1"/>
          </p:cNvSpPr>
          <p:nvPr>
            <p:ph idx="1"/>
          </p:nvPr>
        </p:nvSpPr>
        <p:spPr/>
        <p:txBody>
          <a:bodyPr/>
          <a:lstStyle/>
          <a:p>
            <a:r>
              <a:rPr lang="fr-FR" dirty="0" smtClean="0"/>
              <a:t>Le </a:t>
            </a:r>
            <a:r>
              <a:rPr lang="fr-FR" dirty="0" err="1" smtClean="0"/>
              <a:t>deep</a:t>
            </a:r>
            <a:r>
              <a:rPr lang="fr-FR" dirty="0" smtClean="0"/>
              <a:t> </a:t>
            </a:r>
            <a:r>
              <a:rPr lang="fr-FR" dirty="0" err="1" smtClean="0"/>
              <a:t>learning</a:t>
            </a:r>
            <a:r>
              <a:rPr lang="fr-FR" dirty="0" smtClean="0"/>
              <a:t> </a:t>
            </a:r>
            <a:r>
              <a:rPr lang="fr-FR" dirty="0"/>
              <a:t>est un ensemble de méthodes d'apprentissage automatique tentant de modéliser avec un haut niveau d’abstraction des données grâce à des architectures articulées de différentes transformations </a:t>
            </a:r>
            <a:r>
              <a:rPr lang="fr-FR"/>
              <a:t>non </a:t>
            </a:r>
            <a:r>
              <a:rPr lang="fr-FR" smtClean="0"/>
              <a:t>linéaires</a:t>
            </a:r>
          </a:p>
          <a:p>
            <a:pPr lvl="1"/>
            <a:r>
              <a:rPr lang="fr-FR" smtClean="0"/>
              <a:t>Ces </a:t>
            </a:r>
            <a:r>
              <a:rPr lang="fr-FR" dirty="0"/>
              <a:t>techniques ont permis des progrès importants et rapides dans les domaines de l'analyse du signal sonore ou visuel et notamment de la reconnaissance faciale, de la reconnaissance vocale, de la vision par ordinateur, du traitement automatisé du langage</a:t>
            </a:r>
          </a:p>
        </p:txBody>
      </p:sp>
    </p:spTree>
    <p:extLst>
      <p:ext uri="{BB962C8B-B14F-4D97-AF65-F5344CB8AC3E}">
        <p14:creationId xmlns:p14="http://schemas.microsoft.com/office/powerpoint/2010/main" val="35542267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Neurone</a:t>
            </a:r>
            <a:endParaRPr lang="fr-FR"/>
          </a:p>
        </p:txBody>
      </p:sp>
      <p:sp>
        <p:nvSpPr>
          <p:cNvPr id="3" name="Espace réservé du contenu 2"/>
          <p:cNvSpPr>
            <a:spLocks noGrp="1"/>
          </p:cNvSpPr>
          <p:nvPr>
            <p:ph idx="1"/>
          </p:nvPr>
        </p:nvSpPr>
        <p:spPr/>
        <p:txBody>
          <a:bodyPr/>
          <a:lstStyle/>
          <a:p>
            <a:r>
              <a:rPr lang="fr-FR" dirty="0" smtClean="0"/>
              <a:t>En biologie un neurone est une cellule connecté à d’autre neurones qui a la faculté de laisser passer ou non un courant électrique</a:t>
            </a:r>
          </a:p>
          <a:p>
            <a:pPr lvl="1"/>
            <a:r>
              <a:rPr lang="fr-FR" dirty="0" smtClean="0"/>
              <a:t>Sa modélisation mathématique est appelé perceptron</a:t>
            </a:r>
          </a:p>
          <a:p>
            <a:endParaRPr lang="fr-FR" dirty="0"/>
          </a:p>
        </p:txBody>
      </p:sp>
      <p:pic>
        <p:nvPicPr>
          <p:cNvPr id="6146" name="Picture 2" descr="RÃ©sultat de recherche d'images pour &quot;neurone&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3429000"/>
            <a:ext cx="5184576" cy="2912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87193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Neurone</a:t>
            </a:r>
            <a:endParaRPr lang="fr-FR" dirty="0"/>
          </a:p>
        </p:txBody>
      </p:sp>
      <p:sp>
        <p:nvSpPr>
          <p:cNvPr id="3" name="Espace réservé du contenu 2"/>
          <p:cNvSpPr>
            <a:spLocks noGrp="1"/>
          </p:cNvSpPr>
          <p:nvPr>
            <p:ph idx="1"/>
          </p:nvPr>
        </p:nvSpPr>
        <p:spPr/>
        <p:txBody>
          <a:bodyPr/>
          <a:lstStyle/>
          <a:p>
            <a:r>
              <a:rPr lang="fr-FR" dirty="0" smtClean="0"/>
              <a:t>Un neurone possède plusieurs entrées (ix), une sortie (o), un seuil et une fonction d’activation (f)</a:t>
            </a:r>
          </a:p>
          <a:p>
            <a:r>
              <a:rPr lang="fr-FR" dirty="0" smtClean="0"/>
              <a:t>Chaque entrée possède un poids (</a:t>
            </a:r>
            <a:r>
              <a:rPr lang="fr-FR" dirty="0" err="1" smtClean="0"/>
              <a:t>Wx</a:t>
            </a:r>
            <a:r>
              <a:rPr lang="fr-FR" dirty="0" smtClean="0"/>
              <a:t>)</a:t>
            </a:r>
          </a:p>
          <a:p>
            <a:endParaRPr lang="fr-FR" dirty="0"/>
          </a:p>
        </p:txBody>
      </p:sp>
      <p:pic>
        <p:nvPicPr>
          <p:cNvPr id="1026" name="Picture 2" descr="Schéma d'un perceptron à n entré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6473" y="2719205"/>
            <a:ext cx="5640561" cy="3990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497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Wikipedia</a:t>
            </a:r>
            <a:endParaRPr lang="fr-FR" dirty="0"/>
          </a:p>
        </p:txBody>
      </p:sp>
      <p:sp>
        <p:nvSpPr>
          <p:cNvPr id="3" name="Espace réservé du contenu 2"/>
          <p:cNvSpPr>
            <a:spLocks noGrp="1"/>
          </p:cNvSpPr>
          <p:nvPr>
            <p:ph idx="1"/>
          </p:nvPr>
        </p:nvSpPr>
        <p:spPr/>
        <p:txBody>
          <a:bodyPr/>
          <a:lstStyle/>
          <a:p>
            <a:r>
              <a:rPr lang="fr-FR" dirty="0"/>
              <a:t>L</a:t>
            </a:r>
            <a:r>
              <a:rPr lang="fr-FR" dirty="0" smtClean="0"/>
              <a:t>a </a:t>
            </a:r>
            <a:r>
              <a:rPr lang="fr-FR" dirty="0"/>
              <a:t>science des données est l'extraction de connaissance d'ensembles de </a:t>
            </a:r>
            <a:r>
              <a:rPr lang="fr-FR" dirty="0" smtClean="0"/>
              <a:t>données</a:t>
            </a:r>
          </a:p>
          <a:p>
            <a:r>
              <a:rPr lang="fr-FR" dirty="0" smtClean="0"/>
              <a:t>Elle </a:t>
            </a:r>
            <a:r>
              <a:rPr lang="fr-FR" dirty="0"/>
              <a:t>emploie des techniques et des théories tirées de plusieurs autres domaines plus </a:t>
            </a:r>
            <a:r>
              <a:rPr lang="fr-FR" dirty="0" smtClean="0"/>
              <a:t>larges :</a:t>
            </a:r>
          </a:p>
          <a:p>
            <a:pPr lvl="1"/>
            <a:r>
              <a:rPr lang="fr-FR" dirty="0" smtClean="0"/>
              <a:t>des </a:t>
            </a:r>
            <a:r>
              <a:rPr lang="fr-FR" dirty="0"/>
              <a:t>mathématiques, la statistique principalement, la théorie de l'information et la technologie de l'information, notamment le traitement de signal, des modèles probabilistes, l'apprentissage automatique, l'apprentissage statistique, la programmation informatique, l'ingénierie de données, la reconnaissance de formes et l'apprentissage, la visualisation, l'analytique prophétique, la modélisation d'incertitude, le stockage de données, </a:t>
            </a:r>
            <a:r>
              <a:rPr lang="fr-FR" dirty="0" smtClean="0"/>
              <a:t>…</a:t>
            </a:r>
          </a:p>
        </p:txBody>
      </p:sp>
    </p:spTree>
    <p:extLst>
      <p:ext uri="{BB962C8B-B14F-4D97-AF65-F5344CB8AC3E}">
        <p14:creationId xmlns:p14="http://schemas.microsoft.com/office/powerpoint/2010/main" val="17739368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Réseaux</a:t>
            </a:r>
            <a:endParaRPr lang="fr-FR" dirty="0"/>
          </a:p>
        </p:txBody>
      </p:sp>
      <p:sp>
        <p:nvSpPr>
          <p:cNvPr id="3" name="Espace réservé du contenu 2"/>
          <p:cNvSpPr>
            <a:spLocks noGrp="1"/>
          </p:cNvSpPr>
          <p:nvPr>
            <p:ph idx="1"/>
          </p:nvPr>
        </p:nvSpPr>
        <p:spPr/>
        <p:txBody>
          <a:bodyPr/>
          <a:lstStyle/>
          <a:p>
            <a:r>
              <a:rPr lang="fr-FR" dirty="0" smtClean="0"/>
              <a:t>Les neurones peuvent être mis en réseaux</a:t>
            </a:r>
          </a:p>
          <a:p>
            <a:pPr lvl="1"/>
            <a:r>
              <a:rPr lang="fr-FR" dirty="0" smtClean="0"/>
              <a:t>En arbre (MLP)</a:t>
            </a:r>
          </a:p>
          <a:p>
            <a:pPr lvl="1"/>
            <a:r>
              <a:rPr lang="fr-FR" dirty="0"/>
              <a:t>E</a:t>
            </a:r>
            <a:r>
              <a:rPr lang="fr-FR" dirty="0" smtClean="0"/>
              <a:t>n graphe (plus complexe)</a:t>
            </a:r>
          </a:p>
          <a:p>
            <a:pPr lvl="1"/>
            <a:r>
              <a:rPr lang="fr-FR" dirty="0" smtClean="0"/>
              <a:t>Poids multiples</a:t>
            </a:r>
          </a:p>
          <a:p>
            <a:r>
              <a:rPr lang="fr-FR" dirty="0" smtClean="0"/>
              <a:t>Très couteux</a:t>
            </a:r>
          </a:p>
          <a:p>
            <a:pPr lvl="1"/>
            <a:r>
              <a:rPr lang="fr-FR" dirty="0" smtClean="0"/>
              <a:t>Mais donne de très bon résultats</a:t>
            </a:r>
          </a:p>
          <a:p>
            <a:pPr lvl="1"/>
            <a:r>
              <a:rPr lang="fr-FR" dirty="0" smtClean="0"/>
              <a:t>Maitrise l’addition sur 4 bits avec </a:t>
            </a:r>
            <a:r>
              <a:rPr lang="fr-FR" dirty="0" smtClean="0"/>
              <a:t>145</a:t>
            </a:r>
            <a:r>
              <a:rPr lang="fr-FR" dirty="0" smtClean="0"/>
              <a:t> </a:t>
            </a:r>
            <a:r>
              <a:rPr lang="fr-FR" dirty="0" smtClean="0"/>
              <a:t>neurones et </a:t>
            </a:r>
            <a:r>
              <a:rPr lang="fr-FR" dirty="0" smtClean="0"/>
              <a:t>100 </a:t>
            </a:r>
            <a:r>
              <a:rPr lang="fr-FR" dirty="0" smtClean="0"/>
              <a:t>itérations</a:t>
            </a:r>
          </a:p>
          <a:p>
            <a:r>
              <a:rPr lang="fr-FR" dirty="0" err="1" smtClean="0"/>
              <a:t>Backpropagation</a:t>
            </a:r>
            <a:r>
              <a:rPr lang="fr-FR" dirty="0" smtClean="0"/>
              <a:t> complexe</a:t>
            </a:r>
          </a:p>
          <a:p>
            <a:pPr lvl="1"/>
            <a:r>
              <a:rPr lang="fr-FR" dirty="0" smtClean="0"/>
              <a:t>Basé sur la répartition de l'erreurs sur les poids et la pente de la courbe de la fonction d'activation (</a:t>
            </a:r>
            <a:r>
              <a:rPr lang="fr-FR" dirty="0" err="1" smtClean="0"/>
              <a:t>derivée</a:t>
            </a:r>
            <a:r>
              <a:rPr lang="fr-FR" dirty="0" smtClean="0"/>
              <a:t>)</a:t>
            </a:r>
            <a:endParaRPr lang="fr-FR" dirty="0"/>
          </a:p>
        </p:txBody>
      </p:sp>
      <p:pic>
        <p:nvPicPr>
          <p:cNvPr id="3074" name="Picture 2" descr="../_images/multilayerperceptron_networ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16216" y="1930341"/>
            <a:ext cx="2088232" cy="2269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80727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Workflow</a:t>
            </a:r>
            <a:endParaRPr lang="fr-FR" dirty="0"/>
          </a:p>
        </p:txBody>
      </p:sp>
      <p:pic>
        <p:nvPicPr>
          <p:cNvPr id="1026" name="Picture 2" descr="Cycle de travail du data scientist - en.wikipedia.org/wiki/Data_science poue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7664" y="1484784"/>
            <a:ext cx="5415111" cy="4061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78283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p:txBody>
          <a:bodyPr/>
          <a:lstStyle/>
          <a:p>
            <a:endParaRPr lang="fr-FR" dirty="0"/>
          </a:p>
        </p:txBody>
      </p:sp>
      <p:pic>
        <p:nvPicPr>
          <p:cNvPr id="3074" name="Picture 2" descr="https://cdn.technologyreview.com/i/images/Face%20detection.png?sw=6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209"/>
            <a:ext cx="9252520" cy="518141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Ã©sultat de recherche d'images pour &quot;deep learning face recognition&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85999" y="5073942"/>
            <a:ext cx="5280521" cy="1760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2161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Data Science</a:t>
            </a:r>
            <a:endParaRPr lang="fr-FR" dirty="0"/>
          </a:p>
        </p:txBody>
      </p:sp>
      <p:pic>
        <p:nvPicPr>
          <p:cNvPr id="1026" name="Picture 2" descr="https://upload.wikimedia.org/wikipedia/commons/4/44/DataScienceDisciplines.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02267" y="1412875"/>
            <a:ext cx="6720417" cy="5040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1903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Data Science</a:t>
            </a:r>
            <a:endParaRPr lang="fr-FR" dirty="0"/>
          </a:p>
        </p:txBody>
      </p:sp>
      <p:sp>
        <p:nvSpPr>
          <p:cNvPr id="3" name="Espace réservé du contenu 2"/>
          <p:cNvSpPr>
            <a:spLocks noGrp="1"/>
          </p:cNvSpPr>
          <p:nvPr>
            <p:ph idx="1"/>
          </p:nvPr>
        </p:nvSpPr>
        <p:spPr/>
        <p:txBody>
          <a:bodyPr/>
          <a:lstStyle/>
          <a:p>
            <a:r>
              <a:rPr lang="fr-FR" dirty="0" smtClean="0"/>
              <a:t>S’appuie sur plusieurs technologies</a:t>
            </a:r>
          </a:p>
          <a:p>
            <a:r>
              <a:rPr lang="fr-FR" dirty="0" smtClean="0"/>
              <a:t>Développement</a:t>
            </a:r>
          </a:p>
          <a:p>
            <a:pPr lvl="1"/>
            <a:r>
              <a:rPr lang="fr-FR" dirty="0" smtClean="0"/>
              <a:t>Python, R</a:t>
            </a:r>
          </a:p>
          <a:p>
            <a:r>
              <a:rPr lang="fr-FR" dirty="0" smtClean="0"/>
              <a:t>Stockage</a:t>
            </a:r>
          </a:p>
          <a:p>
            <a:pPr lvl="1"/>
            <a:r>
              <a:rPr lang="fr-FR" dirty="0" smtClean="0"/>
              <a:t>File, Base de données, </a:t>
            </a:r>
            <a:r>
              <a:rPr lang="fr-FR" dirty="0" err="1" smtClean="0"/>
              <a:t>Big</a:t>
            </a:r>
            <a:r>
              <a:rPr lang="fr-FR" dirty="0" smtClean="0"/>
              <a:t> Data</a:t>
            </a:r>
          </a:p>
          <a:p>
            <a:r>
              <a:rPr lang="fr-FR" dirty="0" smtClean="0"/>
              <a:t>Math</a:t>
            </a:r>
          </a:p>
          <a:p>
            <a:pPr lvl="1"/>
            <a:r>
              <a:rPr lang="fr-FR" dirty="0" smtClean="0"/>
              <a:t>Régression, </a:t>
            </a:r>
            <a:r>
              <a:rPr lang="fr-FR" dirty="0" err="1" smtClean="0"/>
              <a:t>Stats</a:t>
            </a:r>
            <a:r>
              <a:rPr lang="fr-FR" dirty="0" smtClean="0"/>
              <a:t>, Algèbre linéaire</a:t>
            </a:r>
          </a:p>
          <a:p>
            <a:r>
              <a:rPr lang="fr-FR" dirty="0" smtClean="0"/>
              <a:t>IA</a:t>
            </a:r>
          </a:p>
          <a:p>
            <a:pPr lvl="1"/>
            <a:r>
              <a:rPr lang="fr-FR" dirty="0" smtClean="0"/>
              <a:t>Réseaux neuronaux</a:t>
            </a:r>
          </a:p>
        </p:txBody>
      </p:sp>
    </p:spTree>
    <p:extLst>
      <p:ext uri="{BB962C8B-B14F-4D97-AF65-F5344CB8AC3E}">
        <p14:creationId xmlns:p14="http://schemas.microsoft.com/office/powerpoint/2010/main" val="3961684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Ã©sultat de recherche d'images pour &quot;nuage de mot langages informatique&quo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512" y="764704"/>
            <a:ext cx="8762692" cy="5296979"/>
          </a:xfrm>
          <a:prstGeom prst="rect">
            <a:avLst/>
          </a:prstGeom>
          <a:noFill/>
          <a:extLst>
            <a:ext uri="{909E8E84-426E-40DD-AFC4-6F175D3DCCD1}">
              <a14:hiddenFill xmlns:a14="http://schemas.microsoft.com/office/drawing/2010/main">
                <a:solidFill>
                  <a:srgbClr val="FFFFFF"/>
                </a:solidFill>
              </a14:hiddenFill>
            </a:ext>
          </a:extLst>
        </p:spPr>
      </p:pic>
      <p:sp>
        <p:nvSpPr>
          <p:cNvPr id="4" name="Titre 3"/>
          <p:cNvSpPr>
            <a:spLocks noGrp="1"/>
          </p:cNvSpPr>
          <p:nvPr>
            <p:ph type="title"/>
          </p:nvPr>
        </p:nvSpPr>
        <p:spPr/>
        <p:txBody>
          <a:bodyPr/>
          <a:lstStyle/>
          <a:p>
            <a:endParaRPr lang="fr-FR"/>
          </a:p>
        </p:txBody>
      </p:sp>
    </p:spTree>
    <p:extLst>
      <p:ext uri="{BB962C8B-B14F-4D97-AF65-F5344CB8AC3E}">
        <p14:creationId xmlns:p14="http://schemas.microsoft.com/office/powerpoint/2010/main" val="190864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langages</a:t>
            </a:r>
            <a:endParaRPr lang="fr-FR" dirty="0"/>
          </a:p>
        </p:txBody>
      </p:sp>
      <p:sp>
        <p:nvSpPr>
          <p:cNvPr id="3" name="Espace réservé du contenu 2"/>
          <p:cNvSpPr>
            <a:spLocks noGrp="1"/>
          </p:cNvSpPr>
          <p:nvPr>
            <p:ph idx="1"/>
          </p:nvPr>
        </p:nvSpPr>
        <p:spPr/>
        <p:txBody>
          <a:bodyPr/>
          <a:lstStyle/>
          <a:p>
            <a:r>
              <a:rPr lang="fr-FR" dirty="0" smtClean="0"/>
              <a:t>Les "nouveaux"</a:t>
            </a:r>
          </a:p>
          <a:p>
            <a:pPr lvl="1"/>
            <a:r>
              <a:rPr lang="fr-FR" dirty="0" smtClean="0"/>
              <a:t>Python, R, Scala, </a:t>
            </a:r>
            <a:r>
              <a:rPr lang="fr-FR" dirty="0" err="1" smtClean="0"/>
              <a:t>Kotlin</a:t>
            </a:r>
            <a:r>
              <a:rPr lang="fr-FR" dirty="0" smtClean="0"/>
              <a:t>, …</a:t>
            </a:r>
          </a:p>
          <a:p>
            <a:r>
              <a:rPr lang="fr-FR" dirty="0" smtClean="0"/>
              <a:t>Les "anciens"</a:t>
            </a:r>
          </a:p>
          <a:p>
            <a:pPr lvl="1"/>
            <a:r>
              <a:rPr lang="fr-FR" dirty="0" smtClean="0"/>
              <a:t>Java, C#</a:t>
            </a:r>
            <a:endParaRPr lang="fr-FR" dirty="0"/>
          </a:p>
        </p:txBody>
      </p:sp>
    </p:spTree>
    <p:extLst>
      <p:ext uri="{BB962C8B-B14F-4D97-AF65-F5344CB8AC3E}">
        <p14:creationId xmlns:p14="http://schemas.microsoft.com/office/powerpoint/2010/main" val="3006852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Data </a:t>
            </a:r>
            <a:r>
              <a:rPr lang="fr-FR" dirty="0" err="1" smtClean="0"/>
              <a:t>Scientist</a:t>
            </a:r>
            <a:endParaRPr lang="fr-FR" dirty="0"/>
          </a:p>
        </p:txBody>
      </p:sp>
      <p:sp>
        <p:nvSpPr>
          <p:cNvPr id="3" name="Espace réservé du contenu 2"/>
          <p:cNvSpPr>
            <a:spLocks noGrp="1"/>
          </p:cNvSpPr>
          <p:nvPr>
            <p:ph idx="1"/>
          </p:nvPr>
        </p:nvSpPr>
        <p:spPr/>
        <p:txBody>
          <a:bodyPr/>
          <a:lstStyle/>
          <a:p>
            <a:r>
              <a:rPr lang="fr-FR" dirty="0"/>
              <a:t>Le premier objectif du </a:t>
            </a:r>
            <a:r>
              <a:rPr lang="fr-FR" dirty="0" smtClean="0"/>
              <a:t>data </a:t>
            </a:r>
            <a:r>
              <a:rPr lang="fr-FR" dirty="0" err="1"/>
              <a:t>scientist</a:t>
            </a:r>
            <a:r>
              <a:rPr lang="fr-FR" dirty="0"/>
              <a:t> </a:t>
            </a:r>
            <a:r>
              <a:rPr lang="fr-FR" dirty="0" smtClean="0"/>
              <a:t>est </a:t>
            </a:r>
            <a:r>
              <a:rPr lang="fr-FR" dirty="0"/>
              <a:t>de produire des méthodes (automatisées, autant que possible) de tri et d'analyse de données de masse et de sources plus ou moins complexes ou disjointes de données, afin d'en extraire des informations utiles ou potentiellement </a:t>
            </a:r>
            <a:r>
              <a:rPr lang="fr-FR" dirty="0" smtClean="0"/>
              <a:t>utiles</a:t>
            </a:r>
          </a:p>
          <a:p>
            <a:r>
              <a:rPr lang="fr-FR" dirty="0" smtClean="0"/>
              <a:t>Terme inventé en 2001 par William Cleveland</a:t>
            </a:r>
          </a:p>
          <a:p>
            <a:r>
              <a:rPr lang="en-US" dirty="0"/>
              <a:t>Data Scientist (n.): Person who is better at statistics than any software engineer and better at software engineering than any statistician</a:t>
            </a:r>
            <a:endParaRPr lang="fr-FR" dirty="0" smtClean="0"/>
          </a:p>
          <a:p>
            <a:endParaRPr lang="fr-FR" dirty="0"/>
          </a:p>
        </p:txBody>
      </p:sp>
    </p:spTree>
    <p:extLst>
      <p:ext uri="{BB962C8B-B14F-4D97-AF65-F5344CB8AC3E}">
        <p14:creationId xmlns:p14="http://schemas.microsoft.com/office/powerpoint/2010/main" val="2049857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Difficultés</a:t>
            </a:r>
            <a:endParaRPr lang="fr-FR" dirty="0"/>
          </a:p>
        </p:txBody>
      </p:sp>
      <p:sp>
        <p:nvSpPr>
          <p:cNvPr id="3" name="Espace réservé du contenu 2"/>
          <p:cNvSpPr>
            <a:spLocks noGrp="1"/>
          </p:cNvSpPr>
          <p:nvPr>
            <p:ph idx="1"/>
          </p:nvPr>
        </p:nvSpPr>
        <p:spPr/>
        <p:txBody>
          <a:bodyPr/>
          <a:lstStyle/>
          <a:p>
            <a:r>
              <a:rPr lang="fr-FR" dirty="0" smtClean="0"/>
              <a:t>Certains problèmes sont trop complexes pour être résolus par un algorithme</a:t>
            </a:r>
          </a:p>
          <a:p>
            <a:pPr lvl="1"/>
            <a:r>
              <a:rPr lang="fr-FR" dirty="0" smtClean="0"/>
              <a:t>Comment reconnaitre un visage ?</a:t>
            </a:r>
          </a:p>
          <a:p>
            <a:pPr lvl="1"/>
            <a:r>
              <a:rPr lang="fr-FR" dirty="0" smtClean="0"/>
              <a:t>Comment conduire une voiture ?</a:t>
            </a:r>
          </a:p>
          <a:p>
            <a:pPr lvl="1"/>
            <a:r>
              <a:rPr lang="fr-FR" dirty="0" smtClean="0"/>
              <a:t>Est-ce la même personne ?</a:t>
            </a:r>
          </a:p>
          <a:p>
            <a:pPr lvl="1"/>
            <a:endParaRPr lang="fr-FR" dirty="0" smtClean="0"/>
          </a:p>
          <a:p>
            <a:pPr lvl="1"/>
            <a:r>
              <a:rPr lang="fr-FR" dirty="0" smtClean="0"/>
              <a:t>Les mesures anthropométriques ne suffisent pas</a:t>
            </a:r>
            <a:endParaRPr lang="fr-FR" dirty="0"/>
          </a:p>
        </p:txBody>
      </p:sp>
      <p:pic>
        <p:nvPicPr>
          <p:cNvPr id="1026" name="Picture 2" descr="RÃ©sultat de recherche d'images pour &quot;ia reconnaissance visage katy perry&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7259" y="1823841"/>
            <a:ext cx="3584552" cy="238970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Ã©sultat de recherche d'images pour &quot;deep learning  visage katy perry&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0352" y="1851480"/>
            <a:ext cx="1821722" cy="2362063"/>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 3"/>
          <p:cNvPicPr>
            <a:picLocks noChangeAspect="1"/>
          </p:cNvPicPr>
          <p:nvPr/>
        </p:nvPicPr>
        <p:blipFill>
          <a:blip r:embed="rId4"/>
          <a:stretch>
            <a:fillRect/>
          </a:stretch>
        </p:blipFill>
        <p:spPr>
          <a:xfrm>
            <a:off x="2339752" y="4529861"/>
            <a:ext cx="3751511" cy="2298271"/>
          </a:xfrm>
          <a:prstGeom prst="rect">
            <a:avLst/>
          </a:prstGeom>
        </p:spPr>
      </p:pic>
    </p:spTree>
    <p:extLst>
      <p:ext uri="{BB962C8B-B14F-4D97-AF65-F5344CB8AC3E}">
        <p14:creationId xmlns:p14="http://schemas.microsoft.com/office/powerpoint/2010/main" val="3995539023"/>
      </p:ext>
    </p:extLst>
  </p:cSld>
  <p:clrMapOvr>
    <a:masterClrMapping/>
  </p:clrMapOvr>
  <p:timing>
    <p:tnLst>
      <p:par>
        <p:cTn id="1" dur="indefinite" restart="never" nodeType="tmRoot"/>
      </p:par>
    </p:tnLst>
  </p:timing>
</p:sld>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3129</TotalTime>
  <Words>901</Words>
  <Application>Microsoft Office PowerPoint</Application>
  <PresentationFormat>Affichage à l'écran (4:3)</PresentationFormat>
  <Paragraphs>97</Paragraphs>
  <Slides>32</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32</vt:i4>
      </vt:variant>
    </vt:vector>
  </HeadingPairs>
  <TitlesOfParts>
    <vt:vector size="36" baseType="lpstr">
      <vt:lpstr>Arial</vt:lpstr>
      <vt:lpstr>Monotype Sorts</vt:lpstr>
      <vt:lpstr>Times New Roman</vt:lpstr>
      <vt:lpstr>cvc</vt:lpstr>
      <vt:lpstr>Présentation PowerPoint</vt:lpstr>
      <vt:lpstr>Présentation PowerPoint</vt:lpstr>
      <vt:lpstr>Wikipedia</vt:lpstr>
      <vt:lpstr>Data Science</vt:lpstr>
      <vt:lpstr>Data Science</vt:lpstr>
      <vt:lpstr>Présentation PowerPoint</vt:lpstr>
      <vt:lpstr>Les langages</vt:lpstr>
      <vt:lpstr>Data Scientist</vt:lpstr>
      <vt:lpstr>Difficultés</vt:lpstr>
      <vt:lpstr>Présentation PowerPoint</vt:lpstr>
      <vt:lpstr>L'intelligence artificielle</vt:lpstr>
      <vt:lpstr>Test de Turing</vt:lpstr>
      <vt:lpstr>Copier la nature ou non</vt:lpstr>
      <vt:lpstr>IA - ML - DL</vt:lpstr>
      <vt:lpstr>Machine Learning</vt:lpstr>
      <vt:lpstr>Machine Learning</vt:lpstr>
      <vt:lpstr>Apprentissage supervisé</vt:lpstr>
      <vt:lpstr>But</vt:lpstr>
      <vt:lpstr>Exemple</vt:lpstr>
      <vt:lpstr>Graphique</vt:lpstr>
      <vt:lpstr>Régression linéaire</vt:lpstr>
      <vt:lpstr>Classification</vt:lpstr>
      <vt:lpstr>Apprentissage</vt:lpstr>
      <vt:lpstr>Machine Learning vs Programmation</vt:lpstr>
      <vt:lpstr>Choix du modèle</vt:lpstr>
      <vt:lpstr>Les frameworks</vt:lpstr>
      <vt:lpstr>Deep Learning</vt:lpstr>
      <vt:lpstr>Neurone</vt:lpstr>
      <vt:lpstr>Neurone</vt:lpstr>
      <vt:lpstr>Réseaux</vt:lpstr>
      <vt:lpstr>Workflow</vt:lpstr>
      <vt:lpstr>Présentation PowerPoint</vt:lpstr>
    </vt:vector>
  </TitlesOfParts>
  <Company>jkhjkjkh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229</cp:revision>
  <dcterms:created xsi:type="dcterms:W3CDTF">2000-04-10T19:33:12Z</dcterms:created>
  <dcterms:modified xsi:type="dcterms:W3CDTF">2020-01-15T08:23:00Z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