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264" r:id="rId2"/>
    <p:sldId id="320" r:id="rId3"/>
    <p:sldId id="266" r:id="rId4"/>
    <p:sldId id="267" r:id="rId5"/>
    <p:sldId id="271" r:id="rId6"/>
    <p:sldId id="272" r:id="rId7"/>
    <p:sldId id="287" r:id="rId8"/>
    <p:sldId id="273" r:id="rId9"/>
    <p:sldId id="274" r:id="rId10"/>
    <p:sldId id="275" r:id="rId11"/>
    <p:sldId id="292" r:id="rId12"/>
    <p:sldId id="294" r:id="rId13"/>
    <p:sldId id="296" r:id="rId14"/>
    <p:sldId id="276" r:id="rId15"/>
    <p:sldId id="277" r:id="rId16"/>
    <p:sldId id="319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311" r:id="rId26"/>
    <p:sldId id="312" r:id="rId27"/>
    <p:sldId id="313" r:id="rId28"/>
    <p:sldId id="314" r:id="rId29"/>
    <p:sldId id="321" r:id="rId30"/>
    <p:sldId id="297" r:id="rId31"/>
    <p:sldId id="299" r:id="rId32"/>
    <p:sldId id="318" r:id="rId33"/>
    <p:sldId id="300" r:id="rId3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8" d="100"/>
          <a:sy n="88" d="100"/>
        </p:scale>
        <p:origin x="13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5</a:t>
            </a:r>
          </a:p>
          <a:p>
            <a:pPr eaLnBrk="1" hangingPunct="1"/>
            <a:r>
              <a:rPr lang="fr-FR" altLang="fr-FR" dirty="0" smtClean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smtClean="0"/>
              <a:t> Learning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Ecart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 la dispersion des variables</a:t>
            </a:r>
          </a:p>
          <a:p>
            <a:pPr lvl="1"/>
            <a:r>
              <a:rPr lang="fr-FR" dirty="0" smtClean="0"/>
              <a:t>Racine carrée de la variance</a:t>
            </a:r>
          </a:p>
          <a:p>
            <a:pPr lvl="1"/>
            <a:r>
              <a:rPr lang="fr-FR" dirty="0" smtClean="0"/>
              <a:t>Moyenne est écarts par rapport à une moyenne</a:t>
            </a:r>
          </a:p>
          <a:p>
            <a:pPr lvl="1"/>
            <a:r>
              <a:rPr lang="fr-FR" dirty="0" smtClean="0"/>
              <a:t>Souvent noté sigma</a:t>
            </a:r>
          </a:p>
          <a:p>
            <a:r>
              <a:rPr lang="fr-FR" dirty="0" smtClean="0"/>
              <a:t>Voici 2 échantillons avec la même moyenne mais des écarts types différents</a:t>
            </a:r>
            <a:endParaRPr lang="fr-FR" dirty="0"/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est fréquent de considérer que les valeurs se répartissent selon une courbe de </a:t>
            </a:r>
            <a:r>
              <a:rPr lang="fr-FR" dirty="0" smtClean="0"/>
              <a:t>Gauss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 cas des sciences sociales, par exemple, la moyenne et l'écart type permettent de déterminer un intervalle dans lequel on trouve une majorité de la </a:t>
            </a:r>
            <a:r>
              <a:rPr lang="fr-FR" dirty="0" smtClean="0"/>
              <a:t>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non gaussien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distribution des salaire en France ne suit pas une gaussienne</a:t>
            </a:r>
          </a:p>
          <a:p>
            <a:pPr lvl="1"/>
            <a:r>
              <a:rPr lang="fr-FR" dirty="0" smtClean="0"/>
              <a:t>C’est une gaussienne asymétrique</a:t>
            </a:r>
          </a:p>
          <a:p>
            <a:r>
              <a:rPr lang="fr-FR" dirty="0" smtClean="0"/>
              <a:t>La moyenne et l’écart type n’ont pas de sens</a:t>
            </a:r>
          </a:p>
          <a:p>
            <a:r>
              <a:rPr lang="fr-FR" dirty="0" smtClean="0"/>
              <a:t>Il faut utilise la médiane et les *iles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Salaire équivalent temps plein net</a:t>
            </a:r>
          </a:p>
          <a:p>
            <a:pPr lvl="1"/>
            <a:r>
              <a:rPr lang="fr-FR" dirty="0" smtClean="0"/>
              <a:t>Salaire moyen : 2250 €</a:t>
            </a:r>
          </a:p>
          <a:p>
            <a:pPr lvl="1"/>
            <a:r>
              <a:rPr lang="fr-FR" dirty="0" smtClean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 smtClean="0"/>
              <a:t>scientist</a:t>
            </a:r>
            <a:endParaRPr lang="fr-FR" dirty="0" smtClean="0"/>
          </a:p>
          <a:p>
            <a:pPr lvl="1"/>
            <a:r>
              <a:rPr lang="fr-FR" dirty="0" smtClean="0"/>
              <a:t>Vous </a:t>
            </a:r>
            <a:r>
              <a:rPr lang="fr-FR" dirty="0"/>
              <a:t>êtes maintenant confortable avec l'ensemble des données récupérées pour vos </a:t>
            </a:r>
            <a:r>
              <a:rPr lang="fr-FR" dirty="0" smtClean="0"/>
              <a:t>analyses</a:t>
            </a:r>
          </a:p>
          <a:p>
            <a:pPr lvl="1"/>
            <a:r>
              <a:rPr lang="fr-FR" dirty="0" smtClean="0"/>
              <a:t>Vous </a:t>
            </a:r>
            <a:r>
              <a:rPr lang="fr-FR" dirty="0"/>
              <a:t>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L’être humain est quasiment incapable d’écrire l’algorithme</a:t>
            </a:r>
          </a:p>
          <a:p>
            <a:r>
              <a:rPr lang="fr-FR" dirty="0" smtClean="0"/>
              <a:t>Pour </a:t>
            </a:r>
            <a:r>
              <a:rPr lang="fr-FR" dirty="0"/>
              <a:t>cela, il va d'abord falloir lui entrer un jeu de données d'exemples afin qu'il puisse s'entraîner et s'améliorer, d'où le mot </a:t>
            </a:r>
            <a:r>
              <a:rPr lang="fr-FR" dirty="0" smtClean="0"/>
              <a:t>apprentissage</a:t>
            </a:r>
          </a:p>
          <a:p>
            <a:r>
              <a:rPr lang="fr-FR" dirty="0" smtClean="0"/>
              <a:t>Ce </a:t>
            </a:r>
            <a:r>
              <a:rPr lang="fr-FR" dirty="0"/>
              <a:t>jeu de données s'appelle le </a:t>
            </a:r>
            <a:r>
              <a:rPr lang="fr-FR" dirty="0" smtClean="0"/>
              <a:t>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 </a:t>
            </a:r>
            <a:r>
              <a:rPr lang="fr-FR" smtClean="0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CIFAR 10</a:t>
            </a:r>
            <a:endParaRPr lang="fr-FR" dirty="0"/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</a:t>
            </a:r>
            <a:r>
              <a:rPr lang="fr-FR" dirty="0" smtClean="0"/>
              <a:t>robuste</a:t>
            </a:r>
          </a:p>
          <a:p>
            <a:r>
              <a:rPr lang="fr-FR" dirty="0" smtClean="0"/>
              <a:t>Si </a:t>
            </a:r>
            <a:r>
              <a:rPr lang="fr-FR" dirty="0"/>
              <a:t>les performances s'améliorent lorsqu'on lui fourni les données d'entraînement, on dit alors que la machine "apprend".</a:t>
            </a:r>
          </a:p>
          <a:p>
            <a:r>
              <a:rPr lang="fr-FR" dirty="0" smtClean="0"/>
              <a:t>Le </a:t>
            </a:r>
            <a:r>
              <a:rPr lang="fr-FR" dirty="0"/>
              <a:t>data </a:t>
            </a:r>
            <a:r>
              <a:rPr lang="fr-FR" dirty="0" err="1"/>
              <a:t>scientist</a:t>
            </a:r>
            <a:r>
              <a:rPr lang="fr-FR" dirty="0"/>
              <a:t> peut ensuite </a:t>
            </a:r>
            <a:r>
              <a:rPr lang="fr-FR" dirty="0" smtClean="0"/>
              <a:t>déployer le modèle </a:t>
            </a:r>
            <a:r>
              <a:rPr lang="fr-FR" dirty="0"/>
              <a:t>afin qu'il traite de nouvelles données, pour accomplir la tâche </a:t>
            </a:r>
            <a:r>
              <a:rPr lang="fr-FR" dirty="0" smtClean="0"/>
              <a:t>(prédiction</a:t>
            </a:r>
            <a:r>
              <a:rPr lang="fr-FR" smtClean="0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IA - ML - DL</a:t>
            </a:r>
            <a:endParaRPr lang="fr-FR" dirty="0"/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</a:t>
            </a:r>
            <a:r>
              <a:rPr lang="fr-FR" dirty="0" smtClean="0"/>
              <a:t>d'apprentissage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</a:t>
            </a:r>
            <a:r>
              <a:rPr lang="fr-FR" dirty="0" smtClean="0"/>
              <a:t>d'exemple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existe de nombreux algorithmes différents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choisira un type d'algorithme particulier en fonction du type de tâche que l'on souhaite accomplir et du type de données dont on </a:t>
            </a:r>
            <a:r>
              <a:rPr lang="fr-FR" dirty="0" smtClean="0"/>
              <a:t>dispose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</a:t>
            </a:r>
            <a:r>
              <a:rPr lang="fr-FR" dirty="0" smtClean="0"/>
              <a:t>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</a:t>
            </a:r>
            <a:r>
              <a:rPr lang="fr-FR" sz="2400" dirty="0" smtClean="0"/>
              <a:t>bancaires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voulez mesurer à quel point votre programme est </a:t>
            </a:r>
            <a:r>
              <a:rPr lang="fr-FR" sz="2000" dirty="0" smtClean="0"/>
              <a:t>performant</a:t>
            </a:r>
          </a:p>
          <a:p>
            <a:r>
              <a:rPr lang="fr-FR" sz="2400" dirty="0" smtClean="0"/>
              <a:t>Une </a:t>
            </a:r>
            <a:r>
              <a:rPr lang="fr-FR" sz="2400" dirty="0"/>
              <a:t>manière de faire serait de mesurer la proportion totale de transaction détectées comme </a:t>
            </a:r>
            <a:r>
              <a:rPr lang="fr-FR" sz="2400" dirty="0" smtClean="0"/>
              <a:t>fraude</a:t>
            </a:r>
          </a:p>
          <a:p>
            <a:pPr lvl="1"/>
            <a:r>
              <a:rPr lang="fr-FR" sz="2000" dirty="0" smtClean="0"/>
              <a:t>Cependant</a:t>
            </a:r>
            <a:r>
              <a:rPr lang="fr-FR" sz="2000" dirty="0"/>
              <a:t>, on compte ici les transactions qui ne sont pas des fraudes et qui ont quand même été notées comme en étant (appelé "faux positifs</a:t>
            </a:r>
            <a:r>
              <a:rPr lang="fr-FR" sz="2000" dirty="0" smtClean="0"/>
              <a:t>")</a:t>
            </a:r>
          </a:p>
          <a:p>
            <a:pPr lvl="1"/>
            <a:r>
              <a:rPr lang="fr-FR" sz="2000" dirty="0" smtClean="0"/>
              <a:t>Donc</a:t>
            </a:r>
            <a:r>
              <a:rPr lang="fr-FR" sz="2000" dirty="0"/>
              <a:t>, avec ce genre de métriques, on est pas exigeant sur ce type d'erreur que produit notre </a:t>
            </a:r>
            <a:r>
              <a:rPr lang="fr-FR" sz="2000" dirty="0" smtClean="0"/>
              <a:t>algorithme</a:t>
            </a:r>
          </a:p>
          <a:p>
            <a:r>
              <a:rPr lang="fr-FR" sz="2400" dirty="0" smtClean="0"/>
              <a:t>Il </a:t>
            </a:r>
            <a:r>
              <a:rPr lang="fr-FR" sz="2400" dirty="0"/>
              <a:t>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détection de maladie comme la méningite le nombre de faux positif n’est pas très important</a:t>
            </a:r>
          </a:p>
          <a:p>
            <a:r>
              <a:rPr lang="fr-FR" dirty="0" smtClean="0"/>
              <a:t>Alors que le nombre de faux négatif est potentiellement mortel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un </a:t>
            </a:r>
            <a:r>
              <a:rPr lang="fr-FR" dirty="0" err="1" smtClean="0"/>
              <a:t>datalake</a:t>
            </a:r>
            <a:endParaRPr lang="fr-FR" dirty="0" smtClean="0"/>
          </a:p>
          <a:p>
            <a:r>
              <a:rPr lang="fr-FR" dirty="0" smtClean="0"/>
              <a:t>Nous avons le </a:t>
            </a:r>
            <a:r>
              <a:rPr lang="fr-FR" dirty="0" err="1" smtClean="0"/>
              <a:t>datamart</a:t>
            </a:r>
            <a:r>
              <a:rPr lang="fr-FR" dirty="0" smtClean="0"/>
              <a:t> structuré et nettoyé</a:t>
            </a:r>
          </a:p>
          <a:p>
            <a:r>
              <a:rPr lang="fr-FR" dirty="0" smtClean="0"/>
              <a:t>L’objectif </a:t>
            </a:r>
            <a:r>
              <a:rPr lang="fr-FR" dirty="0"/>
              <a:t>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</a:t>
            </a:r>
            <a:r>
              <a:rPr lang="fr-FR" dirty="0" smtClean="0"/>
              <a:t>réalité, </a:t>
            </a:r>
            <a:r>
              <a:rPr lang="fr-FR" dirty="0"/>
              <a:t>à l’aide de laquelle on va pouvoir effectuer des </a:t>
            </a:r>
            <a:r>
              <a:rPr lang="fr-FR" dirty="0" smtClean="0"/>
              <a:t>prédictions</a:t>
            </a:r>
          </a:p>
          <a:p>
            <a:r>
              <a:rPr lang="fr-FR" dirty="0" smtClean="0"/>
              <a:t>DATA = Model + Bruit</a:t>
            </a:r>
          </a:p>
          <a:p>
            <a:pPr lvl="1"/>
            <a:r>
              <a:rPr lang="fr-FR" dirty="0" smtClean="0"/>
              <a:t>Model = cercle</a:t>
            </a:r>
          </a:p>
          <a:p>
            <a:pPr lvl="1"/>
            <a:r>
              <a:rPr lang="fr-FR" dirty="0" smtClean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</a:t>
            </a:r>
            <a:r>
              <a:rPr lang="fr-FR" dirty="0" smtClean="0"/>
              <a:t>du modèle</a:t>
            </a:r>
          </a:p>
          <a:p>
            <a:r>
              <a:rPr lang="fr-FR" dirty="0" smtClean="0"/>
              <a:t>Elle </a:t>
            </a:r>
            <a:r>
              <a:rPr lang="fr-FR" dirty="0"/>
              <a:t>détermine à quel point notre modélisation du phénomène, qui est une approximation de la </a:t>
            </a:r>
            <a:r>
              <a:rPr lang="fr-FR" dirty="0" smtClean="0"/>
              <a:t>réalité (régression), </a:t>
            </a:r>
            <a:r>
              <a:rPr lang="fr-FR" dirty="0"/>
              <a:t>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(ou le risque) est l’écart entre la données et le modèle</a:t>
            </a:r>
          </a:p>
          <a:p>
            <a:pPr lvl="1"/>
            <a:r>
              <a:rPr lang="fr-FR" dirty="0" smtClean="0"/>
              <a:t>Risque réduit à gauche, important à droite</a:t>
            </a:r>
            <a:endParaRPr lang="fr-FR" dirty="0"/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quadratique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</a:t>
            </a:r>
            <a:r>
              <a:rPr lang="fr-FR" dirty="0" smtClean="0"/>
              <a:t>quadratique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distance euclidienne entre un point et le </a:t>
            </a:r>
            <a:r>
              <a:rPr lang="fr-FR" dirty="0" smtClean="0"/>
              <a:t>modèle</a:t>
            </a:r>
            <a:endParaRPr lang="fr-FR" dirty="0"/>
          </a:p>
          <a:p>
            <a:r>
              <a:rPr lang="fr-FR" dirty="0"/>
              <a:t>Souvent, on ne peut pas calculer directement l’erreur mais on va utiliser une approximation à partir des données qui sont notre seule </a:t>
            </a:r>
            <a:r>
              <a:rPr lang="fr-FR" dirty="0" smtClean="0"/>
              <a:t>ressource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va ainsi sommer sur toutes nos données d’exemples l’erreur effectuée du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appelle cette erreur le risque </a:t>
            </a:r>
            <a:r>
              <a:rPr lang="fr-FR" dirty="0" smtClean="0"/>
              <a:t>empirique</a:t>
            </a:r>
          </a:p>
          <a:p>
            <a:r>
              <a:rPr lang="fr-FR" dirty="0" smtClean="0"/>
              <a:t>Le but étant de minimiser la moyenne de </a:t>
            </a:r>
            <a:r>
              <a:rPr lang="fr-FR" smtClean="0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non modélisables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problèmes ne sont pas modélisable par une régression</a:t>
            </a:r>
          </a:p>
          <a:p>
            <a:pPr lvl="1"/>
            <a:r>
              <a:rPr lang="fr-FR" dirty="0" smtClean="0"/>
              <a:t>Non rationnel : Pi, nombres premiers</a:t>
            </a:r>
          </a:p>
          <a:p>
            <a:pPr lvl="1"/>
            <a:r>
              <a:rPr lang="fr-FR" dirty="0" smtClean="0"/>
              <a:t>Fortement dispersé : </a:t>
            </a:r>
            <a:r>
              <a:rPr lang="fr-FR" dirty="0" err="1" smtClean="0"/>
              <a:t>Random</a:t>
            </a:r>
            <a:endParaRPr lang="fr-FR" dirty="0" smtClean="0"/>
          </a:p>
          <a:p>
            <a:pPr lvl="1"/>
            <a:r>
              <a:rPr lang="fr-FR" dirty="0" smtClean="0"/>
              <a:t>Ici </a:t>
            </a:r>
            <a:r>
              <a:rPr lang="fr-FR" dirty="0" err="1" smtClean="0"/>
              <a:t>random.rand</a:t>
            </a:r>
            <a:r>
              <a:rPr lang="fr-FR" dirty="0" smtClean="0"/>
              <a:t>(30) et les 40000 premiers nombres premiers sur une grille 200 x 200</a:t>
            </a:r>
          </a:p>
          <a:p>
            <a:pPr lvl="1"/>
            <a:endParaRPr lang="fr-FR" dirty="0" smtClean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les données</a:t>
            </a:r>
          </a:p>
          <a:p>
            <a:pPr lvl="1"/>
            <a:r>
              <a:rPr lang="fr-FR" dirty="0" smtClean="0"/>
              <a:t>Mise à disposition d’un data </a:t>
            </a:r>
            <a:r>
              <a:rPr lang="fr-FR" dirty="0" err="1" smtClean="0"/>
              <a:t>lake</a:t>
            </a:r>
            <a:r>
              <a:rPr lang="fr-FR" dirty="0" smtClean="0"/>
              <a:t> ou d’un data </a:t>
            </a:r>
            <a:r>
              <a:rPr lang="fr-FR" dirty="0" err="1" smtClean="0"/>
              <a:t>mart</a:t>
            </a:r>
            <a:endParaRPr lang="fr-FR" dirty="0" smtClean="0"/>
          </a:p>
          <a:p>
            <a:r>
              <a:rPr lang="fr-FR" dirty="0" smtClean="0"/>
              <a:t>Le jeu de données utilisé en machine </a:t>
            </a:r>
            <a:r>
              <a:rPr lang="fr-FR" dirty="0" err="1" smtClean="0"/>
              <a:t>learning</a:t>
            </a:r>
            <a:r>
              <a:rPr lang="fr-FR" dirty="0" smtClean="0"/>
              <a:t> s’appel le </a:t>
            </a:r>
            <a:r>
              <a:rPr lang="fr-FR" dirty="0" err="1" smtClean="0"/>
              <a:t>Dataset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processeurs d’aujourd’hui en en 64 bits (x64)</a:t>
            </a:r>
          </a:p>
          <a:p>
            <a:pPr lvl="1"/>
            <a:r>
              <a:rPr lang="fr-FR" dirty="0" smtClean="0"/>
              <a:t>Les GPU sont sur 128 bits</a:t>
            </a:r>
          </a:p>
          <a:p>
            <a:pPr lvl="1"/>
            <a:r>
              <a:rPr lang="fr-FR" dirty="0" smtClean="0"/>
              <a:t>Les anciens processeurs sur 32 bits</a:t>
            </a:r>
          </a:p>
          <a:p>
            <a:pPr lvl="1"/>
            <a:r>
              <a:rPr lang="fr-FR" dirty="0" smtClean="0"/>
              <a:t>Python existe en version 32 et 64 bits</a:t>
            </a:r>
          </a:p>
          <a:p>
            <a:r>
              <a:rPr lang="fr-FR" dirty="0" smtClean="0"/>
              <a:t>Un processeur 32 bits ne peut adresser que 2^32 bits soit 4Gbit</a:t>
            </a:r>
          </a:p>
          <a:p>
            <a:pPr lvl="1"/>
            <a:r>
              <a:rPr lang="fr-FR" dirty="0" smtClean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 smtClean="0"/>
              <a:t>Un processeur 64 bits sait adressé 8000 </a:t>
            </a:r>
            <a:r>
              <a:rPr lang="fr-FR" dirty="0" err="1" smtClean="0"/>
              <a:t>Pbit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En Python un flottant fait 32 bits</a:t>
            </a:r>
          </a:p>
          <a:p>
            <a:pPr lvl="1"/>
            <a:r>
              <a:rPr lang="fr-FR" sz="2000" dirty="0" smtClean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 smtClean="0"/>
              <a:t>Python 32 bits sait géré 10**8 flottants</a:t>
            </a:r>
          </a:p>
          <a:p>
            <a:pPr lvl="1"/>
            <a:r>
              <a:rPr lang="fr-FR" sz="2000" dirty="0" smtClean="0"/>
              <a:t>Python 64 bits sait géré 10**18 flottants</a:t>
            </a:r>
          </a:p>
          <a:p>
            <a:r>
              <a:rPr lang="fr-FR" sz="2400" dirty="0" smtClean="0"/>
              <a:t>Une image 28 * 28 * 16 niveaux de gris fait 3Ko</a:t>
            </a:r>
          </a:p>
          <a:p>
            <a:pPr lvl="1"/>
            <a:r>
              <a:rPr lang="fr-FR" sz="2000" dirty="0" smtClean="0"/>
              <a:t>Python 32 bits sait géré 333 000 images</a:t>
            </a:r>
          </a:p>
          <a:p>
            <a:pPr lvl="1"/>
            <a:r>
              <a:rPr lang="fr-FR" sz="2000" dirty="0" smtClean="0"/>
              <a:t>Python 64 bits sait géré 10**15 images</a:t>
            </a:r>
          </a:p>
          <a:p>
            <a:r>
              <a:rPr lang="fr-FR" sz="2400" dirty="0" smtClean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</a:t>
            </a:r>
            <a:r>
              <a:rPr lang="fr-FR" sz="2000" dirty="0" smtClean="0"/>
              <a:t>images</a:t>
            </a:r>
            <a:endParaRPr lang="fr-FR" sz="2000" dirty="0"/>
          </a:p>
          <a:p>
            <a:pPr lvl="1"/>
            <a:r>
              <a:rPr lang="fr-FR" sz="2000" dirty="0"/>
              <a:t>Python 64 bits sait géré 10**</a:t>
            </a:r>
            <a:r>
              <a:rPr lang="fr-FR" sz="2000" dirty="0" smtClean="0"/>
              <a:t>12 images</a:t>
            </a:r>
          </a:p>
          <a:p>
            <a:r>
              <a:rPr lang="fr-FR" sz="2400" dirty="0" smtClean="0"/>
              <a:t>Une image 4K RAW </a:t>
            </a:r>
            <a:r>
              <a:rPr lang="fr-FR" sz="2400" smtClean="0"/>
              <a:t>fait </a:t>
            </a:r>
            <a:r>
              <a:rPr lang="fr-FR" sz="2400" smtClean="0"/>
              <a:t>16Mo</a:t>
            </a:r>
            <a:endParaRPr lang="fr-FR" sz="2400" dirty="0" smtClean="0"/>
          </a:p>
          <a:p>
            <a:pPr lvl="1"/>
            <a:r>
              <a:rPr lang="fr-FR" sz="2000" dirty="0" smtClean="0"/>
              <a:t>Python </a:t>
            </a:r>
            <a:r>
              <a:rPr lang="fr-FR" sz="2000" dirty="0"/>
              <a:t>64 bits sait géré 10</a:t>
            </a:r>
            <a:r>
              <a:rPr lang="fr-FR" sz="2000" dirty="0" smtClean="0"/>
              <a:t>**9 images aucune pour 32 bits</a:t>
            </a:r>
            <a:endParaRPr lang="fr-FR" sz="2000" dirty="0"/>
          </a:p>
          <a:p>
            <a:pPr lvl="1"/>
            <a:endParaRPr lang="fr-FR" dirty="0"/>
          </a:p>
          <a:p>
            <a:pPr lvl="1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Pur rappel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un problème est trop long à résoudre il faut le simplifier</a:t>
            </a:r>
          </a:p>
          <a:p>
            <a:r>
              <a:rPr lang="fr-FR" dirty="0" smtClean="0"/>
              <a:t>Une fois les données nettoyée on peut les prétraitées</a:t>
            </a:r>
          </a:p>
          <a:p>
            <a:r>
              <a:rPr lang="fr-FR" dirty="0" smtClean="0"/>
              <a:t>En prétraitant des données leur traitement sera facilité</a:t>
            </a:r>
          </a:p>
          <a:p>
            <a:pPr lvl="1"/>
            <a:r>
              <a:rPr lang="fr-FR" dirty="0" smtClean="0"/>
              <a:t>Ici le seuillage d’une image</a:t>
            </a:r>
          </a:p>
          <a:p>
            <a:pPr lvl="1"/>
            <a:r>
              <a:rPr lang="fr-FR" dirty="0" smtClean="0"/>
              <a:t>Taille abaissé (4 bits -&gt; 1 bit)</a:t>
            </a:r>
            <a:endParaRPr lang="fr-FR" dirty="0"/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</a:t>
            </a:r>
            <a:r>
              <a:rPr lang="fr-FR" dirty="0" smtClean="0"/>
              <a:t>du </a:t>
            </a:r>
            <a:r>
              <a:rPr lang="fr-FR" dirty="0"/>
              <a:t>phénomène à l'origine des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C'est </a:t>
            </a:r>
            <a:r>
              <a:rPr lang="fr-FR" dirty="0"/>
              <a:t>à dire qu'on considère que chaque donnée observée est l'expression d'une variable aléatoire générée par une distribution de </a:t>
            </a:r>
            <a:r>
              <a:rPr lang="fr-FR" dirty="0" smtClean="0"/>
              <a:t>probabilité</a:t>
            </a:r>
          </a:p>
          <a:p>
            <a:pPr lvl="1"/>
            <a:r>
              <a:rPr lang="fr-FR" smtClean="0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écart type et un taux de confiance peut être calculé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 : taux de confiance à 90%</a:t>
            </a:r>
            <a:endParaRPr lang="fr-FR" dirty="0"/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une valeur continue (un </a:t>
            </a:r>
            <a:r>
              <a:rPr lang="fr-FR" dirty="0" smtClean="0"/>
              <a:t>nombre)</a:t>
            </a:r>
          </a:p>
          <a:p>
            <a:pPr lvl="1"/>
            <a:r>
              <a:rPr lang="fr-FR" dirty="0" smtClean="0"/>
              <a:t>ou </a:t>
            </a:r>
            <a:r>
              <a:rPr lang="fr-FR" dirty="0"/>
              <a:t>bien une valeur discrète (une catégorie) </a:t>
            </a:r>
            <a:r>
              <a:rPr lang="fr-FR" dirty="0" smtClean="0"/>
              <a:t>?</a:t>
            </a:r>
          </a:p>
          <a:p>
            <a:r>
              <a:rPr lang="fr-FR" dirty="0" smtClean="0"/>
              <a:t>Le </a:t>
            </a:r>
            <a:r>
              <a:rPr lang="fr-FR" dirty="0"/>
              <a:t>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Trouver le bon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</a:t>
            </a:r>
            <a:r>
              <a:rPr lang="fr-FR" dirty="0" smtClean="0"/>
              <a:t>qui </a:t>
            </a:r>
            <a:r>
              <a:rPr lang="fr-FR" dirty="0"/>
              <a:t>colle le mieux aux données </a:t>
            </a:r>
            <a:r>
              <a:rPr lang="fr-FR" dirty="0" smtClean="0"/>
              <a:t>d'exemple</a:t>
            </a:r>
          </a:p>
          <a:p>
            <a:r>
              <a:rPr lang="fr-FR" dirty="0" smtClean="0"/>
              <a:t>Le </a:t>
            </a: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</a:t>
            </a:r>
            <a:r>
              <a:rPr lang="fr-FR" dirty="0" smtClean="0"/>
              <a:t>automatisée</a:t>
            </a:r>
          </a:p>
          <a:p>
            <a:r>
              <a:rPr lang="fr-FR" dirty="0" smtClean="0"/>
              <a:t>Problème du 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Ces 4 modèles possède la même régression linéaire</a:t>
            </a:r>
          </a:p>
          <a:p>
            <a:pPr lvl="1"/>
            <a:r>
              <a:rPr lang="fr-FR" dirty="0" smtClean="0"/>
              <a:t>Trouver les erreurs</a:t>
            </a:r>
            <a:endParaRPr lang="fr-FR" dirty="0"/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</TotalTime>
  <Words>1356</Words>
  <Application>Microsoft Office PowerPoint</Application>
  <PresentationFormat>Affichage à l'écran (4:3)</PresentationFormat>
  <Paragraphs>147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Monotype Sorts</vt:lpstr>
      <vt:lpstr>Times New Roman</vt:lpstr>
      <vt:lpstr>cvc</vt:lpstr>
      <vt:lpstr>Présentation PowerPoint</vt:lpstr>
      <vt:lpstr>IA - ML - DL</vt:lpstr>
      <vt:lpstr>1ère étape</vt:lpstr>
      <vt:lpstr>But</vt:lpstr>
      <vt:lpstr>Régression linéaire</vt:lpstr>
      <vt:lpstr>Erreur</vt:lpstr>
      <vt:lpstr>Classification</vt:lpstr>
      <vt:lpstr>Trouver le bon modèle</vt:lpstr>
      <vt:lpstr>Quartet d’Ascombe</vt:lpstr>
      <vt:lpstr>Machine Learning</vt:lpstr>
      <vt:lpstr>Ecart type</vt:lpstr>
      <vt:lpstr>Loi normale</vt:lpstr>
      <vt:lpstr>Cas non gaussien</vt:lpstr>
      <vt:lpstr>Modélisation</vt:lpstr>
      <vt:lpstr>Apprentissage</vt:lpstr>
      <vt:lpstr>Machine Learning vs Programmation</vt:lpstr>
      <vt:lpstr>CIFAR 10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Démarrer le machine learning</vt:lpstr>
      <vt:lpstr>Loss</vt:lpstr>
      <vt:lpstr>Erreur</vt:lpstr>
      <vt:lpstr>Erreur quadratique</vt:lpstr>
      <vt:lpstr>Problème non modélisables</vt:lpstr>
      <vt:lpstr>Considération sur les tailles</vt:lpstr>
      <vt:lpstr>Considération sur les tailles</vt:lpstr>
      <vt:lpstr>Pur rappel</vt:lpstr>
      <vt:lpstr>Prétraitement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275</cp:revision>
  <dcterms:created xsi:type="dcterms:W3CDTF">2000-04-10T19:33:12Z</dcterms:created>
  <dcterms:modified xsi:type="dcterms:W3CDTF">2020-03-09T14:14:35Z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