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349" r:id="rId3"/>
    <p:sldId id="360" r:id="rId4"/>
    <p:sldId id="352" r:id="rId5"/>
    <p:sldId id="353" r:id="rId6"/>
    <p:sldId id="354" r:id="rId7"/>
    <p:sldId id="355" r:id="rId8"/>
    <p:sldId id="361" r:id="rId9"/>
    <p:sldId id="356" r:id="rId10"/>
    <p:sldId id="357" r:id="rId11"/>
    <p:sldId id="359" r:id="rId12"/>
    <p:sldId id="35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 err="1"/>
              <a:t>Models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r>
              <a:rPr lang="fr-FR" dirty="0"/>
              <a:t> est un </a:t>
            </a:r>
            <a:r>
              <a:rPr lang="fr-FR" dirty="0" err="1"/>
              <a:t>Residual</a:t>
            </a:r>
            <a:r>
              <a:rPr lang="fr-FR" dirty="0"/>
              <a:t> Network</a:t>
            </a:r>
          </a:p>
          <a:p>
            <a:r>
              <a:rPr lang="fr-FR" dirty="0"/>
              <a:t>2015</a:t>
            </a:r>
          </a:p>
        </p:txBody>
      </p:sp>
      <p:pic>
        <p:nvPicPr>
          <p:cNvPr id="7170" name="Picture 2" descr="https://miro.medium.com/max/1905/1*6hF97Upuqg_LdsqWY6n_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230753" cy="36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2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modèles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8038"/>
            <a:ext cx="6552728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MobileNet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des réseaux </a:t>
            </a:r>
            <a:r>
              <a:rPr lang="fr-FR" dirty="0" err="1"/>
              <a:t>MobileNet</a:t>
            </a:r>
            <a:r>
              <a:rPr lang="fr-FR" dirty="0"/>
              <a:t> est d’abaisser le nombre de poids pour accélérer l’inférence</a:t>
            </a:r>
          </a:p>
          <a:p>
            <a:r>
              <a:rPr lang="fr-FR" dirty="0"/>
              <a:t>Fonctionne sur des mobiles</a:t>
            </a:r>
          </a:p>
        </p:txBody>
      </p:sp>
      <p:pic>
        <p:nvPicPr>
          <p:cNvPr id="8194" name="Picture 2" descr="Résultat de recherche d'images pour &quot;mobilenet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3795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pré-entrainés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fournit des modèles pré-entrainés</a:t>
            </a:r>
          </a:p>
          <a:p>
            <a:pPr lvl="1"/>
            <a:r>
              <a:rPr lang="fr-FR" dirty="0" err="1"/>
              <a:t>Xception</a:t>
            </a:r>
            <a:endParaRPr lang="fr-FR" dirty="0"/>
          </a:p>
          <a:p>
            <a:pPr lvl="1"/>
            <a:r>
              <a:rPr lang="fr-FR" dirty="0"/>
              <a:t>VGG16</a:t>
            </a:r>
          </a:p>
          <a:p>
            <a:pPr lvl="1"/>
            <a:r>
              <a:rPr lang="fr-FR" dirty="0"/>
              <a:t>VGG19</a:t>
            </a:r>
          </a:p>
          <a:p>
            <a:pPr lvl="1"/>
            <a:r>
              <a:rPr lang="fr-FR" dirty="0"/>
              <a:t>ResNet50</a:t>
            </a:r>
          </a:p>
          <a:p>
            <a:pPr lvl="1"/>
            <a:r>
              <a:rPr lang="fr-FR" dirty="0"/>
              <a:t>InceptionV3</a:t>
            </a:r>
          </a:p>
          <a:p>
            <a:pPr lvl="1"/>
            <a:r>
              <a:rPr lang="fr-FR" dirty="0"/>
              <a:t>InceptionResNetV2</a:t>
            </a:r>
          </a:p>
          <a:p>
            <a:pPr lvl="1"/>
            <a:r>
              <a:rPr lang="fr-FR" dirty="0" err="1"/>
              <a:t>MobileNet</a:t>
            </a:r>
            <a:endParaRPr lang="fr-FR" dirty="0"/>
          </a:p>
          <a:p>
            <a:pPr lvl="1"/>
            <a:r>
              <a:rPr lang="fr-FR" dirty="0" err="1"/>
              <a:t>DenseNet</a:t>
            </a:r>
            <a:endParaRPr lang="fr-FR" dirty="0"/>
          </a:p>
          <a:p>
            <a:pPr lvl="1"/>
            <a:r>
              <a:rPr lang="fr-FR" dirty="0" err="1"/>
              <a:t>NASNet</a:t>
            </a:r>
            <a:endParaRPr lang="fr-FR" dirty="0"/>
          </a:p>
          <a:p>
            <a:pPr lvl="1"/>
            <a:r>
              <a:rPr lang="fr-FR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42228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premier </a:t>
            </a:r>
            <a:r>
              <a:rPr lang="fr-FR" dirty="0" err="1"/>
              <a:t>Deep</a:t>
            </a:r>
            <a:r>
              <a:rPr lang="fr-FR" dirty="0"/>
              <a:t> Network : 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VGG16 est un modèle </a:t>
            </a:r>
            <a:r>
              <a:rPr lang="fr-FR" dirty="0" err="1"/>
              <a:t>Keras</a:t>
            </a:r>
            <a:r>
              <a:rPr lang="fr-FR" dirty="0"/>
              <a:t> de traitement d'image pré-entrainé depuis </a:t>
            </a:r>
            <a:r>
              <a:rPr lang="fr-FR" dirty="0" err="1"/>
              <a:t>ImageNet</a:t>
            </a:r>
            <a:r>
              <a:rPr lang="fr-FR" dirty="0"/>
              <a:t> avec 1000 catégories</a:t>
            </a:r>
          </a:p>
          <a:p>
            <a:endParaRPr lang="fr-FR" dirty="0"/>
          </a:p>
        </p:txBody>
      </p:sp>
      <p:pic>
        <p:nvPicPr>
          <p:cNvPr id="1026" name="Picture 2" descr="https://cdn-images-1.medium.com/max/800/1*LdB1mhrN6hT-EznkkFE8C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4125"/>
            <a:ext cx="6984776" cy="39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Simonyan</a:t>
            </a:r>
            <a:r>
              <a:rPr lang="en-US" dirty="0"/>
              <a:t> and Zisserman</a:t>
            </a:r>
          </a:p>
          <a:p>
            <a:pPr lvl="1"/>
            <a:r>
              <a:rPr lang="en-US" dirty="0"/>
              <a:t>Visual Geometry Group (VGG)</a:t>
            </a:r>
          </a:p>
          <a:p>
            <a:pPr lvl="1"/>
            <a:r>
              <a:rPr lang="en-US" dirty="0"/>
              <a:t>University of Oxford</a:t>
            </a:r>
          </a:p>
          <a:p>
            <a:pPr lvl="1"/>
            <a:r>
              <a:rPr lang="en-US" dirty="0"/>
              <a:t>2014</a:t>
            </a:r>
          </a:p>
          <a:p>
            <a:r>
              <a:rPr lang="en-US" dirty="0"/>
              <a:t>Puissant</a:t>
            </a:r>
          </a:p>
          <a:p>
            <a:r>
              <a:rPr lang="en-US" dirty="0" err="1"/>
              <a:t>Volumineux</a:t>
            </a:r>
            <a:endParaRPr lang="en-US" dirty="0"/>
          </a:p>
          <a:p>
            <a:r>
              <a:rPr lang="en-US" dirty="0"/>
              <a:t>Lent</a:t>
            </a:r>
          </a:p>
          <a:p>
            <a:r>
              <a:rPr lang="en-US" dirty="0" err="1"/>
              <a:t>Nécessite</a:t>
            </a:r>
            <a:r>
              <a:rPr lang="en-US" dirty="0"/>
              <a:t> beaucoup de </a:t>
            </a:r>
            <a:r>
              <a:rPr lang="en-US" dirty="0" err="1"/>
              <a:t>données</a:t>
            </a:r>
            <a:endParaRPr lang="en-US" dirty="0"/>
          </a:p>
          <a:p>
            <a:r>
              <a:rPr lang="en-US" dirty="0" err="1"/>
              <a:t>Elastique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</a:t>
            </a:r>
          </a:p>
          <a:p>
            <a:r>
              <a:rPr lang="fr-FR" dirty="0"/>
              <a:t>2016</a:t>
            </a:r>
          </a:p>
          <a:p>
            <a:r>
              <a:rPr lang="fr-FR" dirty="0"/>
              <a:t>Non séquentiel</a:t>
            </a:r>
          </a:p>
        </p:txBody>
      </p:sp>
      <p:pic>
        <p:nvPicPr>
          <p:cNvPr id="3074" name="Picture 2" descr="https://miro.medium.com/max/798/1*63ZlzSqS851I3nW89PUV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9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d’</a:t>
            </a:r>
            <a:r>
              <a:rPr lang="fr-FR" dirty="0" err="1"/>
              <a:t>inception</a:t>
            </a:r>
            <a:endParaRPr lang="fr-FR" dirty="0"/>
          </a:p>
        </p:txBody>
      </p:sp>
      <p:pic>
        <p:nvPicPr>
          <p:cNvPr id="4098" name="Picture 2" descr="https://miro.medium.com/max/926/1*TKvnmgZw4EWUKKrshRrW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304"/>
            <a:ext cx="70580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Francois Chollet – Google</a:t>
            </a:r>
          </a:p>
          <a:p>
            <a:r>
              <a:rPr lang="fr-FR" dirty="0"/>
              <a:t>2016</a:t>
            </a:r>
          </a:p>
        </p:txBody>
      </p:sp>
      <p:pic>
        <p:nvPicPr>
          <p:cNvPr id="5122" name="Picture 2" descr="https://miro.medium.com/max/1410/1*hOcAEj9QzqgBXcwUzmEv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7543"/>
            <a:ext cx="6288633" cy="43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18B72-43C3-40AA-8432-BE55FB51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SeparableConv2d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04073-9745-42C0-92A2-3ECAF0AC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Conv2d applique un kernel par canal</a:t>
            </a:r>
          </a:p>
          <a:p>
            <a:pPr lvl="1"/>
            <a:r>
              <a:rPr lang="fr-FR" dirty="0"/>
              <a:t>Pour une image couleur, une convolution par couleur</a:t>
            </a:r>
          </a:p>
          <a:p>
            <a:r>
              <a:rPr lang="fr-FR" dirty="0"/>
              <a:t>SeparableConv2d va faire la convolution sur tous les canaux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SeparableConv2d(32,(1,1)) va simplement effectuer une </a:t>
            </a:r>
            <a:r>
              <a:rPr lang="fr-FR" dirty="0" err="1"/>
              <a:t>convultion</a:t>
            </a:r>
            <a:r>
              <a:rPr lang="fr-FR"/>
              <a:t> par canal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ED564-EC97-40A1-9888-07ABC136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8" y="3444385"/>
            <a:ext cx="5546923" cy="16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8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Residual</a:t>
            </a:r>
            <a:r>
              <a:rPr lang="fr-FR" dirty="0"/>
              <a:t> Network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sauter un layer</a:t>
            </a:r>
          </a:p>
        </p:txBody>
      </p:sp>
      <p:pic>
        <p:nvPicPr>
          <p:cNvPr id="6146" name="Picture 2" descr="Résultat de recherche d'images pour &quot;resnet deep learni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601092" cy="36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574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17632</TotalTime>
  <Words>152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Modèles pré-entrainés</vt:lpstr>
      <vt:lpstr>Mon premier Deep Network : VGG16</vt:lpstr>
      <vt:lpstr>VGG16</vt:lpstr>
      <vt:lpstr>Inception</vt:lpstr>
      <vt:lpstr>Détail d’inception</vt:lpstr>
      <vt:lpstr>XCeption</vt:lpstr>
      <vt:lpstr>SeparableConv2d</vt:lpstr>
      <vt:lpstr>Residual Network</vt:lpstr>
      <vt:lpstr>ResNet</vt:lpstr>
      <vt:lpstr>Liste des modèles Keras</vt:lpstr>
      <vt:lpstr>MobileNet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545</cp:revision>
  <dcterms:created xsi:type="dcterms:W3CDTF">2000-04-10T19:33:12Z</dcterms:created>
  <dcterms:modified xsi:type="dcterms:W3CDTF">2021-09-24T11:49:24Z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