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2" r:id="rId3"/>
    <p:sldId id="271" r:id="rId4"/>
    <p:sldId id="273" r:id="rId5"/>
    <p:sldId id="275" r:id="rId6"/>
    <p:sldId id="277" r:id="rId7"/>
    <p:sldId id="274" r:id="rId8"/>
    <p:sldId id="276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13</a:t>
            </a:r>
          </a:p>
          <a:p>
            <a:pPr eaLnBrk="1" hangingPunct="1"/>
            <a:r>
              <a:rPr lang="fr-FR" altLang="fr-FR" dirty="0"/>
              <a:t>Fine Tuning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 </a:t>
            </a:r>
            <a:r>
              <a:rPr lang="fr-FR" dirty="0" err="1"/>
              <a:t>Tuning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Réglage fin</a:t>
            </a:r>
          </a:p>
          <a:p>
            <a:pPr lvl="1"/>
            <a:r>
              <a:rPr lang="fr-FR" dirty="0"/>
              <a:t>A faire sur un réseau déjà entrainé</a:t>
            </a:r>
          </a:p>
          <a:p>
            <a:pPr lvl="1"/>
            <a:r>
              <a:rPr lang="fr-FR" dirty="0"/>
              <a:t>Modification des paramètres des </a:t>
            </a:r>
            <a:r>
              <a:rPr lang="fr-FR" dirty="0" err="1"/>
              <a:t>layers</a:t>
            </a:r>
            <a:r>
              <a:rPr lang="fr-FR" dirty="0"/>
              <a:t> et du réseau</a:t>
            </a:r>
          </a:p>
          <a:p>
            <a:pPr lvl="1"/>
            <a:r>
              <a:rPr lang="fr-FR"/>
              <a:t>Passage à SGD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4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394484"/>
            <a:ext cx="8866579" cy="37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Hyperparamètres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</a:t>
            </a:r>
            <a:r>
              <a:rPr lang="fr-FR" dirty="0" err="1"/>
              <a:t>Deep</a:t>
            </a:r>
            <a:r>
              <a:rPr lang="fr-FR" dirty="0"/>
              <a:t> Learning possèdent de nombreux </a:t>
            </a:r>
            <a:r>
              <a:rPr lang="fr-FR" dirty="0" err="1"/>
              <a:t>hyperparamètres</a:t>
            </a:r>
            <a:endParaRPr lang="fr-FR" dirty="0"/>
          </a:p>
          <a:p>
            <a:r>
              <a:rPr lang="fr-FR" dirty="0" err="1"/>
              <a:t>Keras</a:t>
            </a:r>
            <a:r>
              <a:rPr lang="fr-FR" dirty="0"/>
              <a:t> permet l'utilisation d'</a:t>
            </a:r>
            <a:r>
              <a:rPr lang="fr-FR" dirty="0" err="1"/>
              <a:t>hyperparamètres</a:t>
            </a:r>
            <a:endParaRPr lang="fr-FR" dirty="0"/>
          </a:p>
          <a:p>
            <a:pPr lvl="1"/>
            <a:r>
              <a:rPr lang="fr-FR" dirty="0"/>
              <a:t>Nombre et forme des filtres</a:t>
            </a:r>
          </a:p>
          <a:p>
            <a:pPr lvl="1"/>
            <a:r>
              <a:rPr lang="fr-FR" dirty="0"/>
              <a:t>Régularisation</a:t>
            </a:r>
          </a:p>
          <a:p>
            <a:pPr lvl="2"/>
            <a:r>
              <a:rPr lang="fr-FR" dirty="0" err="1"/>
              <a:t>DropOut</a:t>
            </a:r>
            <a:r>
              <a:rPr lang="fr-FR" dirty="0"/>
              <a:t>, </a:t>
            </a:r>
            <a:r>
              <a:rPr lang="fr-FR" dirty="0" err="1"/>
              <a:t>DropConnect</a:t>
            </a:r>
            <a:r>
              <a:rPr lang="fr-FR" dirty="0"/>
              <a:t>, …</a:t>
            </a:r>
          </a:p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 err="1"/>
              <a:t>Strides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2050" name="Picture 2" descr="https://upload.wikimedia.org/wikipedia/commons/thumb/8/8a/Conv_layers.png/352px-Conv_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09" y="3645024"/>
            <a:ext cx="3352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91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Permet d'optimiser l'application du gradient sur les poids</a:t>
            </a:r>
          </a:p>
          <a:p>
            <a:pPr marL="457200" lvl="1" indent="0">
              <a:buNone/>
            </a:pPr>
            <a:r>
              <a:rPr lang="en-US" dirty="0" err="1"/>
              <a:t>lr_schedule</a:t>
            </a:r>
            <a:r>
              <a:rPr lang="en-US" dirty="0"/>
              <a:t> = </a:t>
            </a:r>
            <a:r>
              <a:rPr lang="en-US" dirty="0" err="1"/>
              <a:t>keras.optimizers.schedules.ExponentialDecay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initial_learning_rate</a:t>
            </a:r>
            <a:r>
              <a:rPr lang="en-US" dirty="0"/>
              <a:t>=1e-2,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decay_steps</a:t>
            </a:r>
            <a:r>
              <a:rPr lang="en-US" dirty="0"/>
              <a:t>=10000,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decay_rate</a:t>
            </a:r>
            <a:r>
              <a:rPr lang="en-US" dirty="0"/>
              <a:t>=0.9)</a:t>
            </a:r>
            <a:endParaRPr lang="fr-FR" dirty="0"/>
          </a:p>
          <a:p>
            <a:pPr lvl="1"/>
            <a:r>
              <a:rPr lang="en-US" dirty="0"/>
              <a:t>optimizer = </a:t>
            </a:r>
            <a:r>
              <a:rPr lang="en-US" dirty="0" err="1"/>
              <a:t>keras.optimizers.SGD</a:t>
            </a:r>
            <a:r>
              <a:rPr lang="en-US" dirty="0"/>
              <a:t>(</a:t>
            </a:r>
            <a:r>
              <a:rPr lang="en-US" dirty="0" err="1"/>
              <a:t>learning_rate</a:t>
            </a:r>
            <a:r>
              <a:rPr lang="en-US" dirty="0"/>
              <a:t>=</a:t>
            </a:r>
            <a:r>
              <a:rPr lang="en-US" dirty="0" err="1"/>
              <a:t>lr_schedule</a:t>
            </a:r>
            <a:r>
              <a:rPr lang="en-US" dirty="0"/>
              <a:t>, </a:t>
            </a:r>
            <a:r>
              <a:rPr lang="fr-FR" dirty="0" err="1"/>
              <a:t>momentum</a:t>
            </a:r>
            <a:r>
              <a:rPr lang="fr-FR" dirty="0"/>
              <a:t>=0.9, 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10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 err="1"/>
              <a:t>momentum</a:t>
            </a:r>
            <a:r>
              <a:rPr lang="fr-FR" dirty="0"/>
              <a:t> = le moment du </a:t>
            </a:r>
            <a:r>
              <a:rPr lang="fr-FR" dirty="0" err="1"/>
              <a:t>lr</a:t>
            </a:r>
            <a:r>
              <a:rPr lang="fr-FR" dirty="0"/>
              <a:t> (</a:t>
            </a:r>
            <a:r>
              <a:rPr lang="fr-FR" dirty="0" err="1"/>
              <a:t>acceleration</a:t>
            </a:r>
            <a:r>
              <a:rPr lang="fr-FR" dirty="0"/>
              <a:t> du </a:t>
            </a:r>
            <a:r>
              <a:rPr lang="fr-FR" dirty="0" err="1"/>
              <a:t>lr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Ici comme </a:t>
            </a:r>
            <a:r>
              <a:rPr lang="fr-FR" dirty="0" err="1"/>
              <a:t>momentum</a:t>
            </a:r>
            <a:r>
              <a:rPr lang="fr-FR" dirty="0"/>
              <a:t> &lt; 1 c'est une décélération</a:t>
            </a:r>
          </a:p>
          <a:p>
            <a:pPr lvl="1"/>
            <a:r>
              <a:rPr lang="fr-FR" dirty="0" err="1"/>
              <a:t>nesterov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 calcul du moment plus précis</a:t>
            </a:r>
          </a:p>
          <a:p>
            <a:pPr lvl="1"/>
            <a:r>
              <a:rPr lang="fr-FR" dirty="0"/>
              <a:t>Nécessite d'avantage d'</a:t>
            </a:r>
            <a:r>
              <a:rPr lang="fr-FR" dirty="0" err="1"/>
              <a:t>epoch</a:t>
            </a:r>
            <a:r>
              <a:rPr lang="fr-FR" dirty="0"/>
              <a:t> que </a:t>
            </a:r>
            <a:r>
              <a:rPr lang="fr-FR" dirty="0" err="1"/>
              <a:t>adam</a:t>
            </a:r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02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 L1 et L2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réseau profond peut avoir tendance à "Dropper" automatiquement des neurones en affectant des poids tendant vers zéro</a:t>
            </a:r>
          </a:p>
          <a:p>
            <a:pPr lvl="1"/>
            <a:r>
              <a:rPr lang="fr-FR" dirty="0"/>
              <a:t>Ce qui a tendance à créer un </a:t>
            </a:r>
            <a:r>
              <a:rPr lang="fr-FR" dirty="0" err="1"/>
              <a:t>underfitting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La fonction de calcul des poids peut être modifié </a:t>
            </a:r>
          </a:p>
          <a:p>
            <a:pPr lvl="2"/>
            <a:r>
              <a:rPr lang="fr-FR" dirty="0"/>
              <a:t>L1 : f = </a:t>
            </a:r>
            <a:r>
              <a:rPr lang="fr-FR" dirty="0" err="1"/>
              <a:t>loss</a:t>
            </a:r>
            <a:r>
              <a:rPr lang="fr-FR" dirty="0"/>
              <a:t> + regularizers.l1 *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weigths</a:t>
            </a:r>
            <a:r>
              <a:rPr lang="fr-FR" dirty="0"/>
              <a:t> ** 2)</a:t>
            </a:r>
          </a:p>
          <a:p>
            <a:pPr lvl="2"/>
            <a:r>
              <a:rPr lang="fr-FR" dirty="0"/>
              <a:t>L2 : f = </a:t>
            </a:r>
            <a:r>
              <a:rPr lang="fr-FR" dirty="0" err="1"/>
              <a:t>loss</a:t>
            </a:r>
            <a:r>
              <a:rPr lang="fr-FR" dirty="0"/>
              <a:t> + regularizers.l2 *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np.abs</a:t>
            </a:r>
            <a:r>
              <a:rPr lang="fr-FR" dirty="0"/>
              <a:t>(</a:t>
            </a:r>
            <a:r>
              <a:rPr lang="fr-FR" dirty="0" err="1"/>
              <a:t>weigths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Keras</a:t>
            </a:r>
            <a:endParaRPr lang="fr-FR" dirty="0"/>
          </a:p>
          <a:p>
            <a:pPr lvl="2"/>
            <a:r>
              <a:rPr lang="fr-FR" dirty="0" err="1"/>
              <a:t>model.add</a:t>
            </a:r>
            <a:r>
              <a:rPr lang="fr-FR" dirty="0"/>
              <a:t>(Dense(64, </a:t>
            </a:r>
            <a:r>
              <a:rPr lang="fr-FR" dirty="0" err="1"/>
              <a:t>kernel_regularizer</a:t>
            </a:r>
            <a:r>
              <a:rPr lang="fr-FR" dirty="0"/>
              <a:t>=regularizers.l2(0.01)))</a:t>
            </a:r>
          </a:p>
          <a:p>
            <a:endParaRPr lang="fr-FR" dirty="0"/>
          </a:p>
        </p:txBody>
      </p:sp>
      <p:pic>
        <p:nvPicPr>
          <p:cNvPr id="2050" name="Picture 2" descr="https://s3-ap-south-1.amazonaws.com/av-blog-media/wp-content/uploads/2018/04/Screen-Shot-2018-04-04-at-1.53.35-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19664"/>
            <a:ext cx="2332587" cy="10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-ap-south-1.amazonaws.com/av-blog-media/wp-content/uploads/2018/04/Screen-Shot-2018-04-04-at-1.53.40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19664"/>
            <a:ext cx="2672012" cy="110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6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Stopping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stopper les </a:t>
            </a:r>
            <a:r>
              <a:rPr lang="fr-FR" dirty="0" err="1"/>
              <a:t>epochs</a:t>
            </a:r>
            <a:r>
              <a:rPr lang="fr-FR" dirty="0"/>
              <a:t> s'il n'y a aucune progression</a:t>
            </a:r>
          </a:p>
        </p:txBody>
      </p:sp>
    </p:spTree>
    <p:extLst>
      <p:ext uri="{BB962C8B-B14F-4D97-AF65-F5344CB8AC3E}">
        <p14:creationId xmlns:p14="http://schemas.microsoft.com/office/powerpoint/2010/main" val="15560628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16842</TotalTime>
  <Words>270</Words>
  <Application>Microsoft Office PowerPoint</Application>
  <PresentationFormat>Affichage à l'écran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Fine Tuning</vt:lpstr>
      <vt:lpstr>Arguments Dense</vt:lpstr>
      <vt:lpstr>Hyperparamètres</vt:lpstr>
      <vt:lpstr>SGD</vt:lpstr>
      <vt:lpstr>SGD</vt:lpstr>
      <vt:lpstr>Régularisation L1 et L2</vt:lpstr>
      <vt:lpstr>Early Stopping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497</cp:revision>
  <dcterms:created xsi:type="dcterms:W3CDTF">2000-04-10T19:33:12Z</dcterms:created>
  <dcterms:modified xsi:type="dcterms:W3CDTF">2021-06-17T08:13:24Z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