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35" r:id="rId10"/>
    <p:sldId id="313" r:id="rId11"/>
    <p:sldId id="330" r:id="rId12"/>
    <p:sldId id="314" r:id="rId13"/>
    <p:sldId id="315" r:id="rId14"/>
    <p:sldId id="316" r:id="rId15"/>
    <p:sldId id="325" r:id="rId16"/>
    <p:sldId id="317" r:id="rId17"/>
    <p:sldId id="319" r:id="rId18"/>
    <p:sldId id="337" r:id="rId19"/>
    <p:sldId id="336" r:id="rId20"/>
    <p:sldId id="329" r:id="rId21"/>
    <p:sldId id="320" r:id="rId22"/>
    <p:sldId id="334" r:id="rId23"/>
    <p:sldId id="321" r:id="rId24"/>
    <p:sldId id="323" r:id="rId25"/>
    <p:sldId id="324" r:id="rId26"/>
    <p:sldId id="326" r:id="rId27"/>
    <p:sldId id="322" r:id="rId28"/>
    <p:sldId id="318" r:id="rId29"/>
    <p:sldId id="331" r:id="rId30"/>
    <p:sldId id="333" r:id="rId31"/>
    <p:sldId id="332" r:id="rId3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ou non d’un seuil</a:t>
            </a:r>
          </a:p>
          <a:p>
            <a:pPr lvl="1"/>
            <a:r>
              <a:rPr lang="fr-FR" dirty="0"/>
              <a:t>Seuil à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Ou équivalent à perceptron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r>
              <a:rPr lang="fr-FR" dirty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Elle a comme particularité que son intégrale de 0 à k = 1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</a:t>
            </a:r>
          </a:p>
          <a:p>
            <a:pPr lvl="1"/>
            <a:r>
              <a:rPr lang="fr-FR" dirty="0"/>
              <a:t>Les perceptrons sont mis dans un graphe acyclique</a:t>
            </a:r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93503B-2ED5-4061-88B8-420B4BF6AFFF}"/>
              </a:ext>
            </a:extLst>
          </p:cNvPr>
          <p:cNvSpPr txBox="1"/>
          <p:nvPr/>
        </p:nvSpPr>
        <p:spPr>
          <a:xfrm>
            <a:off x="1043608" y="3356992"/>
            <a:ext cx="869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1 4 7</a:t>
            </a:r>
          </a:p>
          <a:p>
            <a:endParaRPr lang="fr-FR" dirty="0"/>
          </a:p>
          <a:p>
            <a:r>
              <a:rPr lang="fr-FR" dirty="0"/>
              <a:t>2 5 8</a:t>
            </a:r>
          </a:p>
          <a:p>
            <a:endParaRPr lang="fr-FR" dirty="0"/>
          </a:p>
          <a:p>
            <a:r>
              <a:rPr lang="fr-FR" dirty="0"/>
              <a:t>3 6 9</a:t>
            </a:r>
          </a:p>
        </p:txBody>
      </p:sp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2x2x2</a:t>
            </a:r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attendus sont 0.75 et 0.77</a:t>
            </a:r>
          </a:p>
          <a:p>
            <a:r>
              <a:rPr lang="fr-FR" dirty="0"/>
              <a:t>Le résultat obtenus est 0.01 et 0.99</a:t>
            </a:r>
          </a:p>
          <a:p>
            <a:r>
              <a:rPr lang="fr-FR" dirty="0"/>
              <a:t>Le </a:t>
            </a:r>
            <a:r>
              <a:rPr lang="fr-FR" dirty="0" err="1"/>
              <a:t>loss</a:t>
            </a:r>
            <a:r>
              <a:rPr lang="fr-FR" dirty="0"/>
              <a:t> (</a:t>
            </a:r>
            <a:r>
              <a:rPr lang="fr-FR" dirty="0" err="1"/>
              <a:t>mse</a:t>
            </a:r>
            <a:r>
              <a:rPr lang="fr-FR" dirty="0"/>
              <a:t>) est l’erreur quadratique soit</a:t>
            </a:r>
          </a:p>
          <a:p>
            <a:pPr lvl="1"/>
            <a:r>
              <a:rPr lang="fr-FR" dirty="0"/>
              <a:t>(0.75-0.01)**2 + (0.77-0.99)**2 = 0.51</a:t>
            </a:r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C02CC-BC16-B66C-24D8-72F35DC6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D70FE-B4CA-1B03-71B3-68075624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Fdwi</a:t>
            </a:r>
            <a:r>
              <a:rPr lang="fr-FR" dirty="0"/>
              <a:t> = </a:t>
            </a:r>
            <a:r>
              <a:rPr lang="fr-FR" dirty="0" err="1"/>
              <a:t>wi</a:t>
            </a:r>
            <a:r>
              <a:rPr lang="fr-FR" dirty="0"/>
              <a:t> * 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learning_rate</a:t>
            </a:r>
            <a:r>
              <a:rPr lang="fr-FR" dirty="0"/>
              <a:t> * </a:t>
            </a:r>
            <a:r>
              <a:rPr lang="fr-FR" dirty="0" err="1"/>
              <a:t>rnd</a:t>
            </a:r>
            <a:endParaRPr lang="fr-FR" dirty="0"/>
          </a:p>
          <a:p>
            <a:r>
              <a:rPr lang="fr-FR" dirty="0"/>
              <a:t>            --------------------------------------</a:t>
            </a:r>
          </a:p>
          <a:p>
            <a:r>
              <a:rPr lang="fr-FR" dirty="0"/>
              <a:t>                         </a:t>
            </a:r>
            <a:r>
              <a:rPr lang="fr-FR" dirty="0" err="1"/>
              <a:t>dfa</a:t>
            </a:r>
            <a:r>
              <a:rPr lang="fr-FR" dirty="0"/>
              <a:t>(i) * d’’(</a:t>
            </a:r>
            <a:r>
              <a:rPr lang="fr-FR" dirty="0" err="1"/>
              <a:t>losses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Learning_rate</a:t>
            </a:r>
            <a:r>
              <a:rPr lang="fr-FR" dirty="0"/>
              <a:t> = 0.01 et 0.00001 </a:t>
            </a:r>
          </a:p>
          <a:p>
            <a:r>
              <a:rPr lang="fr-FR" dirty="0"/>
              <a:t>D’’ = moment de </a:t>
            </a:r>
            <a:r>
              <a:rPr lang="fr-FR" dirty="0" err="1"/>
              <a:t>nesterov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22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20E3D-21C9-416C-96C9-8368F624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Descente du gradient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B3979-55A8-45D3-9A85-72BBA0F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(x) = (w * 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lr</a:t>
            </a:r>
            <a:r>
              <a:rPr lang="fr-FR" dirty="0"/>
              <a:t>) / (</a:t>
            </a:r>
            <a:r>
              <a:rPr lang="fr-FR" dirty="0" err="1"/>
              <a:t>faccel</a:t>
            </a:r>
            <a:r>
              <a:rPr lang="fr-FR" dirty="0"/>
              <a:t>(</a:t>
            </a:r>
            <a:r>
              <a:rPr lang="fr-FR" dirty="0" err="1"/>
              <a:t>momentum</a:t>
            </a:r>
            <a:r>
              <a:rPr lang="fr-FR" dirty="0"/>
              <a:t>) * </a:t>
            </a:r>
            <a:r>
              <a:rPr lang="fr-FR" dirty="0" err="1"/>
              <a:t>df</a:t>
            </a:r>
            <a:r>
              <a:rPr lang="fr-FR" dirty="0"/>
              <a:t>(x))</a:t>
            </a:r>
          </a:p>
          <a:p>
            <a:r>
              <a:rPr lang="fr-FR" dirty="0"/>
              <a:t>Stochastique = </a:t>
            </a:r>
            <a:r>
              <a:rPr lang="fr-FR" dirty="0" err="1"/>
              <a:t>random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lr</a:t>
            </a:r>
            <a:r>
              <a:rPr lang="fr-FR" dirty="0"/>
              <a:t> = Learning Rate [1</a:t>
            </a:r>
            <a:r>
              <a:rPr lang="fr-FR" baseline="30000" dirty="0"/>
              <a:t>e</a:t>
            </a:r>
            <a:r>
              <a:rPr lang="fr-FR" dirty="0"/>
              <a:t>-2, 1</a:t>
            </a:r>
            <a:r>
              <a:rPr lang="fr-FR" baseline="30000" dirty="0"/>
              <a:t>e</a:t>
            </a:r>
            <a:r>
              <a:rPr lang="fr-FR" dirty="0"/>
              <a:t>-5]</a:t>
            </a:r>
          </a:p>
          <a:p>
            <a:r>
              <a:rPr lang="fr-FR" dirty="0" err="1"/>
              <a:t>momentum</a:t>
            </a:r>
            <a:r>
              <a:rPr lang="fr-FR" dirty="0"/>
              <a:t> = </a:t>
            </a:r>
            <a:r>
              <a:rPr lang="fr-FR" dirty="0" err="1"/>
              <a:t>Nesterov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08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d’erreur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est reportée à la couche précédente en fonction des poids</a:t>
            </a:r>
          </a:p>
          <a:p>
            <a:r>
              <a:rPr lang="fr-FR" dirty="0"/>
              <a:t>Plus le poids est important plus il est responsable de l’erreur</a:t>
            </a:r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C4C4-87EA-450C-B88A-6D762C8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D1F86-3366-4C45-B5B1-F655AD1F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Neurone inputs (0.1 0.9) output = grosse erreur</a:t>
            </a:r>
          </a:p>
          <a:p>
            <a:r>
              <a:rPr lang="fr-FR" dirty="0" err="1"/>
              <a:t>LearningRate</a:t>
            </a:r>
            <a:r>
              <a:rPr lang="fr-FR" dirty="0"/>
              <a:t> = [1</a:t>
            </a:r>
            <a:r>
              <a:rPr lang="fr-FR" baseline="30000" dirty="0"/>
              <a:t>e</a:t>
            </a:r>
            <a:r>
              <a:rPr lang="fr-FR" dirty="0"/>
              <a:t>-2; 1</a:t>
            </a:r>
            <a:r>
              <a:rPr lang="fr-FR" baseline="30000" dirty="0"/>
              <a:t>e</a:t>
            </a:r>
            <a:r>
              <a:rPr lang="fr-FR" dirty="0"/>
              <a:t>-4]</a:t>
            </a:r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w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momentum</a:t>
            </a:r>
            <a:r>
              <a:rPr lang="fr-FR" dirty="0"/>
              <a:t> * </a:t>
            </a:r>
            <a:r>
              <a:rPr lang="fr-FR" dirty="0" err="1"/>
              <a:t>dfactivation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01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  <a:p>
            <a:pPr lvl="1"/>
            <a:r>
              <a:rPr lang="fr-FR" dirty="0"/>
              <a:t>Algorithme RMS</a:t>
            </a:r>
          </a:p>
          <a:p>
            <a:pPr lvl="1"/>
            <a:r>
              <a:rPr lang="fr-FR" dirty="0" err="1"/>
              <a:t>dW</a:t>
            </a:r>
            <a:r>
              <a:rPr lang="fr-FR" dirty="0"/>
              <a:t> = 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rate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taux d’apprentissage résout le problème des minimums locaux</a:t>
            </a:r>
          </a:p>
          <a:p>
            <a:pPr lvl="1"/>
            <a:r>
              <a:rPr lang="fr-FR" dirty="0"/>
              <a:t>Entre 0.01 et 0.00001</a:t>
            </a:r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  <a:p>
            <a:pPr lvl="1"/>
            <a:r>
              <a:rPr lang="fr-FR" dirty="0"/>
              <a:t>Le changement de poids est alors effectué en remontant le réseaux</a:t>
            </a:r>
          </a:p>
          <a:p>
            <a:pPr lvl="1"/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moment et de la dérivé de la fonction d’activation dans le calcul de </a:t>
            </a:r>
            <a:r>
              <a:rPr lang="fr-FR" dirty="0" err="1"/>
              <a:t>dW</a:t>
            </a:r>
            <a:endParaRPr lang="fr-FR" dirty="0"/>
          </a:p>
          <a:p>
            <a:pPr lvl="1"/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)) / (</a:t>
            </a:r>
            <a:r>
              <a:rPr lang="fr-FR" dirty="0" err="1"/>
              <a:t>df</a:t>
            </a:r>
            <a:r>
              <a:rPr lang="fr-FR" dirty="0"/>
              <a:t>(x) *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Synapse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réseau est profond plus il nécessite de données</a:t>
            </a:r>
          </a:p>
          <a:p>
            <a:pPr lvl="1"/>
            <a:r>
              <a:rPr lang="fr-FR" dirty="0"/>
              <a:t>Pas de goulot d’étranglement</a:t>
            </a:r>
          </a:p>
          <a:p>
            <a:pPr lvl="1"/>
            <a:r>
              <a:rPr lang="fr-FR" dirty="0"/>
              <a:t>Largeur inférieur aux inputs et outputs (sauf </a:t>
            </a:r>
            <a:r>
              <a:rPr lang="fr-FR" dirty="0" err="1"/>
              <a:t>DropOut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Nb_max_hidden_layer</a:t>
            </a:r>
            <a:r>
              <a:rPr lang="fr-FR" dirty="0"/>
              <a:t> ~= log(</a:t>
            </a:r>
            <a:r>
              <a:rPr lang="fr-FR" dirty="0" err="1"/>
              <a:t>len</a:t>
            </a:r>
            <a:r>
              <a:rPr lang="fr-FR" dirty="0"/>
              <a:t>(dataset))</a:t>
            </a:r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synaptique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la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d’activation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Elles permettent de déterminer si le signal passe ou non</a:t>
            </a:r>
          </a:p>
          <a:p>
            <a:pPr lvl="1"/>
            <a:r>
              <a:rPr lang="fr-FR" sz="2000" dirty="0"/>
              <a:t>Relu (</a:t>
            </a:r>
            <a:r>
              <a:rPr lang="fr-FR" sz="2000" dirty="0" err="1"/>
              <a:t>Rectified</a:t>
            </a:r>
            <a:r>
              <a:rPr lang="fr-FR" sz="2000" dirty="0"/>
              <a:t> Liner Unit), </a:t>
            </a:r>
            <a:r>
              <a:rPr lang="fr-FR" sz="2000" dirty="0" err="1"/>
              <a:t>LeakyRelu</a:t>
            </a:r>
            <a:endParaRPr lang="fr-FR" sz="2000" dirty="0"/>
          </a:p>
          <a:p>
            <a:pPr lvl="1"/>
            <a:r>
              <a:rPr lang="fr-FR" sz="2000" dirty="0" err="1"/>
              <a:t>Sigmoid</a:t>
            </a:r>
            <a:r>
              <a:rPr lang="fr-FR" sz="2000" dirty="0"/>
              <a:t>, Hard </a:t>
            </a:r>
            <a:r>
              <a:rPr lang="fr-FR" sz="2000" dirty="0" err="1"/>
              <a:t>Sigmoid</a:t>
            </a:r>
            <a:r>
              <a:rPr lang="fr-FR" sz="2000" dirty="0"/>
              <a:t>, </a:t>
            </a:r>
            <a:r>
              <a:rPr lang="fr-FR" sz="2000" dirty="0" err="1"/>
              <a:t>Tanh</a:t>
            </a:r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0621C-8133-4AF8-9F36-D6FE8A0E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6E2D9-7FC5-4ADF-989D-3CBC34B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3303298C-DFEE-4E8C-9806-5BC6013AC13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483768" y="2348880"/>
            <a:ext cx="3744416" cy="3312368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97507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6041</TotalTime>
  <Words>862</Words>
  <Application>Microsoft Office PowerPoint</Application>
  <PresentationFormat>Affichage à l'écran (4:3)</PresentationFormat>
  <Paragraphs>145</Paragraphs>
  <Slides>31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Consolas</vt:lpstr>
      <vt:lpstr>Courier New</vt:lpstr>
      <vt:lpstr>Monotype Sorts</vt:lpstr>
      <vt:lpstr>Times New Roman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Présentation PowerPoint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Présentation PowerPoint</vt:lpstr>
      <vt:lpstr>Descente du gradient</vt:lpstr>
      <vt:lpstr>Backpropagation</vt:lpstr>
      <vt:lpstr>Gradient d’erreur</vt:lpstr>
      <vt:lpstr>dW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257</cp:revision>
  <dcterms:created xsi:type="dcterms:W3CDTF">2000-04-10T19:33:12Z</dcterms:created>
  <dcterms:modified xsi:type="dcterms:W3CDTF">2023-10-23T14:10:12Z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