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7" r:id="rId9"/>
    <p:sldId id="271" r:id="rId10"/>
    <p:sldId id="272" r:id="rId11"/>
    <p:sldId id="273" r:id="rId12"/>
    <p:sldId id="275" r:id="rId13"/>
    <p:sldId id="276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15</a:t>
            </a:r>
          </a:p>
          <a:p>
            <a:pPr eaLnBrk="1" hangingPunct="1"/>
            <a:r>
              <a:rPr lang="fr-FR" altLang="fr-FR" dirty="0" smtClean="0"/>
              <a:t>Autres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LSTM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Layer LSTM contient 4 </a:t>
            </a:r>
            <a:r>
              <a:rPr lang="fr-FR" dirty="0" err="1" smtClean="0"/>
              <a:t>layers</a:t>
            </a:r>
            <a:r>
              <a:rPr lang="fr-FR" dirty="0" smtClean="0"/>
              <a:t> custom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2" name="Picture 4" descr="A LSTM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1510"/>
            <a:ext cx="6525006" cy="245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095" y="4909703"/>
            <a:ext cx="5436096" cy="101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6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LSTM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nombreuses variantes existent</a:t>
            </a:r>
            <a:endParaRPr lang="fr-FR" dirty="0"/>
          </a:p>
        </p:txBody>
      </p:sp>
      <p:pic>
        <p:nvPicPr>
          <p:cNvPr id="4098" name="Picture 2" descr="A gated recurrent unit neural networ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6" y="2492896"/>
            <a:ext cx="839276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 </a:t>
            </a:r>
            <a:r>
              <a:rPr lang="fr-FR" dirty="0" err="1" smtClean="0"/>
              <a:t>déconvolutifs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construire de l'information</a:t>
            </a:r>
          </a:p>
          <a:p>
            <a:r>
              <a:rPr lang="fr-FR" dirty="0" smtClean="0"/>
              <a:t>U-net est le plus connu</a:t>
            </a:r>
          </a:p>
          <a:p>
            <a:endParaRPr lang="fr-FR" dirty="0"/>
          </a:p>
        </p:txBody>
      </p:sp>
      <p:pic>
        <p:nvPicPr>
          <p:cNvPr id="5122" name="Picture 2" descr="https://miro.medium.com/max/800/1*OkUrpDD6I0FpugA_bbYB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5832648" cy="499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Conv2dTranspose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Effectue une </a:t>
            </a:r>
            <a:r>
              <a:rPr lang="fr-FR" dirty="0" err="1" smtClean="0"/>
              <a:t>déconvolution</a:t>
            </a:r>
            <a:endParaRPr lang="fr-FR" dirty="0" smtClean="0"/>
          </a:p>
          <a:p>
            <a:pPr lvl="1"/>
            <a:r>
              <a:rPr lang="fr-FR" dirty="0" smtClean="0"/>
              <a:t>Inverse la convolution et le </a:t>
            </a:r>
            <a:r>
              <a:rPr lang="fr-FR" dirty="0" err="1" smtClean="0"/>
              <a:t>pooling</a:t>
            </a:r>
            <a:endParaRPr lang="fr-FR" dirty="0" smtClean="0"/>
          </a:p>
          <a:p>
            <a:pPr lvl="1"/>
            <a:r>
              <a:rPr lang="fr-FR" dirty="0" smtClean="0"/>
              <a:t>Le nombre de possibilité est très élevé</a:t>
            </a:r>
          </a:p>
          <a:p>
            <a:pPr lvl="1"/>
            <a:r>
              <a:rPr lang="fr-FR" dirty="0" smtClean="0"/>
              <a:t>Le paramètre de Conv2dTranspose est le nombre de fenêtre de </a:t>
            </a:r>
            <a:r>
              <a:rPr lang="fr-FR" dirty="0" err="1" smtClean="0"/>
              <a:t>déconvolution</a:t>
            </a:r>
            <a:r>
              <a:rPr lang="fr-FR" dirty="0" smtClean="0"/>
              <a:t> possible</a:t>
            </a:r>
          </a:p>
          <a:p>
            <a:pPr lvl="1"/>
            <a:r>
              <a:rPr lang="fr-FR" dirty="0" smtClean="0"/>
              <a:t>Ce sont les poids du layer</a:t>
            </a:r>
          </a:p>
          <a:p>
            <a:pPr lvl="1"/>
            <a:r>
              <a:rPr lang="fr-FR" dirty="0" smtClean="0"/>
              <a:t>Reconstruit une image haute définition à partir d’une </a:t>
            </a:r>
            <a:r>
              <a:rPr lang="fr-FR" smtClean="0"/>
              <a:t>basse résolution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r>
              <a:rPr lang="fr-FR" dirty="0" smtClean="0"/>
              <a:t> </a:t>
            </a:r>
            <a:r>
              <a:rPr lang="fr-FR" dirty="0" err="1" smtClean="0"/>
              <a:t>AlphaGo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IBM </a:t>
            </a:r>
            <a:r>
              <a:rPr lang="fr-FR" dirty="0" err="1" smtClean="0"/>
              <a:t>DeepBlue</a:t>
            </a:r>
            <a:endParaRPr lang="fr-FR" dirty="0"/>
          </a:p>
          <a:p>
            <a:pPr lvl="1"/>
            <a:r>
              <a:rPr lang="fr-FR" dirty="0" smtClean="0"/>
              <a:t>Bas Kasparov en 1997</a:t>
            </a:r>
            <a:endParaRPr lang="fr-FR" dirty="0"/>
          </a:p>
          <a:p>
            <a:r>
              <a:rPr lang="fr-FR" dirty="0" err="1" smtClean="0"/>
              <a:t>AlphaGo</a:t>
            </a:r>
            <a:endParaRPr lang="fr-FR" dirty="0" smtClean="0"/>
          </a:p>
          <a:p>
            <a:pPr lvl="1"/>
            <a:r>
              <a:rPr lang="fr-FR" dirty="0" smtClean="0"/>
              <a:t>Développé par Google </a:t>
            </a:r>
            <a:r>
              <a:rPr lang="fr-FR" dirty="0" err="1" smtClean="0"/>
              <a:t>DeepMind</a:t>
            </a:r>
            <a:endParaRPr lang="fr-FR" dirty="0" smtClean="0"/>
          </a:p>
          <a:p>
            <a:pPr lvl="1"/>
            <a:r>
              <a:rPr lang="fr-FR" dirty="0" smtClean="0"/>
              <a:t>Bas un pro en 2015</a:t>
            </a:r>
          </a:p>
          <a:p>
            <a:pPr lvl="1"/>
            <a:r>
              <a:rPr lang="fr-FR" dirty="0" smtClean="0"/>
              <a:t>Ingère une énorme base de données de parties de Go</a:t>
            </a:r>
          </a:p>
          <a:p>
            <a:pPr lvl="1"/>
            <a:r>
              <a:rPr lang="fr-FR" dirty="0" smtClean="0"/>
              <a:t>Parcours de graphe</a:t>
            </a:r>
          </a:p>
          <a:p>
            <a:pPr lvl="1"/>
            <a:r>
              <a:rPr lang="fr-FR" dirty="0" smtClean="0"/>
              <a:t>Deux réseaux de neurone</a:t>
            </a:r>
          </a:p>
          <a:p>
            <a:pPr lvl="2"/>
            <a:r>
              <a:rPr lang="fr-FR" dirty="0" smtClean="0"/>
              <a:t>Un pour les valeurs, un autre pour les objectifs</a:t>
            </a:r>
          </a:p>
          <a:p>
            <a:pPr lvl="1"/>
            <a:r>
              <a:rPr lang="fr-FR" dirty="0" smtClean="0"/>
              <a:t>Joue contre lui même</a:t>
            </a:r>
          </a:p>
          <a:p>
            <a:pPr lvl="1"/>
            <a:r>
              <a:rPr lang="fr-FR" dirty="0" smtClean="0"/>
              <a:t>Bas Lee </a:t>
            </a:r>
            <a:r>
              <a:rPr lang="fr-FR" dirty="0" err="1" smtClean="0"/>
              <a:t>Sedol</a:t>
            </a:r>
            <a:r>
              <a:rPr lang="fr-FR" dirty="0" smtClean="0"/>
              <a:t> le n°1 mondial en </a:t>
            </a:r>
            <a:r>
              <a:rPr lang="fr-FR" dirty="0" smtClean="0"/>
              <a:t>2017</a:t>
            </a:r>
          </a:p>
        </p:txBody>
      </p:sp>
      <p:pic>
        <p:nvPicPr>
          <p:cNvPr id="1026" name="Picture 2" descr="https://cdn-images-1.medium.com/max/2560/1*Uz2UQz3xjLm21dgGd94fNw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836712"/>
            <a:ext cx="2957728" cy="286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5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Move 37!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2808312"/>
          </a:xfrm>
        </p:spPr>
        <p:txBody>
          <a:bodyPr/>
          <a:lstStyle/>
          <a:p>
            <a:r>
              <a:rPr lang="fr-FR" sz="2000" dirty="0" err="1" smtClean="0"/>
              <a:t>AlphaGo</a:t>
            </a:r>
            <a:r>
              <a:rPr lang="fr-FR" sz="2000" dirty="0" smtClean="0"/>
              <a:t> </a:t>
            </a:r>
            <a:r>
              <a:rPr lang="fr-FR" sz="2000" dirty="0" err="1" smtClean="0"/>
              <a:t>Zero</a:t>
            </a:r>
            <a:endParaRPr lang="fr-FR" sz="2000" dirty="0" smtClean="0"/>
          </a:p>
          <a:p>
            <a:pPr lvl="1"/>
            <a:r>
              <a:rPr lang="fr-FR" sz="1800" dirty="0"/>
              <a:t>Article publié sur </a:t>
            </a:r>
            <a:r>
              <a:rPr lang="fr-FR" sz="1800" dirty="0" smtClean="0"/>
              <a:t>Arxiv.org en 2017</a:t>
            </a:r>
          </a:p>
          <a:p>
            <a:pPr lvl="1"/>
            <a:r>
              <a:rPr lang="fr-FR" sz="1800" dirty="0" smtClean="0"/>
              <a:t>Simplifie </a:t>
            </a:r>
            <a:r>
              <a:rPr lang="fr-FR" sz="1800" dirty="0" err="1" smtClean="0"/>
              <a:t>AlphaGo</a:t>
            </a:r>
            <a:endParaRPr lang="fr-FR" sz="1800" dirty="0" smtClean="0"/>
          </a:p>
          <a:p>
            <a:pPr lvl="1"/>
            <a:r>
              <a:rPr lang="fr-FR" sz="1800" dirty="0" smtClean="0"/>
              <a:t>Un seul réseau</a:t>
            </a:r>
          </a:p>
          <a:p>
            <a:pPr lvl="1"/>
            <a:r>
              <a:rPr lang="fr-FR" sz="1800" dirty="0" smtClean="0"/>
              <a:t>Aucune base de données</a:t>
            </a:r>
          </a:p>
          <a:p>
            <a:pPr lvl="1"/>
            <a:r>
              <a:rPr lang="fr-FR" sz="1800" dirty="0" smtClean="0"/>
              <a:t>Joue contre lui-même</a:t>
            </a:r>
          </a:p>
          <a:p>
            <a:pPr lvl="1"/>
            <a:r>
              <a:rPr lang="fr-FR" sz="1800" dirty="0" smtClean="0"/>
              <a:t>Les règles du jeu de Go sont codées en "dur"</a:t>
            </a:r>
          </a:p>
          <a:p>
            <a:pPr lvl="1"/>
            <a:r>
              <a:rPr lang="fr-FR" sz="1800" dirty="0" smtClean="0"/>
              <a:t>Bat </a:t>
            </a:r>
            <a:r>
              <a:rPr lang="fr-FR" sz="1800" dirty="0"/>
              <a:t>un humain en 24h</a:t>
            </a:r>
          </a:p>
          <a:p>
            <a:pPr lvl="1"/>
            <a:r>
              <a:rPr lang="fr-FR" sz="1800" dirty="0" smtClean="0"/>
              <a:t>Bat </a:t>
            </a:r>
            <a:r>
              <a:rPr lang="fr-FR" sz="1800" dirty="0"/>
              <a:t>un champion du monde en 3 </a:t>
            </a:r>
            <a:r>
              <a:rPr lang="fr-FR" sz="1800" dirty="0" smtClean="0"/>
              <a:t>jours</a:t>
            </a:r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477655"/>
            <a:ext cx="4635409" cy="23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Alpha </a:t>
            </a:r>
            <a:r>
              <a:rPr lang="fr-FR" dirty="0" err="1" smtClean="0"/>
              <a:t>Zero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AlphaZero</a:t>
            </a:r>
            <a:endParaRPr lang="fr-FR" dirty="0" smtClean="0"/>
          </a:p>
          <a:p>
            <a:pPr lvl="1"/>
            <a:r>
              <a:rPr lang="fr-FR" dirty="0" smtClean="0"/>
              <a:t>Version généraliste de </a:t>
            </a:r>
            <a:r>
              <a:rPr lang="fr-FR" dirty="0" err="1" smtClean="0"/>
              <a:t>AlphaGo</a:t>
            </a:r>
            <a:endParaRPr lang="fr-FR" dirty="0" smtClean="0"/>
          </a:p>
          <a:p>
            <a:pPr lvl="1"/>
            <a:r>
              <a:rPr lang="fr-FR" dirty="0" smtClean="0"/>
              <a:t>Echec, Go, </a:t>
            </a:r>
            <a:r>
              <a:rPr lang="fr-FR" dirty="0" err="1" smtClean="0"/>
              <a:t>Shogi</a:t>
            </a:r>
            <a:r>
              <a:rPr lang="fr-FR" dirty="0" smtClean="0"/>
              <a:t>, …</a:t>
            </a:r>
            <a:endParaRPr lang="fr-FR" dirty="0"/>
          </a:p>
          <a:p>
            <a:r>
              <a:rPr lang="fr-FR" dirty="0" smtClean="0"/>
              <a:t>Part de Zéro</a:t>
            </a:r>
          </a:p>
          <a:p>
            <a:pPr lvl="1"/>
            <a:r>
              <a:rPr lang="fr-FR" dirty="0" smtClean="0"/>
              <a:t>Est bien meilleurs qu'un apprentissage supervisé</a:t>
            </a:r>
          </a:p>
          <a:p>
            <a:pPr lvl="1"/>
            <a:r>
              <a:rPr lang="fr-FR" dirty="0" smtClean="0"/>
              <a:t>N'est as limité par l'intelligence humaine</a:t>
            </a:r>
          </a:p>
          <a:p>
            <a:pPr lvl="1"/>
            <a:r>
              <a:rPr lang="fr-FR" dirty="0" smtClean="0"/>
              <a:t>Bat un champion du monde en 4h</a:t>
            </a:r>
          </a:p>
          <a:p>
            <a:pPr lvl="1"/>
            <a:r>
              <a:rPr lang="fr-FR" dirty="0" smtClean="0"/>
              <a:t>Bat </a:t>
            </a:r>
            <a:r>
              <a:rPr lang="fr-FR" dirty="0" err="1" smtClean="0"/>
              <a:t>AlphaGo</a:t>
            </a:r>
            <a:r>
              <a:rPr lang="fr-FR" dirty="0" smtClean="0"/>
              <a:t> en 8h</a:t>
            </a:r>
          </a:p>
          <a:p>
            <a:pPr lvl="1"/>
            <a:r>
              <a:rPr lang="fr-FR" dirty="0" smtClean="0"/>
              <a:t>1700 </a:t>
            </a:r>
            <a:r>
              <a:rPr lang="fr-FR" dirty="0" err="1" smtClean="0"/>
              <a:t>GPU.Year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653136"/>
            <a:ext cx="584792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AlphaZero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Aux Echec </a:t>
            </a:r>
            <a:r>
              <a:rPr lang="fr-FR" dirty="0" err="1" smtClean="0"/>
              <a:t>AlphaZero</a:t>
            </a:r>
            <a:r>
              <a:rPr lang="fr-FR" dirty="0" smtClean="0"/>
              <a:t> bat </a:t>
            </a:r>
            <a:r>
              <a:rPr lang="fr-FR" dirty="0" err="1" smtClean="0"/>
              <a:t>StockFish</a:t>
            </a:r>
            <a:endParaRPr lang="fr-FR" dirty="0"/>
          </a:p>
          <a:p>
            <a:pPr lvl="1"/>
            <a:r>
              <a:rPr lang="fr-FR" dirty="0" smtClean="0"/>
              <a:t>qui est une exploration d'arbre + base de données</a:t>
            </a:r>
          </a:p>
          <a:p>
            <a:pPr lvl="1"/>
            <a:r>
              <a:rPr lang="fr-FR" dirty="0" smtClean="0"/>
              <a:t>Un des meilleurs réseau de neurone fait 64 </a:t>
            </a:r>
            <a:r>
              <a:rPr lang="fr-FR" dirty="0" err="1" smtClean="0"/>
              <a:t>Layers</a:t>
            </a:r>
            <a:endParaRPr lang="fr-FR" dirty="0" smtClean="0"/>
          </a:p>
          <a:p>
            <a:pPr lvl="1"/>
            <a:r>
              <a:rPr lang="fr-FR" dirty="0" smtClean="0"/>
              <a:t>Entre 50K et 100K neurones (34Mo)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648" y="3212976"/>
            <a:ext cx="4759251" cy="38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Alpha </a:t>
            </a:r>
            <a:r>
              <a:rPr lang="fr-FR" dirty="0" err="1" smtClean="0"/>
              <a:t>Zero</a:t>
            </a:r>
            <a:r>
              <a:rPr lang="fr-FR" dirty="0" smtClean="0"/>
              <a:t> n'est pas supervisé</a:t>
            </a:r>
          </a:p>
          <a:p>
            <a:pPr lvl="1"/>
            <a:r>
              <a:rPr lang="fr-FR" dirty="0" smtClean="0"/>
              <a:t>Pour cela il a effectué 21 Million de parties pour battre Alpha Go Lee en 8h (730 parties / s)</a:t>
            </a:r>
          </a:p>
          <a:p>
            <a:pPr lvl="1"/>
            <a:r>
              <a:rPr lang="fr-FR" dirty="0" smtClean="0"/>
              <a:t>44 Million de parties pour battre Stockfish aux échecs (</a:t>
            </a:r>
            <a:r>
              <a:rPr lang="fr-FR" dirty="0" err="1" smtClean="0"/>
              <a:t>Algo</a:t>
            </a:r>
            <a:r>
              <a:rPr lang="fr-FR" dirty="0" smtClean="0"/>
              <a:t> brut de force + heuristique d'arbre) en 4h (3055 parties / s)</a:t>
            </a:r>
          </a:p>
          <a:p>
            <a:r>
              <a:rPr lang="fr-FR" dirty="0" smtClean="0"/>
              <a:t>En apprentissage supervisé le modèle Alpha peut fonctionner</a:t>
            </a:r>
          </a:p>
          <a:p>
            <a:pPr lvl="1"/>
            <a:r>
              <a:rPr lang="fr-FR" dirty="0" smtClean="0"/>
              <a:t>Mais il faut &gt; 10 Millions de data supervisées</a:t>
            </a:r>
          </a:p>
          <a:p>
            <a:r>
              <a:rPr lang="fr-FR" dirty="0"/>
              <a:t>U</a:t>
            </a:r>
            <a:r>
              <a:rPr lang="fr-FR" dirty="0" smtClean="0"/>
              <a:t>n réseau plus petit où pré-entrainer peut suffire sil le nombre de données est insuffisant</a:t>
            </a:r>
          </a:p>
          <a:p>
            <a:pPr lvl="1"/>
            <a:r>
              <a:rPr lang="fr-FR" dirty="0" smtClean="0"/>
              <a:t>Complexe à mettre en </a:t>
            </a:r>
            <a:r>
              <a:rPr lang="fr-FR" dirty="0" err="1" smtClean="0"/>
              <a:t>oeuvre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2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Heuristiques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étant gourmand en calcul le calcul réparti est presque obligatoire</a:t>
            </a:r>
          </a:p>
          <a:p>
            <a:r>
              <a:rPr lang="fr-FR" dirty="0" smtClean="0"/>
              <a:t>Présence d’heuristiques</a:t>
            </a:r>
          </a:p>
          <a:p>
            <a:pPr lvl="1"/>
            <a:r>
              <a:rPr lang="fr-FR" dirty="0" smtClean="0"/>
              <a:t>Règles non démontrable qui permettent </a:t>
            </a:r>
            <a:r>
              <a:rPr lang="fr-FR" dirty="0" smtClean="0"/>
              <a:t>d’accélérer </a:t>
            </a:r>
            <a:r>
              <a:rPr lang="fr-FR" dirty="0" smtClean="0"/>
              <a:t>le traitement</a:t>
            </a:r>
          </a:p>
          <a:p>
            <a:pPr lvl="1"/>
            <a:r>
              <a:rPr lang="fr-FR" dirty="0" smtClean="0"/>
              <a:t>Par exemple en échec, la prise de la reine est trop couteuse pour </a:t>
            </a:r>
            <a:r>
              <a:rPr lang="fr-FR" dirty="0" smtClean="0"/>
              <a:t>continuer</a:t>
            </a:r>
          </a:p>
          <a:p>
            <a:pPr lvl="1"/>
            <a:r>
              <a:rPr lang="fr-FR" dirty="0" smtClean="0"/>
              <a:t>Le résultat d’une heuristique peut être injecter par </a:t>
            </a:r>
            <a:r>
              <a:rPr lang="fr-FR" dirty="0" err="1" smtClean="0"/>
              <a:t>concatenate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93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RNN</a:t>
            </a:r>
          </a:p>
          <a:p>
            <a:pPr lvl="1"/>
            <a:r>
              <a:rPr lang="fr-FR" dirty="0" err="1" smtClean="0"/>
              <a:t>Recurent</a:t>
            </a:r>
            <a:r>
              <a:rPr lang="fr-FR" dirty="0" smtClean="0"/>
              <a:t> Neural Network</a:t>
            </a:r>
          </a:p>
          <a:p>
            <a:pPr lvl="1"/>
            <a:r>
              <a:rPr lang="fr-FR" dirty="0" smtClean="0"/>
              <a:t>Réseau sous forme de graphe et non d'arbre</a:t>
            </a:r>
          </a:p>
          <a:p>
            <a:r>
              <a:rPr lang="fr-FR" dirty="0" err="1" smtClean="0"/>
              <a:t>Convulational</a:t>
            </a:r>
            <a:r>
              <a:rPr lang="fr-FR" dirty="0" smtClean="0"/>
              <a:t> </a:t>
            </a:r>
            <a:r>
              <a:rPr lang="fr-FR" dirty="0" err="1" smtClean="0"/>
              <a:t>Recurent</a:t>
            </a:r>
            <a:r>
              <a:rPr lang="fr-FR" dirty="0" smtClean="0"/>
              <a:t> Neural Network</a:t>
            </a:r>
          </a:p>
          <a:p>
            <a:pPr lvl="1"/>
            <a:r>
              <a:rPr lang="fr-FR" dirty="0" smtClean="0"/>
              <a:t>CNN + RNN = CRNN</a:t>
            </a:r>
          </a:p>
          <a:p>
            <a:r>
              <a:rPr lang="fr-FR" dirty="0" smtClean="0"/>
              <a:t>Réseaux </a:t>
            </a:r>
            <a:r>
              <a:rPr lang="fr-FR" dirty="0" err="1" smtClean="0"/>
              <a:t>circonvolutif</a:t>
            </a:r>
            <a:endParaRPr lang="fr-FR" dirty="0" smtClean="0"/>
          </a:p>
          <a:p>
            <a:pPr lvl="1"/>
            <a:r>
              <a:rPr lang="fr-FR" dirty="0" smtClean="0"/>
              <a:t>Le triplet </a:t>
            </a:r>
            <a:r>
              <a:rPr lang="fr-FR" dirty="0" err="1" smtClean="0"/>
              <a:t>Conv</a:t>
            </a:r>
            <a:r>
              <a:rPr lang="fr-FR" dirty="0" smtClean="0"/>
              <a:t> - </a:t>
            </a:r>
            <a:r>
              <a:rPr lang="fr-FR" dirty="0" err="1" smtClean="0"/>
              <a:t>Regularization</a:t>
            </a:r>
            <a:r>
              <a:rPr lang="fr-FR" dirty="0" smtClean="0"/>
              <a:t> - Pool est répété en boucle + CRNN</a:t>
            </a:r>
          </a:p>
          <a:p>
            <a:r>
              <a:rPr lang="fr-FR" dirty="0" smtClean="0"/>
              <a:t>GRU</a:t>
            </a:r>
          </a:p>
          <a:p>
            <a:pPr lvl="1"/>
            <a:r>
              <a:rPr lang="fr-FR" dirty="0" err="1" smtClean="0"/>
              <a:t>Gated</a:t>
            </a:r>
            <a:r>
              <a:rPr lang="fr-FR" dirty="0" smtClean="0"/>
              <a:t> </a:t>
            </a:r>
            <a:r>
              <a:rPr lang="fr-FR" dirty="0" err="1"/>
              <a:t>Recurrent</a:t>
            </a:r>
            <a:r>
              <a:rPr lang="fr-FR" dirty="0"/>
              <a:t> </a:t>
            </a:r>
            <a:r>
              <a:rPr lang="fr-FR" dirty="0" smtClean="0"/>
              <a:t>Unit </a:t>
            </a:r>
            <a:endParaRPr lang="fr-FR" dirty="0"/>
          </a:p>
          <a:p>
            <a:pPr lvl="1"/>
            <a:r>
              <a:rPr lang="fr-FR" dirty="0"/>
              <a:t>Il s'agit d'un RNN </a:t>
            </a:r>
            <a:r>
              <a:rPr lang="fr-FR" dirty="0" smtClean="0"/>
              <a:t>avec une porte de sortie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https://upload.wikimedia.org/wikipedia/commons/8/8f/Elman_s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418" y="1700808"/>
            <a:ext cx="1896145" cy="209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LSTM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Long Short </a:t>
            </a:r>
            <a:r>
              <a:rPr lang="fr-FR" dirty="0" err="1" smtClean="0"/>
              <a:t>Term</a:t>
            </a:r>
            <a:r>
              <a:rPr lang="fr-FR" dirty="0" smtClean="0"/>
              <a:t> Memory Network</a:t>
            </a:r>
          </a:p>
          <a:p>
            <a:pPr lvl="1"/>
            <a:r>
              <a:rPr lang="fr-FR" dirty="0" smtClean="0"/>
              <a:t>Le problèmes des RNN est la données qui reste longtemps dans le neurone (Long </a:t>
            </a:r>
            <a:r>
              <a:rPr lang="fr-FR" dirty="0" err="1" smtClean="0"/>
              <a:t>Term</a:t>
            </a:r>
            <a:r>
              <a:rPr lang="fr-FR" dirty="0" smtClean="0"/>
              <a:t> Memory)</a:t>
            </a:r>
          </a:p>
          <a:p>
            <a:pPr lvl="1"/>
            <a:r>
              <a:rPr lang="fr-FR" dirty="0" smtClean="0"/>
              <a:t>C’est-à-dire un grand nombre d'itération</a:t>
            </a:r>
          </a:p>
          <a:p>
            <a:r>
              <a:rPr lang="fr-FR" dirty="0" smtClean="0"/>
              <a:t>LSTM change le mécanisme d'activation d'un neurone afin d'éviter un nombre d'itération trop élevé</a:t>
            </a:r>
          </a:p>
          <a:p>
            <a:r>
              <a:rPr lang="fr-FR" dirty="0" smtClean="0"/>
              <a:t>RNN ou MLP classique :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https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276" y="5013176"/>
            <a:ext cx="3432642" cy="1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16524</TotalTime>
  <Words>492</Words>
  <Application>Microsoft Office PowerPoint</Application>
  <PresentationFormat>Affichage à l'écran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TensorFlow AlphaGo</vt:lpstr>
      <vt:lpstr>Move 37!</vt:lpstr>
      <vt:lpstr>Alpha Zero</vt:lpstr>
      <vt:lpstr>AlphaZero</vt:lpstr>
      <vt:lpstr>Les DATA</vt:lpstr>
      <vt:lpstr>Heuristiques</vt:lpstr>
      <vt:lpstr>CRNN</vt:lpstr>
      <vt:lpstr>LSTM</vt:lpstr>
      <vt:lpstr>LSTM</vt:lpstr>
      <vt:lpstr>LSTM</vt:lpstr>
      <vt:lpstr>Réseaux déconvolutifs</vt:lpstr>
      <vt:lpstr>Conv2dTranspose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489</cp:revision>
  <dcterms:created xsi:type="dcterms:W3CDTF">2000-04-10T19:33:12Z</dcterms:created>
  <dcterms:modified xsi:type="dcterms:W3CDTF">2020-03-11T15:42:16Z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