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16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Optimizations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dirty="0" smtClean="0"/>
              <a:t> Learning</a:t>
            </a:r>
            <a:endParaRPr lang="fr-FR" sz="3600" dirty="0"/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r>
              <a:rPr lang="fr-FR" dirty="0" smtClean="0"/>
              <a:t> Model </a:t>
            </a:r>
            <a:r>
              <a:rPr lang="fr-FR" dirty="0" err="1" smtClean="0"/>
              <a:t>Optimization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Sous projet TF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tensorflow</a:t>
            </a:r>
            <a:r>
              <a:rPr lang="fr-FR" dirty="0" smtClean="0"/>
              <a:t>-model-</a:t>
            </a:r>
            <a:r>
              <a:rPr lang="fr-FR" dirty="0" err="1" smtClean="0"/>
              <a:t>optimization</a:t>
            </a:r>
            <a:endParaRPr lang="fr-FR" dirty="0" smtClean="0"/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tensorflow_model_optimization</a:t>
            </a:r>
            <a:r>
              <a:rPr lang="fr-FR" dirty="0"/>
              <a:t> as </a:t>
            </a:r>
            <a:r>
              <a:rPr lang="fr-FR" dirty="0" err="1"/>
              <a:t>tfmot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370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TFMOT </a:t>
            </a:r>
            <a:r>
              <a:rPr lang="fr-FR" dirty="0" err="1" smtClean="0"/>
              <a:t>Pruning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d'appliquer un </a:t>
            </a:r>
            <a:r>
              <a:rPr lang="fr-FR" dirty="0" err="1" smtClean="0"/>
              <a:t>Pruning</a:t>
            </a:r>
            <a:r>
              <a:rPr lang="fr-FR" dirty="0" smtClean="0"/>
              <a:t> avec une fonction polynomiale qui élague de 0.0 à 0.5 de l'itération 2000 à 4000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" y="3520361"/>
            <a:ext cx="8916785" cy="251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0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Aware</a:t>
            </a:r>
            <a:r>
              <a:rPr lang="fr-FR" dirty="0" smtClean="0"/>
              <a:t> </a:t>
            </a:r>
            <a:r>
              <a:rPr lang="fr-FR" dirty="0" err="1" smtClean="0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C'est une Pré-</a:t>
            </a:r>
            <a:r>
              <a:rPr lang="fr-FR" dirty="0" err="1" smtClean="0"/>
              <a:t>quantization</a:t>
            </a:r>
            <a:endParaRPr lang="fr-FR" dirty="0" smtClean="0"/>
          </a:p>
          <a:p>
            <a:pPr lvl="1"/>
            <a:r>
              <a:rPr lang="fr-FR" dirty="0" smtClean="0"/>
              <a:t>Permet sous TF de </a:t>
            </a:r>
            <a:r>
              <a:rPr lang="fr-FR" dirty="0" err="1" smtClean="0"/>
              <a:t>quantiser</a:t>
            </a:r>
            <a:r>
              <a:rPr lang="fr-FR" dirty="0" smtClean="0"/>
              <a:t> les poids avant apprentissage sur 8 bits ou 16 bits</a:t>
            </a:r>
          </a:p>
          <a:p>
            <a:pPr lvl="1"/>
            <a:r>
              <a:rPr lang="fr-FR" dirty="0" smtClean="0"/>
              <a:t>Attention les poids sont toujours sur 64 bits</a:t>
            </a:r>
          </a:p>
          <a:p>
            <a:pPr lvl="1"/>
            <a:r>
              <a:rPr lang="fr-FR" dirty="0" smtClean="0"/>
              <a:t>Seuls les pas d'apprentissages sont de 1/256 ou 1/65536</a:t>
            </a:r>
          </a:p>
          <a:p>
            <a:pPr lvl="1"/>
            <a:r>
              <a:rPr lang="fr-FR" dirty="0" smtClean="0"/>
              <a:t>Post </a:t>
            </a:r>
            <a:r>
              <a:rPr lang="fr-FR" dirty="0" err="1" smtClean="0"/>
              <a:t>Quantization</a:t>
            </a:r>
            <a:r>
              <a:rPr lang="fr-FR" dirty="0" smtClean="0"/>
              <a:t> </a:t>
            </a:r>
            <a:r>
              <a:rPr lang="fr-FR" dirty="0" err="1" smtClean="0"/>
              <a:t>TFLite</a:t>
            </a:r>
            <a:r>
              <a:rPr lang="fr-FR" dirty="0" smtClean="0"/>
              <a:t> obligatoire</a:t>
            </a:r>
          </a:p>
          <a:p>
            <a:pPr lvl="1"/>
            <a:r>
              <a:rPr lang="fr-FR" dirty="0" smtClean="0"/>
              <a:t>Plus précis</a:t>
            </a:r>
          </a:p>
          <a:p>
            <a:pPr lvl="1"/>
            <a:r>
              <a:rPr lang="fr-FR" dirty="0" smtClean="0"/>
              <a:t>Nécessite un réapprentissage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tfmot.quantization.keras.quantize_model</a:t>
            </a:r>
            <a:r>
              <a:rPr lang="fr-FR" dirty="0"/>
              <a:t>(model)</a:t>
            </a:r>
          </a:p>
        </p:txBody>
      </p:sp>
    </p:spTree>
    <p:extLst>
      <p:ext uri="{BB962C8B-B14F-4D97-AF65-F5344CB8AC3E}">
        <p14:creationId xmlns:p14="http://schemas.microsoft.com/office/powerpoint/2010/main" val="170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Aware</a:t>
            </a:r>
            <a:r>
              <a:rPr lang="fr-FR" dirty="0" smtClean="0"/>
              <a:t> </a:t>
            </a:r>
            <a:r>
              <a:rPr lang="fr-FR" dirty="0" err="1" smtClean="0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</a:t>
            </a:r>
            <a:r>
              <a:rPr lang="fr-FR" dirty="0" err="1" smtClean="0"/>
              <a:t>quantiser</a:t>
            </a:r>
            <a:r>
              <a:rPr lang="fr-FR" dirty="0" smtClean="0"/>
              <a:t> seulement certains </a:t>
            </a:r>
            <a:r>
              <a:rPr lang="fr-FR" dirty="0" err="1" smtClean="0"/>
              <a:t>layers</a:t>
            </a:r>
            <a:endParaRPr lang="fr-FR" dirty="0" smtClean="0"/>
          </a:p>
          <a:p>
            <a:pPr lvl="1"/>
            <a:r>
              <a:rPr lang="fr-FR" dirty="0" smtClean="0"/>
              <a:t>Ici seuls les </a:t>
            </a:r>
            <a:r>
              <a:rPr lang="fr-FR" dirty="0" err="1" smtClean="0"/>
              <a:t>layers</a:t>
            </a:r>
            <a:r>
              <a:rPr lang="fr-FR" dirty="0" smtClean="0"/>
              <a:t> Dense sont </a:t>
            </a:r>
            <a:r>
              <a:rPr lang="fr-FR" smtClean="0"/>
              <a:t>quantisez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47" y="3717032"/>
            <a:ext cx="70104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4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TFLite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Framework pour mobile et </a:t>
            </a:r>
            <a:r>
              <a:rPr lang="fr-FR" dirty="0" err="1" smtClean="0"/>
              <a:t>IoT</a:t>
            </a:r>
            <a:endParaRPr lang="fr-FR" dirty="0" smtClean="0"/>
          </a:p>
          <a:p>
            <a:pPr lvl="1"/>
            <a:r>
              <a:rPr lang="fr-FR" dirty="0" smtClean="0"/>
              <a:t>Permet une utilisation plus légère de TF</a:t>
            </a:r>
          </a:p>
          <a:p>
            <a:pPr lvl="1"/>
            <a:r>
              <a:rPr lang="fr-FR" dirty="0" smtClean="0"/>
              <a:t>Apprentissage (peu utilisé)</a:t>
            </a:r>
          </a:p>
          <a:p>
            <a:pPr lvl="1"/>
            <a:r>
              <a:rPr lang="fr-FR" dirty="0" smtClean="0"/>
              <a:t>Inférence</a:t>
            </a:r>
          </a:p>
          <a:p>
            <a:pPr lvl="1"/>
            <a:r>
              <a:rPr lang="fr-FR" dirty="0" smtClean="0"/>
              <a:t>32 bits (aucune différence significative avec TF qui est en 64 bits)</a:t>
            </a:r>
          </a:p>
          <a:p>
            <a:pPr lvl="1"/>
            <a:r>
              <a:rPr lang="fr-FR" dirty="0" smtClean="0"/>
              <a:t>Implémentation Python, C++, Java, Android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81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TFlite</a:t>
            </a:r>
            <a:r>
              <a:rPr lang="fr-FR" dirty="0" smtClean="0"/>
              <a:t> n'est pas directement compatible H5</a:t>
            </a:r>
          </a:p>
          <a:p>
            <a:pPr lvl="1"/>
            <a:r>
              <a:rPr lang="fr-FR" dirty="0" smtClean="0"/>
              <a:t>Il faut le convertir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867025"/>
            <a:ext cx="7191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Inférence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TFlite</a:t>
            </a:r>
            <a:r>
              <a:rPr lang="fr-FR" dirty="0" smtClean="0"/>
              <a:t> n'est pas compatible </a:t>
            </a:r>
            <a:r>
              <a:rPr lang="fr-FR" dirty="0" err="1" smtClean="0"/>
              <a:t>Keras</a:t>
            </a:r>
            <a:endParaRPr lang="fr-FR" dirty="0" smtClean="0"/>
          </a:p>
          <a:p>
            <a:pPr lvl="1"/>
            <a:r>
              <a:rPr lang="fr-FR" dirty="0" smtClean="0"/>
              <a:t>Possède sa propre API</a:t>
            </a:r>
          </a:p>
          <a:p>
            <a:pPr lvl="1"/>
            <a:r>
              <a:rPr lang="fr-FR" dirty="0" smtClean="0"/>
              <a:t>float32 uniquement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" y="2824467"/>
            <a:ext cx="8543925" cy="18669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9" y="4819650"/>
            <a:ext cx="4152900" cy="3333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29" y="5153025"/>
            <a:ext cx="6858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1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Post optimisations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s'agit d'optimiser un modèle après apprentissage</a:t>
            </a:r>
          </a:p>
          <a:p>
            <a:pPr lvl="1"/>
            <a:r>
              <a:rPr lang="fr-FR" dirty="0" smtClean="0"/>
              <a:t>Afin de réduire sa taille et sa vitesse d'inférence</a:t>
            </a:r>
          </a:p>
          <a:p>
            <a:r>
              <a:rPr lang="fr-FR" dirty="0" smtClean="0"/>
              <a:t>2 techniques</a:t>
            </a:r>
          </a:p>
          <a:p>
            <a:pPr lvl="1"/>
            <a:r>
              <a:rPr lang="fr-FR" dirty="0" err="1" smtClean="0"/>
              <a:t>Quantization</a:t>
            </a:r>
            <a:endParaRPr lang="fr-FR" dirty="0" smtClean="0"/>
          </a:p>
          <a:p>
            <a:pPr lvl="1"/>
            <a:r>
              <a:rPr lang="fr-FR" dirty="0" err="1" smtClean="0"/>
              <a:t>Pruning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574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Post </a:t>
            </a:r>
            <a:r>
              <a:rPr lang="fr-FR" dirty="0" err="1" smtClean="0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Réduit la taille des poids</a:t>
            </a:r>
          </a:p>
          <a:p>
            <a:pPr lvl="1"/>
            <a:r>
              <a:rPr lang="fr-FR" sz="2000" dirty="0" smtClean="0"/>
              <a:t>TF est 64 bits</a:t>
            </a:r>
          </a:p>
          <a:p>
            <a:pPr lvl="1"/>
            <a:r>
              <a:rPr lang="fr-FR" sz="2000" dirty="0" err="1" smtClean="0"/>
              <a:t>TFlite</a:t>
            </a:r>
            <a:r>
              <a:rPr lang="fr-FR" sz="2000" dirty="0" smtClean="0"/>
              <a:t> est 32 bits</a:t>
            </a:r>
          </a:p>
          <a:p>
            <a:pPr lvl="1"/>
            <a:r>
              <a:rPr lang="fr-FR" sz="2000" dirty="0" smtClean="0"/>
              <a:t>Taille divisé par 2</a:t>
            </a:r>
          </a:p>
          <a:p>
            <a:pPr lvl="1"/>
            <a:r>
              <a:rPr lang="fr-FR" sz="2000" dirty="0" smtClean="0"/>
              <a:t>Aucun gain de rapidité sauf sur processeur 32 bits</a:t>
            </a:r>
          </a:p>
          <a:p>
            <a:r>
              <a:rPr lang="fr-FR" sz="2400" dirty="0" smtClean="0"/>
              <a:t>Possibilité de réduire la taille des poids sur 16 bits</a:t>
            </a:r>
          </a:p>
          <a:p>
            <a:pPr lvl="1"/>
            <a:r>
              <a:rPr lang="fr-FR" sz="2000" dirty="0" smtClean="0"/>
              <a:t>Précision 1/65536</a:t>
            </a:r>
          </a:p>
          <a:p>
            <a:pPr lvl="1"/>
            <a:r>
              <a:rPr lang="fr-FR" sz="2000" dirty="0"/>
              <a:t>T</a:t>
            </a:r>
            <a:r>
              <a:rPr lang="fr-FR" sz="2000" dirty="0" smtClean="0"/>
              <a:t>aille divisé par 4</a:t>
            </a:r>
          </a:p>
          <a:p>
            <a:pPr lvl="1"/>
            <a:r>
              <a:rPr lang="fr-FR" sz="2000" dirty="0" smtClean="0"/>
              <a:t>Gain de rapidité de 2 sur GPU</a:t>
            </a:r>
          </a:p>
          <a:p>
            <a:r>
              <a:rPr lang="fr-FR" sz="2400" dirty="0"/>
              <a:t>Possibilité de réduire la taille des poids sur </a:t>
            </a:r>
            <a:r>
              <a:rPr lang="fr-FR" sz="2400" dirty="0" smtClean="0"/>
              <a:t>8 </a:t>
            </a:r>
            <a:r>
              <a:rPr lang="fr-FR" sz="2400" dirty="0"/>
              <a:t>bits</a:t>
            </a:r>
          </a:p>
          <a:p>
            <a:pPr lvl="1"/>
            <a:r>
              <a:rPr lang="fr-FR" sz="2000" dirty="0" smtClean="0"/>
              <a:t>Entiers</a:t>
            </a:r>
          </a:p>
          <a:p>
            <a:pPr lvl="1"/>
            <a:r>
              <a:rPr lang="fr-FR" sz="2000" dirty="0" smtClean="0"/>
              <a:t>Précision 1/256</a:t>
            </a:r>
            <a:endParaRPr lang="fr-FR" sz="2000" dirty="0"/>
          </a:p>
          <a:p>
            <a:pPr lvl="1"/>
            <a:r>
              <a:rPr lang="fr-FR" sz="2000" dirty="0"/>
              <a:t>Taille divisé par </a:t>
            </a:r>
            <a:r>
              <a:rPr lang="fr-FR" sz="2000" dirty="0" smtClean="0"/>
              <a:t>8</a:t>
            </a:r>
            <a:endParaRPr lang="fr-FR" sz="2000" dirty="0"/>
          </a:p>
          <a:p>
            <a:pPr lvl="1"/>
            <a:r>
              <a:rPr lang="fr-FR" sz="2000" dirty="0"/>
              <a:t>Gain de rapidité de </a:t>
            </a:r>
            <a:r>
              <a:rPr lang="fr-FR" sz="2000" dirty="0" smtClean="0"/>
              <a:t>4 </a:t>
            </a:r>
            <a:r>
              <a:rPr lang="fr-FR" sz="2000" dirty="0"/>
              <a:t>sur GPU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746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Post </a:t>
            </a:r>
            <a:r>
              <a:rPr lang="fr-FR" dirty="0" err="1" smtClean="0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commande est très simple</a:t>
            </a:r>
          </a:p>
          <a:p>
            <a:pPr lvl="1"/>
            <a:r>
              <a:rPr lang="fr-FR" dirty="0" err="1"/>
              <a:t>converter.optimizations</a:t>
            </a:r>
            <a:r>
              <a:rPr lang="fr-FR" dirty="0"/>
              <a:t> = [</a:t>
            </a:r>
            <a:r>
              <a:rPr lang="fr-FR" dirty="0" err="1"/>
              <a:t>tf.lite.Optimize.DEFAULT</a:t>
            </a:r>
            <a:r>
              <a:rPr lang="fr-FR" dirty="0" smtClean="0"/>
              <a:t>]</a:t>
            </a:r>
          </a:p>
          <a:p>
            <a:pPr lvl="1"/>
            <a:r>
              <a:rPr lang="fr-FR" dirty="0" smtClean="0"/>
              <a:t>Par défaut 8 bits</a:t>
            </a:r>
          </a:p>
          <a:p>
            <a:pPr lvl="1"/>
            <a:r>
              <a:rPr lang="fr-FR" dirty="0" smtClean="0"/>
              <a:t>Pour passer en 16 bits</a:t>
            </a:r>
          </a:p>
          <a:p>
            <a:pPr lvl="1"/>
            <a:r>
              <a:rPr lang="fr-FR" dirty="0" err="1"/>
              <a:t>converter.target_spec.supported_types</a:t>
            </a:r>
            <a:r>
              <a:rPr lang="fr-FR" dirty="0"/>
              <a:t> = [tf.float16]</a:t>
            </a:r>
          </a:p>
        </p:txBody>
      </p:sp>
    </p:spTree>
    <p:extLst>
      <p:ext uri="{BB962C8B-B14F-4D97-AF65-F5344CB8AC3E}">
        <p14:creationId xmlns:p14="http://schemas.microsoft.com/office/powerpoint/2010/main" val="8885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Post </a:t>
            </a:r>
            <a:r>
              <a:rPr lang="fr-FR" dirty="0" err="1" smtClean="0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possible de </a:t>
            </a:r>
            <a:r>
              <a:rPr lang="fr-FR" dirty="0" err="1" smtClean="0"/>
              <a:t>quantiser</a:t>
            </a:r>
            <a:r>
              <a:rPr lang="fr-FR" dirty="0" smtClean="0"/>
              <a:t> également les fonctions d'activation</a:t>
            </a:r>
          </a:p>
          <a:p>
            <a:pPr lvl="1"/>
            <a:r>
              <a:rPr lang="fr-FR" dirty="0" smtClean="0"/>
              <a:t>Nécessite un </a:t>
            </a:r>
            <a:r>
              <a:rPr lang="fr-FR" dirty="0"/>
              <a:t>j</a:t>
            </a:r>
            <a:r>
              <a:rPr lang="fr-FR" dirty="0" smtClean="0"/>
              <a:t>eux de données pour évaluer les seuils</a:t>
            </a:r>
            <a:endParaRPr lang="fr-FR" dirty="0"/>
          </a:p>
          <a:p>
            <a:pPr lvl="1"/>
            <a:r>
              <a:rPr lang="fr-FR" dirty="0" err="1"/>
              <a:t>converter.optimizations</a:t>
            </a:r>
            <a:r>
              <a:rPr lang="fr-FR" dirty="0"/>
              <a:t> = [</a:t>
            </a:r>
            <a:r>
              <a:rPr lang="fr-FR" dirty="0" err="1"/>
              <a:t>tf.lite.Optimize.OPTIMIZE_FOR_SIZE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8681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Pruning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Pruning</a:t>
            </a:r>
            <a:r>
              <a:rPr lang="fr-FR" dirty="0" smtClean="0"/>
              <a:t> est une méthode TF pour élaguer les poids proches de 0</a:t>
            </a:r>
          </a:p>
          <a:p>
            <a:pPr lvl="1"/>
            <a:r>
              <a:rPr lang="fr-FR" dirty="0"/>
              <a:t>Constat : les poids proches de 0 participent peu au </a:t>
            </a:r>
            <a:r>
              <a:rPr lang="fr-FR" dirty="0" smtClean="0"/>
              <a:t>résultat</a:t>
            </a:r>
          </a:p>
          <a:p>
            <a:pPr lvl="1"/>
            <a:r>
              <a:rPr lang="fr-FR" dirty="0" err="1" smtClean="0"/>
              <a:t>DropConnect</a:t>
            </a:r>
            <a:r>
              <a:rPr lang="fr-FR" dirty="0" smtClean="0"/>
              <a:t> permanent</a:t>
            </a:r>
          </a:p>
          <a:p>
            <a:pPr lvl="1"/>
            <a:r>
              <a:rPr lang="fr-FR" dirty="0" smtClean="0"/>
              <a:t>Un poids exactement = 0 n'évoluera plus</a:t>
            </a:r>
          </a:p>
          <a:p>
            <a:pPr lvl="1"/>
            <a:r>
              <a:rPr lang="fr-FR" dirty="0" smtClean="0"/>
              <a:t>D'abord les poids &lt; 0.1 puis augment avec le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880175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16550</TotalTime>
  <Words>361</Words>
  <Application>Microsoft Office PowerPoint</Application>
  <PresentationFormat>Affichage à l'écran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TFLite</vt:lpstr>
      <vt:lpstr>H5</vt:lpstr>
      <vt:lpstr>Inférence</vt:lpstr>
      <vt:lpstr>Post optimisations</vt:lpstr>
      <vt:lpstr>Post Quantization</vt:lpstr>
      <vt:lpstr>Post Quantization</vt:lpstr>
      <vt:lpstr>Post Quantization</vt:lpstr>
      <vt:lpstr>Pruning</vt:lpstr>
      <vt:lpstr>Tensorflow Model Optimization</vt:lpstr>
      <vt:lpstr>TFMOT Pruning</vt:lpstr>
      <vt:lpstr>Aware Quantization</vt:lpstr>
      <vt:lpstr>Aware Quantization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493</cp:revision>
  <dcterms:created xsi:type="dcterms:W3CDTF">2000-04-10T19:33:12Z</dcterms:created>
  <dcterms:modified xsi:type="dcterms:W3CDTF">2020-06-09T01:53:59Z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