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64" r:id="rId2"/>
    <p:sldId id="349" r:id="rId3"/>
    <p:sldId id="320" r:id="rId4"/>
    <p:sldId id="266" r:id="rId5"/>
    <p:sldId id="267" r:id="rId6"/>
    <p:sldId id="271" r:id="rId7"/>
    <p:sldId id="272" r:id="rId8"/>
    <p:sldId id="287" r:id="rId9"/>
    <p:sldId id="273" r:id="rId10"/>
    <p:sldId id="274" r:id="rId11"/>
    <p:sldId id="275" r:id="rId12"/>
    <p:sldId id="292" r:id="rId13"/>
    <p:sldId id="294" r:id="rId14"/>
    <p:sldId id="296" r:id="rId15"/>
    <p:sldId id="276" r:id="rId16"/>
    <p:sldId id="277" r:id="rId17"/>
    <p:sldId id="324" r:id="rId18"/>
    <p:sldId id="335" r:id="rId19"/>
    <p:sldId id="336" r:id="rId20"/>
    <p:sldId id="348" r:id="rId21"/>
    <p:sldId id="279" r:id="rId22"/>
    <p:sldId id="323" r:id="rId23"/>
    <p:sldId id="280" r:id="rId24"/>
    <p:sldId id="281" r:id="rId25"/>
    <p:sldId id="283" r:id="rId26"/>
    <p:sldId id="284" r:id="rId27"/>
    <p:sldId id="285" r:id="rId28"/>
    <p:sldId id="286" r:id="rId29"/>
    <p:sldId id="311" r:id="rId30"/>
    <p:sldId id="312" r:id="rId31"/>
    <p:sldId id="313" r:id="rId32"/>
    <p:sldId id="314" r:id="rId33"/>
    <p:sldId id="321" r:id="rId34"/>
    <p:sldId id="322" r:id="rId35"/>
    <p:sldId id="297" r:id="rId36"/>
    <p:sldId id="299" r:id="rId37"/>
    <p:sldId id="318" r:id="rId3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3" d="100"/>
          <a:sy n="83" d="100"/>
        </p:scale>
        <p:origin x="7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/>
              <a:t> Learning</a:t>
            </a:r>
            <a:endParaRPr lang="fr-F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1" y="2226469"/>
            <a:ext cx="3499466" cy="3263504"/>
          </a:xfrm>
        </p:spPr>
        <p:txBody>
          <a:bodyPr/>
          <a:lstStyle/>
          <a:p>
            <a:r>
              <a:rPr lang="fr-FR" dirty="0"/>
              <a:t>Dans cet exemple les images ont été annotés par un expert avec leur catégorie</a:t>
            </a:r>
          </a:p>
        </p:txBody>
      </p:sp>
      <p:pic>
        <p:nvPicPr>
          <p:cNvPr id="1026" name="Picture 2" descr="Chaque image est labellée de sa catégo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50" y="1691934"/>
            <a:ext cx="4833898" cy="37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9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vs Programmation</a:t>
            </a:r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03" y="1947168"/>
            <a:ext cx="6211602" cy="31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8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4262005" cy="3263504"/>
          </a:xfrm>
        </p:spPr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Deep</a:t>
            </a:r>
            <a:r>
              <a:rPr lang="fr-FR" dirty="0"/>
              <a:t> Learning, l'idée est que l'algorithme construise une "représentation interne" tout seul </a:t>
            </a:r>
          </a:p>
          <a:p>
            <a:pPr lvl="1"/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</a:t>
            </a:r>
          </a:p>
          <a:p>
            <a:endParaRPr lang="fr-FR" dirty="0"/>
          </a:p>
        </p:txBody>
      </p:sp>
      <p:pic>
        <p:nvPicPr>
          <p:cNvPr id="5122" name="Picture 2" descr="MNIST - Lecture de la base de chiffres manuscrits | Intelligence  Artificielle">
            <a:extLst>
              <a:ext uri="{FF2B5EF4-FFF2-40B4-BE49-F238E27FC236}">
                <a16:creationId xmlns:a16="http://schemas.microsoft.com/office/drawing/2014/main" id="{1A4D7DB9-6909-4529-A857-5E2BF0AC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280914"/>
            <a:ext cx="417195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4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0D86D-2709-303E-5D7C-F0B552B9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D204C-2320-13F1-ED14-511363A8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67996479-C4E7-7607-FDF5-3514EE6E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8964488" cy="51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3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D51E5-13D3-4051-959E-71DF6575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44763-AE4C-46F7-BB16-F40FA40A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l'apprentissage effectué le modèle est capable d'effectuer des prédictions sur des nouvelles données</a:t>
            </a:r>
          </a:p>
        </p:txBody>
      </p:sp>
      <p:pic>
        <p:nvPicPr>
          <p:cNvPr id="4098" name="Picture 2" descr="Applied Sciences | Free Full-Text | A Survey of Handwritten Character  Recognition with MNIST and EMNIST | HTML">
            <a:extLst>
              <a:ext uri="{FF2B5EF4-FFF2-40B4-BE49-F238E27FC236}">
                <a16:creationId xmlns:a16="http://schemas.microsoft.com/office/drawing/2014/main" id="{FE728249-27BB-4C95-91AD-87A5086E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6" y="2947082"/>
            <a:ext cx="4847208" cy="25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4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FC04-0A9B-400B-8C05-1432E92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6A41E-3275-4616-926A-28F1DD3B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f(x) = </a:t>
            </a:r>
            <a:r>
              <a:rPr lang="fr-FR" dirty="0" err="1"/>
              <a:t>ax</a:t>
            </a:r>
            <a:r>
              <a:rPr lang="fr-FR" dirty="0"/>
              <a:t> + b</a:t>
            </a:r>
          </a:p>
          <a:p>
            <a:r>
              <a:rPr lang="fr-FR" dirty="0"/>
              <a:t>Apprentissage = trouver a et b</a:t>
            </a:r>
          </a:p>
        </p:txBody>
      </p:sp>
    </p:spTree>
    <p:extLst>
      <p:ext uri="{BB962C8B-B14F-4D97-AF65-F5344CB8AC3E}">
        <p14:creationId xmlns:p14="http://schemas.microsoft.com/office/powerpoint/2010/main" val="335907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4041279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</a:t>
            </a:r>
            <a:r>
              <a:rPr lang="fr-FR" sz="2400"/>
              <a:t>fait 16Mo</a:t>
            </a:r>
            <a:endParaRPr lang="fr-FR" sz="2400" dirty="0"/>
          </a:p>
          <a:p>
            <a:pPr lvl="1"/>
            <a:r>
              <a:rPr lang="fr-FR" sz="2000" dirty="0"/>
              <a:t>Python 64 bits sait géré 10**9 images aucune pour 32 bits</a:t>
            </a:r>
          </a:p>
          <a:p>
            <a:pPr lvl="1"/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1430</Words>
  <Application>Microsoft Office PowerPoint</Application>
  <PresentationFormat>Affichage à l'écran (4:3)</PresentationFormat>
  <Paragraphs>152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Ecart type</vt:lpstr>
      <vt:lpstr>Loi normale</vt:lpstr>
      <vt:lpstr>Cas non gaussien</vt:lpstr>
      <vt:lpstr>Modélisation</vt:lpstr>
      <vt:lpstr>Apprentissage</vt:lpstr>
      <vt:lpstr>Apprentissage supervisé</vt:lpstr>
      <vt:lpstr>Machine Learning vs Programmation</vt:lpstr>
      <vt:lpstr>Apprentissage</vt:lpstr>
      <vt:lpstr>Prédiction</vt:lpstr>
      <vt:lpstr>Workflow</vt:lpstr>
      <vt:lpstr>Présentation PowerPoint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279</cp:revision>
  <dcterms:created xsi:type="dcterms:W3CDTF">2000-04-10T19:33:12Z</dcterms:created>
  <dcterms:modified xsi:type="dcterms:W3CDTF">2022-06-15T19:22:00Z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