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2"/>
  </p:notesMasterIdLst>
  <p:handoutMasterIdLst>
    <p:handoutMasterId r:id="rId13"/>
  </p:handoutMasterIdLst>
  <p:sldIdLst>
    <p:sldId id="264" r:id="rId2"/>
    <p:sldId id="265" r:id="rId3"/>
    <p:sldId id="266" r:id="rId4"/>
    <p:sldId id="267" r:id="rId5"/>
    <p:sldId id="268" r:id="rId6"/>
    <p:sldId id="285" r:id="rId7"/>
    <p:sldId id="280" r:id="rId8"/>
    <p:sldId id="278" r:id="rId9"/>
    <p:sldId id="287" r:id="rId10"/>
    <p:sldId id="286" r:id="rId11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90" autoAdjust="0"/>
  </p:normalViewPr>
  <p:slideViewPr>
    <p:cSldViewPr>
      <p:cViewPr varScale="1">
        <p:scale>
          <a:sx n="57" d="100"/>
          <a:sy n="57" d="100"/>
        </p:scale>
        <p:origin x="1094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14</a:t>
            </a:r>
          </a:p>
          <a:p>
            <a:pPr eaLnBrk="1" hangingPunct="1"/>
            <a:r>
              <a:rPr lang="fr-FR" altLang="fr-FR" dirty="0"/>
              <a:t>Approches Hybrides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Data Science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560" y="2972129"/>
            <a:ext cx="306705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059511-71BC-4AE8-A6B2-1DC42EF9E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Multi inputs &amp; outputs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4D0132-EA8B-4660-A0C0-656082CFA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MLP peut avoir plusieurs entrées et sorties</a:t>
            </a:r>
          </a:p>
          <a:p>
            <a:r>
              <a:rPr lang="fr-FR" dirty="0"/>
              <a:t>Il est possible de fusionner des résultats des plusieurs réseaux</a:t>
            </a:r>
          </a:p>
          <a:p>
            <a:r>
              <a:rPr lang="fr-FR" dirty="0"/>
              <a:t>Il est possible de fusionner des CNN et des </a:t>
            </a:r>
            <a:r>
              <a:rPr lang="fr-FR" dirty="0" err="1"/>
              <a:t>RandomForests</a:t>
            </a:r>
            <a:endParaRPr lang="fr-FR" dirty="0"/>
          </a:p>
          <a:p>
            <a:pPr lvl="1"/>
            <a:r>
              <a:rPr lang="fr-FR" dirty="0"/>
              <a:t>Approche hybride</a:t>
            </a:r>
          </a:p>
        </p:txBody>
      </p:sp>
    </p:spTree>
    <p:extLst>
      <p:ext uri="{BB962C8B-B14F-4D97-AF65-F5344CB8AC3E}">
        <p14:creationId xmlns:p14="http://schemas.microsoft.com/office/powerpoint/2010/main" val="1295406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Autres modèles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existe de nombreux autres modèles</a:t>
            </a:r>
          </a:p>
          <a:p>
            <a:pPr lvl="1"/>
            <a:r>
              <a:rPr lang="fr-FR" dirty="0" err="1"/>
              <a:t>RandomForest</a:t>
            </a:r>
            <a:endParaRPr lang="fr-FR" dirty="0"/>
          </a:p>
          <a:p>
            <a:pPr lvl="1"/>
            <a:r>
              <a:rPr lang="fr-FR" dirty="0"/>
              <a:t>SVM</a:t>
            </a:r>
          </a:p>
          <a:p>
            <a:pPr lvl="1"/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89605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Forest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forêts d'arbres décisionnels ont été formellement proposées en 2001 par Leo </a:t>
            </a:r>
            <a:r>
              <a:rPr lang="fr-FR" dirty="0" err="1"/>
              <a:t>Breiman</a:t>
            </a:r>
            <a:r>
              <a:rPr lang="fr-FR" dirty="0"/>
              <a:t> et Adèle </a:t>
            </a:r>
            <a:r>
              <a:rPr lang="fr-FR" dirty="0" err="1"/>
              <a:t>Cutler</a:t>
            </a:r>
            <a:endParaRPr lang="fr-FR" dirty="0"/>
          </a:p>
          <a:p>
            <a:r>
              <a:rPr lang="fr-FR" dirty="0"/>
              <a:t>Cet algorithme combine les concepts de sous-espaces aléatoires et de </a:t>
            </a:r>
            <a:r>
              <a:rPr lang="fr-FR" dirty="0" err="1"/>
              <a:t>bagging</a:t>
            </a:r>
            <a:endParaRPr lang="fr-FR" dirty="0"/>
          </a:p>
          <a:p>
            <a:r>
              <a:rPr lang="fr-FR" dirty="0"/>
              <a:t>L'algorithme des forêts d'arbres décisionnels effectue un apprentissage sur de multiples arbres de décision entraînés sur des sous-ensembles de données légèrement différents</a:t>
            </a:r>
          </a:p>
        </p:txBody>
      </p:sp>
    </p:spTree>
    <p:extLst>
      <p:ext uri="{BB962C8B-B14F-4D97-AF65-F5344CB8AC3E}">
        <p14:creationId xmlns:p14="http://schemas.microsoft.com/office/powerpoint/2010/main" val="3428597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Forest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400" dirty="0"/>
              <a:t>On créé B nouveaux ensembles d'apprentissage par un double processus d'échantillonnage :</a:t>
            </a:r>
          </a:p>
          <a:p>
            <a:pPr lvl="1"/>
            <a:r>
              <a:rPr lang="fr-FR" sz="2000" dirty="0"/>
              <a:t>sur les observations, en utilisant un tirage avec remise d'un nombre N d'observations identique à celui des données d'origine</a:t>
            </a:r>
          </a:p>
          <a:p>
            <a:pPr lvl="1"/>
            <a:r>
              <a:rPr lang="fr-FR" sz="2000" dirty="0"/>
              <a:t>et sur les p prédicteurs, en n'en retenant qu'un échantillon de cardinal m &lt; </a:t>
            </a:r>
            <a:r>
              <a:rPr lang="fr-FR" sz="2000" dirty="0" err="1"/>
              <a:t>sqrt</a:t>
            </a:r>
            <a:r>
              <a:rPr lang="fr-FR" sz="2000" dirty="0"/>
              <a:t>(p)</a:t>
            </a:r>
          </a:p>
          <a:p>
            <a:pPr lvl="1"/>
            <a:r>
              <a:rPr lang="fr-FR" sz="2000" dirty="0"/>
              <a:t>Sur chaque échantillon, on entraîne un arbre de décision selon une des techniques connues, en limitant sa croissance par validation croisée</a:t>
            </a:r>
          </a:p>
          <a:p>
            <a:pPr lvl="1"/>
            <a:r>
              <a:rPr lang="fr-FR" sz="2000" dirty="0"/>
              <a:t>On stocke les B prédictions de la variable d'intérêt pour chaque observation d'origine.</a:t>
            </a:r>
          </a:p>
          <a:p>
            <a:pPr lvl="1"/>
            <a:r>
              <a:rPr lang="fr-FR" sz="2000" dirty="0"/>
              <a:t>La prédiction de la forêt aléatoire est alors un simple vote majoritaire</a:t>
            </a:r>
          </a:p>
          <a:p>
            <a:pPr lvl="1"/>
            <a:r>
              <a:rPr lang="fr-FR" sz="2000" dirty="0"/>
              <a:t>Le principal revers de cette méthode est que l'on perd l'aspect visuel des arbres de décision uniques</a:t>
            </a:r>
          </a:p>
        </p:txBody>
      </p:sp>
    </p:spTree>
    <p:extLst>
      <p:ext uri="{BB962C8B-B14F-4D97-AF65-F5344CB8AC3E}">
        <p14:creationId xmlns:p14="http://schemas.microsoft.com/office/powerpoint/2010/main" val="1192625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Forest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  <a:p>
            <a:pPr lvl="1"/>
            <a:r>
              <a:rPr lang="fr-FR" dirty="0"/>
              <a:t>import </a:t>
            </a:r>
            <a:r>
              <a:rPr lang="fr-FR" dirty="0" err="1"/>
              <a:t>sk.ensemble</a:t>
            </a:r>
            <a:r>
              <a:rPr lang="fr-FR" dirty="0"/>
              <a:t> as </a:t>
            </a:r>
            <a:r>
              <a:rPr lang="fr-FR" dirty="0" err="1"/>
              <a:t>rf</a:t>
            </a:r>
            <a:endParaRPr lang="fr-FR" dirty="0"/>
          </a:p>
          <a:p>
            <a:pPr lvl="1"/>
            <a:r>
              <a:rPr lang="fr-FR" dirty="0"/>
              <a:t>model = </a:t>
            </a:r>
            <a:r>
              <a:rPr lang="fr-FR" dirty="0" err="1"/>
              <a:t>rf.RandomForestClassifier</a:t>
            </a:r>
            <a:r>
              <a:rPr lang="fr-FR" dirty="0"/>
              <a:t>(</a:t>
            </a:r>
            <a:r>
              <a:rPr lang="fr-FR" dirty="0" err="1"/>
              <a:t>n_estimators</a:t>
            </a:r>
            <a:r>
              <a:rPr lang="fr-FR" dirty="0"/>
              <a:t>=100)</a:t>
            </a:r>
          </a:p>
          <a:p>
            <a:r>
              <a:rPr lang="fr-FR" dirty="0"/>
              <a:t>Très puissant</a:t>
            </a:r>
          </a:p>
          <a:p>
            <a:pPr lvl="1"/>
            <a:r>
              <a:rPr lang="fr-FR" dirty="0"/>
              <a:t>Bien plus gourmand que </a:t>
            </a:r>
            <a:r>
              <a:rPr lang="fr-FR" dirty="0" err="1"/>
              <a:t>kNN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9699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Iris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https://cdn-images-1.medium.com/max/1200/1*IPLwmH-TJRhEWXW7uaetM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56209"/>
            <a:ext cx="5363354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172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Importances des </a:t>
            </a:r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précédents algorithmes ne permettaient pas de connaître l'importance de chaque </a:t>
            </a:r>
            <a:r>
              <a:rPr lang="fr-FR" dirty="0" err="1"/>
              <a:t>feature</a:t>
            </a:r>
            <a:endParaRPr lang="fr-FR" dirty="0"/>
          </a:p>
          <a:p>
            <a:r>
              <a:rPr lang="fr-FR" dirty="0"/>
              <a:t>Il est souvent utile de savoir les </a:t>
            </a:r>
            <a:r>
              <a:rPr lang="fr-FR" dirty="0" err="1"/>
              <a:t>features</a:t>
            </a:r>
            <a:r>
              <a:rPr lang="fr-FR" dirty="0"/>
              <a:t> prépondérantes</a:t>
            </a:r>
          </a:p>
          <a:p>
            <a:pPr lvl="1"/>
            <a:r>
              <a:rPr lang="fr-FR" dirty="0"/>
              <a:t>Et l'inverse celle qui ne le sont pas</a:t>
            </a:r>
          </a:p>
          <a:p>
            <a:pPr lvl="1"/>
            <a:r>
              <a:rPr lang="fr-FR" dirty="0"/>
              <a:t>Permet de faire baisser le nombre de dimension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1734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Importance </a:t>
            </a:r>
            <a:r>
              <a:rPr lang="fr-FR" dirty="0" err="1"/>
              <a:t>Feature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forest.feature_importances</a:t>
            </a:r>
            <a:r>
              <a:rPr lang="fr-FR" dirty="0"/>
              <a:t>_</a:t>
            </a:r>
          </a:p>
          <a:p>
            <a:pPr lvl="1"/>
            <a:r>
              <a:rPr lang="fr-FR" dirty="0"/>
              <a:t>Permet de donner pour chaque </a:t>
            </a:r>
            <a:r>
              <a:rPr lang="fr-FR" dirty="0" err="1"/>
              <a:t>feature</a:t>
            </a:r>
            <a:r>
              <a:rPr lang="fr-FR" dirty="0"/>
              <a:t> son importance sur 1</a:t>
            </a:r>
          </a:p>
        </p:txBody>
      </p:sp>
    </p:spTree>
    <p:extLst>
      <p:ext uri="{BB962C8B-B14F-4D97-AF65-F5344CB8AC3E}">
        <p14:creationId xmlns:p14="http://schemas.microsoft.com/office/powerpoint/2010/main" val="2784811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CA45CD-5C60-463F-93D7-278AE7939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Bottlenecks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A8E629-2F42-4CF3-914B-502B30507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possible de brancher les </a:t>
            </a:r>
            <a:r>
              <a:rPr lang="fr-FR" dirty="0" err="1"/>
              <a:t>Bottlenecks</a:t>
            </a:r>
            <a:r>
              <a:rPr lang="fr-FR" dirty="0"/>
              <a:t> d'un réseau sur un </a:t>
            </a:r>
            <a:r>
              <a:rPr lang="fr-FR" dirty="0" err="1"/>
              <a:t>Random</a:t>
            </a:r>
            <a:r>
              <a:rPr lang="fr-FR" dirty="0"/>
              <a:t> Forest</a:t>
            </a:r>
          </a:p>
        </p:txBody>
      </p:sp>
    </p:spTree>
    <p:extLst>
      <p:ext uri="{BB962C8B-B14F-4D97-AF65-F5344CB8AC3E}">
        <p14:creationId xmlns:p14="http://schemas.microsoft.com/office/powerpoint/2010/main" val="896362125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6049</TotalTime>
  <Words>323</Words>
  <Application>Microsoft Office PowerPoint</Application>
  <PresentationFormat>Affichage à l'écran (4:3)</PresentationFormat>
  <Paragraphs>42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Monotype Sorts</vt:lpstr>
      <vt:lpstr>Times New Roman</vt:lpstr>
      <vt:lpstr>cvc</vt:lpstr>
      <vt:lpstr>Présentation PowerPoint</vt:lpstr>
      <vt:lpstr>Autres modèles</vt:lpstr>
      <vt:lpstr>Random Forest</vt:lpstr>
      <vt:lpstr>Random Forest</vt:lpstr>
      <vt:lpstr>Random Forest</vt:lpstr>
      <vt:lpstr>Exemple Iris</vt:lpstr>
      <vt:lpstr>Importances des features</vt:lpstr>
      <vt:lpstr>Importance Feature</vt:lpstr>
      <vt:lpstr>Bottlenecks</vt:lpstr>
      <vt:lpstr>Multi inputs &amp; outputs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354</cp:revision>
  <dcterms:created xsi:type="dcterms:W3CDTF">2000-04-10T19:33:12Z</dcterms:created>
  <dcterms:modified xsi:type="dcterms:W3CDTF">2021-06-17T11:29:47Z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