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64" r:id="rId2"/>
    <p:sldId id="277" r:id="rId3"/>
    <p:sldId id="272" r:id="rId4"/>
    <p:sldId id="271" r:id="rId5"/>
    <p:sldId id="273" r:id="rId6"/>
    <p:sldId id="274" r:id="rId7"/>
    <p:sldId id="275" r:id="rId8"/>
    <p:sldId id="276" r:id="rId9"/>
    <p:sldId id="278" r:id="rId10"/>
    <p:sldId id="279" r:id="rId1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48" d="100"/>
          <a:sy n="48" d="100"/>
        </p:scale>
        <p:origin x="133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14</a:t>
            </a:r>
          </a:p>
          <a:p>
            <a:pPr eaLnBrk="1" hangingPunct="1"/>
            <a:r>
              <a:rPr lang="fr-FR" altLang="fr-FR" dirty="0"/>
              <a:t>Techniques avancées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CC388-DA47-4F86-8B40-5AFC7E32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856DC5-3590-4755-A9E3-F7874DD49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Data =&gt; RF</a:t>
            </a:r>
          </a:p>
          <a:p>
            <a:pPr marL="2743200" lvl="6" indent="0">
              <a:buNone/>
            </a:pPr>
            <a:r>
              <a:rPr lang="fr-FR" sz="2800" dirty="0"/>
              <a:t>          Merge =&gt; MLP</a:t>
            </a:r>
          </a:p>
          <a:p>
            <a:pPr marL="0" indent="0">
              <a:buNone/>
            </a:pPr>
            <a:r>
              <a:rPr lang="fr-FR" dirty="0"/>
              <a:t>Images =&gt; CNN</a:t>
            </a:r>
          </a:p>
          <a:p>
            <a:pPr marL="0" indent="0">
              <a:buNone/>
            </a:pPr>
            <a:r>
              <a:rPr lang="fr-FR" dirty="0"/>
              <a:t>	    =&gt;        + </a:t>
            </a:r>
            <a:r>
              <a:rPr lang="fr-FR"/>
              <a:t>RF &lt;= </a:t>
            </a:r>
            <a:r>
              <a:rPr lang="fr-FR" dirty="0" err="1"/>
              <a:t>Feature</a:t>
            </a:r>
            <a:r>
              <a:rPr lang="fr-FR" dirty="0"/>
              <a:t> importances</a:t>
            </a:r>
          </a:p>
          <a:p>
            <a:pPr marL="0" indent="0">
              <a:buNone/>
            </a:pPr>
            <a:r>
              <a:rPr lang="fr-F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3349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Réentrainement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Apprentissage avec de nouvelles données</a:t>
            </a:r>
          </a:p>
          <a:p>
            <a:r>
              <a:rPr lang="fr-FR" dirty="0"/>
              <a:t>Ajout d’une catégorie</a:t>
            </a:r>
          </a:p>
          <a:p>
            <a:pPr lvl="1"/>
            <a:r>
              <a:rPr lang="fr-FR" dirty="0"/>
              <a:t>Réutilisation d’un modèle existant</a:t>
            </a:r>
          </a:p>
        </p:txBody>
      </p:sp>
    </p:spTree>
    <p:extLst>
      <p:ext uri="{BB962C8B-B14F-4D97-AF65-F5344CB8AC3E}">
        <p14:creationId xmlns:p14="http://schemas.microsoft.com/office/powerpoint/2010/main" val="325661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Fine </a:t>
            </a:r>
            <a:r>
              <a:rPr lang="fr-FR" dirty="0" err="1"/>
              <a:t>Tuning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Réglage fin</a:t>
            </a:r>
          </a:p>
          <a:p>
            <a:pPr lvl="1"/>
            <a:r>
              <a:rPr lang="fr-FR" dirty="0"/>
              <a:t>A faire sur un réseau déjà entrainé</a:t>
            </a:r>
          </a:p>
          <a:p>
            <a:pPr lvl="1"/>
            <a:r>
              <a:rPr lang="fr-FR" dirty="0"/>
              <a:t>Modification des paramètres des </a:t>
            </a:r>
            <a:r>
              <a:rPr lang="fr-FR" dirty="0" err="1"/>
              <a:t>layers</a:t>
            </a:r>
            <a:r>
              <a:rPr lang="fr-FR" dirty="0"/>
              <a:t> et du réseau</a:t>
            </a:r>
          </a:p>
          <a:p>
            <a:pPr lvl="1"/>
            <a:r>
              <a:rPr lang="fr-FR"/>
              <a:t>Passage à SGD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744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Dense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394484"/>
            <a:ext cx="8866579" cy="376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6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Hyperparamètres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</a:t>
            </a:r>
            <a:r>
              <a:rPr lang="fr-FR" dirty="0" err="1"/>
              <a:t>Deep</a:t>
            </a:r>
            <a:r>
              <a:rPr lang="fr-FR" dirty="0"/>
              <a:t> Learning possèdent de nombreux </a:t>
            </a:r>
            <a:r>
              <a:rPr lang="fr-FR" dirty="0" err="1"/>
              <a:t>hyperparamètres</a:t>
            </a:r>
            <a:endParaRPr lang="fr-FR" dirty="0"/>
          </a:p>
          <a:p>
            <a:r>
              <a:rPr lang="fr-FR" dirty="0" err="1"/>
              <a:t>Keras</a:t>
            </a:r>
            <a:r>
              <a:rPr lang="fr-FR" dirty="0"/>
              <a:t> permet l'utilisation d'</a:t>
            </a:r>
            <a:r>
              <a:rPr lang="fr-FR" dirty="0" err="1"/>
              <a:t>hyperparamètres</a:t>
            </a:r>
            <a:endParaRPr lang="fr-FR" dirty="0"/>
          </a:p>
          <a:p>
            <a:pPr lvl="1"/>
            <a:r>
              <a:rPr lang="fr-FR" dirty="0"/>
              <a:t>Nombre et forme des filtres</a:t>
            </a:r>
          </a:p>
          <a:p>
            <a:pPr lvl="1"/>
            <a:r>
              <a:rPr lang="fr-FR" dirty="0"/>
              <a:t>Régularisation</a:t>
            </a:r>
          </a:p>
          <a:p>
            <a:pPr lvl="2"/>
            <a:r>
              <a:rPr lang="fr-FR" dirty="0" err="1"/>
              <a:t>DropOut</a:t>
            </a:r>
            <a:r>
              <a:rPr lang="fr-FR" dirty="0"/>
              <a:t>, </a:t>
            </a:r>
            <a:r>
              <a:rPr lang="fr-FR" dirty="0" err="1"/>
              <a:t>DropConnect</a:t>
            </a:r>
            <a:r>
              <a:rPr lang="fr-FR" dirty="0"/>
              <a:t>, …</a:t>
            </a:r>
          </a:p>
          <a:p>
            <a:pPr lvl="1"/>
            <a:r>
              <a:rPr lang="fr-FR" dirty="0" err="1"/>
              <a:t>Optimizer</a:t>
            </a:r>
            <a:endParaRPr lang="fr-FR" dirty="0"/>
          </a:p>
          <a:p>
            <a:pPr lvl="1"/>
            <a:r>
              <a:rPr lang="fr-FR" dirty="0" err="1"/>
              <a:t>Strides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lvl="1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2050" name="Picture 2" descr="https://upload.wikimedia.org/wikipedia/commons/thumb/8/8a/Conv_layers.png/352px-Conv_lay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009" y="3645024"/>
            <a:ext cx="3352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91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Régularisation L1 et L2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réseau profond peut avoir tendance à "Dropper" automatiquement des neurones en affectant des poids tendant vers zéro</a:t>
            </a:r>
          </a:p>
          <a:p>
            <a:pPr lvl="1"/>
            <a:r>
              <a:rPr lang="fr-FR" dirty="0"/>
              <a:t>Ce qui a tendance à créer un </a:t>
            </a:r>
            <a:r>
              <a:rPr lang="fr-FR" dirty="0" err="1"/>
              <a:t>underfitting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r>
              <a:rPr lang="fr-FR" dirty="0"/>
              <a:t>La fonction de calcul des poids peut être modifié </a:t>
            </a:r>
          </a:p>
          <a:p>
            <a:pPr lvl="2"/>
            <a:r>
              <a:rPr lang="fr-FR" dirty="0"/>
              <a:t>L1 : f = </a:t>
            </a:r>
            <a:r>
              <a:rPr lang="fr-FR" dirty="0" err="1"/>
              <a:t>loss</a:t>
            </a:r>
            <a:r>
              <a:rPr lang="fr-FR" dirty="0"/>
              <a:t> + regularizers.l1 * 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weigths</a:t>
            </a:r>
            <a:r>
              <a:rPr lang="fr-FR" dirty="0"/>
              <a:t> ** 2)</a:t>
            </a:r>
          </a:p>
          <a:p>
            <a:pPr lvl="2"/>
            <a:r>
              <a:rPr lang="fr-FR" dirty="0"/>
              <a:t>L2 : f = </a:t>
            </a:r>
            <a:r>
              <a:rPr lang="fr-FR" dirty="0" err="1"/>
              <a:t>loss</a:t>
            </a:r>
            <a:r>
              <a:rPr lang="fr-FR" dirty="0"/>
              <a:t> + regularizers.l2 * 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np.abs</a:t>
            </a:r>
            <a:r>
              <a:rPr lang="fr-FR" dirty="0"/>
              <a:t>(</a:t>
            </a:r>
            <a:r>
              <a:rPr lang="fr-FR" dirty="0" err="1"/>
              <a:t>weigths</a:t>
            </a:r>
            <a:r>
              <a:rPr lang="fr-FR" dirty="0"/>
              <a:t>))</a:t>
            </a:r>
          </a:p>
          <a:p>
            <a:pPr lvl="1"/>
            <a:r>
              <a:rPr lang="fr-FR" dirty="0" err="1"/>
              <a:t>Keras</a:t>
            </a:r>
            <a:endParaRPr lang="fr-FR" dirty="0"/>
          </a:p>
          <a:p>
            <a:pPr lvl="2"/>
            <a:r>
              <a:rPr lang="fr-FR" dirty="0" err="1"/>
              <a:t>model.add</a:t>
            </a:r>
            <a:r>
              <a:rPr lang="fr-FR" dirty="0"/>
              <a:t>(Dense(64, </a:t>
            </a:r>
            <a:r>
              <a:rPr lang="fr-FR" dirty="0" err="1"/>
              <a:t>kernel_regularizer</a:t>
            </a:r>
            <a:r>
              <a:rPr lang="fr-FR" dirty="0"/>
              <a:t>=regularizers.l2(0.01)))</a:t>
            </a:r>
          </a:p>
          <a:p>
            <a:endParaRPr lang="fr-FR" dirty="0"/>
          </a:p>
        </p:txBody>
      </p:sp>
      <p:pic>
        <p:nvPicPr>
          <p:cNvPr id="2050" name="Picture 2" descr="https://s3-ap-south-1.amazonaws.com/av-blog-media/wp-content/uploads/2018/04/Screen-Shot-2018-04-04-at-1.53.35-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19664"/>
            <a:ext cx="2332587" cy="104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3-ap-south-1.amazonaws.com/av-blog-media/wp-content/uploads/2018/04/Screen-Shot-2018-04-04-at-1.53.40-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19664"/>
            <a:ext cx="2672012" cy="110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86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SGD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descent</a:t>
            </a:r>
            <a:r>
              <a:rPr lang="fr-FR" dirty="0"/>
              <a:t> </a:t>
            </a:r>
            <a:r>
              <a:rPr lang="fr-FR" dirty="0" err="1"/>
              <a:t>optimizer</a:t>
            </a:r>
            <a:endParaRPr lang="fr-FR" dirty="0"/>
          </a:p>
          <a:p>
            <a:pPr lvl="1"/>
            <a:r>
              <a:rPr lang="fr-FR" dirty="0"/>
              <a:t>Permet d'optimiser l'application du gradient sur les poids</a:t>
            </a:r>
          </a:p>
          <a:p>
            <a:pPr lvl="1"/>
            <a:r>
              <a:rPr lang="fr-FR" dirty="0" err="1"/>
              <a:t>sgd</a:t>
            </a:r>
            <a:r>
              <a:rPr lang="fr-FR" dirty="0"/>
              <a:t> = </a:t>
            </a:r>
            <a:r>
              <a:rPr lang="fr-FR" dirty="0" err="1"/>
              <a:t>keras.optimizers.SGD</a:t>
            </a:r>
            <a:r>
              <a:rPr lang="fr-FR" dirty="0"/>
              <a:t>(</a:t>
            </a:r>
            <a:r>
              <a:rPr lang="fr-FR" dirty="0" err="1"/>
              <a:t>lr</a:t>
            </a:r>
            <a:r>
              <a:rPr lang="fr-FR" dirty="0"/>
              <a:t>=0.0001, </a:t>
            </a:r>
            <a:r>
              <a:rPr lang="fr-FR" dirty="0" err="1"/>
              <a:t>decay</a:t>
            </a:r>
            <a:r>
              <a:rPr lang="fr-FR" dirty="0"/>
              <a:t>=1e-6, </a:t>
            </a:r>
            <a:r>
              <a:rPr lang="fr-FR" dirty="0" err="1"/>
              <a:t>momentum</a:t>
            </a:r>
            <a:r>
              <a:rPr lang="fr-FR" dirty="0"/>
              <a:t>=0.9, </a:t>
            </a:r>
            <a:r>
              <a:rPr lang="fr-FR" dirty="0" err="1"/>
              <a:t>nesterov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lr</a:t>
            </a:r>
            <a:r>
              <a:rPr lang="fr-FR" dirty="0"/>
              <a:t> = Learning Rate</a:t>
            </a:r>
          </a:p>
          <a:p>
            <a:pPr lvl="1"/>
            <a:r>
              <a:rPr lang="fr-FR" dirty="0" err="1"/>
              <a:t>momentum</a:t>
            </a:r>
            <a:r>
              <a:rPr lang="fr-FR" dirty="0"/>
              <a:t> = le moment du </a:t>
            </a:r>
            <a:r>
              <a:rPr lang="fr-FR" dirty="0" err="1"/>
              <a:t>lr</a:t>
            </a:r>
            <a:r>
              <a:rPr lang="fr-FR" dirty="0"/>
              <a:t> (</a:t>
            </a:r>
            <a:r>
              <a:rPr lang="fr-FR" dirty="0" err="1"/>
              <a:t>acceleration</a:t>
            </a:r>
            <a:r>
              <a:rPr lang="fr-FR" dirty="0"/>
              <a:t> du </a:t>
            </a:r>
            <a:r>
              <a:rPr lang="fr-FR" dirty="0" err="1"/>
              <a:t>lr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Ici comme </a:t>
            </a:r>
            <a:r>
              <a:rPr lang="fr-FR" dirty="0" err="1"/>
              <a:t>momentum</a:t>
            </a:r>
            <a:r>
              <a:rPr lang="fr-FR" dirty="0"/>
              <a:t> &lt; 1 c'est une décélération</a:t>
            </a:r>
          </a:p>
          <a:p>
            <a:pPr lvl="1"/>
            <a:r>
              <a:rPr lang="fr-FR" dirty="0" err="1"/>
              <a:t>decay</a:t>
            </a:r>
            <a:r>
              <a:rPr lang="fr-FR" dirty="0"/>
              <a:t> = décrément du </a:t>
            </a:r>
            <a:r>
              <a:rPr lang="fr-FR" dirty="0" err="1"/>
              <a:t>lr</a:t>
            </a:r>
            <a:endParaRPr lang="fr-FR" dirty="0"/>
          </a:p>
          <a:p>
            <a:pPr lvl="1"/>
            <a:r>
              <a:rPr lang="fr-FR" dirty="0" err="1"/>
              <a:t>nesterov</a:t>
            </a:r>
            <a:r>
              <a:rPr lang="fr-FR" dirty="0"/>
              <a:t> = </a:t>
            </a:r>
            <a:r>
              <a:rPr lang="fr-FR" dirty="0" err="1"/>
              <a:t>True</a:t>
            </a:r>
            <a:r>
              <a:rPr lang="fr-FR" dirty="0"/>
              <a:t> calcul du moment plus précis</a:t>
            </a:r>
          </a:p>
          <a:p>
            <a:pPr lvl="1"/>
            <a:r>
              <a:rPr lang="fr-FR" dirty="0"/>
              <a:t>Nécessite d'avantage d'</a:t>
            </a:r>
            <a:r>
              <a:rPr lang="fr-FR" dirty="0" err="1"/>
              <a:t>epoch</a:t>
            </a:r>
            <a:r>
              <a:rPr lang="fr-FR" dirty="0"/>
              <a:t> que </a:t>
            </a:r>
            <a:r>
              <a:rPr lang="fr-FR" dirty="0" err="1"/>
              <a:t>adam</a:t>
            </a:r>
            <a:endParaRPr lang="fr-FR" dirty="0"/>
          </a:p>
          <a:p>
            <a:pPr lvl="1"/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810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Early</a:t>
            </a:r>
            <a:r>
              <a:rPr lang="fr-FR" dirty="0"/>
              <a:t> </a:t>
            </a:r>
            <a:r>
              <a:rPr lang="fr-FR" dirty="0" err="1"/>
              <a:t>Stopping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stopper les </a:t>
            </a:r>
            <a:r>
              <a:rPr lang="fr-FR" dirty="0" err="1"/>
              <a:t>epochs</a:t>
            </a:r>
            <a:r>
              <a:rPr lang="fr-FR" dirty="0"/>
              <a:t> s'il n'y a aucune progression</a:t>
            </a:r>
          </a:p>
        </p:txBody>
      </p:sp>
    </p:spTree>
    <p:extLst>
      <p:ext uri="{BB962C8B-B14F-4D97-AF65-F5344CB8AC3E}">
        <p14:creationId xmlns:p14="http://schemas.microsoft.com/office/powerpoint/2010/main" val="155606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59511-71BC-4AE8-A6B2-1DC42EF9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 inputs &amp; outputs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4D0132-EA8B-4660-A0C0-656082CFA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MLP peut avoir plusieurs entrées et sorties</a:t>
            </a:r>
          </a:p>
          <a:p>
            <a:r>
              <a:rPr lang="fr-FR" dirty="0"/>
              <a:t>Il est possible de fusionner des résultats des plusieurs réseaux</a:t>
            </a:r>
          </a:p>
          <a:p>
            <a:r>
              <a:rPr lang="fr-FR" dirty="0"/>
              <a:t>Il est possible de fusionner des CNN et des </a:t>
            </a:r>
            <a:r>
              <a:rPr lang="fr-FR" dirty="0" err="1"/>
              <a:t>RandomForests</a:t>
            </a:r>
            <a:endParaRPr lang="fr-FR" dirty="0"/>
          </a:p>
          <a:p>
            <a:pPr lvl="1"/>
            <a:r>
              <a:rPr lang="fr-FR" dirty="0"/>
              <a:t>Approche hybride</a:t>
            </a:r>
          </a:p>
        </p:txBody>
      </p:sp>
    </p:spTree>
    <p:extLst>
      <p:ext uri="{BB962C8B-B14F-4D97-AF65-F5344CB8AC3E}">
        <p14:creationId xmlns:p14="http://schemas.microsoft.com/office/powerpoint/2010/main" val="129540619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16651</TotalTime>
  <Words>306</Words>
  <Application>Microsoft Office PowerPoint</Application>
  <PresentationFormat>Affichage à l'écran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Monotype Sorts</vt:lpstr>
      <vt:lpstr>Times New Roman</vt:lpstr>
      <vt:lpstr>cvc</vt:lpstr>
      <vt:lpstr>Présentation PowerPoint</vt:lpstr>
      <vt:lpstr>Réentrainement</vt:lpstr>
      <vt:lpstr>Fine Tuning</vt:lpstr>
      <vt:lpstr>Arguments Dense</vt:lpstr>
      <vt:lpstr>Hyperparamètres</vt:lpstr>
      <vt:lpstr>Régularisation L1 et L2</vt:lpstr>
      <vt:lpstr>SGD</vt:lpstr>
      <vt:lpstr>Early Stopping</vt:lpstr>
      <vt:lpstr>Multi inputs &amp; outputs</vt:lpstr>
      <vt:lpstr>Présentation PowerPoint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493</cp:revision>
  <dcterms:created xsi:type="dcterms:W3CDTF">2000-04-10T19:33:12Z</dcterms:created>
  <dcterms:modified xsi:type="dcterms:W3CDTF">2020-06-26T11:42:59Z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