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05" r:id="rId38"/>
    <p:sldId id="306" r:id="rId39"/>
    <p:sldId id="351" r:id="rId40"/>
    <p:sldId id="352" r:id="rId41"/>
    <p:sldId id="354" r:id="rId42"/>
    <p:sldId id="355" r:id="rId43"/>
    <p:sldId id="320" r:id="rId44"/>
    <p:sldId id="356" r:id="rId45"/>
    <p:sldId id="357" r:id="rId46"/>
    <p:sldId id="358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9</a:t>
            </a:r>
          </a:p>
          <a:p>
            <a:pPr eaLnBrk="1" hangingPunct="1"/>
            <a:r>
              <a:rPr lang="fr-FR" altLang="fr-FR" dirty="0" err="1" smtClean="0"/>
              <a:t>Keras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 smtClean="0"/>
              <a:t>keras.Model</a:t>
            </a:r>
            <a:r>
              <a:rPr lang="fr-FR" dirty="0" smtClean="0"/>
              <a:t>(inputs, outputs)</a:t>
            </a:r>
            <a:endParaRPr lang="fr-FR" dirty="0"/>
          </a:p>
          <a:p>
            <a:pPr lvl="1"/>
            <a:r>
              <a:rPr lang="fr-FR" dirty="0" smtClean="0"/>
              <a:t>Ajout </a:t>
            </a:r>
            <a:r>
              <a:rPr lang="fr-FR" dirty="0"/>
              <a:t>d’un layer </a:t>
            </a:r>
            <a:r>
              <a:rPr lang="fr-FR" dirty="0" smtClean="0"/>
              <a:t>un </a:t>
            </a:r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 err="1" smtClean="0"/>
              <a:t>postfixé</a:t>
            </a:r>
            <a:endParaRPr lang="fr-FR" dirty="0" smtClean="0"/>
          </a:p>
          <a:p>
            <a:pPr lvl="1"/>
            <a:r>
              <a:rPr lang="fr-FR" dirty="0" smtClean="0"/>
              <a:t>Un layer peut avoir plusieurs parents (non MLP)</a:t>
            </a:r>
          </a:p>
          <a:p>
            <a:pPr lvl="1"/>
            <a:r>
              <a:rPr lang="fr-FR" dirty="0" smtClean="0"/>
              <a:t>Le modèle peut avoir plusieurs inputs et outputs</a:t>
            </a:r>
          </a:p>
          <a:p>
            <a:pPr lvl="1"/>
            <a:r>
              <a:rPr lang="fr-FR" dirty="0" smtClean="0"/>
              <a:t>Le premier layer doit être de type Input(</a:t>
            </a:r>
            <a:r>
              <a:rPr lang="fr-FR" dirty="0" err="1" smtClean="0"/>
              <a:t>shape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linéaire</a:t>
            </a:r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backtracking</a:t>
            </a:r>
            <a:endParaRPr lang="fr-FR" dirty="0"/>
          </a:p>
          <a:p>
            <a:r>
              <a:rPr lang="fr-FR" dirty="0" smtClean="0"/>
              <a:t>En 1</a:t>
            </a:r>
            <a:r>
              <a:rPr lang="fr-FR" baseline="30000" dirty="0" smtClean="0"/>
              <a:t>ère</a:t>
            </a:r>
            <a:r>
              <a:rPr lang="fr-FR" dirty="0" smtClean="0"/>
              <a:t> intention utiliser </a:t>
            </a:r>
            <a:r>
              <a:rPr lang="fr-FR" dirty="0" err="1" smtClean="0"/>
              <a:t>RMSProp</a:t>
            </a:r>
            <a:r>
              <a:rPr lang="fr-FR" dirty="0" smtClean="0"/>
              <a:t> (pas de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Ou Adam </a:t>
            </a:r>
            <a:r>
              <a:rPr lang="fr-FR" dirty="0" smtClean="0"/>
              <a:t>(avec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Plus tard nous verrons </a:t>
            </a:r>
            <a:r>
              <a:rPr lang="fr-FR" dirty="0" smtClean="0"/>
              <a:t>SGD (avec dérivée et </a:t>
            </a:r>
            <a:r>
              <a:rPr lang="fr-FR" dirty="0" err="1" smtClean="0"/>
              <a:t>nesterov</a:t>
            </a:r>
            <a:r>
              <a:rPr lang="fr-FR" dirty="0" smtClean="0"/>
              <a:t>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tenseurs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smtClean="0"/>
              <a:t>Par défaut seul le </a:t>
            </a:r>
            <a:r>
              <a:rPr lang="fr-FR" dirty="0" err="1" smtClean="0"/>
              <a:t>loss</a:t>
            </a:r>
            <a:r>
              <a:rPr lang="fr-FR" dirty="0" smtClean="0"/>
              <a:t> est affiché (peu parlant)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metric</a:t>
            </a:r>
            <a:r>
              <a:rPr lang="fr-FR" dirty="0" smtClean="0"/>
              <a:t> le plus parlant est </a:t>
            </a:r>
            <a:r>
              <a:rPr lang="fr-FR" dirty="0" err="1" smtClean="0"/>
              <a:t>accuracy</a:t>
            </a:r>
            <a:r>
              <a:rPr lang="fr-FR" dirty="0" smtClean="0"/>
              <a:t> qui affiche la précision du calcul soit </a:t>
            </a:r>
            <a:r>
              <a:rPr lang="fr-FR" dirty="0" err="1" smtClean="0"/>
              <a:t>nbGoodResult</a:t>
            </a:r>
            <a:r>
              <a:rPr lang="fr-FR" dirty="0" smtClean="0"/>
              <a:t> / </a:t>
            </a:r>
            <a:r>
              <a:rPr lang="fr-FR" dirty="0" err="1" smtClean="0"/>
              <a:t>nbTotalItem</a:t>
            </a:r>
            <a:endParaRPr lang="fr-FR" dirty="0" smtClean="0"/>
          </a:p>
          <a:p>
            <a:r>
              <a:rPr lang="fr-FR" dirty="0" err="1" smtClean="0"/>
              <a:t>Model.summary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complet de compilation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Entraine le modèle</a:t>
            </a:r>
          </a:p>
          <a:p>
            <a:pPr lvl="1"/>
            <a:r>
              <a:rPr lang="fr-FR" dirty="0" err="1" smtClean="0"/>
              <a:t>model.fit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Retourn</a:t>
            </a:r>
            <a:r>
              <a:rPr lang="fr-FR" dirty="0" smtClean="0"/>
              <a:t> l’historique des </a:t>
            </a:r>
            <a:r>
              <a:rPr lang="fr-FR" dirty="0" err="1" smtClean="0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Epochs</a:t>
            </a:r>
            <a:r>
              <a:rPr lang="fr-FR" dirty="0" smtClean="0"/>
              <a:t> est le nombre d’itération sur tous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Ainsi si le nombre de data dans le </a:t>
            </a:r>
            <a:r>
              <a:rPr lang="fr-FR" dirty="0" err="1" smtClean="0"/>
              <a:t>dataset</a:t>
            </a:r>
            <a:r>
              <a:rPr lang="fr-FR" dirty="0" smtClean="0"/>
              <a:t> est nb = 1000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epochs</a:t>
            </a:r>
            <a:r>
              <a:rPr lang="fr-FR" dirty="0" smtClean="0"/>
              <a:t> = 10 il y aura 10000 inférences</a:t>
            </a:r>
          </a:p>
          <a:p>
            <a:r>
              <a:rPr lang="fr-FR" dirty="0" err="1" smtClean="0"/>
              <a:t>Steps_per_epoch</a:t>
            </a:r>
            <a:endParaRPr lang="fr-FR" dirty="0" smtClean="0"/>
          </a:p>
          <a:p>
            <a:pPr lvl="1"/>
            <a:r>
              <a:rPr lang="fr-FR" dirty="0" smtClean="0"/>
              <a:t>Il s’agit du ratio </a:t>
            </a:r>
            <a:r>
              <a:rPr lang="fr-FR" dirty="0" err="1" smtClean="0"/>
              <a:t>nbInference</a:t>
            </a:r>
            <a:r>
              <a:rPr lang="fr-FR" dirty="0" smtClean="0"/>
              <a:t> / </a:t>
            </a:r>
            <a:r>
              <a:rPr lang="fr-FR" dirty="0" err="1" smtClean="0"/>
              <a:t>nbBacktracking</a:t>
            </a:r>
            <a:endParaRPr lang="fr-FR" dirty="0" smtClean="0"/>
          </a:p>
          <a:p>
            <a:pPr lvl="1"/>
            <a:r>
              <a:rPr lang="fr-FR" dirty="0" smtClean="0"/>
              <a:t>Moins précis car le </a:t>
            </a:r>
            <a:r>
              <a:rPr lang="fr-FR" dirty="0" err="1" smtClean="0"/>
              <a:t>loss</a:t>
            </a:r>
            <a:r>
              <a:rPr lang="fr-FR" dirty="0" smtClean="0"/>
              <a:t> est la moyenne des </a:t>
            </a:r>
            <a:r>
              <a:rPr lang="fr-FR" dirty="0" err="1" smtClean="0"/>
              <a:t>loss</a:t>
            </a:r>
            <a:r>
              <a:rPr lang="fr-FR" dirty="0" smtClean="0"/>
              <a:t> des inférences du </a:t>
            </a:r>
            <a:r>
              <a:rPr lang="fr-FR" dirty="0" err="1" smtClean="0"/>
              <a:t>steps</a:t>
            </a:r>
            <a:endParaRPr lang="fr-FR" dirty="0" smtClean="0"/>
          </a:p>
          <a:p>
            <a:pPr lvl="1"/>
            <a:r>
              <a:rPr lang="fr-FR" dirty="0" smtClean="0"/>
              <a:t>Plus rapide sur GPU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err="1" smtClean="0"/>
              <a:t>Metrics</a:t>
            </a:r>
            <a:r>
              <a:rPr lang="fr-FR" dirty="0" smtClean="0"/>
              <a:t> = </a:t>
            </a:r>
            <a:r>
              <a:rPr lang="fr-FR" dirty="0" err="1" smtClean="0"/>
              <a:t>model.evaluate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r>
              <a:rPr lang="fr-FR" dirty="0" smtClean="0"/>
              <a:t>Calcul les </a:t>
            </a:r>
            <a:r>
              <a:rPr lang="fr-FR" dirty="0" err="1" smtClean="0"/>
              <a:t>metrics</a:t>
            </a:r>
            <a:r>
              <a:rPr lang="fr-FR" dirty="0" smtClean="0"/>
              <a:t> du </a:t>
            </a:r>
            <a:r>
              <a:rPr lang="fr-FR" dirty="0" err="1" smtClean="0"/>
              <a:t>dataset</a:t>
            </a:r>
            <a:r>
              <a:rPr lang="fr-FR" dirty="0" smtClean="0"/>
              <a:t> après l’apprentissage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 smtClean="0"/>
          </a:p>
          <a:p>
            <a:r>
              <a:rPr lang="fr-FR" dirty="0" smtClean="0"/>
              <a:t>Inclus dans </a:t>
            </a:r>
            <a:r>
              <a:rPr lang="fr-FR" dirty="0" err="1" smtClean="0"/>
              <a:t>Tensorflow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tensorflow.keras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Calcul la prédiction pour data</a:t>
            </a:r>
          </a:p>
          <a:p>
            <a:pPr lvl="1"/>
            <a:r>
              <a:rPr lang="fr-FR" dirty="0" err="1" smtClean="0"/>
              <a:t>Batch_size</a:t>
            </a:r>
            <a:r>
              <a:rPr lang="fr-FR" dirty="0" smtClean="0"/>
              <a:t> définit le nombre de données analysées dans le même cycle GPU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TensorFlow</a:t>
            </a:r>
            <a:r>
              <a:rPr lang="fr-FR" sz="2400" dirty="0" smtClean="0"/>
              <a:t> et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n’utilisent pas le même vocabulaire</a:t>
            </a:r>
          </a:p>
          <a:p>
            <a:r>
              <a:rPr lang="fr-FR" sz="2400" dirty="0" err="1" smtClean="0"/>
              <a:t>TrainingSet</a:t>
            </a:r>
            <a:endParaRPr lang="fr-FR" sz="2400" dirty="0" smtClean="0"/>
          </a:p>
          <a:p>
            <a:pPr lvl="1"/>
            <a:r>
              <a:rPr lang="fr-FR" sz="2000" dirty="0" smtClean="0"/>
              <a:t>Jeux d’entrainement</a:t>
            </a:r>
          </a:p>
          <a:p>
            <a:pPr lvl="1"/>
            <a:r>
              <a:rPr lang="fr-FR" sz="2000" dirty="0" smtClean="0"/>
              <a:t>Calcul du </a:t>
            </a:r>
            <a:r>
              <a:rPr lang="fr-FR" sz="2000" dirty="0" err="1" smtClean="0"/>
              <a:t>Loss</a:t>
            </a:r>
            <a:endParaRPr lang="fr-FR" sz="2000" dirty="0" smtClean="0"/>
          </a:p>
          <a:p>
            <a:r>
              <a:rPr lang="fr-FR" sz="2400" dirty="0" err="1" smtClean="0"/>
              <a:t>ValidationSet</a:t>
            </a:r>
            <a:endParaRPr lang="fr-FR" sz="2400" dirty="0" smtClean="0"/>
          </a:p>
          <a:p>
            <a:pPr lvl="1"/>
            <a:r>
              <a:rPr lang="fr-FR" sz="2000" dirty="0" smtClean="0"/>
              <a:t>Jeux pour mesurer la qualité du modèle</a:t>
            </a:r>
          </a:p>
          <a:p>
            <a:pPr lvl="1"/>
            <a:r>
              <a:rPr lang="fr-FR" sz="2000" dirty="0" smtClean="0"/>
              <a:t>Ne doit jamais être vu du modèle</a:t>
            </a:r>
          </a:p>
          <a:p>
            <a:r>
              <a:rPr lang="fr-FR" sz="2400" dirty="0" err="1" smtClean="0"/>
              <a:t>TestSet</a:t>
            </a:r>
            <a:endParaRPr lang="fr-FR" sz="2400" dirty="0" smtClean="0"/>
          </a:p>
          <a:p>
            <a:pPr lvl="1"/>
            <a:r>
              <a:rPr lang="fr-FR" sz="2000" dirty="0" smtClean="0"/>
              <a:t>Recette final</a:t>
            </a:r>
          </a:p>
          <a:p>
            <a:pPr lvl="1"/>
            <a:r>
              <a:rPr lang="fr-FR" sz="2000" dirty="0" smtClean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</a:t>
            </a:r>
            <a:r>
              <a:rPr lang="fr-FR" dirty="0" smtClean="0"/>
              <a:t>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lvl="1"/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validation_split</a:t>
            </a:r>
            <a:r>
              <a:rPr lang="en-US" dirty="0" smtClean="0"/>
              <a:t>=0.2)</a:t>
            </a:r>
            <a:endParaRPr lang="fr-FR" dirty="0" smtClean="0"/>
          </a:p>
          <a:p>
            <a:r>
              <a:rPr lang="fr-FR" dirty="0" smtClean="0"/>
              <a:t>Pour s’assurer la reproductibilité de la randomisation</a:t>
            </a:r>
          </a:p>
          <a:p>
            <a:pPr lvl="1"/>
            <a:r>
              <a:rPr lang="fr-FR" dirty="0" err="1" smtClean="0"/>
              <a:t>tensorflow.random.set_seed</a:t>
            </a:r>
            <a:r>
              <a:rPr lang="fr-FR" dirty="0" smtClean="0"/>
              <a:t>(1511)</a:t>
            </a:r>
          </a:p>
          <a:p>
            <a:r>
              <a:rPr lang="fr-FR" dirty="0" smtClean="0"/>
              <a:t>En cas d’utilisation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err="1" smtClean="0"/>
              <a:t>np.random.seed</a:t>
            </a:r>
            <a:r>
              <a:rPr lang="fr-FR" dirty="0" smtClean="0"/>
              <a:t>(1511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Loss</a:t>
            </a:r>
            <a:r>
              <a:rPr lang="fr-FR" sz="2400" dirty="0" smtClean="0"/>
              <a:t> détermine le </a:t>
            </a:r>
            <a:r>
              <a:rPr lang="fr-FR" sz="2400" dirty="0" err="1" smtClean="0"/>
              <a:t>loss</a:t>
            </a:r>
            <a:r>
              <a:rPr lang="fr-FR" sz="2400" dirty="0" smtClean="0"/>
              <a:t> de l’inférence avec les training set</a:t>
            </a:r>
          </a:p>
          <a:p>
            <a:r>
              <a:rPr lang="fr-FR" sz="2400" dirty="0" err="1" smtClean="0"/>
              <a:t>Val_loss</a:t>
            </a:r>
            <a:r>
              <a:rPr lang="fr-FR" sz="2400" dirty="0" smtClean="0"/>
              <a:t> détermine le </a:t>
            </a:r>
            <a:r>
              <a:rPr lang="fr-FR" sz="2400" dirty="0" err="1" smtClean="0"/>
              <a:t>loss</a:t>
            </a:r>
            <a:r>
              <a:rPr lang="fr-FR" sz="2400" dirty="0" smtClean="0"/>
              <a:t> de l’</a:t>
            </a:r>
            <a:r>
              <a:rPr lang="fr-FR" sz="2400" dirty="0" err="1" smtClean="0"/>
              <a:t>epoch</a:t>
            </a:r>
            <a:r>
              <a:rPr lang="fr-FR" sz="2400" dirty="0" smtClean="0"/>
              <a:t> avec le jeux de validation</a:t>
            </a:r>
          </a:p>
          <a:p>
            <a:r>
              <a:rPr lang="fr-FR" sz="2400" dirty="0" err="1" smtClean="0"/>
              <a:t>Accuracy</a:t>
            </a:r>
            <a:r>
              <a:rPr lang="fr-FR" sz="2400" dirty="0" smtClean="0"/>
              <a:t> </a:t>
            </a:r>
            <a:r>
              <a:rPr lang="fr-FR" sz="2400" dirty="0"/>
              <a:t>détermine </a:t>
            </a:r>
            <a:r>
              <a:rPr lang="fr-FR" sz="2400" dirty="0" smtClean="0"/>
              <a:t>la précision de </a:t>
            </a:r>
            <a:r>
              <a:rPr lang="fr-FR" sz="2400" dirty="0"/>
              <a:t>l’inférence avec les training set</a:t>
            </a:r>
          </a:p>
          <a:p>
            <a:r>
              <a:rPr lang="fr-FR" sz="2400" dirty="0"/>
              <a:t>Val</a:t>
            </a:r>
            <a:r>
              <a:rPr lang="fr-FR" sz="2400" dirty="0" smtClean="0"/>
              <a:t>_</a:t>
            </a:r>
            <a:r>
              <a:rPr lang="fr-FR" sz="2400" dirty="0"/>
              <a:t>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</a:t>
            </a:r>
            <a:r>
              <a:rPr lang="fr-FR" sz="2400" dirty="0"/>
              <a:t>détermine la précision </a:t>
            </a:r>
            <a:r>
              <a:rPr lang="fr-FR" sz="2400" dirty="0" smtClean="0"/>
              <a:t>de </a:t>
            </a:r>
            <a:r>
              <a:rPr lang="fr-FR" sz="2400" dirty="0"/>
              <a:t>l’</a:t>
            </a:r>
            <a:r>
              <a:rPr lang="fr-FR" sz="2400" dirty="0" err="1"/>
              <a:t>epoch</a:t>
            </a:r>
            <a:r>
              <a:rPr lang="fr-FR" sz="2400" dirty="0"/>
              <a:t> avec le jeux de </a:t>
            </a:r>
            <a:r>
              <a:rPr lang="fr-FR" sz="2400" dirty="0" smtClean="0"/>
              <a:t>validation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est bas : le réseau ne fonctionne pas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: </a:t>
            </a:r>
            <a:r>
              <a:rPr lang="fr-FR" sz="2400" dirty="0" err="1" smtClean="0"/>
              <a:t>overfitting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: léger </a:t>
            </a:r>
            <a:r>
              <a:rPr lang="fr-FR" sz="2400" dirty="0" err="1" smtClean="0"/>
              <a:t>overfitting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&gt;=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: parfait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: anormal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difficile de comparer des données de l’ordre de 100000 et de l’ordre de 0.00001</a:t>
            </a:r>
          </a:p>
          <a:p>
            <a:pPr lvl="1"/>
            <a:r>
              <a:rPr lang="fr-FR" dirty="0" smtClean="0"/>
              <a:t>La descente du gradient va être négligeable sur 100000 et important sur 0.00001</a:t>
            </a:r>
          </a:p>
          <a:p>
            <a:pPr lvl="1"/>
            <a:r>
              <a:rPr lang="fr-FR" dirty="0" smtClean="0"/>
              <a:t>Peut empêcher un réseau de fonctionner</a:t>
            </a:r>
          </a:p>
          <a:p>
            <a:r>
              <a:rPr lang="fr-FR" dirty="0" smtClean="0"/>
              <a:t>Standardisation</a:t>
            </a:r>
          </a:p>
          <a:p>
            <a:pPr lvl="1"/>
            <a:r>
              <a:rPr lang="fr-FR" dirty="0" smtClean="0"/>
              <a:t>Permet de comparer des données comparables</a:t>
            </a:r>
          </a:p>
          <a:p>
            <a:pPr lvl="1"/>
            <a:r>
              <a:rPr lang="fr-FR" dirty="0" smtClean="0"/>
              <a:t>Par exemple centrer les données sur zéro avec un écart type de 1</a:t>
            </a:r>
          </a:p>
          <a:p>
            <a:pPr lvl="1"/>
            <a:r>
              <a:rPr lang="fr-FR" dirty="0" smtClean="0"/>
              <a:t>F(x) = (x – </a:t>
            </a:r>
            <a:r>
              <a:rPr lang="fr-FR" dirty="0" err="1" smtClean="0"/>
              <a:t>moy</a:t>
            </a:r>
            <a:r>
              <a:rPr lang="fr-FR" dirty="0" smtClean="0"/>
              <a:t>) / </a:t>
            </a:r>
            <a:r>
              <a:rPr lang="fr-FR" dirty="0" err="1" smtClean="0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MLP 5x5x1</a:t>
            </a:r>
          </a:p>
          <a:p>
            <a:pPr lvl="1"/>
            <a:r>
              <a:rPr lang="fr-FR" dirty="0" smtClean="0"/>
              <a:t>Par défaut l’activation est relu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 dirty="0"/>
              <a:t>les </a:t>
            </a:r>
            <a:r>
              <a:rPr lang="fr-FR" sz="2400" dirty="0" smtClean="0"/>
              <a:t>données</a:t>
            </a:r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Transforme les données pour qu’elles soient comprises entre min et max</a:t>
            </a:r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L’écart type devient 1</a:t>
            </a:r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quantile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l’instant nous avons pris MSE</a:t>
            </a:r>
          </a:p>
          <a:p>
            <a:pPr lvl="1"/>
            <a:r>
              <a:rPr lang="fr-FR" dirty="0" smtClean="0"/>
              <a:t>Marche bien pour des données numérique</a:t>
            </a:r>
          </a:p>
          <a:p>
            <a:pPr lvl="1"/>
            <a:r>
              <a:rPr lang="fr-FR" dirty="0" smtClean="0"/>
              <a:t>Marche mal pour des catégories, surtout si leur nombre est &gt; 2</a:t>
            </a:r>
          </a:p>
          <a:p>
            <a:pPr lvl="1"/>
            <a:r>
              <a:rPr lang="fr-FR" dirty="0" smtClean="0"/>
              <a:t>Par exemple, pour MNIST, le MSE entre 1 et 7 est 36 alors que le MSE entre 1 et 2 est 1</a:t>
            </a:r>
          </a:p>
          <a:p>
            <a:r>
              <a:rPr lang="fr-FR" dirty="0" smtClean="0"/>
              <a:t>La solution est </a:t>
            </a:r>
            <a:r>
              <a:rPr lang="fr-FR" dirty="0" err="1" smtClean="0"/>
              <a:t>categorical_crossentropy</a:t>
            </a:r>
            <a:r>
              <a:rPr lang="fr-FR" dirty="0" smtClean="0"/>
              <a:t> pour les catégories</a:t>
            </a:r>
          </a:p>
          <a:p>
            <a:pPr lvl="1"/>
            <a:r>
              <a:rPr lang="fr-FR" dirty="0" err="1" smtClean="0"/>
              <a:t>Binary_crossentropy</a:t>
            </a:r>
            <a:r>
              <a:rPr lang="fr-FR" dirty="0" smtClean="0"/>
              <a:t> </a:t>
            </a:r>
            <a:r>
              <a:rPr lang="fr-FR" dirty="0" smtClean="0"/>
              <a:t>si le nombre de catégorie =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dirty="0" smtClean="0"/>
              <a:t>Utilise le </a:t>
            </a:r>
            <a:r>
              <a:rPr lang="fr-FR" dirty="0" err="1" smtClean="0"/>
              <a:t>loss</a:t>
            </a:r>
            <a:r>
              <a:rPr lang="fr-FR" dirty="0" smtClean="0"/>
              <a:t> par Cross </a:t>
            </a:r>
            <a:r>
              <a:rPr lang="fr-FR" dirty="0" err="1" smtClean="0"/>
              <a:t>Entropy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Puis applique une matrice de catégorisation (</a:t>
            </a:r>
            <a:r>
              <a:rPr lang="fr-FR" dirty="0" err="1" smtClean="0"/>
              <a:t>to_categorical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BinaryCrossEntropy</a:t>
            </a:r>
            <a:r>
              <a:rPr lang="fr-FR" dirty="0" smtClean="0"/>
              <a:t> marche mieux s'il y a uniquement 2 catégories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Les distances du loss pour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/>
              <a:t> </a:t>
            </a:r>
            <a:r>
              <a:rPr lang="en-US" dirty="0" err="1" smtClean="0"/>
              <a:t>égales</a:t>
            </a:r>
            <a:r>
              <a:rPr lang="en-US" dirty="0" smtClean="0"/>
              <a:t> à 1</a:t>
            </a:r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le nombre de catégorie est = 2</a:t>
            </a:r>
          </a:p>
          <a:p>
            <a:pPr lvl="1"/>
            <a:r>
              <a:rPr lang="fr-FR" dirty="0" smtClean="0"/>
              <a:t>Il faut un output layer avec 1 neurone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sigmoid</a:t>
            </a:r>
            <a:r>
              <a:rPr lang="fr-FR" dirty="0" smtClean="0"/>
              <a:t> est couramment utilisée</a:t>
            </a:r>
          </a:p>
          <a:p>
            <a:pPr lvl="1"/>
            <a:r>
              <a:rPr lang="fr-FR" dirty="0" smtClean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softmax</a:t>
            </a:r>
            <a:r>
              <a:rPr lang="fr-FR" dirty="0" smtClean="0"/>
              <a:t> est alors utilisée</a:t>
            </a:r>
          </a:p>
          <a:p>
            <a:r>
              <a:rPr lang="fr-FR" dirty="0" smtClean="0"/>
              <a:t>Si le nombre de catégorie &gt; 2</a:t>
            </a:r>
          </a:p>
          <a:p>
            <a:pPr lvl="1"/>
            <a:r>
              <a:rPr lang="fr-FR" dirty="0" smtClean="0"/>
              <a:t>Il faut autant d’output que de catégorie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softmax</a:t>
            </a:r>
            <a:r>
              <a:rPr lang="fr-FR" dirty="0" smtClean="0"/>
              <a:t> doit être utilisée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SGD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Stochastic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r>
              <a:rPr lang="fr-FR" dirty="0" smtClean="0"/>
              <a:t> </a:t>
            </a:r>
            <a:r>
              <a:rPr lang="fr-FR" dirty="0" err="1" smtClean="0"/>
              <a:t>Optimizer</a:t>
            </a:r>
            <a:endParaRPr lang="fr-FR" dirty="0"/>
          </a:p>
          <a:p>
            <a:pPr lvl="1"/>
            <a:r>
              <a:rPr lang="fr-FR" dirty="0" smtClean="0"/>
              <a:t>Est plus couteux que </a:t>
            </a:r>
            <a:r>
              <a:rPr lang="fr-FR" dirty="0" err="1" smtClean="0"/>
              <a:t>RMSProp</a:t>
            </a:r>
            <a:r>
              <a:rPr lang="fr-FR" dirty="0" smtClean="0"/>
              <a:t> et Adam</a:t>
            </a:r>
          </a:p>
          <a:p>
            <a:pPr lvl="1"/>
            <a:r>
              <a:rPr lang="fr-FR" dirty="0" smtClean="0"/>
              <a:t>Mais permet d’avoir un moment et de calculer </a:t>
            </a:r>
            <a:r>
              <a:rPr lang="fr-FR" dirty="0" err="1" smtClean="0"/>
              <a:t>df</a:t>
            </a:r>
            <a:r>
              <a:rPr lang="fr-FR" dirty="0" smtClean="0"/>
              <a:t>(x)</a:t>
            </a:r>
          </a:p>
          <a:p>
            <a:pPr lvl="1"/>
            <a:r>
              <a:rPr lang="fr-FR" dirty="0" smtClean="0"/>
              <a:t>Souvent utilisé en 2</a:t>
            </a:r>
            <a:r>
              <a:rPr lang="fr-FR" baseline="30000" dirty="0" smtClean="0"/>
              <a:t>ème</a:t>
            </a:r>
            <a:r>
              <a:rPr lang="fr-FR" dirty="0" smtClean="0"/>
              <a:t> intention avec un </a:t>
            </a:r>
            <a:r>
              <a:rPr lang="fr-FR" dirty="0" err="1" smtClean="0"/>
              <a:t>lr</a:t>
            </a:r>
            <a:r>
              <a:rPr lang="fr-FR" dirty="0" smtClean="0"/>
              <a:t> plus faible qu’avec </a:t>
            </a:r>
            <a:r>
              <a:rPr lang="fr-FR" dirty="0" err="1" smtClean="0"/>
              <a:t>RMSProp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 smtClean="0"/>
              <a:t>keras.optimizers.SGD</a:t>
            </a:r>
            <a:r>
              <a:rPr lang="fr-FR" dirty="0" smtClean="0"/>
              <a:t>(</a:t>
            </a:r>
            <a:r>
              <a:rPr lang="fr-FR" dirty="0" err="1" smtClean="0"/>
              <a:t>nesterov</a:t>
            </a:r>
            <a:r>
              <a:rPr lang="fr-FR" dirty="0" smtClean="0"/>
              <a:t>=</a:t>
            </a:r>
            <a:r>
              <a:rPr lang="fr-FR" dirty="0" err="1" smtClean="0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customiser la fonction de </a:t>
            </a:r>
            <a:r>
              <a:rPr lang="fr-FR" dirty="0" err="1" smtClean="0"/>
              <a:t>loss</a:t>
            </a:r>
            <a:r>
              <a:rPr lang="fr-FR" dirty="0" smtClean="0"/>
              <a:t> et les poids de catégories</a:t>
            </a:r>
          </a:p>
          <a:p>
            <a:pPr lvl="1"/>
            <a:r>
              <a:rPr lang="fr-FR" dirty="0" smtClean="0"/>
              <a:t>Utilisation des fonctions </a:t>
            </a:r>
            <a:r>
              <a:rPr lang="fr-FR" dirty="0" err="1" smtClean="0"/>
              <a:t>Keras</a:t>
            </a:r>
            <a:endParaRPr lang="fr-FR" dirty="0"/>
          </a:p>
          <a:p>
            <a:pPr lvl="1"/>
            <a:r>
              <a:rPr lang="fr-FR" dirty="0" smtClean="0"/>
              <a:t>Voir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5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DropOut</a:t>
            </a:r>
            <a:r>
              <a:rPr lang="fr-FR" dirty="0" smtClean="0"/>
              <a:t> désactive aléatoirement un perceptron</a:t>
            </a:r>
          </a:p>
          <a:p>
            <a:pPr lvl="1"/>
            <a:r>
              <a:rPr lang="fr-FR" dirty="0" smtClean="0"/>
              <a:t>Evite le </a:t>
            </a:r>
            <a:r>
              <a:rPr lang="fr-FR" dirty="0" err="1" smtClean="0"/>
              <a:t>surapprentissage</a:t>
            </a:r>
            <a:endParaRPr lang="fr-FR" dirty="0" smtClean="0"/>
          </a:p>
          <a:p>
            <a:pPr lvl="1"/>
            <a:r>
              <a:rPr lang="fr-FR" dirty="0" smtClean="0"/>
              <a:t>Evite d'être dépendant d'un neurone</a:t>
            </a:r>
          </a:p>
          <a:p>
            <a:pPr lvl="1"/>
            <a:r>
              <a:rPr lang="fr-FR" dirty="0" smtClean="0"/>
              <a:t>Encourage le réseau dans son ensemble</a:t>
            </a:r>
          </a:p>
          <a:p>
            <a:pPr lvl="1"/>
            <a:r>
              <a:rPr lang="fr-FR" dirty="0" smtClean="0"/>
              <a:t>Désactivé lors de l’inférence par </a:t>
            </a:r>
            <a:r>
              <a:rPr lang="fr-FR" dirty="0" err="1" smtClean="0"/>
              <a:t>predict</a:t>
            </a:r>
            <a:r>
              <a:rPr lang="fr-FR" dirty="0" smtClean="0"/>
              <a:t> et </a:t>
            </a:r>
            <a:r>
              <a:rPr lang="fr-FR" dirty="0" err="1" smtClean="0"/>
              <a:t>evaluate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DropConnect</a:t>
            </a:r>
            <a:r>
              <a:rPr lang="fr-FR" dirty="0" smtClean="0"/>
              <a:t> désactive aléatoirement un input</a:t>
            </a:r>
          </a:p>
          <a:p>
            <a:pPr lvl="1"/>
            <a:r>
              <a:rPr lang="fr-FR" dirty="0" smtClean="0"/>
              <a:t>Assez identique au </a:t>
            </a:r>
            <a:r>
              <a:rPr lang="fr-FR" dirty="0" err="1" smtClean="0"/>
              <a:t>DropOut</a:t>
            </a:r>
            <a:r>
              <a:rPr lang="fr-FR" dirty="0" smtClean="0"/>
              <a:t> en moins puissant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9213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avec 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est bas</a:t>
            </a:r>
          </a:p>
          <a:p>
            <a:pPr lvl="1"/>
            <a:r>
              <a:rPr lang="fr-FR" sz="2000" dirty="0"/>
              <a:t>L</a:t>
            </a:r>
            <a:r>
              <a:rPr lang="fr-FR" sz="2000" dirty="0" smtClean="0"/>
              <a:t>e réseau ne fonctionne pas</a:t>
            </a:r>
          </a:p>
          <a:p>
            <a:pPr lvl="1"/>
            <a:r>
              <a:rPr lang="fr-FR" sz="2000" dirty="0" smtClean="0"/>
              <a:t>Pas assez de données</a:t>
            </a:r>
          </a:p>
          <a:p>
            <a:pPr lvl="1"/>
            <a:r>
              <a:rPr lang="fr-FR" sz="2000" dirty="0" smtClean="0"/>
              <a:t>Réseau trop profond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val_accuracy</a:t>
            </a:r>
            <a:endParaRPr lang="fr-FR" sz="2400" dirty="0"/>
          </a:p>
          <a:p>
            <a:pPr lvl="1"/>
            <a:r>
              <a:rPr lang="fr-FR" sz="2000" dirty="0" err="1" smtClean="0"/>
              <a:t>Overfitting</a:t>
            </a:r>
            <a:endParaRPr lang="fr-FR" sz="2000" dirty="0" smtClean="0"/>
          </a:p>
          <a:p>
            <a:pPr lvl="1"/>
            <a:r>
              <a:rPr lang="fr-FR" sz="2000" dirty="0" smtClean="0"/>
              <a:t>Ajouter, modifier des </a:t>
            </a:r>
            <a:r>
              <a:rPr lang="fr-FR" sz="2000" dirty="0" err="1" smtClean="0"/>
              <a:t>DropOut</a:t>
            </a:r>
            <a:endParaRPr lang="fr-FR" sz="20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 </a:t>
            </a:r>
            <a:r>
              <a:rPr lang="fr-FR" sz="2400" dirty="0" err="1" smtClean="0"/>
              <a:t>val_accuracy</a:t>
            </a:r>
            <a:endParaRPr lang="fr-FR" sz="2400" dirty="0"/>
          </a:p>
          <a:p>
            <a:pPr lvl="1"/>
            <a:r>
              <a:rPr lang="fr-FR" sz="2000" dirty="0" smtClean="0"/>
              <a:t>L</a:t>
            </a:r>
            <a:r>
              <a:rPr lang="fr-FR" sz="2000" dirty="0"/>
              <a:t>e</a:t>
            </a:r>
            <a:r>
              <a:rPr lang="fr-FR" sz="2000" dirty="0" smtClean="0"/>
              <a:t>ger </a:t>
            </a:r>
            <a:r>
              <a:rPr lang="fr-FR" sz="2000" dirty="0" err="1" smtClean="0"/>
              <a:t>overfitting</a:t>
            </a:r>
            <a:endParaRPr lang="fr-FR" sz="20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&gt;= </a:t>
            </a:r>
            <a:r>
              <a:rPr lang="fr-FR" sz="2400" dirty="0" err="1" smtClean="0"/>
              <a:t>accuracy</a:t>
            </a:r>
            <a:endParaRPr lang="fr-FR" sz="2400" dirty="0"/>
          </a:p>
          <a:p>
            <a:pPr lvl="1"/>
            <a:r>
              <a:rPr lang="fr-FR" sz="2000" dirty="0" smtClean="0"/>
              <a:t>Parfait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accuracy</a:t>
            </a:r>
            <a:endParaRPr lang="fr-FR" sz="2400" dirty="0"/>
          </a:p>
          <a:p>
            <a:pPr lvl="1"/>
            <a:r>
              <a:rPr lang="fr-FR" sz="2000" dirty="0" smtClean="0"/>
              <a:t>Anormal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GPU est une processeur (à l'origine graphique) qui contient de nombreux cœurs</a:t>
            </a:r>
          </a:p>
          <a:p>
            <a:pPr lvl="1"/>
            <a:r>
              <a:rPr lang="fr-FR" dirty="0" smtClean="0"/>
              <a:t>Algèbre linéaire</a:t>
            </a:r>
          </a:p>
          <a:p>
            <a:pPr lvl="1"/>
            <a:r>
              <a:rPr lang="fr-FR" dirty="0" smtClean="0"/>
              <a:t>Cœur implémentant les fonctions de base de la trigonométrie</a:t>
            </a:r>
          </a:p>
          <a:p>
            <a:pPr lvl="1"/>
            <a:r>
              <a:rPr lang="fr-FR" dirty="0" smtClean="0"/>
              <a:t>Logique de </a:t>
            </a:r>
            <a:r>
              <a:rPr lang="fr-FR" dirty="0" err="1" smtClean="0"/>
              <a:t>bool</a:t>
            </a:r>
            <a:r>
              <a:rPr lang="fr-FR" dirty="0" smtClean="0"/>
              <a:t> (masque, …)</a:t>
            </a:r>
          </a:p>
          <a:p>
            <a:pPr lvl="1"/>
            <a:r>
              <a:rPr lang="fr-FR" dirty="0" smtClean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ScikitLearn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fonctionne avec </a:t>
            </a:r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smtClean="0"/>
              <a:t>Obligatoire pour récupérer le *.h5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2636912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Distribution légère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C++</a:t>
            </a:r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iOS</a:t>
            </a:r>
          </a:p>
          <a:p>
            <a:pPr lvl="1"/>
            <a:r>
              <a:rPr lang="fr-FR" dirty="0" smtClean="0"/>
              <a:t>Travaille sur des fichiers </a:t>
            </a:r>
            <a:r>
              <a:rPr lang="fr-FR" dirty="0" err="1" smtClean="0"/>
              <a:t>tflite</a:t>
            </a:r>
            <a:endParaRPr lang="fr-FR" dirty="0" smtClean="0"/>
          </a:p>
          <a:p>
            <a:r>
              <a:rPr lang="fr-FR" dirty="0" smtClean="0"/>
              <a:t>Tensorflow.js</a:t>
            </a:r>
          </a:p>
          <a:p>
            <a:pPr lvl="1"/>
            <a:r>
              <a:rPr lang="fr-FR" dirty="0" smtClean="0"/>
              <a:t>Portage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Marche sur les navigateurs modernes</a:t>
            </a:r>
          </a:p>
        </p:txBody>
      </p:sp>
    </p:spTree>
    <p:extLst>
      <p:ext uri="{BB962C8B-B14F-4D97-AF65-F5344CB8AC3E}">
        <p14:creationId xmlns:p14="http://schemas.microsoft.com/office/powerpoint/2010/main" val="24727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relu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(assez 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 (rapide)</a:t>
            </a:r>
          </a:p>
          <a:p>
            <a:r>
              <a:rPr lang="fr-FR" dirty="0" err="1" smtClean="0"/>
              <a:t>LeakyRelu</a:t>
            </a:r>
            <a:endParaRPr lang="fr-FR" dirty="0" smtClean="0"/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r>
              <a:rPr lang="fr-FR" dirty="0" smtClean="0"/>
              <a:t>Deux écritures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</a:t>
            </a:r>
            <a:r>
              <a:rPr lang="fr-FR" dirty="0" err="1" smtClean="0"/>
              <a:t>Tensorflow</a:t>
            </a:r>
            <a:r>
              <a:rPr lang="fr-FR" dirty="0" smtClean="0"/>
              <a:t> utilise des données centrées sur zéro</a:t>
            </a:r>
          </a:p>
          <a:p>
            <a:pPr lvl="1"/>
            <a:r>
              <a:rPr lang="fr-FR" dirty="0" err="1" smtClean="0"/>
              <a:t>Bias</a:t>
            </a:r>
            <a:r>
              <a:rPr lang="fr-FR" dirty="0" smtClean="0"/>
              <a:t> = 0</a:t>
            </a:r>
          </a:p>
          <a:p>
            <a:r>
              <a:rPr lang="fr-FR" dirty="0" smtClean="0"/>
              <a:t>Les données sont des flottants centrées sur zéro essentiellement comprises entre -1 et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X = [0,1,2,3,4,5,6,7]</a:t>
            </a:r>
          </a:p>
          <a:p>
            <a:pPr lvl="1"/>
            <a:r>
              <a:rPr lang="fr-FR" dirty="0" err="1" smtClean="0"/>
              <a:t>Xnormalized</a:t>
            </a:r>
            <a:r>
              <a:rPr lang="fr-FR" dirty="0" smtClean="0"/>
              <a:t> = (X - 3.5) / 3.5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possède 2 API pour créer un réseau</a:t>
            </a:r>
          </a:p>
          <a:p>
            <a:r>
              <a:rPr lang="fr-FR" dirty="0" err="1" smtClean="0"/>
              <a:t>Sequential</a:t>
            </a:r>
            <a:endParaRPr lang="fr-FR" dirty="0" smtClean="0"/>
          </a:p>
          <a:p>
            <a:pPr lvl="1"/>
            <a:r>
              <a:rPr lang="fr-FR" dirty="0" smtClean="0"/>
              <a:t>Orienté objet</a:t>
            </a:r>
          </a:p>
          <a:p>
            <a:pPr lvl="1"/>
            <a:r>
              <a:rPr lang="fr-FR" dirty="0" smtClean="0"/>
              <a:t>Compatible MLP uniquement</a:t>
            </a:r>
          </a:p>
          <a:p>
            <a:r>
              <a:rPr lang="fr-FR" dirty="0" smtClean="0"/>
              <a:t>Model</a:t>
            </a:r>
          </a:p>
          <a:p>
            <a:pPr lvl="1"/>
            <a:r>
              <a:rPr lang="fr-FR" dirty="0" smtClean="0"/>
              <a:t>Orienté fonctionnel</a:t>
            </a:r>
          </a:p>
          <a:p>
            <a:pPr lvl="1"/>
            <a:r>
              <a:rPr lang="fr-FR" dirty="0" smtClean="0"/>
              <a:t>Compatible pour tout graphe acyclique</a:t>
            </a:r>
          </a:p>
          <a:p>
            <a:pPr lvl="1"/>
            <a:r>
              <a:rPr lang="fr-FR" dirty="0" smtClean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Keras.layers.Dense</a:t>
            </a:r>
            <a:r>
              <a:rPr lang="fr-FR" dirty="0" smtClean="0"/>
              <a:t> est le layer MLP</a:t>
            </a:r>
          </a:p>
          <a:p>
            <a:pPr lvl="1"/>
            <a:r>
              <a:rPr lang="fr-FR" dirty="0" smtClean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  <a:endParaRPr lang="fr-FR" dirty="0" smtClean="0"/>
          </a:p>
          <a:p>
            <a:pPr lvl="1"/>
            <a:r>
              <a:rPr lang="fr-FR" dirty="0" smtClean="0"/>
              <a:t>La fonction d’activation est identique pour tous le layer</a:t>
            </a:r>
          </a:p>
          <a:p>
            <a:pPr lvl="1"/>
            <a:r>
              <a:rPr lang="fr-FR" dirty="0" err="1" smtClean="0"/>
              <a:t>keras.layers.Dense</a:t>
            </a:r>
            <a:r>
              <a:rPr lang="fr-FR" dirty="0" smtClean="0"/>
              <a:t>(8, activation=‘relu’)</a:t>
            </a:r>
          </a:p>
          <a:p>
            <a:pPr lvl="1"/>
            <a:r>
              <a:rPr lang="fr-FR" dirty="0" smtClean="0"/>
              <a:t>Facultativement </a:t>
            </a:r>
            <a:r>
              <a:rPr lang="fr-FR" dirty="0" err="1" smtClean="0"/>
              <a:t>input_shape</a:t>
            </a:r>
            <a:r>
              <a:rPr lang="fr-FR" dirty="0" smtClean="0"/>
              <a:t> définit le </a:t>
            </a:r>
            <a:r>
              <a:rPr lang="fr-FR" dirty="0" err="1" smtClean="0"/>
              <a:t>shape</a:t>
            </a:r>
            <a:r>
              <a:rPr lang="fr-FR" dirty="0" smtClean="0"/>
              <a:t> du tenseur en entrée du layer</a:t>
            </a:r>
          </a:p>
          <a:p>
            <a:pPr lvl="1"/>
            <a:r>
              <a:rPr lang="fr-FR" dirty="0" err="1" smtClean="0"/>
              <a:t>keras.layers.Dense</a:t>
            </a:r>
            <a:r>
              <a:rPr lang="fr-FR" dirty="0" smtClean="0"/>
              <a:t>(8, </a:t>
            </a:r>
            <a:r>
              <a:rPr lang="fr-FR" dirty="0" err="1" smtClean="0"/>
              <a:t>input_shape</a:t>
            </a:r>
            <a:r>
              <a:rPr lang="fr-FR" dirty="0" smtClean="0"/>
              <a:t>(2,))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Keras.Sequential</a:t>
            </a:r>
            <a:endParaRPr lang="fr-FR" dirty="0" smtClean="0"/>
          </a:p>
          <a:p>
            <a:pPr lvl="1"/>
            <a:r>
              <a:rPr lang="fr-FR" dirty="0"/>
              <a:t>M</a:t>
            </a:r>
            <a:r>
              <a:rPr lang="fr-FR" dirty="0" smtClean="0"/>
              <a:t>odel = </a:t>
            </a:r>
            <a:r>
              <a:rPr lang="fr-FR" dirty="0" err="1" smtClean="0"/>
              <a:t>keras.Sequential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Possède une liste de </a:t>
            </a:r>
            <a:r>
              <a:rPr lang="fr-FR" dirty="0" err="1" smtClean="0"/>
              <a:t>layers</a:t>
            </a:r>
            <a:endParaRPr lang="fr-FR" dirty="0"/>
          </a:p>
          <a:p>
            <a:pPr lvl="1"/>
            <a:r>
              <a:rPr lang="fr-FR" dirty="0" err="1" smtClean="0"/>
              <a:t>Model.layers</a:t>
            </a:r>
            <a:endParaRPr lang="fr-FR" dirty="0" smtClean="0"/>
          </a:p>
          <a:p>
            <a:pPr lvl="1"/>
            <a:r>
              <a:rPr lang="fr-FR" dirty="0" smtClean="0"/>
              <a:t>Ajout d’un layer soit par </a:t>
            </a:r>
            <a:r>
              <a:rPr lang="fr-FR" dirty="0" err="1" smtClean="0"/>
              <a:t>add</a:t>
            </a:r>
            <a:r>
              <a:rPr lang="fr-FR" dirty="0" smtClean="0"/>
              <a:t> soit par le constructeur</a:t>
            </a:r>
          </a:p>
          <a:p>
            <a:pPr lvl="1"/>
            <a:r>
              <a:rPr lang="fr-FR" dirty="0" smtClean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16893</TotalTime>
  <Words>1763</Words>
  <Application>Microsoft Office PowerPoint</Application>
  <PresentationFormat>Affichage à l'écran (4:3)</PresentationFormat>
  <Paragraphs>324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Softmax</vt:lpstr>
      <vt:lpstr>SGD</vt:lpstr>
      <vt:lpstr>Optimisation du loss</vt:lpstr>
      <vt:lpstr>Solidification du modèle</vt:lpstr>
      <vt:lpstr>Solidification du modèle</vt:lpstr>
      <vt:lpstr>Régularisation</vt:lpstr>
      <vt:lpstr>Compréhension des résultats</vt:lpstr>
      <vt:lpstr>GPU</vt:lpstr>
      <vt:lpstr>Calcul Matriciel - GPU</vt:lpstr>
      <vt:lpstr>Keras et ScikitLearn</vt:lpstr>
      <vt:lpstr>Matrice de confusion</vt:lpstr>
      <vt:lpstr>Classification report</vt:lpstr>
      <vt:lpstr>TensorFlow Lite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490</cp:revision>
  <dcterms:created xsi:type="dcterms:W3CDTF">2000-04-10T19:33:12Z</dcterms:created>
  <dcterms:modified xsi:type="dcterms:W3CDTF">2020-03-10T15:32:45Z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