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0" r:id="rId3"/>
    <p:sldId id="267" r:id="rId4"/>
    <p:sldId id="268" r:id="rId5"/>
    <p:sldId id="269" r:id="rId6"/>
    <p:sldId id="322" r:id="rId7"/>
    <p:sldId id="327" r:id="rId8"/>
    <p:sldId id="328" r:id="rId9"/>
    <p:sldId id="323" r:id="rId10"/>
    <p:sldId id="324" r:id="rId11"/>
    <p:sldId id="325" r:id="rId12"/>
    <p:sldId id="326" r:id="rId13"/>
    <p:sldId id="272" r:id="rId14"/>
    <p:sldId id="273" r:id="rId15"/>
    <p:sldId id="271" r:id="rId16"/>
    <p:sldId id="276" r:id="rId17"/>
    <p:sldId id="277" r:id="rId18"/>
    <p:sldId id="278" r:id="rId19"/>
    <p:sldId id="283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 smtClean="0"/>
              <a:t>© HANDSHAKE - Philippe MASINA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/>
              <a:t>I-</a:t>
            </a:r>
            <a:fld id="{5C37DEC5-F0E7-45E3-9A48-F3AACEF1E265}" type="slidenum">
              <a:rPr lang="fr-FR" altLang="fr-FR" sz="800"/>
              <a:pPr eaLnBrk="1" hangingPunct="1"/>
              <a:t>19</a:t>
            </a:fld>
            <a:endParaRPr lang="fr-FR" altLang="fr-FR" sz="80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6837" cy="38830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noFill/>
        </p:spPr>
        <p:txBody>
          <a:bodyPr/>
          <a:lstStyle/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 smtClean="0"/>
              <a:t> </a:t>
            </a:r>
          </a:p>
          <a:p>
            <a:pPr eaLnBrk="1" hangingPunct="1"/>
            <a:r>
              <a:rPr lang="en-US" altLang="fr-FR" smtClean="0"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47417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smtClean="0"/>
              <a:t>Data Lake  &amp; Data </a:t>
            </a:r>
            <a:r>
              <a:rPr lang="fr-FR" altLang="fr-FR" smtClean="0"/>
              <a:t>Mart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Volume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</a:t>
            </a:r>
            <a:r>
              <a:rPr lang="fr-FR" dirty="0" smtClean="0"/>
              <a:t>téraoctets</a:t>
            </a:r>
          </a:p>
          <a:p>
            <a:r>
              <a:rPr lang="fr-FR" dirty="0" smtClean="0"/>
              <a:t>Le </a:t>
            </a:r>
            <a:r>
              <a:rPr lang="fr-FR" dirty="0"/>
              <a:t>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 smtClean="0"/>
              <a:t>S’ensuivent </a:t>
            </a:r>
            <a:r>
              <a:rPr lang="fr-FR" dirty="0"/>
              <a:t>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Vélocité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</a:t>
            </a:r>
            <a:r>
              <a:rPr lang="fr-FR" dirty="0" smtClean="0"/>
              <a:t>d’anticipation</a:t>
            </a:r>
          </a:p>
          <a:p>
            <a:pPr lvl="1"/>
            <a:r>
              <a:rPr lang="fr-FR" dirty="0" smtClean="0"/>
              <a:t>L’information </a:t>
            </a:r>
            <a:r>
              <a:rPr lang="fr-FR" dirty="0"/>
              <a:t>n’est plus statique, mais elle devient un facteur de changement </a:t>
            </a:r>
            <a:r>
              <a:rPr lang="fr-FR" dirty="0" smtClean="0"/>
              <a:t>dynamique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Variété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</a:t>
            </a:r>
            <a:r>
              <a:rPr lang="fr-FR" smtClean="0"/>
              <a:t>analysées</a:t>
            </a:r>
          </a:p>
          <a:p>
            <a:r>
              <a:rPr lang="fr-FR" smtClean="0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</a:t>
            </a:r>
            <a:r>
              <a:rPr lang="fr-FR" dirty="0" smtClean="0"/>
              <a:t>donné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est donc destiné à être interrogé sur un panel de données restreint à son domaine fonctionnel, selon des paramètres qui auront été définis à l’avance lors de sa </a:t>
            </a:r>
            <a:r>
              <a:rPr lang="fr-FR" dirty="0" smtClean="0"/>
              <a:t>conception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de Kimball</a:t>
            </a:r>
          </a:p>
          <a:p>
            <a:r>
              <a:rPr lang="fr-FR" dirty="0" smtClean="0"/>
              <a:t>L’ensemble </a:t>
            </a:r>
            <a:r>
              <a:rPr lang="fr-FR" dirty="0"/>
              <a:t>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DataMart</a:t>
            </a:r>
            <a:r>
              <a:rPr lang="fr-FR" dirty="0" smtClean="0"/>
              <a:t> est un sous-ensemble du </a:t>
            </a:r>
            <a:r>
              <a:rPr lang="fr-FR" dirty="0" err="1" smtClean="0"/>
              <a:t>DataWarehouse</a:t>
            </a:r>
            <a:r>
              <a:rPr lang="fr-FR" dirty="0" smtClean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 </a:t>
            </a:r>
            <a:r>
              <a:rPr lang="fr-FR" dirty="0" err="1" smtClean="0"/>
              <a:t>Inmon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/>
              <a:t>DataMart</a:t>
            </a:r>
            <a:r>
              <a:rPr lang="fr-FR" dirty="0"/>
              <a:t> est issu d’un flux de données provenant du </a:t>
            </a:r>
            <a:r>
              <a:rPr lang="fr-FR" dirty="0" err="1" smtClean="0"/>
              <a:t>DataWarehouse</a:t>
            </a:r>
            <a:endParaRPr lang="fr-FR" dirty="0" smtClean="0"/>
          </a:p>
          <a:p>
            <a:r>
              <a:rPr lang="fr-FR" dirty="0" smtClean="0"/>
              <a:t>Contrairement </a:t>
            </a:r>
            <a:r>
              <a:rPr lang="fr-FR" dirty="0"/>
              <a:t>à ce dernier qui présente le détail des données pour toute l’entreprise, il a vocation à présenter la donnée de manière spécialisée, agrégée et regroupée </a:t>
            </a:r>
            <a:r>
              <a:rPr lang="fr-FR" dirty="0" smtClean="0"/>
              <a:t>fonctionnellement</a:t>
            </a:r>
          </a:p>
        </p:txBody>
      </p:sp>
    </p:spTree>
    <p:extLst>
      <p:ext uri="{BB962C8B-B14F-4D97-AF65-F5344CB8AC3E}">
        <p14:creationId xmlns:p14="http://schemas.microsoft.com/office/powerpoint/2010/main" val="107684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Hadoop</a:t>
            </a:r>
            <a:endParaRPr lang="fr-FR" dirty="0" smtClean="0"/>
          </a:p>
          <a:p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r>
              <a:rPr lang="fr-FR" dirty="0" smtClean="0"/>
              <a:t>Non structuré</a:t>
            </a:r>
          </a:p>
          <a:p>
            <a:r>
              <a:rPr lang="fr-FR" dirty="0" err="1" smtClean="0"/>
              <a:t>Peta</a:t>
            </a:r>
            <a:r>
              <a:rPr lang="fr-FR" dirty="0" smtClean="0"/>
              <a:t>-octet</a:t>
            </a:r>
          </a:p>
          <a:p>
            <a:r>
              <a:rPr lang="fr-FR" dirty="0" smtClean="0"/>
              <a:t>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Transformer le </a:t>
            </a:r>
            <a:r>
              <a:rPr lang="fr-FR" dirty="0" err="1" smtClean="0"/>
              <a:t>DataLake</a:t>
            </a:r>
            <a:r>
              <a:rPr lang="fr-FR" dirty="0" smtClean="0"/>
              <a:t> en </a:t>
            </a:r>
            <a:r>
              <a:rPr lang="fr-FR" dirty="0" err="1" smtClean="0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données structurées</a:t>
            </a:r>
          </a:p>
          <a:p>
            <a:r>
              <a:rPr lang="fr-FR" dirty="0" smtClean="0"/>
              <a:t>Base de données relationnelles</a:t>
            </a:r>
          </a:p>
          <a:p>
            <a:r>
              <a:rPr lang="fr-FR" dirty="0" smtClean="0"/>
              <a:t>Base de données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pPr lvl="1"/>
            <a:r>
              <a:rPr lang="fr-FR" dirty="0" err="1" smtClean="0"/>
              <a:t>Hadoop</a:t>
            </a:r>
            <a:r>
              <a:rPr lang="fr-FR" dirty="0" smtClean="0"/>
              <a:t> + </a:t>
            </a:r>
            <a:r>
              <a:rPr lang="fr-FR" dirty="0" err="1" smtClean="0"/>
              <a:t>Stucturation</a:t>
            </a:r>
            <a:endParaRPr lang="fr-FR" dirty="0" smtClean="0"/>
          </a:p>
          <a:p>
            <a:pPr lvl="1"/>
            <a:r>
              <a:rPr lang="fr-FR" dirty="0" smtClean="0"/>
              <a:t>Base de types JSON : </a:t>
            </a:r>
            <a:r>
              <a:rPr lang="fr-FR" dirty="0" err="1" smtClean="0"/>
              <a:t>MongoDB</a:t>
            </a:r>
            <a:endParaRPr lang="fr-FR" dirty="0" smtClean="0"/>
          </a:p>
          <a:p>
            <a:r>
              <a:rPr lang="fr-FR" dirty="0" smtClean="0"/>
              <a:t>Fichiers</a:t>
            </a:r>
          </a:p>
          <a:p>
            <a:pPr lvl="1"/>
            <a:r>
              <a:rPr lang="fr-FR" dirty="0" smtClean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nettoyer les données</a:t>
            </a:r>
          </a:p>
          <a:p>
            <a:pPr lvl="1"/>
            <a:r>
              <a:rPr lang="fr-FR" dirty="0" smtClean="0"/>
              <a:t>Aberration</a:t>
            </a:r>
          </a:p>
          <a:p>
            <a:pPr lvl="1"/>
            <a:r>
              <a:rPr lang="fr-FR" dirty="0" smtClean="0"/>
              <a:t>Hors contexte</a:t>
            </a:r>
          </a:p>
          <a:p>
            <a:pPr lvl="1"/>
            <a:r>
              <a:rPr lang="fr-FR" dirty="0" smtClean="0"/>
              <a:t>Sécurité</a:t>
            </a:r>
          </a:p>
          <a:p>
            <a:pPr lvl="1"/>
            <a:r>
              <a:rPr lang="fr-FR" dirty="0" smtClean="0"/>
              <a:t>En dehors de la loi</a:t>
            </a:r>
          </a:p>
          <a:p>
            <a:pPr lvl="1"/>
            <a:r>
              <a:rPr lang="fr-FR" dirty="0" smtClean="0"/>
              <a:t>Prétraitement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fr-FR" altLang="fr-FR" dirty="0" smtClean="0"/>
              <a:t>SGBD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76725"/>
          </a:xfrm>
        </p:spPr>
        <p:txBody>
          <a:bodyPr/>
          <a:lstStyle/>
          <a:p>
            <a:pPr eaLnBrk="1" hangingPunct="1"/>
            <a:r>
              <a:rPr lang="fr-FR" altLang="fr-FR" sz="2400" dirty="0" smtClean="0"/>
              <a:t>Il est souvent utilise d’utiliser une base de données</a:t>
            </a:r>
          </a:p>
          <a:p>
            <a:pPr eaLnBrk="1" hangingPunct="1"/>
            <a:r>
              <a:rPr lang="fr-FR" altLang="fr-FR" sz="2400" dirty="0" smtClean="0"/>
              <a:t>Deux types</a:t>
            </a:r>
          </a:p>
          <a:p>
            <a:pPr lvl="1" eaLnBrk="1" hangingPunct="1"/>
            <a:r>
              <a:rPr lang="fr-FR" altLang="fr-FR" sz="1800" dirty="0" smtClean="0"/>
              <a:t>SQL</a:t>
            </a:r>
          </a:p>
          <a:p>
            <a:pPr lvl="1" eaLnBrk="1" hangingPunct="1"/>
            <a:r>
              <a:rPr lang="fr-FR" altLang="fr-FR" sz="1800" dirty="0" err="1" smtClean="0"/>
              <a:t>NoSql</a:t>
            </a:r>
            <a:endParaRPr lang="fr-FR" altLang="fr-FR" sz="1800" dirty="0" smtClean="0"/>
          </a:p>
          <a:p>
            <a:pPr eaLnBrk="1" hangingPunct="1"/>
            <a:r>
              <a:rPr lang="fr-FR" altLang="fr-FR" sz="2400" dirty="0" err="1" smtClean="0"/>
              <a:t>Sql</a:t>
            </a:r>
            <a:endParaRPr lang="fr-FR" altLang="fr-FR" sz="2400" dirty="0" smtClean="0"/>
          </a:p>
          <a:p>
            <a:pPr lvl="1" eaLnBrk="1" hangingPunct="1"/>
            <a:r>
              <a:rPr lang="fr-FR" altLang="fr-FR" sz="1800" dirty="0" smtClean="0"/>
              <a:t>Microsoft </a:t>
            </a:r>
            <a:r>
              <a:rPr lang="fr-FR" altLang="fr-FR" sz="1800" dirty="0" err="1" smtClean="0"/>
              <a:t>Sql</a:t>
            </a:r>
            <a:r>
              <a:rPr lang="fr-FR" altLang="fr-FR" sz="1800" dirty="0" smtClean="0"/>
              <a:t> Server</a:t>
            </a:r>
          </a:p>
          <a:p>
            <a:pPr lvl="1" eaLnBrk="1" hangingPunct="1"/>
            <a:r>
              <a:rPr lang="fr-FR" altLang="fr-FR" sz="1800" dirty="0" smtClean="0"/>
              <a:t>Oracle</a:t>
            </a:r>
          </a:p>
          <a:p>
            <a:pPr lvl="1" eaLnBrk="1" hangingPunct="1"/>
            <a:r>
              <a:rPr lang="fr-FR" altLang="fr-FR" sz="1800" dirty="0" err="1" smtClean="0"/>
              <a:t>MySql</a:t>
            </a:r>
            <a:endParaRPr lang="fr-FR" altLang="fr-FR" sz="1800" dirty="0" smtClean="0"/>
          </a:p>
          <a:p>
            <a:pPr lvl="1" eaLnBrk="1" hangingPunct="1"/>
            <a:r>
              <a:rPr lang="fr-FR" altLang="fr-FR" sz="1800" dirty="0" err="1" smtClean="0"/>
              <a:t>PostgreSql</a:t>
            </a:r>
            <a:endParaRPr lang="fr-FR" altLang="fr-FR" sz="1800" dirty="0" smtClean="0"/>
          </a:p>
          <a:p>
            <a:pPr lvl="1" eaLnBrk="1" hangingPunct="1"/>
            <a:r>
              <a:rPr lang="fr-FR" altLang="fr-FR" sz="1800" dirty="0" err="1" smtClean="0"/>
              <a:t>Sqlite</a:t>
            </a:r>
            <a:endParaRPr lang="fr-FR" altLang="fr-FR" sz="1800" dirty="0" smtClean="0"/>
          </a:p>
          <a:p>
            <a:pPr eaLnBrk="1" hangingPunct="1"/>
            <a:r>
              <a:rPr lang="fr-FR" altLang="fr-FR" sz="2400" dirty="0" err="1" smtClean="0"/>
              <a:t>NoSql</a:t>
            </a:r>
            <a:endParaRPr lang="fr-FR" altLang="fr-FR" sz="2400" dirty="0" smtClean="0"/>
          </a:p>
          <a:p>
            <a:pPr lvl="1" eaLnBrk="1" hangingPunct="1"/>
            <a:r>
              <a:rPr lang="fr-FR" altLang="fr-FR" sz="1800" dirty="0" smtClean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9856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Lake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</a:t>
            </a:r>
            <a:r>
              <a:rPr lang="fr-FR" dirty="0" smtClean="0"/>
              <a:t>données est </a:t>
            </a:r>
            <a:r>
              <a:rPr lang="fr-FR" dirty="0"/>
              <a:t>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</a:t>
            </a:r>
            <a:r>
              <a:rPr lang="fr-FR" dirty="0" smtClean="0"/>
              <a:t>data</a:t>
            </a:r>
          </a:p>
          <a:p>
            <a:r>
              <a:rPr lang="fr-FR" dirty="0" smtClean="0"/>
              <a:t>Ces </a:t>
            </a:r>
            <a:r>
              <a:rPr lang="fr-FR" dirty="0"/>
              <a:t>données sont gardées dans leurs formats originaux ou sont très peu </a:t>
            </a:r>
            <a:r>
              <a:rPr lang="fr-FR" dirty="0" smtClean="0"/>
              <a:t>transformées</a:t>
            </a:r>
          </a:p>
          <a:p>
            <a:r>
              <a:rPr lang="fr-FR" dirty="0" smtClean="0"/>
              <a:t>Le </a:t>
            </a:r>
            <a:r>
              <a:rPr lang="fr-FR" dirty="0"/>
              <a:t>principe est d'avoir dans un lieu des données de natures </a:t>
            </a:r>
            <a:r>
              <a:rPr lang="fr-FR" dirty="0" smtClean="0"/>
              <a:t>différentes</a:t>
            </a:r>
          </a:p>
          <a:p>
            <a:pPr lvl="1"/>
            <a:r>
              <a:rPr lang="fr-FR" dirty="0" smtClean="0"/>
              <a:t>Fichiers</a:t>
            </a:r>
          </a:p>
          <a:p>
            <a:pPr lvl="1"/>
            <a:r>
              <a:rPr lang="fr-FR" dirty="0" smtClean="0"/>
              <a:t>Blobs</a:t>
            </a:r>
          </a:p>
          <a:p>
            <a:r>
              <a:rPr lang="fr-FR" dirty="0" err="1" smtClean="0"/>
              <a:t>Hadoop</a:t>
            </a:r>
            <a:r>
              <a:rPr lang="fr-FR" dirty="0" smtClean="0"/>
              <a:t> </a:t>
            </a:r>
            <a:r>
              <a:rPr lang="fr-FR" dirty="0"/>
              <a:t>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Cela peut être des images</a:t>
            </a:r>
            <a:endParaRPr lang="fr-FR" dirty="0"/>
          </a:p>
        </p:txBody>
      </p:sp>
      <p:pic>
        <p:nvPicPr>
          <p:cNvPr id="2050" name="Picture 2" descr="/// Petite explication de ce qu'on voit sur l'image ? /// (crédits : 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904656" cy="4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Peut être du texte brut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contenu de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Les ouvres complètes de </a:t>
            </a:r>
            <a:r>
              <a:rPr lang="fr-FR" dirty="0"/>
              <a:t>V</a:t>
            </a:r>
            <a:r>
              <a:rPr lang="fr-FR" dirty="0" smtClean="0"/>
              <a:t>ictor Hugo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0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Peut être du texte écrit ou scanné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32856"/>
            <a:ext cx="797342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nouvelles sources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83550" cy="43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 connectés sont une autre source de données brutes, qui récupèrent un grand nombre de données grâce à leurs capteurs</a:t>
            </a:r>
          </a:p>
        </p:txBody>
      </p:sp>
      <p:pic>
        <p:nvPicPr>
          <p:cNvPr id="2050" name="Picture 2" descr="Un exemple d'objet connecté : le thermostat intelligent de l'entreprise Nest. Source: http://n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des loyers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8" y="1412776"/>
            <a:ext cx="7385981" cy="49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ACID et 3V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bases </a:t>
            </a:r>
            <a:r>
              <a:rPr lang="fr-FR" dirty="0" err="1" smtClean="0"/>
              <a:t>Big</a:t>
            </a:r>
            <a:r>
              <a:rPr lang="fr-FR" dirty="0" smtClean="0"/>
              <a:t> Data ne sont plus ACID</a:t>
            </a:r>
          </a:p>
          <a:p>
            <a:pPr lvl="1"/>
            <a:r>
              <a:rPr lang="fr-FR" dirty="0" smtClean="0"/>
              <a:t>Atomique</a:t>
            </a:r>
          </a:p>
          <a:p>
            <a:pPr lvl="1"/>
            <a:r>
              <a:rPr lang="fr-FR" dirty="0" smtClean="0"/>
              <a:t>Cohérente</a:t>
            </a:r>
          </a:p>
          <a:p>
            <a:pPr lvl="1"/>
            <a:r>
              <a:rPr lang="fr-FR" dirty="0" smtClean="0"/>
              <a:t>Intègre</a:t>
            </a:r>
          </a:p>
          <a:p>
            <a:pPr lvl="1"/>
            <a:r>
              <a:rPr lang="fr-FR" dirty="0" smtClean="0"/>
              <a:t>Disponible</a:t>
            </a:r>
          </a:p>
          <a:p>
            <a:r>
              <a:rPr lang="fr-FR" dirty="0" smtClean="0"/>
              <a:t>Elles sont 3V</a:t>
            </a:r>
          </a:p>
          <a:p>
            <a:pPr lvl="1"/>
            <a:r>
              <a:rPr lang="fr-FR" dirty="0" smtClean="0"/>
              <a:t>Volume</a:t>
            </a:r>
          </a:p>
          <a:p>
            <a:pPr lvl="1"/>
            <a:r>
              <a:rPr lang="fr-FR" dirty="0" smtClean="0"/>
              <a:t>Véloce</a:t>
            </a:r>
          </a:p>
          <a:p>
            <a:pPr lvl="1"/>
            <a:r>
              <a:rPr lang="fr-FR" dirty="0" smtClean="0"/>
              <a:t>Variété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703</Words>
  <Application>Microsoft Office PowerPoint</Application>
  <PresentationFormat>Affichage à l'écran (4:3)</PresentationFormat>
  <Paragraphs>91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Data Lake</vt:lpstr>
      <vt:lpstr>Cela peut être des images</vt:lpstr>
      <vt:lpstr>Peut être du texte brut</vt:lpstr>
      <vt:lpstr>Peut être du texte écrit ou scanné</vt:lpstr>
      <vt:lpstr>Les nouvelles sources de données</vt:lpstr>
      <vt:lpstr>IoT</vt:lpstr>
      <vt:lpstr>Exemple des loyers</vt:lpstr>
      <vt:lpstr>ACID et 3V</vt:lpstr>
      <vt:lpstr>Volume</vt:lpstr>
      <vt:lpstr>Vélocité</vt:lpstr>
      <vt:lpstr>Variété</vt:lpstr>
      <vt:lpstr>DataMart</vt:lpstr>
      <vt:lpstr>DataWarehouse</vt:lpstr>
      <vt:lpstr>Définition de Inmon</vt:lpstr>
      <vt:lpstr>Hadoop</vt:lpstr>
      <vt:lpstr>Transformer le DataLake en DataMart</vt:lpstr>
      <vt:lpstr>Nettoyage</vt:lpstr>
      <vt:lpstr>SGBD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257</cp:revision>
  <dcterms:created xsi:type="dcterms:W3CDTF">2000-04-10T19:33:12Z</dcterms:created>
  <dcterms:modified xsi:type="dcterms:W3CDTF">2019-05-14T06:57:11Z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