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64" r:id="rId2"/>
    <p:sldId id="267" r:id="rId3"/>
    <p:sldId id="300" r:id="rId4"/>
    <p:sldId id="268" r:id="rId5"/>
    <p:sldId id="269" r:id="rId6"/>
    <p:sldId id="293" r:id="rId7"/>
    <p:sldId id="271" r:id="rId8"/>
    <p:sldId id="272" r:id="rId9"/>
    <p:sldId id="294" r:id="rId10"/>
    <p:sldId id="295" r:id="rId11"/>
    <p:sldId id="296" r:id="rId12"/>
    <p:sldId id="292" r:id="rId13"/>
    <p:sldId id="297" r:id="rId14"/>
    <p:sldId id="298" r:id="rId15"/>
    <p:sldId id="273" r:id="rId16"/>
    <p:sldId id="274" r:id="rId17"/>
    <p:sldId id="291" r:id="rId18"/>
    <p:sldId id="275" r:id="rId19"/>
    <p:sldId id="276" r:id="rId20"/>
    <p:sldId id="279" r:id="rId21"/>
    <p:sldId id="283" r:id="rId22"/>
    <p:sldId id="285" r:id="rId23"/>
    <p:sldId id="286" r:id="rId24"/>
    <p:sldId id="284" r:id="rId25"/>
    <p:sldId id="290" r:id="rId26"/>
    <p:sldId id="299" r:id="rId27"/>
    <p:sldId id="287" r:id="rId28"/>
    <p:sldId id="288" r:id="rId29"/>
    <p:sldId id="289" r:id="rId3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18</a:t>
            </a:r>
          </a:p>
          <a:p>
            <a:pPr eaLnBrk="1" hangingPunct="1"/>
            <a:r>
              <a:rPr lang="fr-FR" altLang="fr-FR" dirty="0" smtClean="0"/>
              <a:t>Réseaux Neuronaux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6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Dérivation du gradient</a:t>
            </a:r>
            <a:endParaRPr lang="fr-FR" dirty="0"/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d’un NAND</a:t>
            </a:r>
          </a:p>
          <a:p>
            <a:pPr lvl="1"/>
            <a:r>
              <a:rPr lang="fr-FR" dirty="0" smtClean="0"/>
              <a:t>Inputs : </a:t>
            </a:r>
            <a:r>
              <a:rPr lang="da-DK" dirty="0"/>
              <a:t>[False, False],[False,True],[True, False],[True,True</a:t>
            </a:r>
            <a:r>
              <a:rPr lang="da-DK" dirty="0" smtClean="0"/>
              <a:t>]</a:t>
            </a:r>
          </a:p>
          <a:p>
            <a:pPr lvl="1"/>
            <a:r>
              <a:rPr lang="da-DK" dirty="0" smtClean="0"/>
              <a:t>Output : False, Flase, False, True</a:t>
            </a:r>
          </a:p>
          <a:p>
            <a:pPr lvl="1"/>
            <a:r>
              <a:rPr lang="da-DK" dirty="0" smtClean="0"/>
              <a:t>1000 itérations</a:t>
            </a:r>
          </a:p>
          <a:p>
            <a:pPr lvl="1"/>
            <a:r>
              <a:rPr lang="da-DK" dirty="0" smtClean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32440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neurones peuvent être mis en réseaux</a:t>
            </a:r>
          </a:p>
          <a:p>
            <a:pPr lvl="1"/>
            <a:r>
              <a:rPr lang="fr-FR" dirty="0" smtClean="0"/>
              <a:t>En arbre (MLP)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n graphe (plus complexe)</a:t>
            </a:r>
          </a:p>
          <a:p>
            <a:pPr lvl="1"/>
            <a:r>
              <a:rPr lang="fr-FR" dirty="0" smtClean="0"/>
              <a:t>Poids multiples</a:t>
            </a:r>
          </a:p>
          <a:p>
            <a:r>
              <a:rPr lang="fr-FR" dirty="0" smtClean="0"/>
              <a:t>Très couteux</a:t>
            </a:r>
          </a:p>
          <a:p>
            <a:pPr lvl="1"/>
            <a:r>
              <a:rPr lang="fr-FR" dirty="0" smtClean="0"/>
              <a:t>Mais donne de très bon résultats</a:t>
            </a:r>
          </a:p>
          <a:p>
            <a:pPr lvl="1"/>
            <a:r>
              <a:rPr lang="fr-FR" dirty="0" smtClean="0"/>
              <a:t>Maitrise l’addition sur 4 bits avec 10 neurones et 10000 itérations</a:t>
            </a:r>
          </a:p>
          <a:p>
            <a:r>
              <a:rPr lang="fr-FR" dirty="0" err="1" smtClean="0"/>
              <a:t>Backpropagation</a:t>
            </a:r>
            <a:r>
              <a:rPr lang="fr-FR" dirty="0" smtClean="0"/>
              <a:t> complexe</a:t>
            </a:r>
          </a:p>
          <a:p>
            <a:pPr lvl="1"/>
            <a:r>
              <a:rPr lang="fr-FR" dirty="0" smtClean="0"/>
              <a:t>Basé sur la répartition de l'erreurs sur les poids et la pente de la courbe de la fonction d'activation (</a:t>
            </a:r>
            <a:r>
              <a:rPr lang="fr-FR" dirty="0" err="1" smtClean="0"/>
              <a:t>derivée</a:t>
            </a:r>
            <a:r>
              <a:rPr lang="fr-FR" smtClean="0"/>
              <a:t>)</a:t>
            </a:r>
            <a:endParaRPr lang="fr-FR" dirty="0"/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-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une liste de liste de valeurs est injecté dans le MLP</a:t>
            </a:r>
          </a:p>
          <a:p>
            <a:r>
              <a:rPr lang="fr-FR" dirty="0" smtClean="0"/>
              <a:t>Une itération par liste de valeur</a:t>
            </a:r>
          </a:p>
          <a:p>
            <a:r>
              <a:rPr lang="fr-FR" dirty="0" smtClean="0"/>
              <a:t>L'algorithme est reproductible avec une matrice par layer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err="1" smtClean="0"/>
              <a:t>GPUisable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5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Heuristiques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étant gourmand en calcul le calcul réparti est presque obligatoire</a:t>
            </a:r>
          </a:p>
          <a:p>
            <a:r>
              <a:rPr lang="fr-FR" dirty="0" smtClean="0"/>
              <a:t>Présence d’heuristiques</a:t>
            </a:r>
          </a:p>
          <a:p>
            <a:pPr lvl="1"/>
            <a:r>
              <a:rPr lang="fr-FR" dirty="0" smtClean="0"/>
              <a:t>Règles non démontrable qui permettent d’</a:t>
            </a:r>
            <a:r>
              <a:rPr lang="fr-FR" dirty="0" err="1" smtClean="0"/>
              <a:t>accéler</a:t>
            </a:r>
            <a:r>
              <a:rPr lang="fr-FR" dirty="0" smtClean="0"/>
              <a:t> le traitement</a:t>
            </a:r>
          </a:p>
          <a:p>
            <a:pPr lvl="1"/>
            <a:r>
              <a:rPr lang="fr-FR" dirty="0" smtClean="0"/>
              <a:t>Par exemple en échec, la prise de la reine est trop couteuse pour continuer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7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 non supervisé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faire jouer 2 réseaux de neurones entre eux</a:t>
            </a:r>
          </a:p>
          <a:p>
            <a:pPr lvl="1"/>
            <a:r>
              <a:rPr lang="fr-FR" dirty="0" smtClean="0"/>
              <a:t>Echec, Go, …</a:t>
            </a:r>
          </a:p>
          <a:p>
            <a:r>
              <a:rPr lang="fr-FR" dirty="0" smtClean="0"/>
              <a:t>Le vaincu aura un feedback négatif</a:t>
            </a:r>
          </a:p>
          <a:p>
            <a:r>
              <a:rPr lang="fr-FR" dirty="0" smtClean="0"/>
              <a:t>Ceci est décrit dans la machine de </a:t>
            </a:r>
            <a:r>
              <a:rPr lang="fr-FR" dirty="0" err="1" smtClean="0"/>
              <a:t>Boltzman</a:t>
            </a:r>
            <a:r>
              <a:rPr lang="fr-FR" dirty="0" smtClean="0"/>
              <a:t> (RBM)</a:t>
            </a:r>
          </a:p>
        </p:txBody>
      </p:sp>
    </p:spTree>
    <p:extLst>
      <p:ext uri="{BB962C8B-B14F-4D97-AF65-F5344CB8AC3E}">
        <p14:creationId xmlns:p14="http://schemas.microsoft.com/office/powerpoint/2010/main" val="41369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Cancer du Sein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 Classifier</a:t>
            </a:r>
          </a:p>
          <a:p>
            <a:r>
              <a:rPr lang="fr-FR" dirty="0" err="1" smtClean="0"/>
              <a:t>Hidden_layer_size</a:t>
            </a:r>
            <a:endParaRPr lang="fr-FR" dirty="0"/>
          </a:p>
          <a:p>
            <a:pPr lvl="1"/>
            <a:r>
              <a:rPr lang="fr-FR" dirty="0" smtClean="0"/>
              <a:t>nombre de perceptron par couche</a:t>
            </a:r>
          </a:p>
          <a:p>
            <a:pPr lvl="1"/>
            <a:r>
              <a:rPr lang="fr-FR" dirty="0" smtClean="0"/>
              <a:t>(30,30,30) : trois couches de 30 perceptrons</a:t>
            </a:r>
          </a:p>
          <a:p>
            <a:r>
              <a:rPr lang="fr-FR" dirty="0" smtClean="0"/>
              <a:t>Activation</a:t>
            </a:r>
          </a:p>
          <a:p>
            <a:pPr lvl="1"/>
            <a:r>
              <a:rPr lang="fr-FR" dirty="0" smtClean="0"/>
              <a:t>Fonction d’activation</a:t>
            </a:r>
          </a:p>
          <a:p>
            <a:pPr lvl="1"/>
            <a:r>
              <a:rPr lang="fr-FR" dirty="0" err="1" smtClean="0"/>
              <a:t>Logistic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bien répartie mais couteuse : </a:t>
            </a:r>
            <a:r>
              <a:rPr lang="fr-FR" sz="2200" dirty="0" smtClean="0"/>
              <a:t>f(x) = 1/1+exp(-x))</a:t>
            </a:r>
          </a:p>
          <a:p>
            <a:pPr lvl="1"/>
            <a:r>
              <a:rPr lang="fr-FR" dirty="0" err="1" smtClean="0"/>
              <a:t>Tanh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</a:t>
            </a:r>
            <a:r>
              <a:rPr lang="fr-FR" dirty="0" err="1" smtClean="0"/>
              <a:t>simplifée</a:t>
            </a:r>
            <a:r>
              <a:rPr lang="fr-FR" dirty="0" smtClean="0"/>
              <a:t> : </a:t>
            </a:r>
            <a:r>
              <a:rPr lang="fr-FR" dirty="0"/>
              <a:t>f(x) = </a:t>
            </a:r>
            <a:r>
              <a:rPr lang="fr-FR" dirty="0" err="1"/>
              <a:t>tanh</a:t>
            </a:r>
            <a:r>
              <a:rPr lang="fr-FR" dirty="0"/>
              <a:t>(x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Solver</a:t>
            </a:r>
            <a:endParaRPr lang="fr-FR" sz="2400" dirty="0" smtClean="0"/>
          </a:p>
          <a:p>
            <a:pPr lvl="1"/>
            <a:r>
              <a:rPr lang="fr-FR" sz="2000" dirty="0" smtClean="0"/>
              <a:t>Algorithme du changement du poids</a:t>
            </a:r>
            <a:endParaRPr lang="fr-FR" sz="2000" dirty="0"/>
          </a:p>
          <a:p>
            <a:pPr lvl="1"/>
            <a:r>
              <a:rPr lang="fr-FR" sz="2000" dirty="0" smtClean="0"/>
              <a:t>Par défaut </a:t>
            </a:r>
            <a:r>
              <a:rPr lang="fr-FR" sz="2000" dirty="0" err="1" smtClean="0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 smtClean="0"/>
              <a:t>optimizer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err="1" smtClean="0"/>
              <a:t>Sgd</a:t>
            </a:r>
            <a:r>
              <a:rPr lang="fr-FR" sz="2000" dirty="0" smtClean="0"/>
              <a:t> va utiliser </a:t>
            </a:r>
            <a:r>
              <a:rPr lang="fr-FR" sz="2000" dirty="0" err="1" smtClean="0"/>
              <a:t>Learning_rate</a:t>
            </a:r>
            <a:endParaRPr lang="fr-FR" sz="2000" dirty="0" smtClean="0"/>
          </a:p>
          <a:p>
            <a:r>
              <a:rPr lang="fr-FR" sz="2400" dirty="0" smtClean="0"/>
              <a:t>Alpha</a:t>
            </a:r>
          </a:p>
          <a:p>
            <a:pPr lvl="1"/>
            <a:r>
              <a:rPr lang="fr-FR" sz="2000" dirty="0" smtClean="0"/>
              <a:t>0.00001</a:t>
            </a:r>
          </a:p>
          <a:p>
            <a:pPr lvl="1"/>
            <a:r>
              <a:rPr lang="fr-FR" sz="2000" dirty="0" smtClean="0"/>
              <a:t>Pénalité</a:t>
            </a:r>
          </a:p>
          <a:p>
            <a:r>
              <a:rPr lang="fr-FR" sz="2400" dirty="0" err="1" smtClean="0"/>
              <a:t>Learning_rate</a:t>
            </a:r>
            <a:endParaRPr lang="fr-FR" sz="2400" dirty="0" smtClean="0"/>
          </a:p>
          <a:p>
            <a:pPr lvl="1"/>
            <a:r>
              <a:rPr lang="fr-FR" sz="2000" dirty="0" smtClean="0"/>
              <a:t>Constant : changement de poids constant</a:t>
            </a:r>
          </a:p>
          <a:p>
            <a:pPr lvl="1"/>
            <a:r>
              <a:rPr lang="fr-FR" sz="2000" dirty="0" smtClean="0"/>
              <a:t>Adaptive : Augmente en cas d’erreurs </a:t>
            </a:r>
            <a:r>
              <a:rPr lang="fr-FR" sz="2000" dirty="0" smtClean="0"/>
              <a:t>successive, </a:t>
            </a:r>
            <a:r>
              <a:rPr lang="fr-FR" sz="2000" dirty="0" smtClean="0"/>
              <a:t>abaisse en cas de succès successif, d’une valeur décrite dans </a:t>
            </a:r>
            <a:r>
              <a:rPr lang="fr-FR" sz="2000" dirty="0" err="1" smtClean="0"/>
              <a:t>momentum</a:t>
            </a:r>
            <a:endParaRPr lang="fr-FR" sz="2000" dirty="0" smtClean="0"/>
          </a:p>
          <a:p>
            <a:pPr lvl="1"/>
            <a:r>
              <a:rPr lang="fr-FR" sz="2000" dirty="0" err="1" smtClean="0"/>
              <a:t>Invscaling</a:t>
            </a:r>
            <a:r>
              <a:rPr lang="fr-FR" sz="2000" dirty="0" smtClean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Max_iter</a:t>
            </a:r>
            <a:endParaRPr lang="fr-FR" dirty="0" smtClean="0"/>
          </a:p>
          <a:p>
            <a:pPr lvl="1"/>
            <a:r>
              <a:rPr lang="fr-FR" dirty="0" smtClean="0"/>
              <a:t>Nombre d’itération</a:t>
            </a:r>
          </a:p>
          <a:p>
            <a:pPr lvl="1"/>
            <a:r>
              <a:rPr lang="fr-FR" dirty="0" smtClean="0"/>
              <a:t>200 par défaut</a:t>
            </a:r>
          </a:p>
          <a:p>
            <a:r>
              <a:rPr lang="fr-FR" dirty="0" err="1" smtClean="0"/>
              <a:t>Tol</a:t>
            </a:r>
            <a:endParaRPr lang="fr-FR" dirty="0" smtClean="0"/>
          </a:p>
          <a:p>
            <a:pPr lvl="1"/>
            <a:r>
              <a:rPr lang="fr-FR" dirty="0" smtClean="0"/>
              <a:t>Tolérance au score</a:t>
            </a:r>
          </a:p>
          <a:p>
            <a:pPr lvl="2"/>
            <a:r>
              <a:rPr lang="fr-FR" dirty="0" smtClean="0"/>
              <a:t>10</a:t>
            </a:r>
            <a:r>
              <a:rPr lang="fr-FR" baseline="30000" dirty="0" smtClean="0"/>
              <a:t>E</a:t>
            </a:r>
            <a:r>
              <a:rPr lang="fr-FR" dirty="0" smtClean="0"/>
              <a:t>-4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1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de neurones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nombre de neurones peut dépendre de cette formule</a:t>
            </a:r>
          </a:p>
          <a:p>
            <a:pPr lvl="1"/>
            <a:r>
              <a:rPr lang="fr-FR" smtClean="0"/>
              <a:t>Il faut </a:t>
            </a:r>
            <a:r>
              <a:rPr lang="fr-FR" dirty="0" smtClean="0"/>
              <a:t>donc un Ns très élevé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52936"/>
            <a:ext cx="6166450" cy="20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Standardisation d’un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</a:t>
            </a:r>
            <a:r>
              <a:rPr lang="fr-FR" sz="2400" dirty="0" smtClean="0"/>
              <a:t>normaliser </a:t>
            </a:r>
            <a:r>
              <a:rPr lang="fr-FR" sz="2400"/>
              <a:t>les </a:t>
            </a:r>
            <a:r>
              <a:rPr lang="fr-FR" sz="2400" smtClean="0"/>
              <a:t>données</a:t>
            </a:r>
            <a:endParaRPr lang="fr-FR" sz="2400" dirty="0" smtClean="0"/>
          </a:p>
          <a:p>
            <a:r>
              <a:rPr lang="fr-FR" sz="2400" dirty="0" err="1" smtClean="0"/>
              <a:t>MinMaxScaler</a:t>
            </a:r>
            <a:endParaRPr lang="fr-FR" sz="2400" dirty="0" smtClean="0"/>
          </a:p>
          <a:p>
            <a:pPr lvl="1"/>
            <a:r>
              <a:rPr lang="fr-FR" sz="2000" dirty="0" smtClean="0"/>
              <a:t>Redimensionne les données pour qu’elles soient comprises entre 0 et 1</a:t>
            </a:r>
          </a:p>
          <a:p>
            <a:pPr lvl="1"/>
            <a:r>
              <a:rPr lang="fr-FR" sz="2000" dirty="0" smtClean="0"/>
              <a:t>Assez sensible aux données extrêmes</a:t>
            </a:r>
            <a:endParaRPr lang="fr-FR" sz="2000" dirty="0"/>
          </a:p>
          <a:p>
            <a:r>
              <a:rPr lang="fr-FR" sz="2400" dirty="0" err="1" smtClean="0"/>
              <a:t>StandardScaler</a:t>
            </a:r>
            <a:endParaRPr lang="fr-FR" sz="2400" dirty="0" smtClean="0"/>
          </a:p>
          <a:p>
            <a:pPr lvl="1"/>
            <a:r>
              <a:rPr lang="fr-FR" sz="2000" dirty="0" smtClean="0"/>
              <a:t>Supprime </a:t>
            </a:r>
            <a:r>
              <a:rPr lang="fr-FR" sz="2000" dirty="0"/>
              <a:t>la moyenne et la mise à l'échelle de la variance de </a:t>
            </a:r>
            <a:r>
              <a:rPr lang="fr-FR" sz="2000" dirty="0" smtClean="0"/>
              <a:t>l'unité et en centrant sur 0</a:t>
            </a:r>
          </a:p>
          <a:p>
            <a:pPr lvl="1"/>
            <a:r>
              <a:rPr lang="fr-FR" sz="2000" dirty="0" smtClean="0"/>
              <a:t>La moyenne devient 0</a:t>
            </a:r>
          </a:p>
          <a:p>
            <a:pPr lvl="1"/>
            <a:r>
              <a:rPr lang="fr-FR" sz="2000" dirty="0" smtClean="0"/>
              <a:t>Modifie l’</a:t>
            </a:r>
            <a:r>
              <a:rPr lang="fr-FR" sz="2000" dirty="0"/>
              <a:t>é</a:t>
            </a:r>
            <a:r>
              <a:rPr lang="fr-FR" sz="2000" dirty="0" smtClean="0"/>
              <a:t>cart type</a:t>
            </a:r>
          </a:p>
          <a:p>
            <a:pPr lvl="1"/>
            <a:r>
              <a:rPr lang="fr-FR" sz="2000" dirty="0" smtClean="0"/>
              <a:t>Moins sensible aux données </a:t>
            </a:r>
            <a:r>
              <a:rPr lang="fr-FR" sz="2000" dirty="0"/>
              <a:t>extrêmes</a:t>
            </a:r>
            <a:endParaRPr lang="fr-FR" sz="2000" dirty="0" smtClean="0"/>
          </a:p>
          <a:p>
            <a:r>
              <a:rPr lang="fr-FR" sz="2400" dirty="0" err="1" smtClean="0"/>
              <a:t>RobusteScaler</a:t>
            </a:r>
            <a:endParaRPr lang="fr-FR" sz="2400" dirty="0" smtClean="0"/>
          </a:p>
          <a:p>
            <a:pPr lvl="1"/>
            <a:r>
              <a:rPr lang="fr-FR" sz="2000" dirty="0" smtClean="0"/>
              <a:t>Fonctionne comme </a:t>
            </a:r>
            <a:r>
              <a:rPr lang="fr-FR" sz="2000" dirty="0" err="1" smtClean="0"/>
              <a:t>StandardScaler</a:t>
            </a:r>
            <a:r>
              <a:rPr lang="fr-FR" sz="2000" dirty="0" smtClean="0"/>
              <a:t> mais en percentile et est donc encore moins sensible aux données extrêmes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997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report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 le taux de succès détaillé</a:t>
            </a:r>
          </a:p>
          <a:p>
            <a:r>
              <a:rPr lang="fr-FR" dirty="0" err="1" smtClean="0"/>
              <a:t>Precision</a:t>
            </a:r>
            <a:endParaRPr lang="fr-FR" dirty="0" smtClean="0"/>
          </a:p>
          <a:p>
            <a:pPr lvl="1"/>
            <a:r>
              <a:rPr lang="fr-FR" dirty="0" smtClean="0"/>
              <a:t>Vrai positif / (vrai positif + faux positif)</a:t>
            </a:r>
          </a:p>
          <a:p>
            <a:pPr lvl="1"/>
            <a:r>
              <a:rPr lang="fr-FR" dirty="0" smtClean="0"/>
              <a:t>Moins grave</a:t>
            </a:r>
          </a:p>
          <a:p>
            <a:r>
              <a:rPr lang="fr-FR" dirty="0" err="1" smtClean="0"/>
              <a:t>Recall</a:t>
            </a:r>
            <a:endParaRPr lang="fr-FR" dirty="0"/>
          </a:p>
          <a:p>
            <a:pPr lvl="1"/>
            <a:r>
              <a:rPr lang="fr-FR" dirty="0" smtClean="0"/>
              <a:t>vrai positif / </a:t>
            </a:r>
            <a:r>
              <a:rPr lang="fr-FR" dirty="0"/>
              <a:t>(vrai positif + </a:t>
            </a:r>
            <a:r>
              <a:rPr lang="fr-FR" dirty="0" smtClean="0"/>
              <a:t>faux négatifs)</a:t>
            </a:r>
          </a:p>
          <a:p>
            <a:pPr lvl="1"/>
            <a:r>
              <a:rPr lang="fr-FR" dirty="0" smtClean="0"/>
              <a:t>Plus grave</a:t>
            </a:r>
          </a:p>
          <a:p>
            <a:r>
              <a:rPr lang="fr-FR" dirty="0" err="1" smtClean="0"/>
              <a:t>Fl</a:t>
            </a:r>
            <a:r>
              <a:rPr lang="fr-FR" dirty="0" smtClean="0"/>
              <a:t>-score</a:t>
            </a:r>
          </a:p>
          <a:p>
            <a:pPr lvl="1"/>
            <a:r>
              <a:rPr lang="fr-FR" dirty="0" smtClean="0"/>
              <a:t>Doit être proche de 1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Nombre de positifs et négatifs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Convulational</a:t>
            </a:r>
            <a:r>
              <a:rPr lang="fr-FR" dirty="0" smtClean="0"/>
              <a:t> Neural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par convolution sont des MLP avec de filtres inter-couches</a:t>
            </a:r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Neural Network - CNN</a:t>
            </a:r>
          </a:p>
          <a:p>
            <a:r>
              <a:rPr lang="fr-FR" dirty="0" smtClean="0"/>
              <a:t>Il peut même y avoir des boucles, le réseau est </a:t>
            </a:r>
            <a:r>
              <a:rPr lang="fr-FR" smtClean="0"/>
              <a:t>donc </a:t>
            </a:r>
            <a:r>
              <a:rPr lang="fr-FR" smtClean="0"/>
              <a:t>récurrent </a:t>
            </a:r>
            <a:r>
              <a:rPr lang="fr-FR" dirty="0" smtClean="0"/>
              <a:t>(CRNN)</a:t>
            </a:r>
          </a:p>
          <a:p>
            <a:pPr lvl="1"/>
            <a:r>
              <a:rPr lang="fr-FR" dirty="0" smtClean="0"/>
              <a:t>Théorie mathématique assez difficile</a:t>
            </a:r>
          </a:p>
          <a:p>
            <a:r>
              <a:rPr lang="fr-FR" dirty="0" smtClean="0"/>
              <a:t>Réseaux </a:t>
            </a:r>
            <a:r>
              <a:rPr lang="fr-FR" dirty="0" smtClean="0"/>
              <a:t>élastiques</a:t>
            </a:r>
          </a:p>
          <a:p>
            <a:pPr lvl="1"/>
            <a:r>
              <a:rPr lang="fr-FR" dirty="0" smtClean="0"/>
              <a:t>Les neurones peuvent se lier (et se délier) dynamiquement et en nombre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3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perceptron possède plusieurs entrées (ix), une sortie (o), un seuil et une fonction d’activation (f)</a:t>
            </a:r>
          </a:p>
          <a:p>
            <a:r>
              <a:rPr lang="fr-FR" dirty="0" smtClean="0"/>
              <a:t>Chaque entrée possède un poids (</a:t>
            </a:r>
            <a:r>
              <a:rPr lang="fr-FR" dirty="0" err="1" smtClean="0"/>
              <a:t>Wx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L’ensemble des entrées sont multipliés à leurs poids puis sommés</a:t>
            </a:r>
          </a:p>
          <a:p>
            <a:r>
              <a:rPr lang="fr-FR" dirty="0"/>
              <a:t>s</a:t>
            </a:r>
            <a:r>
              <a:rPr lang="fr-FR" dirty="0" smtClean="0"/>
              <a:t>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  <a:p>
            <a:r>
              <a:rPr lang="fr-FR" dirty="0" smtClean="0"/>
              <a:t>Si f(signal) &gt; seuil (ou biais) alors le signal passe dans le sortie</a:t>
            </a:r>
          </a:p>
          <a:p>
            <a:r>
              <a:rPr lang="fr-FR" dirty="0" smtClean="0"/>
              <a:t>f est souvent une tangente hyperbolique ou une sigmoïde</a:t>
            </a:r>
          </a:p>
          <a:p>
            <a:pPr lvl="1"/>
            <a:r>
              <a:rPr lang="fr-FR" dirty="0" smtClean="0"/>
              <a:t>F = </a:t>
            </a:r>
            <a:r>
              <a:rPr lang="fr-FR" dirty="0" err="1" smtClean="0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perceptron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id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0.1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[0 for _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</p:txBody>
      </p:sp>
    </p:spTree>
    <p:extLst>
      <p:ext uri="{BB962C8B-B14F-4D97-AF65-F5344CB8AC3E}">
        <p14:creationId xmlns:p14="http://schemas.microsoft.com/office/powerpoint/2010/main" val="408941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perceptron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inputs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self.signal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 if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(signal) 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self.bias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change(self):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- 0.1)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[w + r for w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881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L'importance des poids</a:t>
            </a:r>
            <a:endParaRPr lang="fr-FR" dirty="0"/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7424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13137</TotalTime>
  <Words>964</Words>
  <Application>Microsoft Office PowerPoint</Application>
  <PresentationFormat>Affichage à l'écran (4:3)</PresentationFormat>
  <Paragraphs>163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Neurone</vt:lpstr>
      <vt:lpstr>Perceptron</vt:lpstr>
      <vt:lpstr>Perceptron</vt:lpstr>
      <vt:lpstr>Exemple simple</vt:lpstr>
      <vt:lpstr>Exemple de perceptron simple</vt:lpstr>
      <vt:lpstr>Exemple de perceptron simple</vt:lpstr>
      <vt:lpstr>L'importance des poids</vt:lpstr>
      <vt:lpstr>MLP MNIST</vt:lpstr>
      <vt:lpstr>MLP MNIST</vt:lpstr>
      <vt:lpstr>Backpropagation</vt:lpstr>
      <vt:lpstr>Backpropagation</vt:lpstr>
      <vt:lpstr>Dérivation du gradient</vt:lpstr>
      <vt:lpstr>Résultat</vt:lpstr>
      <vt:lpstr>Réseaux</vt:lpstr>
      <vt:lpstr>Calcul Matriciel - GPU</vt:lpstr>
      <vt:lpstr>Heuristiques</vt:lpstr>
      <vt:lpstr>Apprentissage non supervisé</vt:lpstr>
      <vt:lpstr>Cancer du Sein</vt:lpstr>
      <vt:lpstr>MLPClassifier</vt:lpstr>
      <vt:lpstr>MLPClassifier</vt:lpstr>
      <vt:lpstr>MLPClassifier</vt:lpstr>
      <vt:lpstr>MLPClassifier</vt:lpstr>
      <vt:lpstr>Nombre de neurones</vt:lpstr>
      <vt:lpstr>Standardisation d’un jeux de données</vt:lpstr>
      <vt:lpstr>Matrice de confusion</vt:lpstr>
      <vt:lpstr>Classification report</vt:lpstr>
      <vt:lpstr>Convulational Neural Network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373</cp:revision>
  <dcterms:created xsi:type="dcterms:W3CDTF">2000-04-10T19:33:12Z</dcterms:created>
  <dcterms:modified xsi:type="dcterms:W3CDTF">2019-07-01T09:58:34Z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