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264" r:id="rId2"/>
    <p:sldId id="267" r:id="rId3"/>
    <p:sldId id="268" r:id="rId4"/>
    <p:sldId id="269" r:id="rId5"/>
    <p:sldId id="270" r:id="rId6"/>
    <p:sldId id="271" r:id="rId7"/>
    <p:sldId id="273" r:id="rId8"/>
    <p:sldId id="274" r:id="rId9"/>
    <p:sldId id="275" r:id="rId10"/>
    <p:sldId id="276" r:id="rId11"/>
    <p:sldId id="278" r:id="rId12"/>
    <p:sldId id="277" r:id="rId13"/>
    <p:sldId id="265" r:id="rId14"/>
    <p:sldId id="266" r:id="rId15"/>
    <p:sldId id="272" r:id="rId1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23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Clouds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SecNumCloud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 norme </a:t>
            </a:r>
            <a:r>
              <a:rPr lang="fr-FR" sz="2400" dirty="0" err="1"/>
              <a:t>Norme</a:t>
            </a:r>
            <a:r>
              <a:rPr lang="fr-FR" sz="2400" dirty="0"/>
              <a:t> </a:t>
            </a:r>
            <a:r>
              <a:rPr lang="fr-FR" sz="2400" dirty="0" err="1"/>
              <a:t>SecNumCloud</a:t>
            </a:r>
            <a:r>
              <a:rPr lang="fr-FR" sz="2400" dirty="0"/>
              <a:t> de l’ANSSI (Etat) avec les items suivants pour garantir la </a:t>
            </a:r>
            <a:r>
              <a:rPr lang="fr-FR" sz="2400" dirty="0" smtClean="0"/>
              <a:t>sécurité</a:t>
            </a:r>
            <a:endParaRPr lang="fr-FR" sz="2400" dirty="0"/>
          </a:p>
          <a:p>
            <a:pPr lvl="1"/>
            <a:r>
              <a:rPr lang="fr-FR" sz="1400" dirty="0" smtClean="0"/>
              <a:t>PSSI </a:t>
            </a:r>
            <a:r>
              <a:rPr lang="fr-FR" sz="1400" dirty="0"/>
              <a:t>(Politique de Sécurité du SI)</a:t>
            </a:r>
          </a:p>
          <a:p>
            <a:pPr lvl="1"/>
            <a:r>
              <a:rPr lang="fr-FR" sz="1400" dirty="0" smtClean="0"/>
              <a:t>Organisation </a:t>
            </a:r>
            <a:r>
              <a:rPr lang="fr-FR" sz="1400" dirty="0"/>
              <a:t>de la Sécurité de l’information</a:t>
            </a:r>
          </a:p>
          <a:p>
            <a:pPr lvl="1"/>
            <a:r>
              <a:rPr lang="fr-FR" sz="1400" dirty="0" smtClean="0"/>
              <a:t>Sécurité </a:t>
            </a:r>
            <a:r>
              <a:rPr lang="fr-FR" sz="1400" dirty="0"/>
              <a:t>des RH</a:t>
            </a:r>
          </a:p>
          <a:p>
            <a:pPr lvl="1"/>
            <a:r>
              <a:rPr lang="fr-FR" sz="1400" dirty="0" smtClean="0"/>
              <a:t>Gestion </a:t>
            </a:r>
            <a:r>
              <a:rPr lang="fr-FR" sz="1400" dirty="0"/>
              <a:t>des actifs</a:t>
            </a:r>
          </a:p>
          <a:p>
            <a:pPr lvl="1"/>
            <a:r>
              <a:rPr lang="fr-FR" sz="1400" dirty="0" smtClean="0"/>
              <a:t>Contrôle </a:t>
            </a:r>
            <a:r>
              <a:rPr lang="fr-FR" sz="1400" dirty="0"/>
              <a:t>d’accès et gestion des identités</a:t>
            </a:r>
          </a:p>
          <a:p>
            <a:pPr lvl="1"/>
            <a:r>
              <a:rPr lang="fr-FR" sz="1400" dirty="0" smtClean="0"/>
              <a:t>Cryptologie</a:t>
            </a:r>
            <a:endParaRPr lang="fr-FR" sz="1400" dirty="0"/>
          </a:p>
          <a:p>
            <a:pPr lvl="1"/>
            <a:r>
              <a:rPr lang="fr-FR" sz="1400" dirty="0" smtClean="0"/>
              <a:t>Sécurité </a:t>
            </a:r>
            <a:r>
              <a:rPr lang="fr-FR" sz="1400" dirty="0"/>
              <a:t>physique et environnementale</a:t>
            </a:r>
          </a:p>
          <a:p>
            <a:pPr lvl="1"/>
            <a:r>
              <a:rPr lang="fr-FR" sz="1400" dirty="0" smtClean="0"/>
              <a:t>Sécurité </a:t>
            </a:r>
            <a:r>
              <a:rPr lang="fr-FR" sz="1400" dirty="0"/>
              <a:t>liée à l’exploitation</a:t>
            </a:r>
          </a:p>
          <a:p>
            <a:pPr lvl="1"/>
            <a:r>
              <a:rPr lang="fr-FR" sz="1400" dirty="0" smtClean="0"/>
              <a:t>Sécurité </a:t>
            </a:r>
            <a:r>
              <a:rPr lang="fr-FR" sz="1400" dirty="0"/>
              <a:t>des communications (dont cartographie du SI)</a:t>
            </a:r>
          </a:p>
          <a:p>
            <a:pPr lvl="1"/>
            <a:r>
              <a:rPr lang="fr-FR" sz="1400" dirty="0" smtClean="0"/>
              <a:t>Acquisition</a:t>
            </a:r>
            <a:r>
              <a:rPr lang="fr-FR" sz="1400" dirty="0"/>
              <a:t>, développement et maintenance des SI</a:t>
            </a:r>
          </a:p>
          <a:p>
            <a:pPr lvl="1"/>
            <a:r>
              <a:rPr lang="fr-FR" sz="1400" dirty="0" smtClean="0"/>
              <a:t>Relation </a:t>
            </a:r>
            <a:r>
              <a:rPr lang="fr-FR" sz="1400" dirty="0"/>
              <a:t>avec les tiers</a:t>
            </a:r>
          </a:p>
          <a:p>
            <a:pPr lvl="1"/>
            <a:r>
              <a:rPr lang="fr-FR" sz="1400" dirty="0" smtClean="0"/>
              <a:t>Gestion </a:t>
            </a:r>
            <a:r>
              <a:rPr lang="fr-FR" sz="1400" dirty="0"/>
              <a:t>des incidents liés à la sécurité de l’information</a:t>
            </a:r>
          </a:p>
          <a:p>
            <a:pPr lvl="1"/>
            <a:r>
              <a:rPr lang="fr-FR" sz="1400" dirty="0" smtClean="0"/>
              <a:t>Continuité </a:t>
            </a:r>
            <a:r>
              <a:rPr lang="fr-FR" sz="1400" dirty="0"/>
              <a:t>d’activité</a:t>
            </a:r>
          </a:p>
          <a:p>
            <a:pPr lvl="1"/>
            <a:r>
              <a:rPr lang="fr-FR" sz="1400" dirty="0" smtClean="0"/>
              <a:t>Conformité</a:t>
            </a:r>
            <a:endParaRPr lang="fr-FR" sz="1400" dirty="0"/>
          </a:p>
          <a:p>
            <a:pPr lvl="1"/>
            <a:r>
              <a:rPr lang="fr-FR" sz="1400" dirty="0" smtClean="0"/>
              <a:t>Convention </a:t>
            </a:r>
            <a:r>
              <a:rPr lang="fr-FR" sz="1400" dirty="0"/>
              <a:t>de service</a:t>
            </a:r>
          </a:p>
          <a:p>
            <a:pPr lvl="1"/>
            <a:r>
              <a:rPr lang="fr-FR" sz="1400" dirty="0" smtClean="0"/>
              <a:t>Localisation </a:t>
            </a:r>
            <a:r>
              <a:rPr lang="fr-FR" sz="1400" dirty="0"/>
              <a:t>des données</a:t>
            </a:r>
          </a:p>
        </p:txBody>
      </p:sp>
    </p:spTree>
    <p:extLst>
      <p:ext uri="{BB962C8B-B14F-4D97-AF65-F5344CB8AC3E}">
        <p14:creationId xmlns:p14="http://schemas.microsoft.com/office/powerpoint/2010/main" val="361991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Cloud en cours de certifications en France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56887"/>
            <a:ext cx="765829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31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CNIL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France possède une législation stricte sur les fichiers</a:t>
            </a:r>
          </a:p>
          <a:p>
            <a:pPr lvl="1"/>
            <a:r>
              <a:rPr lang="fr-FR" dirty="0" smtClean="0"/>
              <a:t>Loi Informatique et liberté</a:t>
            </a:r>
          </a:p>
          <a:p>
            <a:pPr lvl="1"/>
            <a:r>
              <a:rPr lang="fr-FR" dirty="0" smtClean="0"/>
              <a:t>CNIL</a:t>
            </a:r>
          </a:p>
          <a:p>
            <a:r>
              <a:rPr lang="fr-FR" dirty="0" smtClean="0"/>
              <a:t>Anonymisation des fichiers</a:t>
            </a:r>
          </a:p>
          <a:p>
            <a:r>
              <a:rPr lang="fr-FR" dirty="0" smtClean="0"/>
              <a:t>Les entreprises « sensibles » dépendent du </a:t>
            </a:r>
            <a:r>
              <a:rPr lang="fr-FR" dirty="0" err="1" smtClean="0"/>
              <a:t>SecNumCloud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631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AWS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Amazon Web Service</a:t>
            </a:r>
          </a:p>
          <a:p>
            <a:r>
              <a:rPr lang="fr-FR" dirty="0" smtClean="0"/>
              <a:t>Leader mondial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4155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Google Cloud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puissance Google</a:t>
            </a:r>
          </a:p>
          <a:p>
            <a:r>
              <a:rPr lang="fr-FR" dirty="0" smtClean="0"/>
              <a:t>Le n°1 en Machine Learning</a:t>
            </a:r>
          </a:p>
          <a:p>
            <a:pPr lvl="1"/>
            <a:r>
              <a:rPr lang="fr-FR" dirty="0" smtClean="0"/>
              <a:t>Google </a:t>
            </a:r>
            <a:r>
              <a:rPr lang="fr-FR" dirty="0" smtClean="0"/>
              <a:t>ML</a:t>
            </a:r>
          </a:p>
          <a:p>
            <a:pPr lvl="1"/>
            <a:r>
              <a:rPr lang="fr-FR" smtClean="0"/>
              <a:t>TensorFlow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987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Microsoft Azure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solution idéale pour .NET</a:t>
            </a:r>
          </a:p>
          <a:p>
            <a:pPr lvl="1"/>
            <a:r>
              <a:rPr lang="fr-FR" smtClean="0"/>
              <a:t>Encore peu </a:t>
            </a:r>
            <a:r>
              <a:rPr lang="fr-FR" dirty="0" smtClean="0"/>
              <a:t>présent dans le monde linux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809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Cloud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024" y="1527993"/>
            <a:ext cx="59150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3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Cloud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Le </a:t>
            </a:r>
            <a:r>
              <a:rPr lang="fr-FR" sz="2400" dirty="0"/>
              <a:t>cloud </a:t>
            </a:r>
            <a:r>
              <a:rPr lang="fr-FR" sz="2400" dirty="0" err="1"/>
              <a:t>computing</a:t>
            </a:r>
            <a:r>
              <a:rPr lang="fr-FR" sz="2400" dirty="0"/>
              <a:t> </a:t>
            </a:r>
            <a:r>
              <a:rPr lang="fr-FR" sz="2400" dirty="0" smtClean="0"/>
              <a:t>est </a:t>
            </a:r>
            <a:r>
              <a:rPr lang="fr-FR" sz="2400" dirty="0"/>
              <a:t>une infrastructure dans laquelle la puissance de calcul et le stockage sont gérés par des serveurs distants auxquels les usagers se connectent via une liaison Internet </a:t>
            </a:r>
            <a:r>
              <a:rPr lang="fr-FR" sz="2400" dirty="0" smtClean="0"/>
              <a:t>sécurisée</a:t>
            </a:r>
            <a:endParaRPr lang="fr-FR" sz="2400" dirty="0"/>
          </a:p>
          <a:p>
            <a:r>
              <a:rPr lang="fr-FR" sz="2400" dirty="0" smtClean="0"/>
              <a:t>Pour </a:t>
            </a:r>
            <a:r>
              <a:rPr lang="fr-FR" sz="2400" dirty="0"/>
              <a:t>le grand public, le cloud </a:t>
            </a:r>
            <a:r>
              <a:rPr lang="fr-FR" sz="2400" dirty="0" err="1"/>
              <a:t>computing</a:t>
            </a:r>
            <a:r>
              <a:rPr lang="fr-FR" sz="2400" dirty="0"/>
              <a:t> se matérialise notamment par les services de stockage et de partage de données numériques type Box, Dropbox, Microsoft OneDrive ou Apple </a:t>
            </a:r>
            <a:r>
              <a:rPr lang="fr-FR" sz="2400" dirty="0" err="1"/>
              <a:t>iCloud</a:t>
            </a:r>
            <a:r>
              <a:rPr lang="fr-FR" sz="2400" dirty="0"/>
              <a:t> sur lesquels les utilisateurs peuvent stocker des contenus personnels (photos, vidéos, musique, documents...) et y accéder n'importe où dans le monde depuis n'importe quel terminal connecté. </a:t>
            </a:r>
          </a:p>
        </p:txBody>
      </p:sp>
    </p:spTree>
    <p:extLst>
      <p:ext uri="{BB962C8B-B14F-4D97-AF65-F5344CB8AC3E}">
        <p14:creationId xmlns:p14="http://schemas.microsoft.com/office/powerpoint/2010/main" val="109568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IaaS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distingue plusieurs types de services </a:t>
            </a:r>
            <a:r>
              <a:rPr lang="fr-FR" dirty="0" smtClean="0"/>
              <a:t>cloud</a:t>
            </a:r>
            <a:endParaRPr lang="fr-FR" dirty="0"/>
          </a:p>
          <a:p>
            <a:r>
              <a:rPr lang="fr-FR" dirty="0" err="1" smtClean="0"/>
              <a:t>IaaS</a:t>
            </a:r>
            <a:r>
              <a:rPr lang="fr-FR" dirty="0" smtClean="0"/>
              <a:t> </a:t>
            </a:r>
            <a:r>
              <a:rPr lang="fr-FR" dirty="0"/>
              <a:t>(Infrastructure as a </a:t>
            </a:r>
            <a:r>
              <a:rPr lang="fr-FR" dirty="0" smtClean="0"/>
              <a:t>Service)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système d'exploitation et les applications sont installés par les clients sur des serveurs auxquels ils se connectent pour travailler comme s'il s'agissait d'un ordinateur </a:t>
            </a:r>
            <a:r>
              <a:rPr lang="fr-FR" dirty="0" smtClean="0"/>
              <a:t>classique</a:t>
            </a:r>
          </a:p>
          <a:p>
            <a:pPr lvl="1"/>
            <a:r>
              <a:rPr lang="fr-FR" dirty="0" err="1" smtClean="0"/>
              <a:t>Hosting</a:t>
            </a:r>
            <a:endParaRPr lang="fr-FR" dirty="0" smtClean="0"/>
          </a:p>
          <a:p>
            <a:pPr lvl="1"/>
            <a:r>
              <a:rPr lang="fr-FR" dirty="0" smtClean="0"/>
              <a:t>OVH,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935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PaaS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PaaS</a:t>
            </a:r>
            <a:r>
              <a:rPr lang="fr-FR" dirty="0"/>
              <a:t> (Platform as a </a:t>
            </a:r>
            <a:r>
              <a:rPr lang="fr-FR" dirty="0" smtClean="0"/>
              <a:t>Service)</a:t>
            </a:r>
          </a:p>
          <a:p>
            <a:r>
              <a:rPr lang="fr-FR" dirty="0" smtClean="0"/>
              <a:t>Dans </a:t>
            </a:r>
            <a:r>
              <a:rPr lang="fr-FR" dirty="0"/>
              <a:t>ce mode, c'est le fournisseur du service cloud qui administre le système d'exploitation et ses </a:t>
            </a:r>
            <a:r>
              <a:rPr lang="fr-FR" dirty="0" smtClean="0"/>
              <a:t>outils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client peut installer ses propres applications si </a:t>
            </a:r>
            <a:r>
              <a:rPr lang="fr-FR" dirty="0" smtClean="0"/>
              <a:t>besoin</a:t>
            </a:r>
          </a:p>
          <a:p>
            <a:pPr lvl="1"/>
            <a:r>
              <a:rPr lang="fr-FR" dirty="0" smtClean="0"/>
              <a:t>AWS, Google Cloud, Microsoft Azure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574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SaaS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SaaS</a:t>
            </a:r>
            <a:r>
              <a:rPr lang="fr-FR" dirty="0"/>
              <a:t> (Software as a </a:t>
            </a:r>
            <a:r>
              <a:rPr lang="fr-FR" dirty="0" smtClean="0"/>
              <a:t>Service)</a:t>
            </a:r>
          </a:p>
          <a:p>
            <a:r>
              <a:rPr lang="fr-FR" dirty="0"/>
              <a:t>L</a:t>
            </a:r>
            <a:r>
              <a:rPr lang="fr-FR" dirty="0" smtClean="0"/>
              <a:t>es </a:t>
            </a:r>
            <a:r>
              <a:rPr lang="fr-FR" dirty="0"/>
              <a:t>applications sont fournies sous forme de services clés en mains auxquels les utilisateurs se connectent via des logiciels dédiés ou un navigateur </a:t>
            </a:r>
            <a:r>
              <a:rPr lang="fr-FR" dirty="0" smtClean="0"/>
              <a:t>Internet</a:t>
            </a:r>
          </a:p>
          <a:p>
            <a:pPr lvl="1"/>
            <a:r>
              <a:rPr lang="fr-FR" dirty="0" smtClean="0"/>
              <a:t>Pour </a:t>
            </a:r>
            <a:r>
              <a:rPr lang="fr-FR" dirty="0"/>
              <a:t>le grand public, il s'agit par exemple de messageries électroniques type Gmail, Yahoo, Outlook.com ou de suites bureautiques type Office 365 ou Google Apps</a:t>
            </a:r>
          </a:p>
        </p:txBody>
      </p:sp>
    </p:spTree>
    <p:extLst>
      <p:ext uri="{BB962C8B-B14F-4D97-AF65-F5344CB8AC3E}">
        <p14:creationId xmlns:p14="http://schemas.microsoft.com/office/powerpoint/2010/main" val="159860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/>
              <a:t>réduction des coûts de maintenance de son infrastructure </a:t>
            </a:r>
            <a:r>
              <a:rPr lang="fr-FR" dirty="0" smtClean="0"/>
              <a:t>informatique</a:t>
            </a:r>
            <a:endParaRPr lang="fr-FR" dirty="0"/>
          </a:p>
          <a:p>
            <a:r>
              <a:rPr lang="fr-FR" dirty="0"/>
              <a:t>L</a:t>
            </a:r>
            <a:r>
              <a:rPr lang="fr-FR" dirty="0" smtClean="0"/>
              <a:t>a </a:t>
            </a:r>
            <a:r>
              <a:rPr lang="fr-FR" dirty="0"/>
              <a:t>réduction de la consommation énergétique</a:t>
            </a:r>
          </a:p>
          <a:p>
            <a:r>
              <a:rPr lang="fr-FR" dirty="0" smtClean="0"/>
              <a:t>La </a:t>
            </a:r>
            <a:r>
              <a:rPr lang="fr-FR" dirty="0"/>
              <a:t>disposition rapide d'une plateforme prête à l'emploi pour le déploiement des applications</a:t>
            </a:r>
          </a:p>
          <a:p>
            <a:r>
              <a:rPr lang="fr-FR" dirty="0"/>
              <a:t>L</a:t>
            </a:r>
            <a:r>
              <a:rPr lang="fr-FR" dirty="0" smtClean="0"/>
              <a:t>a </a:t>
            </a:r>
            <a:r>
              <a:rPr lang="fr-FR" dirty="0"/>
              <a:t>disposition d'une solution de sauvegarde simple et accessible à tous, même aux </a:t>
            </a:r>
            <a:r>
              <a:rPr lang="fr-FR" dirty="0" smtClean="0"/>
              <a:t>non-informaticiens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045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Inconvénients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L’existence de brèches de sécurité tant sur l’une des couches logiques du Datacenter que celles issues d’erreurs </a:t>
            </a:r>
            <a:r>
              <a:rPr lang="fr-FR" sz="2400" dirty="0" smtClean="0"/>
              <a:t>humaines</a:t>
            </a:r>
            <a:endParaRPr lang="fr-FR" sz="2400" dirty="0"/>
          </a:p>
          <a:p>
            <a:r>
              <a:rPr lang="fr-FR" sz="2400" dirty="0" smtClean="0"/>
              <a:t>Le </a:t>
            </a:r>
            <a:r>
              <a:rPr lang="fr-FR" sz="2400" dirty="0"/>
              <a:t>piratage de compte, qui est un vieux type d’attaque informatique, vient avec une forte recrudescence depuis l’avènement d’Internet et encore celui du cloud </a:t>
            </a:r>
            <a:r>
              <a:rPr lang="fr-FR" sz="2400" dirty="0" err="1" smtClean="0"/>
              <a:t>computing</a:t>
            </a:r>
            <a:endParaRPr lang="fr-FR" sz="2400" dirty="0"/>
          </a:p>
          <a:p>
            <a:r>
              <a:rPr lang="fr-FR" sz="2400" dirty="0" smtClean="0"/>
              <a:t>Une </a:t>
            </a:r>
            <a:r>
              <a:rPr lang="fr-FR" sz="2400" dirty="0"/>
              <a:t>action malveillante initiée en interne dans les effectifs du </a:t>
            </a:r>
            <a:r>
              <a:rPr lang="fr-FR" sz="2400" dirty="0" smtClean="0"/>
              <a:t>fournisseur</a:t>
            </a:r>
          </a:p>
          <a:p>
            <a:r>
              <a:rPr lang="fr-FR" sz="2400" dirty="0" smtClean="0"/>
              <a:t>La localisation physique non maitrisée</a:t>
            </a:r>
          </a:p>
          <a:p>
            <a:pPr lvl="1"/>
            <a:r>
              <a:rPr lang="fr-FR" sz="2000" dirty="0" smtClean="0"/>
              <a:t>La loi du pays de stockage l’emporte</a:t>
            </a:r>
          </a:p>
          <a:p>
            <a:r>
              <a:rPr lang="fr-FR" sz="2400" dirty="0" smtClean="0"/>
              <a:t>Loi américaine sur la sécurité intérieur</a:t>
            </a:r>
          </a:p>
          <a:p>
            <a:pPr lvl="1"/>
            <a:r>
              <a:rPr lang="fr-FR" sz="2000" dirty="0" smtClean="0"/>
              <a:t>Edward </a:t>
            </a:r>
            <a:r>
              <a:rPr lang="fr-FR" sz="2000" dirty="0" err="1" smtClean="0"/>
              <a:t>Snowden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3668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Inconvénients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Les </a:t>
            </a:r>
            <a:r>
              <a:rPr lang="fr-FR" sz="2400" dirty="0"/>
              <a:t>insuffisances dans les stratégies internes d’adoption ou de passage au </a:t>
            </a:r>
            <a:r>
              <a:rPr lang="fr-FR" sz="2400" dirty="0" smtClean="0"/>
              <a:t>cloud</a:t>
            </a:r>
          </a:p>
          <a:p>
            <a:pPr lvl="1"/>
            <a:r>
              <a:rPr lang="fr-FR" sz="2000" dirty="0" smtClean="0"/>
              <a:t>Les </a:t>
            </a:r>
            <a:r>
              <a:rPr lang="fr-FR" sz="2000" dirty="0"/>
              <a:t>entreprises ou les organisations ne prennent pas souvent en compte tous les facteurs de sécurité liés à leur fonctionnement avant de souscrire à un service </a:t>
            </a:r>
            <a:r>
              <a:rPr lang="fr-FR" sz="2000" dirty="0" smtClean="0"/>
              <a:t>cloud</a:t>
            </a:r>
          </a:p>
          <a:p>
            <a:pPr lvl="1"/>
            <a:r>
              <a:rPr lang="fr-FR" sz="2000" dirty="0" smtClean="0"/>
              <a:t>Certaines </a:t>
            </a:r>
            <a:r>
              <a:rPr lang="fr-FR" sz="2000" dirty="0"/>
              <a:t>négligences, tant au niveau du développement d’application qu’au niveau de l’utilisation basique, leur sont parfois </a:t>
            </a:r>
            <a:r>
              <a:rPr lang="fr-FR" sz="2000" dirty="0" smtClean="0"/>
              <a:t>fatales</a:t>
            </a:r>
            <a:endParaRPr lang="fr-FR" sz="2000" dirty="0"/>
          </a:p>
          <a:p>
            <a:r>
              <a:rPr lang="fr-FR" sz="2400" dirty="0" smtClean="0"/>
              <a:t>Utilisation </a:t>
            </a:r>
            <a:r>
              <a:rPr lang="fr-FR" sz="2400" dirty="0"/>
              <a:t>frauduleuse des technologies cloud en vue de cacher l'identité et de perpétrer des attaques à grande échelle. Généralement, il s’agit de comptes créés pendant les périodes d’évaluation (la plupart des FAI proposent 30 jours d’essai gratuits) ou des accès achetés frauduleusement </a:t>
            </a:r>
            <a:r>
              <a:rPr lang="fr-FR" sz="2400" dirty="0" smtClean="0"/>
              <a:t>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8382290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11583</TotalTime>
  <Words>630</Words>
  <Application>Microsoft Office PowerPoint</Application>
  <PresentationFormat>Affichage à l'écran (4:3)</PresentationFormat>
  <Paragraphs>76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Monotype Sorts</vt:lpstr>
      <vt:lpstr>Times New Roman</vt:lpstr>
      <vt:lpstr>cvc</vt:lpstr>
      <vt:lpstr>Présentation PowerPoint</vt:lpstr>
      <vt:lpstr>Cloud</vt:lpstr>
      <vt:lpstr>Cloud</vt:lpstr>
      <vt:lpstr>IaaS</vt:lpstr>
      <vt:lpstr>PaaS</vt:lpstr>
      <vt:lpstr>SaaS</vt:lpstr>
      <vt:lpstr>Avantages</vt:lpstr>
      <vt:lpstr>Inconvénients</vt:lpstr>
      <vt:lpstr>Inconvénients</vt:lpstr>
      <vt:lpstr>SecNumCloud</vt:lpstr>
      <vt:lpstr>Cloud en cours de certifications en France</vt:lpstr>
      <vt:lpstr>CNIL</vt:lpstr>
      <vt:lpstr>AWS</vt:lpstr>
      <vt:lpstr>Google Cloud</vt:lpstr>
      <vt:lpstr>Microsoft Azure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382</cp:revision>
  <dcterms:created xsi:type="dcterms:W3CDTF">2000-04-10T19:33:12Z</dcterms:created>
  <dcterms:modified xsi:type="dcterms:W3CDTF">2018-11-06T09:46:33Z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