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13" r:id="rId10"/>
    <p:sldId id="330" r:id="rId11"/>
    <p:sldId id="314" r:id="rId12"/>
    <p:sldId id="315" r:id="rId13"/>
    <p:sldId id="316" r:id="rId14"/>
    <p:sldId id="325" r:id="rId15"/>
    <p:sldId id="317" r:id="rId16"/>
    <p:sldId id="319" r:id="rId17"/>
    <p:sldId id="329" r:id="rId18"/>
    <p:sldId id="320" r:id="rId19"/>
    <p:sldId id="321" r:id="rId20"/>
    <p:sldId id="323" r:id="rId21"/>
    <p:sldId id="324" r:id="rId22"/>
    <p:sldId id="326" r:id="rId23"/>
    <p:sldId id="322" r:id="rId24"/>
    <p:sldId id="318" r:id="rId25"/>
    <p:sldId id="331" r:id="rId26"/>
    <p:sldId id="333" r:id="rId27"/>
    <p:sldId id="332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r>
              <a:rPr lang="fr-FR" dirty="0" smtClean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Elle a comme particularité que son intégrale de 0 à k = 1</a:t>
            </a:r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 smtClean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Les perceptrons sont mis dans un graphe acyclique</a:t>
            </a:r>
            <a:endParaRPr lang="fr-FR" dirty="0"/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2x2x2</a:t>
            </a:r>
            <a:endParaRPr lang="fr-FR" dirty="0"/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Inférence</a:t>
            </a:r>
            <a:endParaRPr lang="fr-FR" dirty="0"/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résultats obtenus sont 0.75 et 0.77</a:t>
            </a:r>
          </a:p>
          <a:p>
            <a:r>
              <a:rPr lang="fr-FR" dirty="0" smtClean="0"/>
              <a:t>Le résultat attendu est 0.01 et 0.99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loss</a:t>
            </a:r>
            <a:r>
              <a:rPr lang="fr-FR" dirty="0" smtClean="0"/>
              <a:t> (</a:t>
            </a:r>
            <a:r>
              <a:rPr lang="fr-FR" dirty="0" err="1" smtClean="0"/>
              <a:t>mse</a:t>
            </a:r>
            <a:r>
              <a:rPr lang="fr-FR" dirty="0" smtClean="0"/>
              <a:t>) est l’erreur quadratique soit</a:t>
            </a:r>
          </a:p>
          <a:p>
            <a:pPr lvl="1"/>
            <a:r>
              <a:rPr lang="fr-FR" dirty="0" smtClean="0"/>
              <a:t>(0.75-0.01)**2 + (0.77-0.99)**2 = 0.51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Gradient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est reportée à la couche précédente en fonction des poids</a:t>
            </a:r>
          </a:p>
          <a:p>
            <a:r>
              <a:rPr lang="fr-FR" dirty="0" smtClean="0"/>
              <a:t>Plus le poids est important plus il est responsable de l’erreur</a:t>
            </a:r>
            <a:endParaRPr lang="fr-FR" dirty="0"/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du poids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Changement du poids</a:t>
            </a:r>
          </a:p>
          <a:p>
            <a:pPr lvl="1"/>
            <a:r>
              <a:rPr lang="fr-FR" dirty="0" smtClean="0"/>
              <a:t>Algorithme RMS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W</a:t>
            </a:r>
            <a:r>
              <a:rPr lang="fr-FR" dirty="0" smtClean="0"/>
              <a:t> = </a:t>
            </a:r>
            <a:r>
              <a:rPr lang="fr-FR" dirty="0" err="1" smtClean="0"/>
              <a:t>learningrate</a:t>
            </a:r>
            <a:r>
              <a:rPr lang="fr-FR" dirty="0" smtClean="0"/>
              <a:t> * gradient(</a:t>
            </a:r>
            <a:r>
              <a:rPr lang="fr-FR" dirty="0" err="1" smtClean="0"/>
              <a:t>loss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taux d’apprentissage résout le problème des minimums locaux</a:t>
            </a:r>
          </a:p>
          <a:p>
            <a:pPr lvl="1"/>
            <a:r>
              <a:rPr lang="fr-FR" dirty="0" smtClean="0"/>
              <a:t>Entre 0.01 et 0.0001</a:t>
            </a:r>
            <a:endParaRPr lang="fr-FR" dirty="0"/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descente du gradient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descente du gradient</a:t>
            </a:r>
          </a:p>
          <a:p>
            <a:pPr lvl="1"/>
            <a:r>
              <a:rPr lang="fr-FR" dirty="0" smtClean="0"/>
              <a:t>Le changement de poids est alors effectué en remontant le réseaux</a:t>
            </a:r>
          </a:p>
          <a:p>
            <a:pPr lvl="1"/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 moment et de la dérivé de la fonction d’activation dans le calcul de </a:t>
            </a:r>
            <a:r>
              <a:rPr lang="fr-FR" dirty="0" err="1" smtClean="0"/>
              <a:t>dW</a:t>
            </a:r>
            <a:endParaRPr lang="fr-FR" dirty="0" smtClean="0"/>
          </a:p>
          <a:p>
            <a:pPr lvl="1"/>
            <a:r>
              <a:rPr lang="fr-FR" dirty="0" err="1" smtClean="0"/>
              <a:t>dW</a:t>
            </a:r>
            <a:r>
              <a:rPr lang="fr-FR" dirty="0" smtClean="0"/>
              <a:t> = (</a:t>
            </a:r>
            <a:r>
              <a:rPr lang="fr-FR" dirty="0" err="1" smtClean="0"/>
              <a:t>learningrate</a:t>
            </a:r>
            <a:r>
              <a:rPr lang="fr-FR" dirty="0" smtClean="0"/>
              <a:t> * gradient(</a:t>
            </a:r>
            <a:r>
              <a:rPr lang="fr-FR" dirty="0" err="1" smtClean="0"/>
              <a:t>loss</a:t>
            </a:r>
            <a:r>
              <a:rPr lang="fr-FR" dirty="0" smtClean="0"/>
              <a:t>)) / (</a:t>
            </a:r>
            <a:r>
              <a:rPr lang="fr-FR" dirty="0" err="1" smtClean="0"/>
              <a:t>df</a:t>
            </a:r>
            <a:r>
              <a:rPr lang="fr-FR" dirty="0" smtClean="0"/>
              <a:t>(x) *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peuvent être complexes</a:t>
            </a:r>
            <a:endParaRPr lang="fr-FR" dirty="0"/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</a:t>
            </a:r>
            <a:r>
              <a:rPr lang="fr-FR" smtClean="0"/>
              <a:t>des modèles asymétriques</a:t>
            </a:r>
            <a:endParaRPr lang="fr-FR" dirty="0" smtClean="0"/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réseau est profond plus il nécessite de données</a:t>
            </a:r>
          </a:p>
          <a:p>
            <a:pPr lvl="1"/>
            <a:r>
              <a:rPr lang="fr-FR" dirty="0" smtClean="0"/>
              <a:t>Pas </a:t>
            </a:r>
            <a:r>
              <a:rPr lang="fr-FR" dirty="0" smtClean="0"/>
              <a:t>de goulot d’étranglement</a:t>
            </a:r>
          </a:p>
          <a:p>
            <a:pPr lvl="1"/>
            <a:r>
              <a:rPr lang="fr-FR" dirty="0" smtClean="0"/>
              <a:t>Largeur inférieur aux inputs et outputs (sauf </a:t>
            </a:r>
            <a:r>
              <a:rPr lang="fr-FR" dirty="0" err="1" smtClean="0"/>
              <a:t>DropOut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Nb_max_hidden_layer</a:t>
            </a:r>
            <a:r>
              <a:rPr lang="fr-FR" dirty="0" smtClean="0"/>
              <a:t> ~= log(</a:t>
            </a:r>
            <a:r>
              <a:rPr lang="fr-FR" dirty="0" err="1" smtClean="0"/>
              <a:t>len</a:t>
            </a:r>
            <a:r>
              <a:rPr lang="fr-FR" dirty="0" smtClean="0"/>
              <a:t>(dataset))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Synapse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neurone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Signal synaptique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d’activation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Elles permettent de déterminer si le signal passe ou non</a:t>
            </a:r>
          </a:p>
          <a:p>
            <a:pPr lvl="1"/>
            <a:r>
              <a:rPr lang="fr-FR" sz="2000" dirty="0" smtClean="0"/>
              <a:t>Relu (</a:t>
            </a:r>
            <a:r>
              <a:rPr lang="fr-FR" sz="2000" dirty="0" err="1" smtClean="0"/>
              <a:t>Rectified</a:t>
            </a:r>
            <a:r>
              <a:rPr lang="fr-FR" sz="2000" dirty="0" smtClean="0"/>
              <a:t> Liner Unit), </a:t>
            </a:r>
            <a:r>
              <a:rPr lang="fr-FR" sz="2000" dirty="0" err="1" smtClean="0"/>
              <a:t>LeakyRelu</a:t>
            </a:r>
            <a:endParaRPr lang="fr-FR" sz="2000" dirty="0" smtClean="0"/>
          </a:p>
          <a:p>
            <a:pPr lvl="1"/>
            <a:r>
              <a:rPr lang="fr-FR" sz="2000" dirty="0" err="1" smtClean="0"/>
              <a:t>Sigmoid</a:t>
            </a:r>
            <a:r>
              <a:rPr lang="fr-FR" sz="2000" dirty="0" smtClean="0"/>
              <a:t>, Hard </a:t>
            </a:r>
            <a:r>
              <a:rPr lang="fr-FR" sz="2000" dirty="0" err="1" smtClean="0"/>
              <a:t>Sigmoid</a:t>
            </a:r>
            <a:r>
              <a:rPr lang="fr-FR" sz="2000" dirty="0" smtClean="0"/>
              <a:t>, </a:t>
            </a:r>
            <a:r>
              <a:rPr lang="fr-FR" sz="2000" dirty="0" err="1" smtClean="0"/>
              <a:t>Tanh</a:t>
            </a:r>
            <a:endParaRPr lang="fr-FR" sz="2000" dirty="0" smtClean="0"/>
          </a:p>
          <a:p>
            <a:pPr lvl="1"/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Présence ou non d’un seuil</a:t>
            </a:r>
          </a:p>
          <a:p>
            <a:pPr lvl="1"/>
            <a:r>
              <a:rPr lang="fr-FR" dirty="0" smtClean="0"/>
              <a:t>Seuil à 0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</TotalTime>
  <Words>571</Words>
  <Application>Microsoft Office PowerPoint</Application>
  <PresentationFormat>Affichage à l'écran (4:3)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Courier New</vt:lpstr>
      <vt:lpstr>Monotype Sorts</vt:lpstr>
      <vt:lpstr>Times New Roman</vt:lpstr>
      <vt:lpstr>Wingdings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245</cp:revision>
  <dcterms:created xsi:type="dcterms:W3CDTF">2000-04-10T19:33:12Z</dcterms:created>
  <dcterms:modified xsi:type="dcterms:W3CDTF">2020-03-10T08:14:34Z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