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8"/>
  </p:notesMasterIdLst>
  <p:handoutMasterIdLst>
    <p:handoutMasterId r:id="rId49"/>
  </p:handoutMasterIdLst>
  <p:sldIdLst>
    <p:sldId id="264" r:id="rId2"/>
    <p:sldId id="271" r:id="rId3"/>
    <p:sldId id="326" r:id="rId4"/>
    <p:sldId id="298" r:id="rId5"/>
    <p:sldId id="299" r:id="rId6"/>
    <p:sldId id="327" r:id="rId7"/>
    <p:sldId id="328" r:id="rId8"/>
    <p:sldId id="330" r:id="rId9"/>
    <p:sldId id="329" r:id="rId10"/>
    <p:sldId id="331" r:id="rId11"/>
    <p:sldId id="300" r:id="rId12"/>
    <p:sldId id="332" r:id="rId13"/>
    <p:sldId id="301" r:id="rId14"/>
    <p:sldId id="334" r:id="rId15"/>
    <p:sldId id="302" r:id="rId16"/>
    <p:sldId id="333" r:id="rId17"/>
    <p:sldId id="316" r:id="rId18"/>
    <p:sldId id="303" r:id="rId19"/>
    <p:sldId id="304" r:id="rId20"/>
    <p:sldId id="336" r:id="rId21"/>
    <p:sldId id="335" r:id="rId22"/>
    <p:sldId id="337" r:id="rId23"/>
    <p:sldId id="338" r:id="rId24"/>
    <p:sldId id="339" r:id="rId25"/>
    <p:sldId id="340" r:id="rId26"/>
    <p:sldId id="341" r:id="rId27"/>
    <p:sldId id="350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05" r:id="rId37"/>
    <p:sldId id="306" r:id="rId38"/>
    <p:sldId id="353" r:id="rId39"/>
    <p:sldId id="351" r:id="rId40"/>
    <p:sldId id="352" r:id="rId41"/>
    <p:sldId id="354" r:id="rId42"/>
    <p:sldId id="355" r:id="rId43"/>
    <p:sldId id="320" r:id="rId44"/>
    <p:sldId id="356" r:id="rId45"/>
    <p:sldId id="357" r:id="rId46"/>
    <p:sldId id="358" r:id="rId4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 smtClean="0"/>
              <a:t>9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Keras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 smtClean="0"/>
              <a:t>Deep</a:t>
            </a:r>
            <a:r>
              <a:rPr lang="fr-FR" sz="3600" dirty="0" smtClean="0"/>
              <a:t> Learning</a:t>
            </a:r>
            <a:endParaRPr lang="fr-FR" sz="3600" dirty="0"/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Keras.Model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 smtClean="0"/>
              <a:t>keras.Model</a:t>
            </a:r>
            <a:r>
              <a:rPr lang="fr-FR" dirty="0" smtClean="0"/>
              <a:t>(inputs, outputs)</a:t>
            </a:r>
            <a:endParaRPr lang="fr-FR" dirty="0"/>
          </a:p>
          <a:p>
            <a:pPr lvl="1"/>
            <a:r>
              <a:rPr lang="fr-FR" dirty="0" smtClean="0"/>
              <a:t>Ajout </a:t>
            </a:r>
            <a:r>
              <a:rPr lang="fr-FR" dirty="0"/>
              <a:t>d’un layer </a:t>
            </a:r>
            <a:r>
              <a:rPr lang="fr-FR" dirty="0" smtClean="0"/>
              <a:t>un </a:t>
            </a:r>
            <a:r>
              <a:rPr lang="fr-FR" dirty="0" err="1" smtClean="0"/>
              <a:t>tuple</a:t>
            </a:r>
            <a:r>
              <a:rPr lang="fr-FR" dirty="0" smtClean="0"/>
              <a:t> </a:t>
            </a:r>
            <a:r>
              <a:rPr lang="fr-FR" dirty="0" err="1" smtClean="0"/>
              <a:t>postfixé</a:t>
            </a:r>
            <a:endParaRPr lang="fr-FR" dirty="0" smtClean="0"/>
          </a:p>
          <a:p>
            <a:pPr lvl="1"/>
            <a:r>
              <a:rPr lang="fr-FR" dirty="0" smtClean="0"/>
              <a:t>Un layer peut avoir plusieurs parents (non MLP)</a:t>
            </a:r>
          </a:p>
          <a:p>
            <a:pPr lvl="1"/>
            <a:r>
              <a:rPr lang="fr-FR" dirty="0" smtClean="0"/>
              <a:t>Le modèle peut avoir plusieurs inputs et outputs</a:t>
            </a:r>
          </a:p>
          <a:p>
            <a:pPr lvl="1"/>
            <a:r>
              <a:rPr lang="fr-FR" dirty="0" smtClean="0"/>
              <a:t>Le premier layer doit être de type Input(</a:t>
            </a:r>
            <a:r>
              <a:rPr lang="fr-FR" dirty="0" err="1" smtClean="0"/>
              <a:t>shape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221088"/>
            <a:ext cx="537564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5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Initializer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kernel_initializer</a:t>
            </a:r>
            <a:r>
              <a:rPr lang="fr-FR" dirty="0"/>
              <a:t> </a:t>
            </a:r>
            <a:r>
              <a:rPr lang="fr-FR" dirty="0" smtClean="0"/>
              <a:t>et </a:t>
            </a:r>
            <a:r>
              <a:rPr lang="fr-FR" dirty="0" err="1" smtClean="0"/>
              <a:t>bias_initializer</a:t>
            </a:r>
            <a:endParaRPr lang="fr-FR" dirty="0" smtClean="0"/>
          </a:p>
          <a:p>
            <a:pPr lvl="1"/>
            <a:r>
              <a:rPr lang="fr-FR" dirty="0" smtClean="0"/>
              <a:t>Valeur initiale des poids</a:t>
            </a:r>
          </a:p>
          <a:p>
            <a:pPr lvl="1"/>
            <a:r>
              <a:rPr lang="fr-FR" dirty="0" smtClean="0"/>
              <a:t>Par défaut </a:t>
            </a:r>
            <a:r>
              <a:rPr lang="fr-FR" dirty="0" err="1" smtClean="0"/>
              <a:t>glorot_normal</a:t>
            </a:r>
            <a:endParaRPr lang="fr-FR" dirty="0" smtClean="0"/>
          </a:p>
          <a:p>
            <a:pPr lvl="1"/>
            <a:r>
              <a:rPr lang="fr-FR" dirty="0" err="1"/>
              <a:t>sqrt</a:t>
            </a:r>
            <a:r>
              <a:rPr lang="fr-FR" dirty="0"/>
              <a:t>(2 / (</a:t>
            </a:r>
            <a:r>
              <a:rPr lang="fr-FR" dirty="0" err="1"/>
              <a:t>fan_in</a:t>
            </a:r>
            <a:r>
              <a:rPr lang="fr-FR" dirty="0"/>
              <a:t> + </a:t>
            </a:r>
            <a:r>
              <a:rPr lang="fr-FR" dirty="0" err="1"/>
              <a:t>fan_out</a:t>
            </a:r>
            <a:r>
              <a:rPr lang="fr-FR" dirty="0" smtClean="0"/>
              <a:t>))</a:t>
            </a:r>
          </a:p>
          <a:p>
            <a:pPr lvl="1"/>
            <a:r>
              <a:rPr lang="fr-FR" dirty="0" err="1" smtClean="0"/>
              <a:t>fan_in</a:t>
            </a:r>
            <a:r>
              <a:rPr lang="fr-FR" dirty="0" smtClean="0"/>
              <a:t> = nb input du perceptron (</a:t>
            </a:r>
            <a:r>
              <a:rPr lang="fr-FR" dirty="0" err="1" smtClean="0"/>
              <a:t>tensor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fan_out</a:t>
            </a:r>
            <a:r>
              <a:rPr lang="fr-FR" dirty="0" smtClean="0"/>
              <a:t> = nb output</a:t>
            </a:r>
          </a:p>
          <a:p>
            <a:pPr lvl="1"/>
            <a:r>
              <a:rPr lang="fr-FR" dirty="0" smtClean="0"/>
              <a:t>Dans le cas d'une activation </a:t>
            </a:r>
            <a:r>
              <a:rPr lang="fr-FR" dirty="0" smtClean="0"/>
              <a:t>linéaire</a:t>
            </a:r>
            <a:endParaRPr lang="fr-FR" dirty="0" smtClean="0"/>
          </a:p>
          <a:p>
            <a:pPr lvl="1"/>
            <a:r>
              <a:rPr lang="fr-FR" dirty="0" smtClean="0"/>
              <a:t>ho=</a:t>
            </a:r>
            <a:r>
              <a:rPr lang="fr-FR" dirty="0" err="1"/>
              <a:t>w</a:t>
            </a:r>
            <a:r>
              <a:rPr lang="fr-FR" dirty="0" err="1" smtClean="0"/>
              <a:t>eight</a:t>
            </a:r>
            <a:r>
              <a:rPr lang="fr-FR" dirty="0" smtClean="0"/>
              <a:t>*x </a:t>
            </a:r>
            <a:r>
              <a:rPr lang="fr-FR" dirty="0"/>
              <a:t>+ </a:t>
            </a:r>
            <a:r>
              <a:rPr lang="fr-FR" dirty="0" err="1" smtClean="0"/>
              <a:t>bias</a:t>
            </a:r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21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Optimizer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Algorithme de </a:t>
            </a:r>
            <a:r>
              <a:rPr lang="fr-FR" dirty="0" err="1" smtClean="0"/>
              <a:t>backtracking</a:t>
            </a:r>
            <a:endParaRPr lang="fr-FR" dirty="0"/>
          </a:p>
          <a:p>
            <a:r>
              <a:rPr lang="fr-FR" dirty="0" smtClean="0"/>
              <a:t>En 1</a:t>
            </a:r>
            <a:r>
              <a:rPr lang="fr-FR" baseline="30000" dirty="0" smtClean="0"/>
              <a:t>ère</a:t>
            </a:r>
            <a:r>
              <a:rPr lang="fr-FR" dirty="0" smtClean="0"/>
              <a:t> intention utiliser </a:t>
            </a:r>
            <a:r>
              <a:rPr lang="fr-FR" dirty="0" err="1" smtClean="0"/>
              <a:t>RMSProp</a:t>
            </a:r>
            <a:endParaRPr lang="fr-FR" dirty="0" smtClean="0"/>
          </a:p>
          <a:p>
            <a:pPr lvl="1"/>
            <a:r>
              <a:rPr lang="fr-FR" dirty="0" smtClean="0"/>
              <a:t>Ou Adam (presque identique)</a:t>
            </a:r>
          </a:p>
          <a:p>
            <a:r>
              <a:rPr lang="fr-FR" dirty="0" smtClean="0"/>
              <a:t>Plus tard nous verrons SGD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414" y="3717032"/>
            <a:ext cx="3658245" cy="244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1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Compile construit le réseaux de </a:t>
            </a:r>
            <a:r>
              <a:rPr lang="fr-FR" dirty="0" smtClean="0"/>
              <a:t>tenseurs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lvl="1"/>
            <a:r>
              <a:rPr lang="fr-FR" dirty="0" err="1" smtClean="0"/>
              <a:t>Loss</a:t>
            </a:r>
            <a:endParaRPr lang="fr-FR" dirty="0" smtClean="0"/>
          </a:p>
          <a:p>
            <a:pPr lvl="2"/>
            <a:r>
              <a:rPr lang="fr-FR" dirty="0" smtClean="0"/>
              <a:t>Méthode de calcul du </a:t>
            </a:r>
            <a:r>
              <a:rPr lang="fr-FR" dirty="0" err="1" smtClean="0"/>
              <a:t>loss</a:t>
            </a:r>
            <a:endParaRPr lang="fr-FR" dirty="0" smtClean="0"/>
          </a:p>
          <a:p>
            <a:pPr lvl="2"/>
            <a:r>
              <a:rPr lang="fr-FR" dirty="0" err="1" smtClean="0"/>
              <a:t>mse</a:t>
            </a:r>
            <a:r>
              <a:rPr lang="fr-FR" dirty="0" smtClean="0"/>
              <a:t> :  </a:t>
            </a:r>
            <a:r>
              <a:rPr lang="fr-FR" dirty="0" err="1" smtClean="0"/>
              <a:t>Mean</a:t>
            </a:r>
            <a:r>
              <a:rPr lang="fr-FR" dirty="0" smtClean="0"/>
              <a:t> </a:t>
            </a:r>
            <a:r>
              <a:rPr lang="fr-FR" dirty="0" err="1" smtClean="0"/>
              <a:t>Squared</a:t>
            </a:r>
            <a:r>
              <a:rPr lang="fr-FR" dirty="0" smtClean="0"/>
              <a:t> </a:t>
            </a:r>
            <a:r>
              <a:rPr lang="fr-FR" dirty="0" err="1" smtClean="0"/>
              <a:t>Error</a:t>
            </a:r>
            <a:endParaRPr lang="fr-FR" dirty="0" smtClean="0"/>
          </a:p>
          <a:p>
            <a:pPr lvl="1"/>
            <a:r>
              <a:rPr lang="fr-FR" dirty="0" err="1" smtClean="0"/>
              <a:t>Metrics</a:t>
            </a:r>
            <a:endParaRPr lang="fr-FR" dirty="0" smtClean="0"/>
          </a:p>
          <a:p>
            <a:pPr lvl="2"/>
            <a:r>
              <a:rPr lang="fr-FR" dirty="0" smtClean="0"/>
              <a:t>Par défaut seul le </a:t>
            </a:r>
            <a:r>
              <a:rPr lang="fr-FR" dirty="0" err="1" smtClean="0"/>
              <a:t>loss</a:t>
            </a:r>
            <a:r>
              <a:rPr lang="fr-FR" dirty="0" smtClean="0"/>
              <a:t> est affiché (peu parlant)</a:t>
            </a:r>
          </a:p>
          <a:p>
            <a:pPr lvl="2"/>
            <a:r>
              <a:rPr lang="fr-FR" dirty="0" smtClean="0"/>
              <a:t>Le </a:t>
            </a:r>
            <a:r>
              <a:rPr lang="fr-FR" dirty="0" err="1" smtClean="0"/>
              <a:t>metric</a:t>
            </a:r>
            <a:r>
              <a:rPr lang="fr-FR" dirty="0" smtClean="0"/>
              <a:t> le plus parlant est </a:t>
            </a:r>
            <a:r>
              <a:rPr lang="fr-FR" dirty="0" err="1" smtClean="0"/>
              <a:t>accuracy</a:t>
            </a:r>
            <a:r>
              <a:rPr lang="fr-FR" dirty="0" smtClean="0"/>
              <a:t> qui affiche la précision du calcul soit </a:t>
            </a:r>
            <a:r>
              <a:rPr lang="fr-FR" dirty="0" err="1" smtClean="0"/>
              <a:t>nbGoodResult</a:t>
            </a:r>
            <a:r>
              <a:rPr lang="fr-FR" dirty="0" smtClean="0"/>
              <a:t> / </a:t>
            </a:r>
            <a:r>
              <a:rPr lang="fr-FR" dirty="0" err="1" smtClean="0"/>
              <a:t>nbTotalItem</a:t>
            </a:r>
            <a:endParaRPr lang="fr-FR" dirty="0" smtClean="0"/>
          </a:p>
          <a:p>
            <a:r>
              <a:rPr lang="fr-FR" dirty="0" err="1" smtClean="0"/>
              <a:t>Model.summary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Affiche le réseau</a:t>
            </a: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0848"/>
            <a:ext cx="6790469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9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complet de compilation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743369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3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Entraine le modèle</a:t>
            </a:r>
            <a:endParaRPr lang="fr-FR" dirty="0" smtClean="0"/>
          </a:p>
          <a:p>
            <a:pPr lvl="1"/>
            <a:r>
              <a:rPr lang="fr-FR" dirty="0" err="1" smtClean="0"/>
              <a:t>model.fit</a:t>
            </a:r>
            <a:r>
              <a:rPr lang="fr-FR" dirty="0" smtClean="0"/>
              <a:t>(</a:t>
            </a:r>
            <a:r>
              <a:rPr lang="fr-FR" dirty="0" err="1" smtClean="0"/>
              <a:t>dataset</a:t>
            </a:r>
            <a:r>
              <a:rPr lang="fr-FR" dirty="0"/>
              <a:t>, </a:t>
            </a:r>
            <a:r>
              <a:rPr lang="fr-FR" dirty="0" err="1"/>
              <a:t>epochs</a:t>
            </a:r>
            <a:r>
              <a:rPr lang="fr-FR" dirty="0"/>
              <a:t>=10, </a:t>
            </a:r>
            <a:r>
              <a:rPr lang="fr-FR" dirty="0" err="1"/>
              <a:t>steps_per_epoch</a:t>
            </a:r>
            <a:r>
              <a:rPr lang="fr-FR" dirty="0"/>
              <a:t>=30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Retourn</a:t>
            </a:r>
            <a:r>
              <a:rPr lang="fr-FR" dirty="0" smtClean="0"/>
              <a:t> l’historique des </a:t>
            </a:r>
            <a:r>
              <a:rPr lang="fr-FR" dirty="0" err="1" smtClean="0"/>
              <a:t>metrics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140968"/>
            <a:ext cx="7362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Epochs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Epochs</a:t>
            </a:r>
            <a:r>
              <a:rPr lang="fr-FR" dirty="0" smtClean="0"/>
              <a:t> est le nombre d’itération sur tous le </a:t>
            </a:r>
            <a:r>
              <a:rPr lang="fr-FR" dirty="0" err="1" smtClean="0"/>
              <a:t>dataset</a:t>
            </a:r>
            <a:endParaRPr lang="fr-FR" dirty="0" smtClean="0"/>
          </a:p>
          <a:p>
            <a:pPr lvl="1"/>
            <a:r>
              <a:rPr lang="fr-FR" dirty="0" smtClean="0"/>
              <a:t>Ainsi si le nombre de data dans le </a:t>
            </a:r>
            <a:r>
              <a:rPr lang="fr-FR" dirty="0" err="1" smtClean="0"/>
              <a:t>dataset</a:t>
            </a:r>
            <a:r>
              <a:rPr lang="fr-FR" dirty="0" smtClean="0"/>
              <a:t> est nb = 1000</a:t>
            </a:r>
          </a:p>
          <a:p>
            <a:pPr lvl="1"/>
            <a:r>
              <a:rPr lang="fr-FR" dirty="0" smtClean="0"/>
              <a:t>Si </a:t>
            </a:r>
            <a:r>
              <a:rPr lang="fr-FR" dirty="0" err="1" smtClean="0"/>
              <a:t>epochs</a:t>
            </a:r>
            <a:r>
              <a:rPr lang="fr-FR" dirty="0" smtClean="0"/>
              <a:t> = 10 il y aura 10000 inférences</a:t>
            </a:r>
          </a:p>
          <a:p>
            <a:r>
              <a:rPr lang="fr-FR" dirty="0" err="1" smtClean="0"/>
              <a:t>Steps_per_epoch</a:t>
            </a:r>
            <a:endParaRPr lang="fr-FR" dirty="0" smtClean="0"/>
          </a:p>
          <a:p>
            <a:pPr lvl="1"/>
            <a:r>
              <a:rPr lang="fr-FR" dirty="0" smtClean="0"/>
              <a:t>Il s’agit du ratio </a:t>
            </a:r>
            <a:r>
              <a:rPr lang="fr-FR" dirty="0" err="1" smtClean="0"/>
              <a:t>nbInference</a:t>
            </a:r>
            <a:r>
              <a:rPr lang="fr-FR" dirty="0" smtClean="0"/>
              <a:t> / </a:t>
            </a:r>
            <a:r>
              <a:rPr lang="fr-FR" dirty="0" err="1" smtClean="0"/>
              <a:t>nbBacktracking</a:t>
            </a:r>
            <a:endParaRPr lang="fr-FR" dirty="0" smtClean="0"/>
          </a:p>
          <a:p>
            <a:pPr lvl="1"/>
            <a:r>
              <a:rPr lang="fr-FR" dirty="0" smtClean="0"/>
              <a:t>Moins précis car le </a:t>
            </a:r>
            <a:r>
              <a:rPr lang="fr-FR" dirty="0" err="1" smtClean="0"/>
              <a:t>loss</a:t>
            </a:r>
            <a:r>
              <a:rPr lang="fr-FR" dirty="0" smtClean="0"/>
              <a:t> est la moyenne des </a:t>
            </a:r>
            <a:r>
              <a:rPr lang="fr-FR" dirty="0" err="1" smtClean="0"/>
              <a:t>loss</a:t>
            </a:r>
            <a:r>
              <a:rPr lang="fr-FR" dirty="0" smtClean="0"/>
              <a:t> des inférences du </a:t>
            </a:r>
            <a:r>
              <a:rPr lang="fr-FR" dirty="0" err="1" smtClean="0"/>
              <a:t>steps</a:t>
            </a:r>
            <a:endParaRPr lang="fr-FR" dirty="0" smtClean="0"/>
          </a:p>
          <a:p>
            <a:pPr lvl="1"/>
            <a:r>
              <a:rPr lang="fr-FR" dirty="0" smtClean="0"/>
              <a:t>Plus rapide sur GPU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9135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Evolution de </a:t>
            </a:r>
            <a:r>
              <a:rPr lang="fr-FR" dirty="0" err="1" smtClean="0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5 </a:t>
            </a:r>
            <a:r>
              <a:rPr lang="fr-FR" dirty="0" err="1" smtClean="0"/>
              <a:t>epoch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14008"/>
            <a:ext cx="6408712" cy="37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2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Evaluate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Evalue le modèle</a:t>
            </a:r>
          </a:p>
          <a:p>
            <a:pPr lvl="1"/>
            <a:r>
              <a:rPr lang="fr-FR" dirty="0" err="1" smtClean="0"/>
              <a:t>Metrics</a:t>
            </a:r>
            <a:r>
              <a:rPr lang="fr-FR" dirty="0" smtClean="0"/>
              <a:t> = </a:t>
            </a:r>
            <a:r>
              <a:rPr lang="fr-FR" dirty="0" err="1" smtClean="0"/>
              <a:t>model.evaluate</a:t>
            </a:r>
            <a:r>
              <a:rPr lang="fr-FR" dirty="0" smtClean="0"/>
              <a:t>(</a:t>
            </a:r>
            <a:r>
              <a:rPr lang="fr-FR" dirty="0" err="1" smtClean="0"/>
              <a:t>dataset</a:t>
            </a:r>
            <a:r>
              <a:rPr lang="fr-FR" dirty="0"/>
              <a:t>, </a:t>
            </a:r>
            <a:r>
              <a:rPr lang="fr-FR" dirty="0" err="1"/>
              <a:t>steps</a:t>
            </a:r>
            <a:r>
              <a:rPr lang="fr-FR" dirty="0"/>
              <a:t>=30</a:t>
            </a:r>
            <a:r>
              <a:rPr lang="fr-FR" dirty="0" smtClean="0"/>
              <a:t>)</a:t>
            </a:r>
          </a:p>
          <a:p>
            <a:r>
              <a:rPr lang="fr-FR" dirty="0" smtClean="0"/>
              <a:t>Calcul les </a:t>
            </a:r>
            <a:r>
              <a:rPr lang="fr-FR" dirty="0" err="1" smtClean="0"/>
              <a:t>metrics</a:t>
            </a:r>
            <a:r>
              <a:rPr lang="fr-FR" dirty="0" smtClean="0"/>
              <a:t> du </a:t>
            </a:r>
            <a:r>
              <a:rPr lang="fr-FR" dirty="0" err="1" smtClean="0"/>
              <a:t>dataset</a:t>
            </a:r>
            <a:r>
              <a:rPr lang="fr-FR" dirty="0" smtClean="0"/>
              <a:t> après l’apprentissage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872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Predict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Prédiction</a:t>
            </a:r>
          </a:p>
          <a:p>
            <a:pPr lvl="1"/>
            <a:r>
              <a:rPr lang="fr-FR" dirty="0" err="1" smtClean="0"/>
              <a:t>result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/>
              <a:t>model.predict</a:t>
            </a:r>
            <a:r>
              <a:rPr lang="fr-FR" dirty="0"/>
              <a:t>(data, </a:t>
            </a:r>
            <a:r>
              <a:rPr lang="fr-FR" dirty="0" err="1"/>
              <a:t>batch_size</a:t>
            </a:r>
            <a:r>
              <a:rPr lang="fr-FR" dirty="0"/>
              <a:t>=32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 smtClean="0"/>
              <a:t>Calcul la prédiction pour data</a:t>
            </a:r>
          </a:p>
          <a:p>
            <a:pPr lvl="1"/>
            <a:r>
              <a:rPr lang="fr-FR" dirty="0" err="1" smtClean="0"/>
              <a:t>Batch_size</a:t>
            </a:r>
            <a:r>
              <a:rPr lang="fr-FR" dirty="0" smtClean="0"/>
              <a:t> définit le nombre de données analysées dans le même cycle GPU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933056"/>
            <a:ext cx="625259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est une </a:t>
            </a:r>
            <a:r>
              <a:rPr lang="fr-FR" dirty="0" smtClean="0"/>
              <a:t>API Python portable qui permet d'effectuer du </a:t>
            </a:r>
            <a:r>
              <a:rPr lang="fr-FR" dirty="0" err="1" smtClean="0"/>
              <a:t>Deep</a:t>
            </a:r>
            <a:r>
              <a:rPr lang="fr-FR" dirty="0" smtClean="0"/>
              <a:t> Learning par-dessus </a:t>
            </a:r>
            <a:r>
              <a:rPr lang="fr-FR" dirty="0" err="1" smtClean="0"/>
              <a:t>Tensorflow</a:t>
            </a:r>
            <a:r>
              <a:rPr lang="fr-FR" dirty="0" smtClean="0"/>
              <a:t>, CNTK </a:t>
            </a:r>
            <a:r>
              <a:rPr lang="fr-FR" dirty="0"/>
              <a:t>et </a:t>
            </a:r>
            <a:r>
              <a:rPr lang="fr-FR" dirty="0" err="1" smtClean="0"/>
              <a:t>Theano</a:t>
            </a:r>
            <a:endParaRPr lang="fr-FR" dirty="0" smtClean="0"/>
          </a:p>
          <a:p>
            <a:pPr lvl="1"/>
            <a:r>
              <a:rPr lang="fr-FR" dirty="0" smtClean="0"/>
              <a:t>Elle </a:t>
            </a:r>
            <a:r>
              <a:rPr lang="fr-FR" dirty="0"/>
              <a:t>a été initialement écrite par François </a:t>
            </a:r>
            <a:r>
              <a:rPr lang="fr-FR" dirty="0" smtClean="0"/>
              <a:t>Chollet</a:t>
            </a:r>
          </a:p>
          <a:p>
            <a:pPr lvl="2"/>
            <a:r>
              <a:rPr lang="fr-FR" dirty="0" smtClean="0"/>
              <a:t>Salarié de Google</a:t>
            </a:r>
          </a:p>
          <a:p>
            <a:pPr lvl="1"/>
            <a:r>
              <a:rPr lang="fr-FR" dirty="0" smtClean="0"/>
              <a:t>Permet d'écrire des réseaux neuronaux simplement</a:t>
            </a:r>
          </a:p>
          <a:p>
            <a:pPr lvl="1"/>
            <a:r>
              <a:rPr lang="fr-FR" dirty="0" smtClean="0"/>
              <a:t>Permet de rendre le code </a:t>
            </a:r>
            <a:r>
              <a:rPr lang="fr-FR" dirty="0" err="1" smtClean="0"/>
              <a:t>TensorFlow</a:t>
            </a:r>
            <a:r>
              <a:rPr lang="fr-FR" dirty="0" smtClean="0"/>
              <a:t> portable vers CNTK et </a:t>
            </a:r>
            <a:r>
              <a:rPr lang="fr-FR" dirty="0" err="1" smtClean="0"/>
              <a:t>Theano</a:t>
            </a:r>
            <a:endParaRPr lang="fr-FR" dirty="0" smtClean="0"/>
          </a:p>
          <a:p>
            <a:pPr lvl="1"/>
            <a:r>
              <a:rPr lang="fr-FR" dirty="0" smtClean="0"/>
              <a:t>Package </a:t>
            </a:r>
            <a:r>
              <a:rPr lang="fr-FR" dirty="0" err="1" smtClean="0"/>
              <a:t>keras</a:t>
            </a:r>
            <a:endParaRPr lang="fr-FR" dirty="0" smtClean="0"/>
          </a:p>
          <a:p>
            <a:r>
              <a:rPr lang="fr-FR" dirty="0" smtClean="0"/>
              <a:t>Inclus dans </a:t>
            </a:r>
            <a:r>
              <a:rPr lang="fr-FR" dirty="0" err="1" smtClean="0"/>
              <a:t>Tensorflow</a:t>
            </a:r>
            <a:r>
              <a:rPr lang="fr-FR" dirty="0" smtClean="0"/>
              <a:t> 2</a:t>
            </a:r>
          </a:p>
          <a:p>
            <a:pPr lvl="1"/>
            <a:r>
              <a:rPr lang="fr-FR" dirty="0" smtClean="0"/>
              <a:t>Import </a:t>
            </a:r>
            <a:r>
              <a:rPr lang="fr-FR" dirty="0" err="1" smtClean="0"/>
              <a:t>tensorflow.keras</a:t>
            </a:r>
            <a:endParaRPr lang="fr-FR" dirty="0"/>
          </a:p>
        </p:txBody>
      </p:sp>
      <p:pic>
        <p:nvPicPr>
          <p:cNvPr id="1026" name="Picture 2" descr="FranÃ§ois Choll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77" y="1844824"/>
            <a:ext cx="1381994" cy="13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0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85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Echantillonage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</a:t>
            </a:r>
            <a:r>
              <a:rPr lang="fr-FR" dirty="0" smtClean="0"/>
              <a:t>précieuse</a:t>
            </a:r>
          </a:p>
          <a:p>
            <a:pPr lvl="1"/>
            <a:r>
              <a:rPr lang="fr-FR" dirty="0" smtClean="0"/>
              <a:t>Il </a:t>
            </a:r>
            <a:r>
              <a:rPr lang="fr-FR" dirty="0"/>
              <a:t>faut pouvoir l’utiliser à bon escient afin de pouvoir à la fois choisir un modèle et </a:t>
            </a:r>
            <a:r>
              <a:rPr lang="fr-FR" dirty="0" smtClean="0"/>
              <a:t>l'entraîner</a:t>
            </a:r>
          </a:p>
          <a:p>
            <a:pPr lvl="1"/>
            <a:r>
              <a:rPr lang="fr-FR" dirty="0" smtClean="0"/>
              <a:t>mais </a:t>
            </a:r>
            <a:r>
              <a:rPr lang="fr-FR" dirty="0"/>
              <a:t>aussi de pouvoir tester la qualité de ce </a:t>
            </a:r>
            <a:r>
              <a:rPr lang="fr-FR" dirty="0" smtClean="0"/>
              <a:t>modèle</a:t>
            </a:r>
          </a:p>
          <a:p>
            <a:r>
              <a:rPr lang="fr-FR" dirty="0"/>
              <a:t>La première question à se poser </a:t>
            </a:r>
            <a:r>
              <a:rPr lang="fr-FR" dirty="0" smtClean="0"/>
              <a:t>est</a:t>
            </a:r>
          </a:p>
          <a:p>
            <a:pPr lvl="1"/>
            <a:r>
              <a:rPr lang="fr-FR" dirty="0" smtClean="0"/>
              <a:t>Est-ce </a:t>
            </a:r>
            <a:r>
              <a:rPr lang="fr-FR" dirty="0"/>
              <a:t>qu’on va utiliser toutes les données d'exemple dont on </a:t>
            </a:r>
            <a:r>
              <a:rPr lang="fr-FR" dirty="0" smtClean="0"/>
              <a:t>dispose ?</a:t>
            </a:r>
          </a:p>
          <a:p>
            <a:pPr lvl="1"/>
            <a:r>
              <a:rPr lang="fr-FR" dirty="0" smtClean="0"/>
              <a:t>Volume, tests, …</a:t>
            </a:r>
          </a:p>
          <a:p>
            <a:r>
              <a:rPr lang="fr-FR" dirty="0" smtClean="0"/>
              <a:t>Il faut échantillonner (</a:t>
            </a:r>
            <a:r>
              <a:rPr lang="fr-FR" dirty="0" err="1" smtClean="0"/>
              <a:t>sampling</a:t>
            </a:r>
            <a:r>
              <a:rPr lang="fr-FR" dirty="0" smtClean="0"/>
              <a:t>) les données à tester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105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Overfitting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</a:t>
            </a:r>
            <a:r>
              <a:rPr lang="fr-FR" dirty="0" smtClean="0"/>
              <a:t>de </a:t>
            </a:r>
            <a:r>
              <a:rPr lang="fr-FR" dirty="0" err="1" smtClean="0"/>
              <a:t>surapprentissage</a:t>
            </a:r>
            <a:r>
              <a:rPr lang="fr-FR" dirty="0" smtClean="0"/>
              <a:t> désigne </a:t>
            </a:r>
            <a:r>
              <a:rPr lang="fr-FR" dirty="0"/>
              <a:t>le fait que le modèle que vous avez choisi est trop collé aux données </a:t>
            </a:r>
            <a:r>
              <a:rPr lang="fr-FR" dirty="0" smtClean="0"/>
              <a:t>d'entraînement</a:t>
            </a:r>
          </a:p>
          <a:p>
            <a:pPr lvl="1"/>
            <a:r>
              <a:rPr lang="fr-FR" dirty="0" smtClean="0"/>
              <a:t>C'est </a:t>
            </a:r>
            <a:r>
              <a:rPr lang="fr-FR" dirty="0"/>
              <a:t>un problème classique de data science, lorsqu'on choisi un modèle trop "flexible", c'est à dire avec une complexité trop élevée qui prend aussi en compte le bruit du </a:t>
            </a:r>
            <a:r>
              <a:rPr lang="fr-FR" dirty="0" smtClean="0"/>
              <a:t>phénomène</a:t>
            </a:r>
          </a:p>
          <a:p>
            <a:pPr lvl="1"/>
            <a:r>
              <a:rPr lang="fr-FR" dirty="0" smtClean="0"/>
              <a:t>Ici modèle simple </a:t>
            </a:r>
          </a:p>
          <a:p>
            <a:pPr lvl="1"/>
            <a:r>
              <a:rPr lang="fr-FR" dirty="0" smtClean="0"/>
              <a:t>vs modèle </a:t>
            </a:r>
            <a:r>
              <a:rPr lang="fr-FR" dirty="0" smtClean="0"/>
              <a:t>complexe</a:t>
            </a:r>
            <a:endParaRPr lang="fr-FR" dirty="0" smtClean="0"/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41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Randomisation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l </a:t>
            </a:r>
            <a:r>
              <a:rPr lang="fr-FR" dirty="0"/>
              <a:t>s’avère que si on entraîne le modèle avec des données, il va naturellement être plus performant sur ces </a:t>
            </a:r>
            <a:r>
              <a:rPr lang="fr-FR" dirty="0" smtClean="0"/>
              <a:t>données-là</a:t>
            </a:r>
          </a:p>
          <a:p>
            <a:r>
              <a:rPr lang="fr-FR" dirty="0" smtClean="0"/>
              <a:t>Ce </a:t>
            </a:r>
            <a:r>
              <a:rPr lang="fr-FR" dirty="0"/>
              <a:t>qui nous intéresse c’est de mesurer sa performance sur des données qu’il n’a jamais vues puisque c’est ce qui va se passer en </a:t>
            </a:r>
            <a:r>
              <a:rPr lang="fr-FR" dirty="0" smtClean="0"/>
              <a:t>pratique</a:t>
            </a:r>
          </a:p>
          <a:p>
            <a:r>
              <a:rPr lang="fr-FR" dirty="0" smtClean="0"/>
              <a:t>Cette </a:t>
            </a:r>
            <a:r>
              <a:rPr lang="fr-FR" dirty="0"/>
              <a:t>performance est appelée la </a:t>
            </a:r>
            <a:r>
              <a:rPr lang="fr-FR" b="1" dirty="0"/>
              <a:t>généralisation</a:t>
            </a:r>
            <a:r>
              <a:rPr lang="fr-FR" dirty="0"/>
              <a:t> du </a:t>
            </a:r>
            <a:r>
              <a:rPr lang="fr-FR" dirty="0" smtClean="0"/>
              <a:t>modèle</a:t>
            </a:r>
            <a:endParaRPr lang="fr-FR" dirty="0"/>
          </a:p>
          <a:p>
            <a:pPr lvl="1"/>
            <a:r>
              <a:rPr lang="fr-FR" dirty="0" smtClean="0"/>
              <a:t>Sa </a:t>
            </a:r>
            <a:r>
              <a:rPr lang="fr-FR" dirty="0"/>
              <a:t>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118572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Randomisation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utiliser le bon échantillon</a:t>
            </a:r>
          </a:p>
          <a:p>
            <a:pPr lvl="1"/>
            <a:r>
              <a:rPr lang="fr-FR" dirty="0" smtClean="0"/>
              <a:t>Bien répartis</a:t>
            </a:r>
          </a:p>
          <a:p>
            <a:pPr lvl="1"/>
            <a:r>
              <a:rPr lang="fr-FR" dirty="0" smtClean="0"/>
              <a:t>Ne pas introduire de biais</a:t>
            </a:r>
          </a:p>
          <a:p>
            <a:pPr lvl="1"/>
            <a:r>
              <a:rPr lang="fr-FR" dirty="0" smtClean="0"/>
              <a:t>Par exemple à Paris les loyers sont plus chères qu’ailleurs</a:t>
            </a:r>
          </a:p>
          <a:p>
            <a:r>
              <a:rPr lang="fr-FR" dirty="0" smtClean="0"/>
              <a:t>Il faut ensuite découper l’échantillon avec le</a:t>
            </a:r>
          </a:p>
          <a:p>
            <a:pPr lvl="1"/>
            <a:r>
              <a:rPr lang="fr-FR" dirty="0" smtClean="0"/>
              <a:t>Training Set</a:t>
            </a:r>
          </a:p>
          <a:p>
            <a:pPr lvl="1"/>
            <a:r>
              <a:rPr lang="fr-FR" dirty="0" err="1" smtClean="0"/>
              <a:t>Testing</a:t>
            </a:r>
            <a:r>
              <a:rPr lang="fr-FR" dirty="0" smtClean="0"/>
              <a:t> Set</a:t>
            </a:r>
          </a:p>
          <a:p>
            <a:r>
              <a:rPr lang="fr-FR" dirty="0" smtClean="0"/>
              <a:t>L’un sert à l’apprentissage, l’autre au test</a:t>
            </a:r>
          </a:p>
          <a:p>
            <a:pPr lvl="1"/>
            <a:r>
              <a:rPr lang="fr-FR" dirty="0" smtClean="0"/>
              <a:t>Souvent 80/20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97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Vocabulaire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 smtClean="0"/>
              <a:t>TensorFlow</a:t>
            </a:r>
            <a:r>
              <a:rPr lang="fr-FR" sz="2400" dirty="0" smtClean="0"/>
              <a:t> et </a:t>
            </a:r>
            <a:r>
              <a:rPr lang="fr-FR" sz="2400" dirty="0" err="1" smtClean="0"/>
              <a:t>SKLearn</a:t>
            </a:r>
            <a:r>
              <a:rPr lang="fr-FR" sz="2400" dirty="0" smtClean="0"/>
              <a:t> n’utilisent pas le même vocabulaire</a:t>
            </a:r>
          </a:p>
          <a:p>
            <a:r>
              <a:rPr lang="fr-FR" sz="2400" dirty="0" err="1" smtClean="0"/>
              <a:t>TrainingSet</a:t>
            </a:r>
            <a:endParaRPr lang="fr-FR" sz="2400" dirty="0" smtClean="0"/>
          </a:p>
          <a:p>
            <a:pPr lvl="1"/>
            <a:r>
              <a:rPr lang="fr-FR" sz="2000" dirty="0" smtClean="0"/>
              <a:t>Jeux d’entrainement</a:t>
            </a:r>
          </a:p>
          <a:p>
            <a:pPr lvl="1"/>
            <a:r>
              <a:rPr lang="fr-FR" sz="2000" dirty="0" smtClean="0"/>
              <a:t>Calcul du </a:t>
            </a:r>
            <a:r>
              <a:rPr lang="fr-FR" sz="2000" dirty="0" err="1" smtClean="0"/>
              <a:t>Loss</a:t>
            </a:r>
            <a:endParaRPr lang="fr-FR" sz="2000" dirty="0" smtClean="0"/>
          </a:p>
          <a:p>
            <a:r>
              <a:rPr lang="fr-FR" sz="2400" dirty="0" err="1" smtClean="0"/>
              <a:t>ValidationSet</a:t>
            </a:r>
            <a:endParaRPr lang="fr-FR" sz="2400" dirty="0" smtClean="0"/>
          </a:p>
          <a:p>
            <a:pPr lvl="1"/>
            <a:r>
              <a:rPr lang="fr-FR" sz="2000" dirty="0" smtClean="0"/>
              <a:t>Jeux pour mesurer la qualité du modèle</a:t>
            </a:r>
          </a:p>
          <a:p>
            <a:pPr lvl="1"/>
            <a:r>
              <a:rPr lang="fr-FR" sz="2000" dirty="0" smtClean="0"/>
              <a:t>Ne doit jamais être vu du modèle</a:t>
            </a:r>
          </a:p>
          <a:p>
            <a:r>
              <a:rPr lang="fr-FR" sz="2400" dirty="0" err="1" smtClean="0"/>
              <a:t>TestSet</a:t>
            </a:r>
            <a:endParaRPr lang="fr-FR" sz="2400" dirty="0" smtClean="0"/>
          </a:p>
          <a:p>
            <a:pPr lvl="1"/>
            <a:r>
              <a:rPr lang="fr-FR" sz="2000" dirty="0" smtClean="0"/>
              <a:t>Recette final</a:t>
            </a:r>
          </a:p>
          <a:p>
            <a:pPr lvl="1"/>
            <a:r>
              <a:rPr lang="fr-FR" sz="2000" dirty="0" smtClean="0"/>
              <a:t>Ne doit jamais être vu des développeurs</a:t>
            </a:r>
          </a:p>
        </p:txBody>
      </p:sp>
    </p:spTree>
    <p:extLst>
      <p:ext uri="{BB962C8B-B14F-4D97-AF65-F5344CB8AC3E}">
        <p14:creationId xmlns:p14="http://schemas.microsoft.com/office/powerpoint/2010/main" val="1521370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</a:t>
            </a:r>
            <a:r>
              <a:rPr lang="fr-FR" dirty="0" err="1" smtClean="0"/>
              <a:t>SKLearn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r>
              <a:rPr lang="fr-FR" dirty="0"/>
              <a:t> est un module de sélection de modèle</a:t>
            </a:r>
          </a:p>
          <a:p>
            <a:r>
              <a:rPr lang="fr-FR" dirty="0" err="1"/>
              <a:t>Train_test_split</a:t>
            </a:r>
            <a:r>
              <a:rPr lang="fr-FR" dirty="0"/>
              <a:t> permet de découper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sklearn.model_selection</a:t>
            </a:r>
            <a:r>
              <a:rPr lang="fr-FR" dirty="0"/>
              <a:t> as ms</a:t>
            </a:r>
          </a:p>
          <a:p>
            <a:pPr lvl="1"/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xtest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, </a:t>
            </a:r>
            <a:r>
              <a:rPr lang="fr-FR" dirty="0" err="1"/>
              <a:t>ytest</a:t>
            </a:r>
            <a:r>
              <a:rPr lang="fr-FR" dirty="0"/>
              <a:t> = </a:t>
            </a:r>
            <a:r>
              <a:rPr lang="fr-FR" dirty="0" err="1"/>
              <a:t>ms.train_test_split</a:t>
            </a:r>
            <a:r>
              <a:rPr lang="fr-FR" dirty="0"/>
              <a:t>(X, y, </a:t>
            </a:r>
            <a:r>
              <a:rPr lang="fr-FR" dirty="0" err="1"/>
              <a:t>train_size</a:t>
            </a:r>
            <a:r>
              <a:rPr lang="fr-FR" dirty="0"/>
              <a:t>=0.8, </a:t>
            </a:r>
            <a:r>
              <a:rPr lang="fr-FR" dirty="0" err="1"/>
              <a:t>test_size</a:t>
            </a:r>
            <a:r>
              <a:rPr lang="fr-FR" dirty="0"/>
              <a:t>=0.2</a:t>
            </a:r>
            <a:r>
              <a:rPr lang="fr-FR" dirty="0" smtClean="0"/>
              <a:t>)</a:t>
            </a:r>
          </a:p>
          <a:p>
            <a:r>
              <a:rPr lang="fr-FR" dirty="0" err="1"/>
              <a:t>SKLearn</a:t>
            </a:r>
            <a:r>
              <a:rPr lang="fr-FR" dirty="0"/>
              <a:t> appel test la validation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31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</a:t>
            </a:r>
            <a:r>
              <a:rPr lang="fr-FR" dirty="0" err="1" smtClean="0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pPr lvl="1"/>
            <a:r>
              <a:rPr lang="en-US" dirty="0" err="1" smtClean="0"/>
              <a:t>model.fit</a:t>
            </a:r>
            <a:r>
              <a:rPr lang="en-US" dirty="0" smtClean="0"/>
              <a:t>(</a:t>
            </a:r>
            <a:r>
              <a:rPr lang="en-US" dirty="0" err="1" smtClean="0"/>
              <a:t>validation_split</a:t>
            </a:r>
            <a:r>
              <a:rPr lang="en-US" dirty="0" smtClean="0"/>
              <a:t>=0.2)</a:t>
            </a:r>
            <a:endParaRPr lang="fr-FR" dirty="0" smtClean="0"/>
          </a:p>
          <a:p>
            <a:r>
              <a:rPr lang="fr-FR" dirty="0" smtClean="0"/>
              <a:t>Pour s’assurer la reproductibilité de la randomisation</a:t>
            </a:r>
          </a:p>
          <a:p>
            <a:pPr lvl="1"/>
            <a:r>
              <a:rPr lang="fr-FR" dirty="0" err="1" smtClean="0"/>
              <a:t>tensorflow.random.set_seed</a:t>
            </a:r>
            <a:r>
              <a:rPr lang="fr-FR" dirty="0" smtClean="0"/>
              <a:t>(1511)</a:t>
            </a:r>
          </a:p>
          <a:p>
            <a:r>
              <a:rPr lang="fr-FR" dirty="0" smtClean="0"/>
              <a:t>En cas d’utilisation </a:t>
            </a:r>
            <a:r>
              <a:rPr lang="fr-FR" dirty="0" err="1" smtClean="0"/>
              <a:t>numpy</a:t>
            </a:r>
            <a:endParaRPr lang="fr-FR" dirty="0" smtClean="0"/>
          </a:p>
          <a:p>
            <a:pPr lvl="1"/>
            <a:r>
              <a:rPr lang="fr-FR" dirty="0" err="1" smtClean="0"/>
              <a:t>np.random.seed</a:t>
            </a:r>
            <a:r>
              <a:rPr lang="fr-FR" dirty="0" smtClean="0"/>
              <a:t>(1511</a:t>
            </a:r>
            <a:r>
              <a:rPr lang="fr-FR" dirty="0"/>
              <a:t>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143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Compréhension des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 smtClean="0"/>
              <a:t>Loss</a:t>
            </a:r>
            <a:r>
              <a:rPr lang="fr-FR" sz="2400" dirty="0" smtClean="0"/>
              <a:t> détermine le </a:t>
            </a:r>
            <a:r>
              <a:rPr lang="fr-FR" sz="2400" dirty="0" err="1" smtClean="0"/>
              <a:t>loss</a:t>
            </a:r>
            <a:r>
              <a:rPr lang="fr-FR" sz="2400" dirty="0" smtClean="0"/>
              <a:t> de l’inférence avec les training set</a:t>
            </a:r>
          </a:p>
          <a:p>
            <a:r>
              <a:rPr lang="fr-FR" sz="2400" dirty="0" err="1" smtClean="0"/>
              <a:t>Val_loss</a:t>
            </a:r>
            <a:r>
              <a:rPr lang="fr-FR" sz="2400" dirty="0" smtClean="0"/>
              <a:t> détermine le </a:t>
            </a:r>
            <a:r>
              <a:rPr lang="fr-FR" sz="2400" dirty="0" err="1" smtClean="0"/>
              <a:t>loss</a:t>
            </a:r>
            <a:r>
              <a:rPr lang="fr-FR" sz="2400" dirty="0" smtClean="0"/>
              <a:t> de l’</a:t>
            </a:r>
            <a:r>
              <a:rPr lang="fr-FR" sz="2400" dirty="0" err="1" smtClean="0"/>
              <a:t>epoch</a:t>
            </a:r>
            <a:r>
              <a:rPr lang="fr-FR" sz="2400" dirty="0" smtClean="0"/>
              <a:t> avec le jeux de validation</a:t>
            </a:r>
          </a:p>
          <a:p>
            <a:r>
              <a:rPr lang="fr-FR" sz="2400" dirty="0" err="1" smtClean="0"/>
              <a:t>Accuracy</a:t>
            </a:r>
            <a:r>
              <a:rPr lang="fr-FR" sz="2400" dirty="0" smtClean="0"/>
              <a:t> </a:t>
            </a:r>
            <a:r>
              <a:rPr lang="fr-FR" sz="2400" dirty="0"/>
              <a:t>détermine </a:t>
            </a:r>
            <a:r>
              <a:rPr lang="fr-FR" sz="2400" dirty="0" smtClean="0"/>
              <a:t>la précision de </a:t>
            </a:r>
            <a:r>
              <a:rPr lang="fr-FR" sz="2400" dirty="0"/>
              <a:t>l’inférence avec les training set</a:t>
            </a:r>
          </a:p>
          <a:p>
            <a:r>
              <a:rPr lang="fr-FR" sz="2400" dirty="0"/>
              <a:t>Val</a:t>
            </a:r>
            <a:r>
              <a:rPr lang="fr-FR" sz="2400" dirty="0" smtClean="0"/>
              <a:t>_</a:t>
            </a:r>
            <a:r>
              <a:rPr lang="fr-FR" sz="2400" dirty="0"/>
              <a:t> </a:t>
            </a:r>
            <a:r>
              <a:rPr lang="fr-FR" sz="2400" dirty="0" err="1" smtClean="0"/>
              <a:t>accuracy</a:t>
            </a:r>
            <a:r>
              <a:rPr lang="fr-FR" sz="2400" dirty="0" smtClean="0"/>
              <a:t> </a:t>
            </a:r>
            <a:r>
              <a:rPr lang="fr-FR" sz="2400" dirty="0"/>
              <a:t>détermine la précision </a:t>
            </a:r>
            <a:r>
              <a:rPr lang="fr-FR" sz="2400" dirty="0" smtClean="0"/>
              <a:t>de </a:t>
            </a:r>
            <a:r>
              <a:rPr lang="fr-FR" sz="2400" dirty="0"/>
              <a:t>l’</a:t>
            </a:r>
            <a:r>
              <a:rPr lang="fr-FR" sz="2400" dirty="0" err="1"/>
              <a:t>epoch</a:t>
            </a:r>
            <a:r>
              <a:rPr lang="fr-FR" sz="2400" dirty="0"/>
              <a:t> avec le jeux de </a:t>
            </a:r>
            <a:r>
              <a:rPr lang="fr-FR" sz="2400" dirty="0" smtClean="0"/>
              <a:t>validation</a:t>
            </a:r>
          </a:p>
          <a:p>
            <a:r>
              <a:rPr lang="fr-FR" sz="2400" dirty="0" smtClean="0"/>
              <a:t>Si </a:t>
            </a:r>
            <a:r>
              <a:rPr lang="fr-FR" sz="2400" dirty="0" err="1" smtClean="0"/>
              <a:t>accuracy</a:t>
            </a:r>
            <a:r>
              <a:rPr lang="fr-FR" sz="2400" dirty="0" smtClean="0"/>
              <a:t> est bas : le réseau ne fonctionne pas</a:t>
            </a:r>
          </a:p>
          <a:p>
            <a:r>
              <a:rPr lang="fr-FR" sz="2400" dirty="0" smtClean="0"/>
              <a:t>Si </a:t>
            </a:r>
            <a:r>
              <a:rPr lang="fr-FR" sz="2400" dirty="0" err="1" smtClean="0"/>
              <a:t>accuracy</a:t>
            </a:r>
            <a:r>
              <a:rPr lang="fr-FR" sz="2400" dirty="0" smtClean="0"/>
              <a:t> &gt;&gt; </a:t>
            </a:r>
            <a:r>
              <a:rPr lang="fr-FR" sz="2400" dirty="0" err="1" smtClean="0"/>
              <a:t>val_accuracy</a:t>
            </a:r>
            <a:r>
              <a:rPr lang="fr-FR" sz="2400" dirty="0" smtClean="0"/>
              <a:t> : </a:t>
            </a:r>
            <a:r>
              <a:rPr lang="fr-FR" sz="2400" dirty="0" err="1" smtClean="0"/>
              <a:t>overfitting</a:t>
            </a:r>
            <a:endParaRPr lang="fr-FR" sz="2400" dirty="0" smtClean="0"/>
          </a:p>
          <a:p>
            <a:r>
              <a:rPr lang="fr-FR" sz="2400" dirty="0" smtClean="0"/>
              <a:t>Si </a:t>
            </a:r>
            <a:r>
              <a:rPr lang="fr-FR" sz="2400" dirty="0" err="1" smtClean="0"/>
              <a:t>accuracy</a:t>
            </a:r>
            <a:r>
              <a:rPr lang="fr-FR" sz="2400" dirty="0" smtClean="0"/>
              <a:t> &gt; </a:t>
            </a:r>
            <a:r>
              <a:rPr lang="fr-FR" sz="2400" dirty="0" err="1" smtClean="0"/>
              <a:t>val_accuracy</a:t>
            </a:r>
            <a:r>
              <a:rPr lang="fr-FR" sz="2400" dirty="0" smtClean="0"/>
              <a:t> : léger </a:t>
            </a:r>
            <a:r>
              <a:rPr lang="fr-FR" sz="2400" dirty="0" err="1" smtClean="0"/>
              <a:t>overfitting</a:t>
            </a:r>
            <a:endParaRPr lang="fr-FR" sz="2400" dirty="0" smtClean="0"/>
          </a:p>
          <a:p>
            <a:r>
              <a:rPr lang="fr-FR" sz="2400" dirty="0" smtClean="0"/>
              <a:t>Si </a:t>
            </a:r>
            <a:r>
              <a:rPr lang="fr-FR" sz="2400" dirty="0" err="1" smtClean="0"/>
              <a:t>val_accuracy</a:t>
            </a:r>
            <a:r>
              <a:rPr lang="fr-FR" sz="2400" dirty="0" smtClean="0"/>
              <a:t> &gt;= </a:t>
            </a:r>
            <a:r>
              <a:rPr lang="fr-FR" sz="2400" dirty="0" err="1" smtClean="0"/>
              <a:t>accuracy</a:t>
            </a:r>
            <a:r>
              <a:rPr lang="fr-FR" sz="2400" dirty="0" smtClean="0"/>
              <a:t> : parfait</a:t>
            </a:r>
          </a:p>
          <a:p>
            <a:r>
              <a:rPr lang="fr-FR" sz="2400" dirty="0" smtClean="0"/>
              <a:t>Si </a:t>
            </a:r>
            <a:r>
              <a:rPr lang="fr-FR" sz="2400" dirty="0" err="1" smtClean="0"/>
              <a:t>val_accuracy</a:t>
            </a:r>
            <a:r>
              <a:rPr lang="fr-FR" sz="2400" dirty="0" smtClean="0"/>
              <a:t> &gt;&gt; </a:t>
            </a:r>
            <a:r>
              <a:rPr lang="fr-FR" sz="2400" dirty="0" err="1" smtClean="0"/>
              <a:t>accuracy</a:t>
            </a:r>
            <a:r>
              <a:rPr lang="fr-FR" sz="2400" dirty="0" smtClean="0"/>
              <a:t> : anormal</a:t>
            </a:r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09506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Scaling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difficile de comparer des données de l’ordre de 100000 et de l’ordre de 0.00001</a:t>
            </a:r>
          </a:p>
          <a:p>
            <a:pPr lvl="1"/>
            <a:r>
              <a:rPr lang="fr-FR" dirty="0" smtClean="0"/>
              <a:t>La descente du gradient va être négligeable sur 100000 et important sur 0.00001</a:t>
            </a:r>
          </a:p>
          <a:p>
            <a:pPr lvl="1"/>
            <a:r>
              <a:rPr lang="fr-FR" dirty="0" smtClean="0"/>
              <a:t>Peut empêcher un réseau de fonctionner</a:t>
            </a:r>
          </a:p>
          <a:p>
            <a:r>
              <a:rPr lang="fr-FR" dirty="0" smtClean="0"/>
              <a:t>Standardisation</a:t>
            </a:r>
          </a:p>
          <a:p>
            <a:pPr lvl="1"/>
            <a:r>
              <a:rPr lang="fr-FR" dirty="0" smtClean="0"/>
              <a:t>Permet de comparer des données comparables</a:t>
            </a:r>
          </a:p>
          <a:p>
            <a:pPr lvl="1"/>
            <a:r>
              <a:rPr lang="fr-FR" dirty="0" smtClean="0"/>
              <a:t>Par exemple centrer les données sur zéro avec un écart type de 1</a:t>
            </a:r>
          </a:p>
          <a:p>
            <a:pPr lvl="1"/>
            <a:r>
              <a:rPr lang="fr-FR" dirty="0" smtClean="0"/>
              <a:t>F(x) = (x – </a:t>
            </a:r>
            <a:r>
              <a:rPr lang="fr-FR" dirty="0" err="1" smtClean="0"/>
              <a:t>moy</a:t>
            </a:r>
            <a:r>
              <a:rPr lang="fr-FR" dirty="0" smtClean="0"/>
              <a:t>) / </a:t>
            </a:r>
            <a:r>
              <a:rPr lang="fr-FR" dirty="0" err="1" smtClean="0"/>
              <a:t>std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5797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Standardisation d’un jeux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</a:t>
            </a:r>
            <a:r>
              <a:rPr lang="fr-FR" sz="2400" dirty="0" smtClean="0"/>
              <a:t>normaliser </a:t>
            </a:r>
            <a:r>
              <a:rPr lang="fr-FR" sz="2400" dirty="0"/>
              <a:t>les </a:t>
            </a:r>
            <a:r>
              <a:rPr lang="fr-FR" sz="2400" dirty="0" smtClean="0"/>
              <a:t>données</a:t>
            </a:r>
          </a:p>
          <a:p>
            <a:r>
              <a:rPr lang="fr-FR" sz="2400" dirty="0" err="1" smtClean="0"/>
              <a:t>MinMaxScaler</a:t>
            </a:r>
            <a:endParaRPr lang="fr-FR" sz="2400" dirty="0" smtClean="0"/>
          </a:p>
          <a:p>
            <a:pPr lvl="1"/>
            <a:r>
              <a:rPr lang="fr-FR" sz="2000" dirty="0" smtClean="0"/>
              <a:t>Transforme les </a:t>
            </a:r>
            <a:r>
              <a:rPr lang="fr-FR" sz="2000" dirty="0" smtClean="0"/>
              <a:t>données pour qu’elles soient comprises entre </a:t>
            </a:r>
            <a:r>
              <a:rPr lang="fr-FR" sz="2000" dirty="0" smtClean="0"/>
              <a:t>min </a:t>
            </a:r>
            <a:r>
              <a:rPr lang="fr-FR" sz="2000" dirty="0" smtClean="0"/>
              <a:t>et </a:t>
            </a:r>
            <a:r>
              <a:rPr lang="fr-FR" sz="2000" dirty="0" smtClean="0"/>
              <a:t>max</a:t>
            </a:r>
            <a:endParaRPr lang="fr-FR" sz="2000" dirty="0" smtClean="0"/>
          </a:p>
          <a:p>
            <a:r>
              <a:rPr lang="fr-FR" sz="2400" dirty="0" err="1" smtClean="0"/>
              <a:t>StandardScaler</a:t>
            </a:r>
            <a:endParaRPr lang="fr-FR" sz="2400" dirty="0" smtClean="0"/>
          </a:p>
          <a:p>
            <a:pPr lvl="1"/>
            <a:r>
              <a:rPr lang="fr-FR" sz="2000" dirty="0" smtClean="0"/>
              <a:t>Supprime </a:t>
            </a:r>
            <a:r>
              <a:rPr lang="fr-FR" sz="2000" dirty="0"/>
              <a:t>la moyenne et la mise à l'échelle de la variance de </a:t>
            </a:r>
            <a:r>
              <a:rPr lang="fr-FR" sz="2000" dirty="0" smtClean="0"/>
              <a:t>l'unité et en centrant sur 0</a:t>
            </a:r>
          </a:p>
          <a:p>
            <a:pPr lvl="1"/>
            <a:r>
              <a:rPr lang="fr-FR" sz="2000" dirty="0" smtClean="0"/>
              <a:t>La moyenne devient 0</a:t>
            </a:r>
          </a:p>
          <a:p>
            <a:pPr lvl="1"/>
            <a:r>
              <a:rPr lang="fr-FR" sz="2000" dirty="0" smtClean="0"/>
              <a:t>L’écart type devient 1</a:t>
            </a:r>
            <a:endParaRPr lang="fr-FR" sz="2000" dirty="0" smtClean="0"/>
          </a:p>
          <a:p>
            <a:r>
              <a:rPr lang="fr-FR" sz="2400" dirty="0" err="1" smtClean="0"/>
              <a:t>RobusteScaler</a:t>
            </a:r>
            <a:endParaRPr lang="fr-FR" sz="2400" dirty="0" smtClean="0"/>
          </a:p>
          <a:p>
            <a:pPr lvl="1"/>
            <a:r>
              <a:rPr lang="fr-FR" sz="2000" dirty="0" smtClean="0"/>
              <a:t>Fonctionne comme </a:t>
            </a:r>
            <a:r>
              <a:rPr lang="fr-FR" sz="2000" dirty="0" err="1" smtClean="0"/>
              <a:t>StandardScaler</a:t>
            </a:r>
            <a:r>
              <a:rPr lang="fr-FR" sz="2000" dirty="0" smtClean="0"/>
              <a:t> mais en </a:t>
            </a:r>
            <a:r>
              <a:rPr lang="fr-FR" sz="2000" dirty="0" smtClean="0"/>
              <a:t>quantile</a:t>
            </a:r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789040"/>
            <a:ext cx="4464496" cy="112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simple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MLP 5x5x1</a:t>
            </a:r>
          </a:p>
          <a:p>
            <a:pPr lvl="1"/>
            <a:r>
              <a:rPr lang="fr-FR" dirty="0" smtClean="0"/>
              <a:t>Par défaut l’activation est relu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996952"/>
            <a:ext cx="4886039" cy="20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du </a:t>
            </a:r>
            <a:r>
              <a:rPr lang="fr-FR" dirty="0" err="1" smtClean="0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l’instant nous avons pris MSE</a:t>
            </a:r>
          </a:p>
          <a:p>
            <a:pPr lvl="1"/>
            <a:r>
              <a:rPr lang="fr-FR" dirty="0" smtClean="0"/>
              <a:t>Marche bien pour des données numérique</a:t>
            </a:r>
          </a:p>
          <a:p>
            <a:pPr lvl="1"/>
            <a:r>
              <a:rPr lang="fr-FR" dirty="0" smtClean="0"/>
              <a:t>Marche mal pour des catégories, surtout si leur nombre est &gt; 2</a:t>
            </a:r>
          </a:p>
          <a:p>
            <a:pPr lvl="1"/>
            <a:r>
              <a:rPr lang="fr-FR" dirty="0" smtClean="0"/>
              <a:t>Par exemple, pour MNIST, le MSE entre 1 et 7 est 36 alors que le MSE entre 1 et 2 est 1</a:t>
            </a:r>
          </a:p>
          <a:p>
            <a:r>
              <a:rPr lang="fr-FR" dirty="0" smtClean="0"/>
              <a:t>La solution est </a:t>
            </a:r>
            <a:r>
              <a:rPr lang="fr-FR" dirty="0" err="1" smtClean="0"/>
              <a:t>categorical_crossentropy</a:t>
            </a:r>
            <a:r>
              <a:rPr lang="fr-FR" dirty="0" smtClean="0"/>
              <a:t> pour les catégories</a:t>
            </a:r>
          </a:p>
          <a:p>
            <a:pPr lvl="1"/>
            <a:r>
              <a:rPr lang="fr-FR" dirty="0" err="1" smtClean="0"/>
              <a:t>Biany_crossentropy</a:t>
            </a:r>
            <a:r>
              <a:rPr lang="fr-FR" dirty="0" smtClean="0"/>
              <a:t> si le nombre de catégorie =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8699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Categorical</a:t>
            </a:r>
            <a:r>
              <a:rPr lang="fr-FR" dirty="0" smtClean="0"/>
              <a:t> Cross </a:t>
            </a:r>
            <a:r>
              <a:rPr lang="fr-FR" dirty="0" err="1" smtClean="0"/>
              <a:t>Entropy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méthode de calcul du </a:t>
            </a:r>
            <a:r>
              <a:rPr lang="fr-FR" dirty="0" err="1" smtClean="0"/>
              <a:t>loss</a:t>
            </a:r>
            <a:r>
              <a:rPr lang="fr-FR" dirty="0" smtClean="0"/>
              <a:t> est très importante</a:t>
            </a:r>
          </a:p>
          <a:p>
            <a:pPr lvl="1"/>
            <a:r>
              <a:rPr lang="fr-FR" dirty="0" smtClean="0"/>
              <a:t>Si le nombre de catégorie est faible (&lt;3) la méthode </a:t>
            </a:r>
            <a:r>
              <a:rPr lang="fr-FR" dirty="0" err="1" smtClean="0"/>
              <a:t>mse</a:t>
            </a:r>
            <a:r>
              <a:rPr lang="fr-FR" dirty="0" smtClean="0"/>
              <a:t> est convenable</a:t>
            </a:r>
          </a:p>
          <a:p>
            <a:r>
              <a:rPr lang="fr-FR" dirty="0" smtClean="0"/>
              <a:t>Sinon la méthode </a:t>
            </a:r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 smtClean="0"/>
              <a:t>Entropy</a:t>
            </a:r>
            <a:r>
              <a:rPr lang="fr-FR" dirty="0" smtClean="0"/>
              <a:t> est meilleure</a:t>
            </a:r>
          </a:p>
          <a:p>
            <a:pPr lvl="1"/>
            <a:r>
              <a:rPr lang="fr-FR" dirty="0" smtClean="0"/>
              <a:t>Utilise le </a:t>
            </a:r>
            <a:r>
              <a:rPr lang="fr-FR" dirty="0" err="1" smtClean="0"/>
              <a:t>loss</a:t>
            </a:r>
            <a:r>
              <a:rPr lang="fr-FR" dirty="0" smtClean="0"/>
              <a:t> par Cross </a:t>
            </a:r>
            <a:r>
              <a:rPr lang="fr-FR" dirty="0" err="1" smtClean="0"/>
              <a:t>Entropy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Puis applique une matrice de catégorisation (</a:t>
            </a:r>
            <a:r>
              <a:rPr lang="fr-FR" dirty="0" err="1" smtClean="0"/>
              <a:t>to_categorical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BinaryCrossEntropy</a:t>
            </a:r>
            <a:r>
              <a:rPr lang="fr-FR" dirty="0" smtClean="0"/>
              <a:t> marche mieux s'il y a uniquement 2 catégories</a:t>
            </a:r>
          </a:p>
          <a:p>
            <a:pPr lvl="2"/>
            <a:endParaRPr lang="fr-FR" dirty="0" smtClean="0"/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3501008"/>
            <a:ext cx="2840192" cy="12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2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to_categorical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Convertit un vecteur de labels en matrice</a:t>
            </a:r>
          </a:p>
          <a:p>
            <a:pPr lvl="1"/>
            <a:r>
              <a:rPr lang="fr-FR" dirty="0" smtClean="0"/>
              <a:t>Utile pour le calcul du </a:t>
            </a:r>
            <a:r>
              <a:rPr lang="fr-FR" dirty="0" err="1" smtClean="0"/>
              <a:t>loss</a:t>
            </a:r>
            <a:r>
              <a:rPr lang="fr-FR" dirty="0" smtClean="0"/>
              <a:t> par </a:t>
            </a:r>
            <a:r>
              <a:rPr lang="fr-FR" dirty="0" err="1" smtClean="0"/>
              <a:t>categorical_crossentropy</a:t>
            </a:r>
            <a:endParaRPr lang="fr-FR" dirty="0" smtClean="0"/>
          </a:p>
          <a:p>
            <a:pPr lvl="1"/>
            <a:r>
              <a:rPr lang="fr-FR" dirty="0" smtClean="0"/>
              <a:t>Par exemple, supposons 5 labels sur 3 classes</a:t>
            </a:r>
          </a:p>
          <a:p>
            <a:pPr lvl="1"/>
            <a:r>
              <a:rPr lang="fr-FR" dirty="0" smtClean="0"/>
              <a:t>labels = </a:t>
            </a:r>
            <a:r>
              <a:rPr lang="en-US" dirty="0"/>
              <a:t>array([0, 2, 1, 2, 0</a:t>
            </a:r>
            <a:r>
              <a:rPr lang="en-US" dirty="0" smtClean="0"/>
              <a:t>])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obtient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Les distances du loss pour </a:t>
            </a:r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valeur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/>
              <a:t> </a:t>
            </a:r>
            <a:r>
              <a:rPr lang="en-US" dirty="0" err="1" smtClean="0"/>
              <a:t>égales</a:t>
            </a:r>
            <a:r>
              <a:rPr lang="en-US" dirty="0" smtClean="0"/>
              <a:t> à 1</a:t>
            </a:r>
          </a:p>
          <a:p>
            <a:pPr lvl="1"/>
            <a:endParaRPr lang="en-US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17032"/>
            <a:ext cx="522298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1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Softmax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le nombre de catégorie est = 2</a:t>
            </a:r>
          </a:p>
          <a:p>
            <a:pPr lvl="1"/>
            <a:r>
              <a:rPr lang="fr-FR" dirty="0" smtClean="0"/>
              <a:t>Il faut un output layer avec 1 neurone</a:t>
            </a:r>
          </a:p>
          <a:p>
            <a:pPr lvl="1"/>
            <a:r>
              <a:rPr lang="fr-FR" dirty="0" smtClean="0"/>
              <a:t>L’activation </a:t>
            </a:r>
            <a:r>
              <a:rPr lang="fr-FR" dirty="0" err="1" smtClean="0"/>
              <a:t>sigmoid</a:t>
            </a:r>
            <a:r>
              <a:rPr lang="fr-FR" dirty="0" smtClean="0"/>
              <a:t> est couramment utilisée</a:t>
            </a:r>
          </a:p>
          <a:p>
            <a:pPr lvl="1"/>
            <a:r>
              <a:rPr lang="fr-FR" dirty="0" smtClean="0"/>
              <a:t>Il est possible également d’avoir un output layer avec 2 neurones, mais il est indispensable que la somme des sorties = 1</a:t>
            </a:r>
          </a:p>
          <a:p>
            <a:pPr lvl="1"/>
            <a:r>
              <a:rPr lang="fr-FR" dirty="0" smtClean="0"/>
              <a:t>L’activation </a:t>
            </a:r>
            <a:r>
              <a:rPr lang="fr-FR" dirty="0" err="1" smtClean="0"/>
              <a:t>softmax</a:t>
            </a:r>
            <a:r>
              <a:rPr lang="fr-FR" dirty="0" smtClean="0"/>
              <a:t> est alors utilisée</a:t>
            </a:r>
          </a:p>
          <a:p>
            <a:r>
              <a:rPr lang="fr-FR" dirty="0" smtClean="0"/>
              <a:t>Si le nombre de catégorie &gt; 2</a:t>
            </a:r>
          </a:p>
          <a:p>
            <a:pPr lvl="1"/>
            <a:r>
              <a:rPr lang="fr-FR" dirty="0" smtClean="0"/>
              <a:t>Il faut autant d’output que de catégorie</a:t>
            </a:r>
          </a:p>
          <a:p>
            <a:pPr lvl="1"/>
            <a:r>
              <a:rPr lang="fr-FR" dirty="0" smtClean="0"/>
              <a:t>L’activation </a:t>
            </a:r>
            <a:r>
              <a:rPr lang="fr-FR" dirty="0" err="1" smtClean="0"/>
              <a:t>softmax</a:t>
            </a:r>
            <a:r>
              <a:rPr lang="fr-FR" dirty="0" smtClean="0"/>
              <a:t> doit être utilisée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18645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SGD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Stochastic</a:t>
            </a:r>
            <a:r>
              <a:rPr lang="fr-FR" dirty="0" smtClean="0"/>
              <a:t> Gradient </a:t>
            </a:r>
            <a:r>
              <a:rPr lang="fr-FR" dirty="0" err="1" smtClean="0"/>
              <a:t>Descent</a:t>
            </a:r>
            <a:r>
              <a:rPr lang="fr-FR" dirty="0" smtClean="0"/>
              <a:t> </a:t>
            </a:r>
            <a:r>
              <a:rPr lang="fr-FR" dirty="0" err="1" smtClean="0"/>
              <a:t>Optimizer</a:t>
            </a:r>
            <a:endParaRPr lang="fr-FR" dirty="0"/>
          </a:p>
          <a:p>
            <a:pPr lvl="1"/>
            <a:r>
              <a:rPr lang="fr-FR" dirty="0" smtClean="0"/>
              <a:t>Est plus couteux que </a:t>
            </a:r>
            <a:r>
              <a:rPr lang="fr-FR" dirty="0" err="1" smtClean="0"/>
              <a:t>RMSProp</a:t>
            </a:r>
            <a:r>
              <a:rPr lang="fr-FR" dirty="0" smtClean="0"/>
              <a:t> et Adam</a:t>
            </a:r>
          </a:p>
          <a:p>
            <a:pPr lvl="1"/>
            <a:r>
              <a:rPr lang="fr-FR" dirty="0" smtClean="0"/>
              <a:t>Mais permet d’avoir un moment et de calculer </a:t>
            </a:r>
            <a:r>
              <a:rPr lang="fr-FR" dirty="0" err="1" smtClean="0"/>
              <a:t>df</a:t>
            </a:r>
            <a:r>
              <a:rPr lang="fr-FR" dirty="0" smtClean="0"/>
              <a:t>(x)</a:t>
            </a:r>
          </a:p>
          <a:p>
            <a:pPr lvl="1"/>
            <a:r>
              <a:rPr lang="fr-FR" dirty="0" smtClean="0"/>
              <a:t>Souvent utilisé en 2</a:t>
            </a:r>
            <a:r>
              <a:rPr lang="fr-FR" baseline="30000" dirty="0" smtClean="0"/>
              <a:t>ème</a:t>
            </a:r>
            <a:r>
              <a:rPr lang="fr-FR" dirty="0" smtClean="0"/>
              <a:t> intention avec un </a:t>
            </a:r>
            <a:r>
              <a:rPr lang="fr-FR" dirty="0" err="1" smtClean="0"/>
              <a:t>lr</a:t>
            </a:r>
            <a:r>
              <a:rPr lang="fr-FR" dirty="0" smtClean="0"/>
              <a:t> plus faible qu’avec </a:t>
            </a:r>
            <a:r>
              <a:rPr lang="fr-FR" dirty="0" err="1" smtClean="0"/>
              <a:t>RMSProp</a:t>
            </a:r>
            <a:endParaRPr lang="fr-FR" dirty="0" smtClean="0"/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err="1" smtClean="0"/>
              <a:t>keras.optimizers.SGD</a:t>
            </a:r>
            <a:r>
              <a:rPr lang="fr-FR" dirty="0" smtClean="0"/>
              <a:t>(</a:t>
            </a:r>
            <a:r>
              <a:rPr lang="fr-FR" dirty="0" err="1" smtClean="0"/>
              <a:t>nesterov</a:t>
            </a:r>
            <a:r>
              <a:rPr lang="fr-FR" dirty="0" smtClean="0"/>
              <a:t>=</a:t>
            </a:r>
            <a:r>
              <a:rPr lang="fr-FR" dirty="0" err="1" smtClean="0"/>
              <a:t>True</a:t>
            </a:r>
            <a:r>
              <a:rPr lang="fr-FR" dirty="0"/>
              <a:t>, </a:t>
            </a:r>
            <a:r>
              <a:rPr lang="fr-FR" dirty="0" err="1"/>
              <a:t>lr</a:t>
            </a:r>
            <a:r>
              <a:rPr lang="fr-FR" dirty="0"/>
              <a:t>=1e-4)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9168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Optimisation du </a:t>
            </a:r>
            <a:r>
              <a:rPr lang="fr-FR" dirty="0" err="1" smtClean="0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customiser la fonction de </a:t>
            </a:r>
            <a:r>
              <a:rPr lang="fr-FR" dirty="0" err="1" smtClean="0"/>
              <a:t>loss</a:t>
            </a:r>
            <a:r>
              <a:rPr lang="fr-FR" dirty="0" smtClean="0"/>
              <a:t> et les poids de catégories</a:t>
            </a:r>
          </a:p>
          <a:p>
            <a:pPr lvl="1"/>
            <a:r>
              <a:rPr lang="fr-FR" dirty="0" smtClean="0"/>
              <a:t>Utilisation des fonctions </a:t>
            </a:r>
            <a:r>
              <a:rPr lang="fr-FR" dirty="0" err="1" smtClean="0"/>
              <a:t>Keras</a:t>
            </a:r>
            <a:endParaRPr lang="fr-FR" dirty="0"/>
          </a:p>
          <a:p>
            <a:pPr lvl="1"/>
            <a:r>
              <a:rPr lang="fr-FR" dirty="0" smtClean="0"/>
              <a:t>Voir démo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2566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Solidification du modèle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Le modèle est sauvegardable</a:t>
            </a:r>
          </a:p>
          <a:p>
            <a:pPr lvl="1"/>
            <a:r>
              <a:rPr lang="fr-FR" smtClean="0"/>
              <a:t>Assez petit</a:t>
            </a:r>
          </a:p>
          <a:p>
            <a:pPr lvl="1"/>
            <a:r>
              <a:rPr lang="fr-FR" smtClean="0"/>
              <a:t>Incompatible Pickle (non sérialisable)</a:t>
            </a:r>
          </a:p>
          <a:p>
            <a:r>
              <a:rPr lang="fr-FR" smtClean="0"/>
              <a:t>Il est possible de sauvegarder uniquement les poids des tensors</a:t>
            </a:r>
          </a:p>
          <a:p>
            <a:pPr lvl="1"/>
            <a:r>
              <a:rPr lang="fr-FR" smtClean="0"/>
              <a:t>Le réseaux (Dense) doit être présent dans le code</a:t>
            </a:r>
          </a:p>
          <a:p>
            <a:pPr lvl="1"/>
            <a:endParaRPr lang="fr-FR"/>
          </a:p>
          <a:p>
            <a:pPr lvl="1"/>
            <a:endParaRPr lang="fr-FR" smtClean="0"/>
          </a:p>
          <a:p>
            <a:pPr lvl="1"/>
            <a:endParaRPr lang="fr-FR"/>
          </a:p>
          <a:p>
            <a:pPr lvl="1"/>
            <a:r>
              <a:rPr lang="fr-FR" smtClean="0"/>
              <a:t>Le format H5 est compatible Keras et donc portable</a:t>
            </a:r>
          </a:p>
          <a:p>
            <a:pPr lvl="2"/>
            <a:r>
              <a:rPr lang="fr-FR" smtClean="0"/>
              <a:t>Contrairement au format par défaut</a:t>
            </a:r>
          </a:p>
          <a:p>
            <a:pPr lvl="2"/>
            <a:r>
              <a:rPr lang="fr-FR" smtClean="0"/>
              <a:t>Requiert h5py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87" y="4293096"/>
            <a:ext cx="43053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7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Solidification du modèle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Il est possible de sauvegarder la configuration du modèle</a:t>
            </a:r>
          </a:p>
          <a:p>
            <a:pPr lvl="1"/>
            <a:r>
              <a:rPr lang="fr-FR" smtClean="0"/>
              <a:t>Portable</a:t>
            </a:r>
          </a:p>
          <a:p>
            <a:pPr lvl="1"/>
            <a:r>
              <a:rPr lang="fr-FR" smtClean="0"/>
              <a:t>JSON</a:t>
            </a:r>
          </a:p>
          <a:p>
            <a:pPr lvl="1"/>
            <a:r>
              <a:rPr lang="fr-FR"/>
              <a:t>json_string = model.to_json</a:t>
            </a:r>
            <a:r>
              <a:rPr lang="fr-FR" smtClean="0"/>
              <a:t>()</a:t>
            </a:r>
          </a:p>
          <a:p>
            <a:r>
              <a:rPr lang="fr-FR" smtClean="0"/>
              <a:t>Il est possible de sauvegarder entièrement le modèle</a:t>
            </a:r>
          </a:p>
          <a:p>
            <a:pPr lvl="1"/>
            <a:r>
              <a:rPr lang="fr-FR" smtClean="0"/>
              <a:t>Uniquement Keras H5</a:t>
            </a:r>
          </a:p>
          <a:p>
            <a:pPr lvl="1"/>
            <a:r>
              <a:rPr lang="fr-FR" smtClean="0"/>
              <a:t>model.save(file.h5)</a:t>
            </a:r>
          </a:p>
          <a:p>
            <a:pPr lvl="1"/>
            <a:r>
              <a:rPr lang="fr-FR"/>
              <a:t>model = </a:t>
            </a:r>
            <a:r>
              <a:rPr lang="fr-FR" smtClean="0"/>
              <a:t>tf.keras.models.load_model(file.h5)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15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Hyperparamètres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réseaux </a:t>
            </a:r>
            <a:r>
              <a:rPr lang="fr-FR" dirty="0" err="1" smtClean="0"/>
              <a:t>Deep</a:t>
            </a:r>
            <a:r>
              <a:rPr lang="fr-FR" dirty="0" smtClean="0"/>
              <a:t> Learning possèdent de nombreux </a:t>
            </a:r>
            <a:r>
              <a:rPr lang="fr-FR" dirty="0" err="1" smtClean="0"/>
              <a:t>hyperparamètres</a:t>
            </a:r>
            <a:endParaRPr lang="fr-FR" dirty="0" smtClean="0"/>
          </a:p>
          <a:p>
            <a:r>
              <a:rPr lang="fr-FR" dirty="0" err="1" smtClean="0"/>
              <a:t>Keras</a:t>
            </a:r>
            <a:r>
              <a:rPr lang="fr-FR" dirty="0" smtClean="0"/>
              <a:t> permet l'utilisation d'</a:t>
            </a:r>
            <a:r>
              <a:rPr lang="fr-FR" dirty="0" err="1" smtClean="0"/>
              <a:t>hyperparamètres</a:t>
            </a:r>
            <a:endParaRPr lang="fr-FR" dirty="0"/>
          </a:p>
          <a:p>
            <a:pPr lvl="1"/>
            <a:r>
              <a:rPr lang="fr-FR" dirty="0" smtClean="0"/>
              <a:t>Nombre et forme des filtres</a:t>
            </a:r>
          </a:p>
          <a:p>
            <a:pPr lvl="1"/>
            <a:r>
              <a:rPr lang="fr-FR" dirty="0" smtClean="0"/>
              <a:t>Régularisation</a:t>
            </a:r>
          </a:p>
          <a:p>
            <a:pPr lvl="2"/>
            <a:r>
              <a:rPr lang="fr-FR" dirty="0" err="1" smtClean="0"/>
              <a:t>DropOut</a:t>
            </a:r>
            <a:r>
              <a:rPr lang="fr-FR" dirty="0" smtClean="0"/>
              <a:t>, </a:t>
            </a:r>
            <a:r>
              <a:rPr lang="fr-FR" dirty="0" err="1" smtClean="0"/>
              <a:t>DropConnect</a:t>
            </a:r>
            <a:r>
              <a:rPr lang="fr-FR" dirty="0" smtClean="0"/>
              <a:t>, …</a:t>
            </a:r>
          </a:p>
          <a:p>
            <a:pPr lvl="1"/>
            <a:r>
              <a:rPr lang="fr-FR" dirty="0" err="1" smtClean="0"/>
              <a:t>Optimizer</a:t>
            </a:r>
            <a:endParaRPr lang="fr-FR" dirty="0" smtClean="0"/>
          </a:p>
          <a:p>
            <a:pPr lvl="1"/>
            <a:r>
              <a:rPr lang="fr-FR" dirty="0" err="1" smtClean="0"/>
              <a:t>Strides</a:t>
            </a:r>
            <a:endParaRPr lang="fr-FR" dirty="0" smtClean="0"/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2050" name="Picture 2" descr="https://upload.wikimedia.org/wikipedia/commons/thumb/8/8a/Conv_layers.png/352px-Conv_lay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009" y="3645024"/>
            <a:ext cx="3352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213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Régularisation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DropOut</a:t>
            </a:r>
            <a:r>
              <a:rPr lang="fr-FR" dirty="0" smtClean="0"/>
              <a:t> désactive aléatoirement un perceptron</a:t>
            </a:r>
          </a:p>
          <a:p>
            <a:pPr lvl="1"/>
            <a:r>
              <a:rPr lang="fr-FR" dirty="0" smtClean="0"/>
              <a:t>Evite le </a:t>
            </a:r>
            <a:r>
              <a:rPr lang="fr-FR" dirty="0" err="1" smtClean="0"/>
              <a:t>surapprentissage</a:t>
            </a:r>
            <a:endParaRPr lang="fr-FR" dirty="0" smtClean="0"/>
          </a:p>
          <a:p>
            <a:pPr lvl="1"/>
            <a:r>
              <a:rPr lang="fr-FR" dirty="0" smtClean="0"/>
              <a:t>Evite d'être dépendant d'un neurone</a:t>
            </a:r>
          </a:p>
          <a:p>
            <a:pPr lvl="1"/>
            <a:r>
              <a:rPr lang="fr-FR" dirty="0" smtClean="0"/>
              <a:t>Encourage le réseau dans son </a:t>
            </a:r>
            <a:r>
              <a:rPr lang="fr-FR" dirty="0" smtClean="0"/>
              <a:t>ensemble</a:t>
            </a:r>
          </a:p>
          <a:p>
            <a:pPr lvl="1"/>
            <a:r>
              <a:rPr lang="fr-FR" dirty="0" smtClean="0"/>
              <a:t>Désactivé lors de l’inférence par </a:t>
            </a:r>
            <a:r>
              <a:rPr lang="fr-FR" dirty="0" err="1" smtClean="0"/>
              <a:t>predict</a:t>
            </a:r>
            <a:r>
              <a:rPr lang="fr-FR" dirty="0" smtClean="0"/>
              <a:t> et </a:t>
            </a:r>
            <a:r>
              <a:rPr lang="fr-FR" dirty="0" err="1" smtClean="0"/>
              <a:t>evaluate</a:t>
            </a:r>
            <a:endParaRPr lang="fr-FR" dirty="0" smtClean="0"/>
          </a:p>
          <a:p>
            <a:r>
              <a:rPr lang="fr-FR" dirty="0" smtClean="0"/>
              <a:t>Le </a:t>
            </a:r>
            <a:r>
              <a:rPr lang="fr-FR" dirty="0" err="1" smtClean="0"/>
              <a:t>DropConnect</a:t>
            </a:r>
            <a:r>
              <a:rPr lang="fr-FR" dirty="0" smtClean="0"/>
              <a:t> désactive aléatoirement un input</a:t>
            </a:r>
          </a:p>
          <a:p>
            <a:pPr lvl="1"/>
            <a:r>
              <a:rPr lang="fr-FR" dirty="0" smtClean="0"/>
              <a:t>Assez identique au </a:t>
            </a:r>
            <a:r>
              <a:rPr lang="fr-FR" dirty="0" err="1" smtClean="0"/>
              <a:t>DropOut</a:t>
            </a:r>
            <a:r>
              <a:rPr lang="fr-FR" dirty="0" smtClean="0"/>
              <a:t> en moins puissant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30" name="Picture 6" descr="https://s3-ap-south-1.amazonaws.com/av-blog-media/wp-content/uploads/2018/04/1IrdJ5PghD9YoOyVAQ73MJw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692134"/>
            <a:ext cx="3672408" cy="213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MLP avec activation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80" y="2780928"/>
            <a:ext cx="6984886" cy="200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7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Compréhension des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Si </a:t>
            </a:r>
            <a:r>
              <a:rPr lang="fr-FR" sz="2400" dirty="0" err="1" smtClean="0"/>
              <a:t>accuracy</a:t>
            </a:r>
            <a:r>
              <a:rPr lang="fr-FR" sz="2400" dirty="0" smtClean="0"/>
              <a:t> est bas</a:t>
            </a:r>
          </a:p>
          <a:p>
            <a:pPr lvl="1"/>
            <a:r>
              <a:rPr lang="fr-FR" sz="2000" dirty="0"/>
              <a:t>L</a:t>
            </a:r>
            <a:r>
              <a:rPr lang="fr-FR" sz="2000" dirty="0" smtClean="0"/>
              <a:t>e réseau ne fonctionne pas</a:t>
            </a:r>
          </a:p>
          <a:p>
            <a:pPr lvl="1"/>
            <a:r>
              <a:rPr lang="fr-FR" sz="2000" dirty="0" smtClean="0"/>
              <a:t>Pas assez de données</a:t>
            </a:r>
          </a:p>
          <a:p>
            <a:pPr lvl="1"/>
            <a:r>
              <a:rPr lang="fr-FR" sz="2000" dirty="0" smtClean="0"/>
              <a:t>Réseau trop profond</a:t>
            </a:r>
          </a:p>
          <a:p>
            <a:r>
              <a:rPr lang="fr-FR" sz="2400" dirty="0" smtClean="0"/>
              <a:t>Si </a:t>
            </a:r>
            <a:r>
              <a:rPr lang="fr-FR" sz="2400" dirty="0" err="1" smtClean="0"/>
              <a:t>accuracy</a:t>
            </a:r>
            <a:r>
              <a:rPr lang="fr-FR" sz="2400" dirty="0" smtClean="0"/>
              <a:t> &gt;&gt; </a:t>
            </a:r>
            <a:r>
              <a:rPr lang="fr-FR" sz="2400" dirty="0" err="1" smtClean="0"/>
              <a:t>val_accuracy</a:t>
            </a:r>
            <a:endParaRPr lang="fr-FR" sz="2400" dirty="0"/>
          </a:p>
          <a:p>
            <a:pPr lvl="1"/>
            <a:r>
              <a:rPr lang="fr-FR" sz="2000" dirty="0" err="1" smtClean="0"/>
              <a:t>Overfitting</a:t>
            </a:r>
            <a:endParaRPr lang="fr-FR" sz="2000" dirty="0" smtClean="0"/>
          </a:p>
          <a:p>
            <a:pPr lvl="1"/>
            <a:r>
              <a:rPr lang="fr-FR" sz="2000" dirty="0" smtClean="0"/>
              <a:t>Ajouter, modifier des </a:t>
            </a:r>
            <a:r>
              <a:rPr lang="fr-FR" sz="2000" dirty="0" err="1" smtClean="0"/>
              <a:t>DropOut</a:t>
            </a:r>
            <a:endParaRPr lang="fr-FR" sz="2000" dirty="0" smtClean="0"/>
          </a:p>
          <a:p>
            <a:r>
              <a:rPr lang="fr-FR" sz="2400" dirty="0" smtClean="0"/>
              <a:t>Si </a:t>
            </a:r>
            <a:r>
              <a:rPr lang="fr-FR" sz="2400" dirty="0" err="1" smtClean="0"/>
              <a:t>accuracy</a:t>
            </a:r>
            <a:r>
              <a:rPr lang="fr-FR" sz="2400" dirty="0" smtClean="0"/>
              <a:t> &gt; </a:t>
            </a:r>
            <a:r>
              <a:rPr lang="fr-FR" sz="2400" dirty="0" err="1" smtClean="0"/>
              <a:t>val_accuracy</a:t>
            </a:r>
            <a:endParaRPr lang="fr-FR" sz="2400" dirty="0"/>
          </a:p>
          <a:p>
            <a:pPr lvl="1"/>
            <a:r>
              <a:rPr lang="fr-FR" sz="2000" dirty="0" smtClean="0"/>
              <a:t>L</a:t>
            </a:r>
            <a:r>
              <a:rPr lang="fr-FR" sz="2000" dirty="0"/>
              <a:t>e</a:t>
            </a:r>
            <a:r>
              <a:rPr lang="fr-FR" sz="2000" dirty="0" smtClean="0"/>
              <a:t>ger </a:t>
            </a:r>
            <a:r>
              <a:rPr lang="fr-FR" sz="2000" dirty="0" err="1" smtClean="0"/>
              <a:t>overfitting</a:t>
            </a:r>
            <a:endParaRPr lang="fr-FR" sz="2000" dirty="0" smtClean="0"/>
          </a:p>
          <a:p>
            <a:r>
              <a:rPr lang="fr-FR" sz="2400" dirty="0" smtClean="0"/>
              <a:t>Si </a:t>
            </a:r>
            <a:r>
              <a:rPr lang="fr-FR" sz="2400" dirty="0" err="1" smtClean="0"/>
              <a:t>val_accuracy</a:t>
            </a:r>
            <a:r>
              <a:rPr lang="fr-FR" sz="2400" dirty="0" smtClean="0"/>
              <a:t> &gt;= </a:t>
            </a:r>
            <a:r>
              <a:rPr lang="fr-FR" sz="2400" dirty="0" err="1" smtClean="0"/>
              <a:t>accuracy</a:t>
            </a:r>
            <a:endParaRPr lang="fr-FR" sz="2400" dirty="0"/>
          </a:p>
          <a:p>
            <a:pPr lvl="1"/>
            <a:r>
              <a:rPr lang="fr-FR" sz="2000" dirty="0" smtClean="0"/>
              <a:t>Parfait</a:t>
            </a:r>
          </a:p>
          <a:p>
            <a:r>
              <a:rPr lang="fr-FR" sz="2400" dirty="0" smtClean="0"/>
              <a:t>Si </a:t>
            </a:r>
            <a:r>
              <a:rPr lang="fr-FR" sz="2400" dirty="0" err="1" smtClean="0"/>
              <a:t>val_accuracy</a:t>
            </a:r>
            <a:r>
              <a:rPr lang="fr-FR" sz="2400" dirty="0" smtClean="0"/>
              <a:t> &gt;&gt; </a:t>
            </a:r>
            <a:r>
              <a:rPr lang="fr-FR" sz="2400" dirty="0" err="1" smtClean="0"/>
              <a:t>accuracy</a:t>
            </a:r>
            <a:endParaRPr lang="fr-FR" sz="2400" dirty="0"/>
          </a:p>
          <a:p>
            <a:pPr lvl="1"/>
            <a:r>
              <a:rPr lang="fr-FR" sz="2000" dirty="0" smtClean="0"/>
              <a:t>Anormal</a:t>
            </a:r>
            <a:endParaRPr lang="fr-FR" sz="20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2412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GPU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GPU est une processeur (à l'origine graphique) qui contient de nombreux cœurs</a:t>
            </a:r>
          </a:p>
          <a:p>
            <a:pPr lvl="1"/>
            <a:r>
              <a:rPr lang="fr-FR" dirty="0" smtClean="0"/>
              <a:t>Algèbre linéaire</a:t>
            </a:r>
          </a:p>
          <a:p>
            <a:pPr lvl="1"/>
            <a:r>
              <a:rPr lang="fr-FR" dirty="0" smtClean="0"/>
              <a:t>Cœur implémentant les fonctions de base de la trigonométrie</a:t>
            </a:r>
          </a:p>
          <a:p>
            <a:pPr lvl="1"/>
            <a:r>
              <a:rPr lang="fr-FR" dirty="0" smtClean="0"/>
              <a:t>Logique de </a:t>
            </a:r>
            <a:r>
              <a:rPr lang="fr-FR" dirty="0" err="1" smtClean="0"/>
              <a:t>bool</a:t>
            </a:r>
            <a:r>
              <a:rPr lang="fr-FR" dirty="0" smtClean="0"/>
              <a:t> (masque, …)</a:t>
            </a:r>
          </a:p>
          <a:p>
            <a:pPr lvl="1"/>
            <a:r>
              <a:rPr lang="fr-FR" dirty="0" smtClean="0"/>
              <a:t>Mémoire cache ultra-rapide pour simuler de grandes matrices (4K = 8M pixels = + 100 images / secondes)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75" y="4821143"/>
            <a:ext cx="3465302" cy="203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015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Matriciel - GPU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Normalement une liste de liste de valeurs est injecté dans le MLP</a:t>
            </a:r>
          </a:p>
          <a:p>
            <a:r>
              <a:rPr lang="fr-FR" dirty="0" smtClean="0"/>
              <a:t>Une itération par liste de valeur</a:t>
            </a:r>
          </a:p>
          <a:p>
            <a:r>
              <a:rPr lang="fr-FR" dirty="0" smtClean="0"/>
              <a:t>L'algorithme est reproductible avec une matrice par layer</a:t>
            </a:r>
          </a:p>
          <a:p>
            <a:pPr lvl="1"/>
            <a:r>
              <a:rPr lang="fr-FR" dirty="0" smtClean="0"/>
              <a:t>Facilement </a:t>
            </a:r>
            <a:r>
              <a:rPr lang="fr-FR" dirty="0" err="1" smtClean="0"/>
              <a:t>GPUisable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843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r>
              <a:rPr lang="fr-FR" dirty="0" smtClean="0"/>
              <a:t> et </a:t>
            </a:r>
            <a:r>
              <a:rPr lang="fr-FR" dirty="0" err="1" smtClean="0"/>
              <a:t>ScikitLearn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r>
              <a:rPr lang="fr-FR" dirty="0" smtClean="0"/>
              <a:t> fonctionne avec </a:t>
            </a:r>
            <a:r>
              <a:rPr lang="fr-FR" dirty="0" err="1" smtClean="0"/>
              <a:t>SKLearn</a:t>
            </a:r>
            <a:endParaRPr lang="fr-FR" dirty="0" smtClean="0"/>
          </a:p>
          <a:p>
            <a:r>
              <a:rPr lang="fr-FR" dirty="0" smtClean="0"/>
              <a:t>Obligatoire pour récupérer le *.h5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80" y="2636912"/>
            <a:ext cx="8686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 de confusion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matrice de confusion apporte les cas de succès, en discriminant les vrai positifs, les vrai négatifs, les faux positifs et les vrais positifs</a:t>
            </a:r>
            <a:endParaRPr lang="fr-FR" dirty="0"/>
          </a:p>
        </p:txBody>
      </p:sp>
      <p:pic>
        <p:nvPicPr>
          <p:cNvPr id="3074" name="Picture 2" descr="Résultat de recherche d'images pour &quot;sklearn confusion matri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96952"/>
            <a:ext cx="3200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707214"/>
            <a:ext cx="3635055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7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Classification report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Apporte le taux de succès détaillé</a:t>
            </a:r>
          </a:p>
          <a:p>
            <a:r>
              <a:rPr lang="fr-FR" dirty="0" err="1" smtClean="0"/>
              <a:t>Precision</a:t>
            </a:r>
            <a:endParaRPr lang="fr-FR" dirty="0" smtClean="0"/>
          </a:p>
          <a:p>
            <a:pPr lvl="1"/>
            <a:r>
              <a:rPr lang="fr-FR" dirty="0" smtClean="0"/>
              <a:t>Vrai positif / (vrai positif + faux positif)</a:t>
            </a:r>
          </a:p>
          <a:p>
            <a:pPr lvl="1"/>
            <a:r>
              <a:rPr lang="fr-FR" dirty="0" smtClean="0"/>
              <a:t>Moins grave</a:t>
            </a:r>
          </a:p>
          <a:p>
            <a:r>
              <a:rPr lang="fr-FR" dirty="0" err="1" smtClean="0"/>
              <a:t>Recall</a:t>
            </a:r>
            <a:endParaRPr lang="fr-FR" dirty="0"/>
          </a:p>
          <a:p>
            <a:pPr lvl="1"/>
            <a:r>
              <a:rPr lang="fr-FR" dirty="0" smtClean="0"/>
              <a:t>vrai positif / </a:t>
            </a:r>
            <a:r>
              <a:rPr lang="fr-FR" dirty="0"/>
              <a:t>(vrai positif + </a:t>
            </a:r>
            <a:r>
              <a:rPr lang="fr-FR" dirty="0" smtClean="0"/>
              <a:t>faux négatifs)</a:t>
            </a:r>
          </a:p>
          <a:p>
            <a:pPr lvl="1"/>
            <a:r>
              <a:rPr lang="fr-FR" dirty="0" smtClean="0"/>
              <a:t>Plus grave</a:t>
            </a:r>
          </a:p>
          <a:p>
            <a:r>
              <a:rPr lang="fr-FR" dirty="0" err="1" smtClean="0"/>
              <a:t>Fl</a:t>
            </a:r>
            <a:r>
              <a:rPr lang="fr-FR" dirty="0" smtClean="0"/>
              <a:t>-score</a:t>
            </a:r>
          </a:p>
          <a:p>
            <a:pPr lvl="1"/>
            <a:r>
              <a:rPr lang="fr-FR" dirty="0" smtClean="0"/>
              <a:t>Doit être proche de 1</a:t>
            </a:r>
          </a:p>
          <a:p>
            <a:r>
              <a:rPr lang="fr-FR" dirty="0" smtClean="0"/>
              <a:t>Support</a:t>
            </a:r>
          </a:p>
          <a:p>
            <a:pPr lvl="1"/>
            <a:r>
              <a:rPr lang="fr-FR" dirty="0" smtClean="0"/>
              <a:t>Nombre de positifs et négatifs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365104"/>
            <a:ext cx="5497779" cy="1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TensorFlow</a:t>
            </a:r>
            <a:r>
              <a:rPr lang="fr-FR" dirty="0" smtClean="0"/>
              <a:t> Lite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Distribution légère</a:t>
            </a:r>
          </a:p>
          <a:p>
            <a:pPr lvl="1"/>
            <a:r>
              <a:rPr lang="fr-FR" dirty="0" smtClean="0"/>
              <a:t>Python</a:t>
            </a:r>
          </a:p>
          <a:p>
            <a:pPr lvl="1"/>
            <a:r>
              <a:rPr lang="fr-FR" dirty="0" smtClean="0"/>
              <a:t>C++</a:t>
            </a:r>
          </a:p>
          <a:p>
            <a:pPr lvl="1"/>
            <a:r>
              <a:rPr lang="fr-FR" dirty="0" smtClean="0"/>
              <a:t>Java</a:t>
            </a:r>
          </a:p>
          <a:p>
            <a:pPr lvl="1"/>
            <a:r>
              <a:rPr lang="fr-FR" dirty="0" smtClean="0"/>
              <a:t>Android</a:t>
            </a:r>
          </a:p>
          <a:p>
            <a:pPr lvl="1"/>
            <a:r>
              <a:rPr lang="fr-FR" dirty="0" smtClean="0"/>
              <a:t>iOS</a:t>
            </a:r>
          </a:p>
          <a:p>
            <a:pPr lvl="1"/>
            <a:r>
              <a:rPr lang="fr-FR" dirty="0" smtClean="0"/>
              <a:t>Travaille sur des fichiers </a:t>
            </a:r>
            <a:r>
              <a:rPr lang="fr-FR" dirty="0" err="1" smtClean="0"/>
              <a:t>tflite</a:t>
            </a:r>
            <a:endParaRPr lang="fr-FR" dirty="0" smtClean="0"/>
          </a:p>
          <a:p>
            <a:r>
              <a:rPr lang="fr-FR" dirty="0" smtClean="0"/>
              <a:t>Tensorflow.js</a:t>
            </a:r>
          </a:p>
          <a:p>
            <a:pPr lvl="1"/>
            <a:r>
              <a:rPr lang="fr-FR" dirty="0" smtClean="0"/>
              <a:t>Portage </a:t>
            </a:r>
            <a:r>
              <a:rPr lang="fr-FR" dirty="0" err="1" smtClean="0"/>
              <a:t>Javascript</a:t>
            </a:r>
            <a:endParaRPr lang="fr-FR" dirty="0" smtClean="0"/>
          </a:p>
          <a:p>
            <a:pPr lvl="1"/>
            <a:r>
              <a:rPr lang="fr-FR" dirty="0" smtClean="0"/>
              <a:t>Marche sur les navigateurs modernes</a:t>
            </a:r>
          </a:p>
        </p:txBody>
      </p:sp>
    </p:spTree>
    <p:extLst>
      <p:ext uri="{BB962C8B-B14F-4D97-AF65-F5344CB8AC3E}">
        <p14:creationId xmlns:p14="http://schemas.microsoft.com/office/powerpoint/2010/main" val="247277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d'activation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relu </a:t>
            </a:r>
            <a:r>
              <a:rPr lang="fr-FR" dirty="0" smtClean="0"/>
              <a:t>(défaut)</a:t>
            </a:r>
          </a:p>
          <a:p>
            <a:r>
              <a:rPr lang="fr-FR" dirty="0" err="1" smtClean="0"/>
              <a:t>tanh</a:t>
            </a:r>
            <a:r>
              <a:rPr lang="fr-FR" dirty="0" smtClean="0"/>
              <a:t> </a:t>
            </a:r>
            <a:r>
              <a:rPr lang="fr-FR" dirty="0" smtClean="0"/>
              <a:t>(assez rapide</a:t>
            </a:r>
            <a:r>
              <a:rPr lang="fr-FR" dirty="0" smtClean="0"/>
              <a:t>), </a:t>
            </a:r>
            <a:r>
              <a:rPr lang="fr-FR" dirty="0" err="1" smtClean="0"/>
              <a:t>sigmoid</a:t>
            </a:r>
            <a:r>
              <a:rPr lang="fr-FR" dirty="0" smtClean="0"/>
              <a:t> (lent), </a:t>
            </a:r>
            <a:r>
              <a:rPr lang="fr-FR" dirty="0" err="1" smtClean="0"/>
              <a:t>hard_sigmoid</a:t>
            </a:r>
            <a:r>
              <a:rPr lang="fr-FR" dirty="0" smtClean="0"/>
              <a:t> (</a:t>
            </a:r>
            <a:r>
              <a:rPr lang="fr-FR" dirty="0" smtClean="0"/>
              <a:t>rapide)</a:t>
            </a:r>
          </a:p>
          <a:p>
            <a:r>
              <a:rPr lang="fr-FR" dirty="0" err="1" smtClean="0"/>
              <a:t>LeakyRelu</a:t>
            </a:r>
            <a:endParaRPr lang="fr-FR" dirty="0" smtClean="0"/>
          </a:p>
          <a:p>
            <a:r>
              <a:rPr lang="fr-FR" dirty="0" err="1" smtClean="0"/>
              <a:t>Softmax</a:t>
            </a:r>
            <a:endParaRPr lang="fr-FR" dirty="0" smtClean="0"/>
          </a:p>
          <a:p>
            <a:r>
              <a:rPr lang="fr-FR" dirty="0" smtClean="0"/>
              <a:t>Deux écritures</a:t>
            </a:r>
            <a:endParaRPr lang="fr-FR" dirty="0" smtClean="0"/>
          </a:p>
          <a:p>
            <a:pPr marL="457200" lvl="1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activation='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57200" lvl="1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activation=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4" name="AutoShape 2" descr="RÃ©sultat de recherche d'images pour &quot;wiki softmax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61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Bias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 défaut </a:t>
            </a:r>
            <a:r>
              <a:rPr lang="fr-FR" dirty="0" err="1" smtClean="0"/>
              <a:t>Tensorflow</a:t>
            </a:r>
            <a:r>
              <a:rPr lang="fr-FR" dirty="0" smtClean="0"/>
              <a:t> utilise des données centrées sur zéro</a:t>
            </a:r>
          </a:p>
          <a:p>
            <a:pPr lvl="1"/>
            <a:r>
              <a:rPr lang="fr-FR" dirty="0" err="1" smtClean="0"/>
              <a:t>Bias</a:t>
            </a:r>
            <a:r>
              <a:rPr lang="fr-FR" dirty="0" smtClean="0"/>
              <a:t> = 0</a:t>
            </a:r>
          </a:p>
          <a:p>
            <a:r>
              <a:rPr lang="fr-FR" dirty="0" smtClean="0"/>
              <a:t>Les données sont des flottants centrées sur zéro essentiellement comprises entre -1 et 1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smtClean="0"/>
              <a:t>X = [0,1,2,3,4,5,6,7]</a:t>
            </a:r>
          </a:p>
          <a:p>
            <a:pPr lvl="1"/>
            <a:r>
              <a:rPr lang="fr-FR" dirty="0" err="1" smtClean="0"/>
              <a:t>Xnormalized</a:t>
            </a:r>
            <a:r>
              <a:rPr lang="fr-FR" dirty="0" smtClean="0"/>
              <a:t> = (X - 3.5) / 3.5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264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r>
              <a:rPr lang="fr-FR" dirty="0" smtClean="0"/>
              <a:t> possède 2 API pour créer un réseau</a:t>
            </a:r>
          </a:p>
          <a:p>
            <a:r>
              <a:rPr lang="fr-FR" dirty="0" err="1" smtClean="0"/>
              <a:t>Sequential</a:t>
            </a:r>
            <a:endParaRPr lang="fr-FR" dirty="0" smtClean="0"/>
          </a:p>
          <a:p>
            <a:pPr lvl="1"/>
            <a:r>
              <a:rPr lang="fr-FR" dirty="0" smtClean="0"/>
              <a:t>Orienté objet</a:t>
            </a:r>
          </a:p>
          <a:p>
            <a:pPr lvl="1"/>
            <a:r>
              <a:rPr lang="fr-FR" dirty="0" smtClean="0"/>
              <a:t>Compatible MLP uniquement</a:t>
            </a:r>
          </a:p>
          <a:p>
            <a:r>
              <a:rPr lang="fr-FR" dirty="0" smtClean="0"/>
              <a:t>Model</a:t>
            </a:r>
          </a:p>
          <a:p>
            <a:pPr lvl="1"/>
            <a:r>
              <a:rPr lang="fr-FR" dirty="0" smtClean="0"/>
              <a:t>Orienté fonctionnel</a:t>
            </a:r>
          </a:p>
          <a:p>
            <a:pPr lvl="1"/>
            <a:r>
              <a:rPr lang="fr-FR" dirty="0" smtClean="0"/>
              <a:t>Compatible pour tout graphe acyclique</a:t>
            </a:r>
          </a:p>
          <a:p>
            <a:pPr lvl="1"/>
            <a:r>
              <a:rPr lang="fr-FR" dirty="0" smtClean="0"/>
              <a:t>Donc compatible MLP ou autre</a:t>
            </a:r>
          </a:p>
        </p:txBody>
      </p:sp>
    </p:spTree>
    <p:extLst>
      <p:ext uri="{BB962C8B-B14F-4D97-AF65-F5344CB8AC3E}">
        <p14:creationId xmlns:p14="http://schemas.microsoft.com/office/powerpoint/2010/main" val="283368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Dense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Keras.layers.Dense</a:t>
            </a:r>
            <a:r>
              <a:rPr lang="fr-FR" dirty="0" smtClean="0"/>
              <a:t> est le layer MLP</a:t>
            </a:r>
          </a:p>
          <a:p>
            <a:pPr lvl="1"/>
            <a:r>
              <a:rPr lang="fr-FR" dirty="0" smtClean="0"/>
              <a:t>Spécifie le nombre de perceptron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(8)</a:t>
            </a:r>
            <a:endParaRPr lang="fr-FR" dirty="0" smtClean="0"/>
          </a:p>
          <a:p>
            <a:pPr lvl="1"/>
            <a:r>
              <a:rPr lang="fr-FR" dirty="0" smtClean="0"/>
              <a:t>La fonction d’activation est identique pour tous le layer</a:t>
            </a:r>
          </a:p>
          <a:p>
            <a:pPr lvl="1"/>
            <a:r>
              <a:rPr lang="fr-FR" dirty="0" err="1" smtClean="0"/>
              <a:t>keras.layers.Dense</a:t>
            </a:r>
            <a:r>
              <a:rPr lang="fr-FR" dirty="0" smtClean="0"/>
              <a:t>(8, activation=‘relu’)</a:t>
            </a:r>
          </a:p>
          <a:p>
            <a:pPr lvl="1"/>
            <a:r>
              <a:rPr lang="fr-FR" dirty="0" smtClean="0"/>
              <a:t>Facultativement </a:t>
            </a:r>
            <a:r>
              <a:rPr lang="fr-FR" dirty="0" err="1" smtClean="0"/>
              <a:t>input_shape</a:t>
            </a:r>
            <a:r>
              <a:rPr lang="fr-FR" dirty="0" smtClean="0"/>
              <a:t> définit le </a:t>
            </a:r>
            <a:r>
              <a:rPr lang="fr-FR" dirty="0" err="1" smtClean="0"/>
              <a:t>shape</a:t>
            </a:r>
            <a:r>
              <a:rPr lang="fr-FR" dirty="0" smtClean="0"/>
              <a:t> du tenseur en entrée du layer</a:t>
            </a:r>
          </a:p>
          <a:p>
            <a:pPr lvl="1"/>
            <a:r>
              <a:rPr lang="fr-FR" dirty="0" err="1" smtClean="0"/>
              <a:t>keras.layers.Dense</a:t>
            </a:r>
            <a:r>
              <a:rPr lang="fr-FR" dirty="0" smtClean="0"/>
              <a:t>(8, </a:t>
            </a:r>
            <a:r>
              <a:rPr lang="fr-FR" dirty="0" err="1" smtClean="0"/>
              <a:t>input_shape</a:t>
            </a:r>
            <a:r>
              <a:rPr lang="fr-FR" dirty="0" smtClean="0"/>
              <a:t>(2,))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640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Sequential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Keras.Sequential</a:t>
            </a:r>
            <a:endParaRPr lang="fr-FR" dirty="0" smtClean="0"/>
          </a:p>
          <a:p>
            <a:pPr lvl="1"/>
            <a:r>
              <a:rPr lang="fr-FR" dirty="0"/>
              <a:t>M</a:t>
            </a:r>
            <a:r>
              <a:rPr lang="fr-FR" dirty="0" smtClean="0"/>
              <a:t>odel = </a:t>
            </a:r>
            <a:r>
              <a:rPr lang="fr-FR" dirty="0" err="1" smtClean="0"/>
              <a:t>keras.Sequential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Possède une liste de </a:t>
            </a:r>
            <a:r>
              <a:rPr lang="fr-FR" dirty="0" err="1" smtClean="0"/>
              <a:t>layers</a:t>
            </a:r>
            <a:endParaRPr lang="fr-FR" dirty="0"/>
          </a:p>
          <a:p>
            <a:pPr lvl="1"/>
            <a:r>
              <a:rPr lang="fr-FR" dirty="0" err="1" smtClean="0"/>
              <a:t>Model.layers</a:t>
            </a:r>
            <a:endParaRPr lang="fr-FR" dirty="0" smtClean="0"/>
          </a:p>
          <a:p>
            <a:pPr lvl="1"/>
            <a:r>
              <a:rPr lang="fr-FR" dirty="0" smtClean="0"/>
              <a:t>Ajout d’un layer soit par </a:t>
            </a:r>
            <a:r>
              <a:rPr lang="fr-FR" dirty="0" err="1" smtClean="0"/>
              <a:t>add</a:t>
            </a:r>
            <a:r>
              <a:rPr lang="fr-FR" dirty="0" smtClean="0"/>
              <a:t> soit par le constructeur</a:t>
            </a:r>
          </a:p>
          <a:p>
            <a:pPr lvl="1"/>
            <a:r>
              <a:rPr lang="fr-FR" dirty="0" smtClean="0"/>
              <a:t>Un layer ne peut avoir qu’un seul parent (MLP)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2" y="4470324"/>
            <a:ext cx="3563283" cy="11521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825" y="4439136"/>
            <a:ext cx="5797759" cy="15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4966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16429</TotalTime>
  <Words>1777</Words>
  <Application>Microsoft Office PowerPoint</Application>
  <PresentationFormat>Affichage à l'écran (4:3)</PresentationFormat>
  <Paragraphs>333</Paragraphs>
  <Slides>46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51" baseType="lpstr">
      <vt:lpstr>Arial</vt:lpstr>
      <vt:lpstr>Courier New</vt:lpstr>
      <vt:lpstr>Monotype Sorts</vt:lpstr>
      <vt:lpstr>Times New Roman</vt:lpstr>
      <vt:lpstr>cvc</vt:lpstr>
      <vt:lpstr>Présentation PowerPoint</vt:lpstr>
      <vt:lpstr>Keras</vt:lpstr>
      <vt:lpstr>Exemple simple</vt:lpstr>
      <vt:lpstr>MLP avec activation</vt:lpstr>
      <vt:lpstr>Fonctions d'activation</vt:lpstr>
      <vt:lpstr>Bias</vt:lpstr>
      <vt:lpstr>API</vt:lpstr>
      <vt:lpstr>Dense</vt:lpstr>
      <vt:lpstr>Sequential</vt:lpstr>
      <vt:lpstr>Model</vt:lpstr>
      <vt:lpstr>Initializer</vt:lpstr>
      <vt:lpstr>Optimizer</vt:lpstr>
      <vt:lpstr>Compile</vt:lpstr>
      <vt:lpstr>Exemple complet de compilation</vt:lpstr>
      <vt:lpstr>Fit</vt:lpstr>
      <vt:lpstr>Epochs</vt:lpstr>
      <vt:lpstr>Evolution de loss</vt:lpstr>
      <vt:lpstr>Evaluate</vt:lpstr>
      <vt:lpstr>Predict</vt:lpstr>
      <vt:lpstr>Echantillonage</vt:lpstr>
      <vt:lpstr>Overfitting</vt:lpstr>
      <vt:lpstr>Randomisation</vt:lpstr>
      <vt:lpstr>Randomisation</vt:lpstr>
      <vt:lpstr>Vocabulaire</vt:lpstr>
      <vt:lpstr>Méthode SKLearn</vt:lpstr>
      <vt:lpstr>Méthode Keras</vt:lpstr>
      <vt:lpstr>Compréhension des résultats</vt:lpstr>
      <vt:lpstr>Scaling</vt:lpstr>
      <vt:lpstr>Standardisation d’un jeux de données</vt:lpstr>
      <vt:lpstr>Calcul du loss</vt:lpstr>
      <vt:lpstr>Categorical Cross Entropy</vt:lpstr>
      <vt:lpstr>to_categorical</vt:lpstr>
      <vt:lpstr>Softmax</vt:lpstr>
      <vt:lpstr>SGD</vt:lpstr>
      <vt:lpstr>Optimisation du loss</vt:lpstr>
      <vt:lpstr>Solidification du modèle</vt:lpstr>
      <vt:lpstr>Solidification du modèle</vt:lpstr>
      <vt:lpstr>Hyperparamètres</vt:lpstr>
      <vt:lpstr>Régularisation</vt:lpstr>
      <vt:lpstr>Compréhension des résultats</vt:lpstr>
      <vt:lpstr>GPU</vt:lpstr>
      <vt:lpstr>Calcul Matriciel - GPU</vt:lpstr>
      <vt:lpstr>Keras et ScikitLearn</vt:lpstr>
      <vt:lpstr>Matrice de confusion</vt:lpstr>
      <vt:lpstr>Classification report</vt:lpstr>
      <vt:lpstr>TensorFlow Lite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485</cp:revision>
  <dcterms:created xsi:type="dcterms:W3CDTF">2000-04-10T19:33:12Z</dcterms:created>
  <dcterms:modified xsi:type="dcterms:W3CDTF">2020-01-15T16:06:44Z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