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2"/>
  </p:notesMasterIdLst>
  <p:handoutMasterIdLst>
    <p:handoutMasterId r:id="rId73"/>
  </p:handoutMasterIdLst>
  <p:sldIdLst>
    <p:sldId id="317" r:id="rId2"/>
    <p:sldId id="256" r:id="rId3"/>
    <p:sldId id="418" r:id="rId4"/>
    <p:sldId id="416" r:id="rId5"/>
    <p:sldId id="321" r:id="rId6"/>
    <p:sldId id="507" r:id="rId7"/>
    <p:sldId id="322" r:id="rId8"/>
    <p:sldId id="419" r:id="rId9"/>
    <p:sldId id="261" r:id="rId10"/>
    <p:sldId id="262" r:id="rId11"/>
    <p:sldId id="421" r:id="rId12"/>
    <p:sldId id="482" r:id="rId13"/>
    <p:sldId id="511" r:id="rId14"/>
    <p:sldId id="400" r:id="rId15"/>
    <p:sldId id="329" r:id="rId16"/>
    <p:sldId id="409" r:id="rId17"/>
    <p:sldId id="399" r:id="rId18"/>
    <p:sldId id="327" r:id="rId19"/>
    <p:sldId id="533" r:id="rId20"/>
    <p:sldId id="524" r:id="rId21"/>
    <p:sldId id="525" r:id="rId22"/>
    <p:sldId id="513" r:id="rId23"/>
    <p:sldId id="428" r:id="rId24"/>
    <p:sldId id="514" r:id="rId25"/>
    <p:sldId id="494" r:id="rId26"/>
    <p:sldId id="401" r:id="rId27"/>
    <p:sldId id="364" r:id="rId28"/>
    <p:sldId id="433" r:id="rId29"/>
    <p:sldId id="410" r:id="rId30"/>
    <p:sldId id="411" r:id="rId31"/>
    <p:sldId id="374" r:id="rId32"/>
    <p:sldId id="402" r:id="rId33"/>
    <p:sldId id="438" r:id="rId34"/>
    <p:sldId id="526" r:id="rId35"/>
    <p:sldId id="534" r:id="rId36"/>
    <p:sldId id="535" r:id="rId37"/>
    <p:sldId id="536" r:id="rId38"/>
    <p:sldId id="515" r:id="rId39"/>
    <p:sldId id="440" r:id="rId40"/>
    <p:sldId id="516" r:id="rId41"/>
    <p:sldId id="441" r:id="rId42"/>
    <p:sldId id="436" r:id="rId43"/>
    <p:sldId id="408" r:id="rId44"/>
    <p:sldId id="492" r:id="rId45"/>
    <p:sldId id="491" r:id="rId46"/>
    <p:sldId id="493" r:id="rId47"/>
    <p:sldId id="519" r:id="rId48"/>
    <p:sldId id="495" r:id="rId49"/>
    <p:sldId id="496" r:id="rId50"/>
    <p:sldId id="497" r:id="rId51"/>
    <p:sldId id="505" r:id="rId52"/>
    <p:sldId id="520" r:id="rId53"/>
    <p:sldId id="461" r:id="rId54"/>
    <p:sldId id="459" r:id="rId55"/>
    <p:sldId id="463" r:id="rId56"/>
    <p:sldId id="460" r:id="rId57"/>
    <p:sldId id="521" r:id="rId58"/>
    <p:sldId id="481" r:id="rId59"/>
    <p:sldId id="522" r:id="rId60"/>
    <p:sldId id="483" r:id="rId61"/>
    <p:sldId id="484" r:id="rId62"/>
    <p:sldId id="485" r:id="rId63"/>
    <p:sldId id="486" r:id="rId64"/>
    <p:sldId id="487" r:id="rId65"/>
    <p:sldId id="488" r:id="rId66"/>
    <p:sldId id="506" r:id="rId67"/>
    <p:sldId id="523" r:id="rId68"/>
    <p:sldId id="444" r:id="rId69"/>
    <p:sldId id="445" r:id="rId70"/>
    <p:sldId id="315" r:id="rId71"/>
  </p:sldIdLst>
  <p:sldSz cx="9144000" cy="6858000" type="screen4x3"/>
  <p:notesSz cx="6781800" cy="99187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31" autoAdjust="0"/>
    <p:restoredTop sz="83196" autoAdjust="0"/>
  </p:normalViewPr>
  <p:slideViewPr>
    <p:cSldViewPr snapToGrid="0">
      <p:cViewPr varScale="1">
        <p:scale>
          <a:sx n="86" d="100"/>
          <a:sy n="86" d="100"/>
        </p:scale>
        <p:origin x="1819"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5350"/>
    </p:cViewPr>
  </p:sorterViewPr>
  <p:notesViewPr>
    <p:cSldViewPr snapToGrid="0">
      <p:cViewPr>
        <p:scale>
          <a:sx n="75" d="100"/>
          <a:sy n="75" d="100"/>
        </p:scale>
        <p:origin x="-1386" y="924"/>
      </p:cViewPr>
      <p:guideLst>
        <p:guide orient="horz" pos="3123"/>
        <p:guide pos="21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4005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defTabSz="930275">
              <a:defRPr sz="1200"/>
            </a:lvl1pPr>
          </a:lstStyle>
          <a:p>
            <a:pPr>
              <a:defRPr/>
            </a:pPr>
            <a:endParaRPr lang="en-US"/>
          </a:p>
        </p:txBody>
      </p:sp>
      <p:sp>
        <p:nvSpPr>
          <p:cNvPr id="184323" name="Rectangle 3"/>
          <p:cNvSpPr>
            <a:spLocks noGrp="1" noChangeArrowheads="1"/>
          </p:cNvSpPr>
          <p:nvPr>
            <p:ph type="dt" sz="quarter" idx="1"/>
          </p:nvPr>
        </p:nvSpPr>
        <p:spPr bwMode="auto">
          <a:xfrm>
            <a:off x="3841750" y="0"/>
            <a:ext cx="294005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algn="r" defTabSz="930275">
              <a:defRPr sz="1200"/>
            </a:lvl1pPr>
          </a:lstStyle>
          <a:p>
            <a:pPr>
              <a:defRPr/>
            </a:pPr>
            <a:endParaRPr lang="en-US"/>
          </a:p>
        </p:txBody>
      </p:sp>
      <p:sp>
        <p:nvSpPr>
          <p:cNvPr id="184324" name="Rectangle 4"/>
          <p:cNvSpPr>
            <a:spLocks noGrp="1" noChangeArrowheads="1"/>
          </p:cNvSpPr>
          <p:nvPr>
            <p:ph type="ftr" sz="quarter" idx="2"/>
          </p:nvPr>
        </p:nvSpPr>
        <p:spPr bwMode="auto">
          <a:xfrm>
            <a:off x="0" y="9423400"/>
            <a:ext cx="294005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defTabSz="930275">
              <a:defRPr sz="1200"/>
            </a:lvl1pPr>
          </a:lstStyle>
          <a:p>
            <a:pPr>
              <a:defRPr/>
            </a:pPr>
            <a:endParaRPr lang="en-US"/>
          </a:p>
        </p:txBody>
      </p:sp>
      <p:sp>
        <p:nvSpPr>
          <p:cNvPr id="184325" name="Rectangle 5"/>
          <p:cNvSpPr>
            <a:spLocks noGrp="1" noChangeArrowheads="1"/>
          </p:cNvSpPr>
          <p:nvPr>
            <p:ph type="sldNum" sz="quarter" idx="3"/>
          </p:nvPr>
        </p:nvSpPr>
        <p:spPr bwMode="auto">
          <a:xfrm>
            <a:off x="3841750" y="9423400"/>
            <a:ext cx="294005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algn="r" defTabSz="930275">
              <a:defRPr sz="1200"/>
            </a:lvl1pPr>
          </a:lstStyle>
          <a:p>
            <a:pPr>
              <a:defRPr/>
            </a:pPr>
            <a:fld id="{54151723-0893-4D17-B277-98FC676F194E}"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12"/>
          <p:cNvSpPr>
            <a:spLocks noGrp="1" noRot="1" noChangeAspect="1" noChangeArrowheads="1" noTextEdit="1"/>
          </p:cNvSpPr>
          <p:nvPr>
            <p:ph type="sldImg" idx="2"/>
          </p:nvPr>
        </p:nvSpPr>
        <p:spPr bwMode="auto">
          <a:xfrm>
            <a:off x="1539875" y="236538"/>
            <a:ext cx="5173663" cy="3879850"/>
          </a:xfrm>
          <a:prstGeom prst="rect">
            <a:avLst/>
          </a:prstGeom>
          <a:noFill/>
          <a:ln w="12700">
            <a:solidFill>
              <a:schemeClr val="tx1"/>
            </a:solidFill>
            <a:miter lim="800000"/>
            <a:headEnd/>
            <a:tailEnd/>
          </a:ln>
        </p:spPr>
      </p:sp>
      <p:sp>
        <p:nvSpPr>
          <p:cNvPr id="116749" name="Text Box 13"/>
          <p:cNvSpPr txBox="1">
            <a:spLocks noChangeArrowheads="1"/>
          </p:cNvSpPr>
          <p:nvPr/>
        </p:nvSpPr>
        <p:spPr bwMode="auto">
          <a:xfrm>
            <a:off x="0" y="9502775"/>
            <a:ext cx="6732588" cy="411163"/>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419-2-</a:t>
            </a:r>
            <a:fld id="{E52AB509-BBBB-4D11-8F75-D2B2F4B4C7FA}"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116750" name="Text Box 14"/>
          <p:cNvSpPr txBox="1">
            <a:spLocks noChangeArrowheads="1"/>
          </p:cNvSpPr>
          <p:nvPr/>
        </p:nvSpPr>
        <p:spPr bwMode="auto">
          <a:xfrm>
            <a:off x="293688" y="3983038"/>
            <a:ext cx="498475" cy="227012"/>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116751" name="Rectangle 15"/>
          <p:cNvSpPr>
            <a:spLocks noGrp="1" noChangeArrowheads="1"/>
          </p:cNvSpPr>
          <p:nvPr>
            <p:ph type="body" sz="quarter" idx="3"/>
          </p:nvPr>
        </p:nvSpPr>
        <p:spPr bwMode="auto">
          <a:xfrm>
            <a:off x="220663" y="4225925"/>
            <a:ext cx="6242050" cy="5292725"/>
          </a:xfrm>
          <a:prstGeom prst="rect">
            <a:avLst/>
          </a:prstGeom>
          <a:noFill/>
          <a:ln w="9525">
            <a:noFill/>
            <a:miter lim="800000"/>
            <a:headEnd/>
            <a:tailEnd/>
          </a:ln>
          <a:effectLst/>
        </p:spPr>
        <p:txBody>
          <a:bodyPr vert="horz" wrap="square" lIns="91138" tIns="45568" rIns="91138" bIns="455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Rot="1" noChangeAspect="1" noChangeArrowheads="1" noTextEdit="1"/>
          </p:cNvSpPr>
          <p:nvPr>
            <p:ph type="sldImg"/>
          </p:nvPr>
        </p:nvSpPr>
        <p:spPr>
          <a:ln/>
        </p:spPr>
      </p:sp>
      <p:sp>
        <p:nvSpPr>
          <p:cNvPr id="78851" name="Rectangle 7"/>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Both</a:t>
            </a:r>
          </a:p>
          <a:p>
            <a:pPr eaLnBrk="1" hangingPunct="1"/>
            <a:r>
              <a:rPr lang="en-US"/>
              <a:t>Chapter starts: Day 1 at 11:15am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ln/>
        </p:spPr>
      </p:sp>
      <p:sp>
        <p:nvSpPr>
          <p:cNvPr id="88067" name="Rectangle 5"/>
          <p:cNvSpPr>
            <a:spLocks noGrp="1" noChangeArrowheads="1"/>
          </p:cNvSpPr>
          <p:nvPr>
            <p:ph type="body" idx="1"/>
          </p:nvPr>
        </p:nvSpPr>
        <p:spPr>
          <a:noFill/>
          <a:ln/>
        </p:spPr>
        <p:txBody>
          <a:bodyPr/>
          <a:lstStyle/>
          <a:p>
            <a:pPr eaLnBrk="1" hangingPunct="1"/>
            <a:r>
              <a:rPr lang="en-US"/>
              <a:t>Jogger text: Method Specification</a:t>
            </a:r>
          </a:p>
          <a:p>
            <a:pPr eaLnBrk="1" hangingPunct="1"/>
            <a:r>
              <a:rPr lang="en-US"/>
              <a:t>Direction: Left</a:t>
            </a:r>
          </a:p>
          <a:p>
            <a:pPr eaLnBrk="1" hangingPunct="1"/>
            <a:r>
              <a:rPr lang="en-US"/>
              <a:t>Instructor notes:</a:t>
            </a:r>
          </a:p>
          <a:p>
            <a:pPr eaLnBrk="1" hangingPunct="1"/>
            <a:r>
              <a:rPr lang="en-US"/>
              <a:t>Note that the capital M in Main is significant. In Java, C++ and C the name is lowercase m main. In object oriented programming, static is actually unusual. In straight procedural code, as done here, it is necessary as we are not creating or using any instances (yet).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Method Signatures</a:t>
            </a:r>
          </a:p>
          <a:p>
            <a:pPr eaLnBrk="1" hangingPunct="1"/>
            <a:r>
              <a:rPr lang="en-US"/>
              <a:t>Direction: Right</a:t>
            </a:r>
          </a:p>
          <a:p>
            <a:pPr eaLnBrk="1" hangingPunct="1"/>
            <a:r>
              <a:rPr lang="en-US"/>
              <a:t>Instructor notes:</a:t>
            </a:r>
          </a:p>
          <a:p>
            <a:pPr eaLnBrk="1" hangingPunct="1"/>
            <a:r>
              <a:rPr lang="en-US"/>
              <a:t>Explain what is included in the signature. Note the return type is not part of the signature. Write up some examples of overloaded method names, and even of ‘+’ operator for ints and doubles to demonstrate that they have been using overloading for their whole programming career.</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r>
              <a:rPr lang="en-US"/>
              <a:t>Jogger text: Alternative Specifications for Main</a:t>
            </a:r>
          </a:p>
          <a:p>
            <a:pPr eaLnBrk="1" hangingPunct="1"/>
            <a:r>
              <a:rPr lang="en-US"/>
              <a:t>Direction: Left</a:t>
            </a:r>
          </a:p>
          <a:p>
            <a:pPr eaLnBrk="1" hangingPunct="1"/>
            <a:r>
              <a:rPr lang="en-US"/>
              <a:t>Instructor notes:</a:t>
            </a:r>
          </a:p>
          <a:p>
            <a:pPr eaLnBrk="1" hangingPunct="1"/>
            <a:r>
              <a:rPr lang="en-US"/>
              <a:t>Capital M – different than Java, C or C++. Note that Main is specification overloaded rather than just signature. This means the return type plays a role in choosing the right Main rather than just the signature. Hence the overloading of 2. and 3. in this case. This is slightly inconsistent with the rest of the language. </a:t>
            </a:r>
          </a:p>
          <a:p>
            <a:pPr eaLnBrk="1" hangingPunct="1"/>
            <a:endParaRPr lang="en-US"/>
          </a:p>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Primary Types</a:t>
            </a:r>
          </a:p>
          <a:p>
            <a:pPr eaLnBrk="1" hangingPunct="1"/>
            <a:r>
              <a:rPr lang="en-US"/>
              <a:t>Direction: Left</a:t>
            </a:r>
          </a:p>
          <a:p>
            <a:pPr eaLnBrk="1" hangingPunct="1"/>
            <a:r>
              <a:rPr lang="en-US"/>
              <a:t>Instructor notes:</a:t>
            </a:r>
          </a:p>
          <a:p>
            <a:pPr eaLnBrk="1" hangingPunct="1"/>
            <a:r>
              <a:rPr lang="en-US"/>
              <a:t>Data types are fairly familiar to you if you have programmed in other C derivative languages, but some features here are important. Explain value and reference types after reviewing basic data types. Note that characters are 16-bit UNICODE characters. Note though that the Windows 2000 console uses a different character set to Windows controls, and still further different from actual fonts selected into a Windows program. Thus Unicode doesn’t quite work correctly in user interface displays. Describe the decimal type and its resolution. Mention that everything is derived from object. At this point, all this means is that there are certain things you can do with every data type. </a:t>
            </a:r>
          </a:p>
          <a:p>
            <a:pPr eaLnBrk="1" hangingPunct="1"/>
            <a:endParaRPr lang="en-US"/>
          </a:p>
          <a:p>
            <a:pPr eaLnBrk="1" hangingPunct="1"/>
            <a:r>
              <a:rPr lang="en-US"/>
              <a:t>An instance of decimal consists of a signed 96-bit integer number, and a scaling factor that is a power of ten ranging from 0 to 28, used to divide the 96-bit integer and specify what portion of it is a decimal fraction. Therefore, the binary representation of a Decimal value is of the form, ((-2^96 to 2^96)/ 10 (0 to 28)), where -2^96 is equal to MinValue, and 2^96 is equal to MaxValue.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Rot="1" noChangeAspect="1" noChangeArrowheads="1" noTextEdit="1"/>
          </p:cNvSpPr>
          <p:nvPr>
            <p:ph type="sldImg"/>
          </p:nvPr>
        </p:nvSpPr>
        <p:spPr>
          <a:ln/>
        </p:spPr>
      </p:sp>
      <p:sp>
        <p:nvSpPr>
          <p:cNvPr id="93187" name="Rectangle 5"/>
          <p:cNvSpPr>
            <a:spLocks noGrp="1" noChangeArrowheads="1"/>
          </p:cNvSpPr>
          <p:nvPr>
            <p:ph type="body" idx="1"/>
          </p:nvPr>
        </p:nvSpPr>
        <p:spPr>
          <a:noFill/>
          <a:ln/>
        </p:spPr>
        <p:txBody>
          <a:bodyPr/>
          <a:lstStyle/>
          <a:p>
            <a:pPr eaLnBrk="1" hangingPunct="1"/>
            <a:r>
              <a:rPr lang="en-US"/>
              <a:t>Jogger text: Value and Reference Variables</a:t>
            </a:r>
          </a:p>
          <a:p>
            <a:pPr eaLnBrk="1" hangingPunct="1"/>
            <a:r>
              <a:rPr lang="en-US"/>
              <a:t>Direction: Right</a:t>
            </a:r>
          </a:p>
          <a:p>
            <a:pPr eaLnBrk="1" hangingPunct="1"/>
            <a:r>
              <a:rPr lang="en-US"/>
              <a:t>Instructor notes:</a:t>
            </a:r>
          </a:p>
          <a:p>
            <a:pPr eaLnBrk="1" hangingPunct="1"/>
            <a:r>
              <a:rPr lang="en-US"/>
              <a:t>Fill in the diagram. Note that string literals are created on the heap. If they ask what goes in the static area – things declared “static” and the IL code.</a:t>
            </a:r>
          </a:p>
          <a:p>
            <a:pPr eaLnBrk="1" hangingPunct="1"/>
            <a:r>
              <a:rPr lang="en-US"/>
              <a:t>Note that string x = “abc” is the same as string x = new string(“aqa”); so </a:t>
            </a:r>
          </a:p>
          <a:p>
            <a:pPr eaLnBrk="1" hangingPunct="1"/>
            <a:r>
              <a:rPr lang="en-US"/>
              <a:t>hence it is on the heafp.</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p:nvPr>
        </p:nvSpPr>
        <p:spPr>
          <a:ln/>
        </p:spPr>
      </p:sp>
      <p:sp>
        <p:nvSpPr>
          <p:cNvPr id="94211" name="Rectangle 5"/>
          <p:cNvSpPr>
            <a:spLocks noGrp="1" noChangeArrowheads="1"/>
          </p:cNvSpPr>
          <p:nvPr>
            <p:ph type="body" idx="1"/>
          </p:nvPr>
        </p:nvSpPr>
        <p:spPr>
          <a:noFill/>
          <a:ln/>
        </p:spPr>
        <p:txBody>
          <a:bodyPr/>
          <a:lstStyle/>
          <a:p>
            <a:pPr eaLnBrk="1" hangingPunct="1"/>
            <a:r>
              <a:rPr lang="en-US"/>
              <a:t>Jogger text: User-Written Types</a:t>
            </a:r>
          </a:p>
          <a:p>
            <a:pPr eaLnBrk="1" hangingPunct="1"/>
            <a:r>
              <a:rPr lang="en-US"/>
              <a:t>Direction: Left</a:t>
            </a:r>
          </a:p>
          <a:p>
            <a:pPr eaLnBrk="1" hangingPunct="1"/>
            <a:r>
              <a:rPr lang="en-US"/>
              <a:t>Instructor notes:</a:t>
            </a:r>
          </a:p>
          <a:p>
            <a:pPr eaLnBrk="1" hangingPunct="1"/>
            <a:r>
              <a:rPr lang="en-US"/>
              <a:t>Class types are data types that we write rather than pre-known by the compiler. Class types are always created as referenced data objects from the heap. Draw a picture of the Complex number c directly on the stack. Then draw a reference variable in the stack pointing to an Account object in the heap.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p:spPr>
        <p:txBody>
          <a:bodyPr/>
          <a:lstStyle/>
          <a:p>
            <a:pPr eaLnBrk="1" hangingPunct="1"/>
            <a:r>
              <a:rPr lang="en-US"/>
              <a:t>Jogger text: Different Memory Allocation Schemes</a:t>
            </a:r>
          </a:p>
          <a:p>
            <a:pPr eaLnBrk="1" hangingPunct="1"/>
            <a:r>
              <a:rPr lang="en-US"/>
              <a:t>Direction: Right</a:t>
            </a:r>
          </a:p>
          <a:p>
            <a:pPr eaLnBrk="1" hangingPunct="1"/>
            <a:r>
              <a:rPr lang="en-US"/>
              <a:t>Instructor notes:</a:t>
            </a:r>
          </a:p>
          <a:p>
            <a:pPr eaLnBrk="1" hangingPunct="1"/>
            <a:r>
              <a:rPr lang="en-US"/>
              <a:t>Mention automatic recapture (garbage collection) of objects which makes the heap a lot easier to use than 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ln/>
        </p:spPr>
      </p:sp>
      <p:sp>
        <p:nvSpPr>
          <p:cNvPr id="96259"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Left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Rot="1" noChangeAspect="1" noChangeArrowheads="1" noTextEdit="1"/>
          </p:cNvSpPr>
          <p:nvPr>
            <p:ph type="sldImg"/>
          </p:nvPr>
        </p:nvSpPr>
        <p:spPr>
          <a:ln/>
        </p:spPr>
      </p:sp>
      <p:sp>
        <p:nvSpPr>
          <p:cNvPr id="165891" name="Rectangle 5"/>
          <p:cNvSpPr>
            <a:spLocks noGrp="1" noChangeArrowheads="1"/>
          </p:cNvSpPr>
          <p:nvPr>
            <p:ph type="body" idx="1"/>
          </p:nvPr>
        </p:nvSpPr>
        <p:spPr>
          <a:noFill/>
          <a:ln/>
        </p:spPr>
        <p:txBody>
          <a:bodyPr/>
          <a:lstStyle/>
          <a:p>
            <a:pPr eaLnBrk="1" hangingPunct="1"/>
            <a:r>
              <a:rPr lang="en-US"/>
              <a:t>Jogger text: Literals</a:t>
            </a:r>
          </a:p>
          <a:p>
            <a:pPr eaLnBrk="1" hangingPunct="1"/>
            <a:r>
              <a:rPr lang="en-US"/>
              <a:t>Direction: Right</a:t>
            </a:r>
          </a:p>
          <a:p>
            <a:pPr eaLnBrk="1" hangingPunct="1"/>
            <a:r>
              <a:rPr lang="en-US"/>
              <a:t>Instructor notes:</a:t>
            </a:r>
          </a:p>
          <a:p>
            <a:pPr eaLnBrk="1" hangingPunct="1"/>
            <a:r>
              <a:rPr lang="en-US"/>
              <a:t>What looks like 23491 is actually 2349L. Note these literals are just like C/C++ and Java with the exception of decimal and its ‘M’ specifier. Note there is no automatic conversion between double and decimal, hence the ‘M’ is necessary when assigning to a decimal data variable.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Rot="1" noChangeAspect="1" noChangeArrowheads="1" noTextEdit="1"/>
          </p:cNvSpPr>
          <p:nvPr>
            <p:ph type="sldImg"/>
          </p:nvPr>
        </p:nvSpPr>
        <p:spPr>
          <a:ln/>
        </p:spPr>
      </p:sp>
      <p:sp>
        <p:nvSpPr>
          <p:cNvPr id="79875" name="Rectangle 5"/>
          <p:cNvSpPr>
            <a:spLocks noGrp="1" noChangeArrowheads="1"/>
          </p:cNvSpPr>
          <p:nvPr>
            <p:ph type="body" idx="1"/>
          </p:nvPr>
        </p:nvSpPr>
        <p:spPr>
          <a:noFill/>
          <a:ln/>
        </p:spPr>
        <p:txBody>
          <a:bodyPr/>
          <a:lstStyle/>
          <a:p>
            <a:pPr eaLnBrk="1" hangingPunct="1"/>
            <a:r>
              <a:rPr lang="en-US"/>
              <a:t>Jogger text: Chapter Objectives</a:t>
            </a:r>
          </a:p>
          <a:p>
            <a:pPr eaLnBrk="1" hangingPunct="1"/>
            <a:r>
              <a:rPr lang="en-US"/>
              <a:t>Direction: Left</a:t>
            </a:r>
          </a:p>
          <a:p>
            <a:pPr eaLnBrk="1" hangingPunct="1"/>
            <a:r>
              <a:rPr lang="en-US"/>
              <a:t>Instructor notes:</a:t>
            </a:r>
          </a:p>
          <a:p>
            <a:pPr eaLnBrk="1" hangingPunct="1"/>
            <a:r>
              <a:rPr lang="en-US"/>
              <a:t>Review objectives – indicate that some parts of this language will be similar but many are very different than C.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220663" y="4227513"/>
            <a:ext cx="6242050" cy="5291137"/>
          </a:xfrm>
          <a:noFill/>
          <a:ln/>
        </p:spPr>
        <p:txBody>
          <a:bodyPr/>
          <a:lstStyle/>
          <a:p>
            <a:pPr eaLnBrk="1" hangingPunct="1"/>
            <a:r>
              <a:rPr lang="en-US"/>
              <a:t>Jogger text: Explicit and Implicit Declarations</a:t>
            </a:r>
          </a:p>
          <a:p>
            <a:pPr eaLnBrk="1" hangingPunct="1"/>
            <a:r>
              <a:rPr lang="en-US"/>
              <a:t>Direction: Left</a:t>
            </a:r>
          </a:p>
          <a:p>
            <a:pPr eaLnBrk="1" hangingPunct="1"/>
            <a:r>
              <a:rPr lang="en-US"/>
              <a:t>Instructor notes:</a:t>
            </a:r>
          </a:p>
          <a:p>
            <a:pPr eaLnBrk="1" hangingPunct="1"/>
            <a:r>
              <a:rPr lang="en-US"/>
              <a:t>Note that implicit typing declarations cannot be changed – it is still strong typed. I.e. the following is not valid.</a:t>
            </a:r>
          </a:p>
          <a:p>
            <a:pPr eaLnBrk="1" hangingPunct="1"/>
            <a:r>
              <a:rPr lang="en-US"/>
              <a:t>var x = 10.2;</a:t>
            </a:r>
          </a:p>
          <a:p>
            <a:pPr eaLnBrk="1" hangingPunct="1"/>
            <a:r>
              <a:rPr lang="en-US"/>
              <a:t>x = “hello”;</a:t>
            </a:r>
          </a:p>
          <a:p>
            <a:pPr eaLnBrk="1" hangingPunct="1"/>
            <a:endParaRPr lang="en-US"/>
          </a:p>
          <a:p>
            <a:pPr eaLnBrk="1" hangingPunct="1"/>
            <a:r>
              <a:rPr lang="en-US"/>
              <a:t>Microsoft documentation says that using var will make a program harder to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220663" y="4227513"/>
            <a:ext cx="6242050" cy="5291137"/>
          </a:xfrm>
          <a:noFill/>
          <a:ln/>
        </p:spPr>
        <p:txBody>
          <a:bodyPr/>
          <a:lstStyle/>
          <a:p>
            <a:pPr eaLnBrk="1" hangingPunct="1"/>
            <a:r>
              <a:rPr lang="en-US"/>
              <a:t>Jogger text: Explicit and Implicit Declarations (continued)</a:t>
            </a:r>
          </a:p>
          <a:p>
            <a:pPr eaLnBrk="1" hangingPunct="1"/>
            <a:r>
              <a:rPr lang="en-US"/>
              <a:t>Direction: Right</a:t>
            </a:r>
          </a:p>
          <a:p>
            <a:pPr eaLnBrk="1" hangingPunct="1"/>
            <a:r>
              <a:rPr lang="en-US"/>
              <a:t>Instructor notes:</a:t>
            </a:r>
          </a:p>
          <a:p>
            <a:pPr eaLnBrk="1" hangingPunct="1"/>
            <a:r>
              <a:rPr lang="en-US"/>
              <a:t>The warning about implicit typing comes from Microsoft.</a:t>
            </a:r>
          </a:p>
          <a:p>
            <a:pPr eaLnBrk="1" hangingPunct="1"/>
            <a:r>
              <a:rPr lang="en-US"/>
              <a:t>1 decimal</a:t>
            </a:r>
          </a:p>
          <a:p>
            <a:pPr eaLnBrk="1" hangingPunct="1"/>
            <a:r>
              <a:rPr lang="en-US"/>
              <a:t>2 char</a:t>
            </a:r>
          </a:p>
          <a:p>
            <a:pPr eaLnBrk="1" hangingPunct="1"/>
            <a:r>
              <a:rPr lang="en-US"/>
              <a:t>3 long (it’s a lower case L)</a:t>
            </a:r>
          </a:p>
          <a:p>
            <a:pPr eaLnBrk="1" hangingPunct="1"/>
            <a:r>
              <a:rPr lang="en-US"/>
              <a:t>4 BankAccount</a:t>
            </a:r>
          </a:p>
          <a:p>
            <a:pPr eaLnBrk="1" hangingPunct="1"/>
            <a:r>
              <a:rPr lang="en-US"/>
              <a:t>5 CurrencyCode</a:t>
            </a:r>
          </a:p>
          <a:p>
            <a:pPr eaLnBrk="1" hangingPunct="1"/>
            <a:r>
              <a:rPr lang="en-US"/>
              <a:t>6 Invalid</a:t>
            </a:r>
          </a:p>
          <a:p>
            <a:pPr eaLnBrk="1" hangingPunct="1"/>
            <a:r>
              <a:rPr lang="en-US"/>
              <a:t>Ask for #3 what would have happened if the type was int or long not var? Although this case is a bit of a “trick” – the fact is, this sort of confusion comes from use of var in more complicated cases.</a:t>
            </a:r>
          </a:p>
          <a:p>
            <a:pPr eaLnBrk="1" hangingPunct="1"/>
            <a:endParaRPr lang="en-US"/>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Rot="1" noChangeAspect="1" noChangeArrowheads="1" noTextEdit="1"/>
          </p:cNvSpPr>
          <p:nvPr>
            <p:ph type="sldImg"/>
          </p:nvPr>
        </p:nvSpPr>
        <p:spPr>
          <a:ln/>
        </p:spPr>
      </p:sp>
      <p:sp>
        <p:nvSpPr>
          <p:cNvPr id="100355" name="Rectangle 5"/>
          <p:cNvSpPr>
            <a:spLocks noGrp="1" noChangeArrowheads="1"/>
          </p:cNvSpPr>
          <p:nvPr>
            <p:ph type="body" idx="1"/>
          </p:nvPr>
        </p:nvSpPr>
        <p:spPr>
          <a:noFill/>
          <a:ln/>
        </p:spPr>
        <p:txBody>
          <a:bodyPr/>
          <a:lstStyle/>
          <a:p>
            <a:pPr eaLnBrk="1" hangingPunct="1"/>
            <a:r>
              <a:rPr lang="en-US"/>
              <a:t>Jogger text: Hands-On Exercise 2.1</a:t>
            </a:r>
          </a:p>
          <a:p>
            <a:pPr eaLnBrk="1" hangingPunct="1"/>
            <a:r>
              <a:rPr lang="en-US"/>
              <a:t>Direction: Right</a:t>
            </a:r>
          </a:p>
          <a:p>
            <a:pPr eaLnBrk="1" hangingPunct="1"/>
            <a:r>
              <a:rPr lang="en-US"/>
              <a:t>Exercise: 2.1 Namespaces  (30 mins)</a:t>
            </a:r>
          </a:p>
          <a:p>
            <a:pPr eaLnBrk="1" hangingPunct="1"/>
            <a:r>
              <a:rPr lang="en-US"/>
              <a:t>Instructor notes: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a:t>Jogger text: Expressions</a:t>
            </a:r>
          </a:p>
          <a:p>
            <a:pPr eaLnBrk="1" hangingPunct="1"/>
            <a:r>
              <a:rPr lang="en-US"/>
              <a:t>Direction: Right</a:t>
            </a:r>
          </a:p>
          <a:p>
            <a:pPr eaLnBrk="1" hangingPunct="1"/>
            <a:r>
              <a:rPr lang="en-US"/>
              <a:t>Instructor notes:</a:t>
            </a:r>
          </a:p>
          <a:p>
            <a:pPr eaLnBrk="1" hangingPunct="1"/>
            <a:r>
              <a:rPr lang="en-US"/>
              <a:t>Converts dollars to euros only. Check if anyone has a newspaper in class with the actual current rate. Note that ‘ic’ refers to input currency here. Underline each expression perhaps and talk briefly about one or two of them. </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Rot="1" noChangeAspect="1" noChangeArrowheads="1" noTextEdit="1"/>
          </p:cNvSpPr>
          <p:nvPr>
            <p:ph type="sldImg"/>
          </p:nvPr>
        </p:nvSpPr>
        <p:spPr>
          <a:ln/>
        </p:spPr>
      </p:sp>
      <p:sp>
        <p:nvSpPr>
          <p:cNvPr id="103427" name="Rectangle 5"/>
          <p:cNvSpPr>
            <a:spLocks noGrp="1" noChangeArrowheads="1"/>
          </p:cNvSpPr>
          <p:nvPr>
            <p:ph type="body" idx="1"/>
          </p:nvPr>
        </p:nvSpPr>
        <p:spPr>
          <a:noFill/>
          <a:ln/>
        </p:spPr>
        <p:txBody>
          <a:bodyPr/>
          <a:lstStyle/>
          <a:p>
            <a:pPr eaLnBrk="1" hangingPunct="1"/>
            <a:r>
              <a:rPr lang="en-US"/>
              <a:t>Jogger text: Operators</a:t>
            </a:r>
          </a:p>
          <a:p>
            <a:pPr eaLnBrk="1" hangingPunct="1"/>
            <a:r>
              <a:rPr lang="en-US"/>
              <a:t>Direction: Left</a:t>
            </a:r>
          </a:p>
          <a:p>
            <a:pPr eaLnBrk="1" hangingPunct="1"/>
            <a:r>
              <a:rPr lang="en-US"/>
              <a:t>Instructor notes:</a:t>
            </a:r>
          </a:p>
          <a:p>
            <a:pPr eaLnBrk="1" hangingPunct="1"/>
            <a:r>
              <a:rPr lang="en-US"/>
              <a:t>Talk to this slide – there is no further discussion on most of these operators because they are virtually identical to every other language. Explain most of them briefly.</a:t>
            </a:r>
          </a:p>
          <a:p>
            <a:pPr eaLnBrk="1" hangingPunct="1"/>
            <a:r>
              <a:rPr lang="en-US"/>
              <a:t>Assignment and equality are different operators. Note C# will catch bitwise logical operators used accidentally between relationals, as results of relationals are boolean rather than integer types. </a:t>
            </a:r>
          </a:p>
          <a:p>
            <a:pPr eaLnBrk="1" hangingPunct="1"/>
            <a:r>
              <a:rPr lang="en-US"/>
              <a:t>Avoid discussing inline conditional  ( x = a ? b: c)</a:t>
            </a:r>
          </a:p>
          <a:p>
            <a:pPr eaLnBrk="1" hangingPunct="1"/>
            <a:r>
              <a:rPr lang="en-US"/>
              <a:t>Minimize the discussion on Lambda here – delegates are needed.</a:t>
            </a:r>
          </a:p>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p:spPr>
        <p:txBody>
          <a:bodyPr/>
          <a:lstStyle/>
          <a:p>
            <a:pPr eaLnBrk="1" hangingPunct="1"/>
            <a:r>
              <a:rPr lang="en-US"/>
              <a:t>Jogger text: Operators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Rot="1" noChangeAspect="1" noChangeArrowheads="1" noTextEdit="1"/>
          </p:cNvSpPr>
          <p:nvPr>
            <p:ph type="sldImg"/>
          </p:nvPr>
        </p:nvSpPr>
        <p:spPr>
          <a:ln/>
        </p:spPr>
      </p:sp>
      <p:sp>
        <p:nvSpPr>
          <p:cNvPr id="105475" name="Rectangle 5"/>
          <p:cNvSpPr>
            <a:spLocks noGrp="1" noChangeArrowheads="1"/>
          </p:cNvSpPr>
          <p:nvPr>
            <p:ph type="body" idx="1"/>
          </p:nvPr>
        </p:nvSpPr>
        <p:spPr>
          <a:noFill/>
          <a:ln/>
        </p:spPr>
        <p:txBody>
          <a:bodyPr/>
          <a:lstStyle/>
          <a:p>
            <a:pPr eaLnBrk="1" hangingPunct="1"/>
            <a:r>
              <a:rPr lang="en-US"/>
              <a:t>Jogger text: Assignment Combination Operators</a:t>
            </a:r>
          </a:p>
          <a:p>
            <a:pPr eaLnBrk="1" hangingPunct="1"/>
            <a:r>
              <a:rPr lang="en-US"/>
              <a:t>Direction: Left</a:t>
            </a:r>
          </a:p>
          <a:p>
            <a:pPr eaLnBrk="1" hangingPunct="1"/>
            <a:r>
              <a:rPr lang="en-US"/>
              <a:t>Instructor notes:</a:t>
            </a:r>
          </a:p>
          <a:p>
            <a:pPr eaLnBrk="1" hangingPunct="1"/>
            <a:r>
              <a:rPr lang="en-US"/>
              <a:t>This is just shorthand in C# but… Later we will see that += is overloaded for delegation assignments.</a:t>
            </a:r>
          </a:p>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Rot="1" noChangeAspect="1" noChangeArrowheads="1" noTextEdit="1"/>
          </p:cNvSpPr>
          <p:nvPr>
            <p:ph type="sldImg"/>
          </p:nvPr>
        </p:nvSpPr>
        <p:spPr>
          <a:ln/>
        </p:spPr>
      </p:sp>
      <p:sp>
        <p:nvSpPr>
          <p:cNvPr id="106499" name="Rectangle 5"/>
          <p:cNvSpPr>
            <a:spLocks noGrp="1" noChangeArrowheads="1"/>
          </p:cNvSpPr>
          <p:nvPr>
            <p:ph type="body" idx="1"/>
          </p:nvPr>
        </p:nvSpPr>
        <p:spPr>
          <a:noFill/>
          <a:ln/>
        </p:spPr>
        <p:txBody>
          <a:bodyPr/>
          <a:lstStyle/>
          <a:p>
            <a:pPr eaLnBrk="1" hangingPunct="1"/>
            <a:r>
              <a:rPr lang="en-US"/>
              <a:t>Jogger text: Assignment Operator</a:t>
            </a:r>
          </a:p>
          <a:p>
            <a:pPr eaLnBrk="1" hangingPunct="1"/>
            <a:r>
              <a:rPr lang="en-US"/>
              <a:t>Direction: Right</a:t>
            </a:r>
          </a:p>
          <a:p>
            <a:pPr eaLnBrk="1" hangingPunct="1"/>
            <a:r>
              <a:rPr lang="en-US"/>
              <a:t>Instructor notes:</a:t>
            </a:r>
          </a:p>
          <a:p>
            <a:pPr eaLnBrk="1" hangingPunct="1"/>
            <a:r>
              <a:rPr lang="en-US"/>
              <a:t>Draw the creations and assignments on the memory block at the right of this page so that you can see the difference between value and reference assignments. Significance here is that j=j-1; does not alter i, but a2.deposit(100); would also appear in a1, as a2 and a1 are aliases for the same object.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Rot="1" noChangeAspect="1" noChangeArrowheads="1" noTextEdit="1"/>
          </p:cNvSpPr>
          <p:nvPr>
            <p:ph type="sldImg"/>
          </p:nvPr>
        </p:nvSpPr>
        <p:spPr>
          <a:ln/>
        </p:spPr>
      </p:sp>
      <p:sp>
        <p:nvSpPr>
          <p:cNvPr id="80899" name="Rectangle 5"/>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p:nvPr>
        </p:nvSpPr>
        <p:spPr>
          <a:ln/>
        </p:spPr>
      </p:sp>
      <p:sp>
        <p:nvSpPr>
          <p:cNvPr id="107523" name="Rectangle 5"/>
          <p:cNvSpPr>
            <a:spLocks noGrp="1" noChangeArrowheads="1"/>
          </p:cNvSpPr>
          <p:nvPr>
            <p:ph type="body" idx="1"/>
          </p:nvPr>
        </p:nvSpPr>
        <p:spPr>
          <a:noFill/>
          <a:ln/>
        </p:spPr>
        <p:txBody>
          <a:bodyPr/>
          <a:lstStyle/>
          <a:p>
            <a:pPr eaLnBrk="1" hangingPunct="1"/>
            <a:r>
              <a:rPr lang="en-US"/>
              <a:t>Jogger text: Equality Operator</a:t>
            </a:r>
          </a:p>
          <a:p>
            <a:pPr eaLnBrk="1" hangingPunct="1"/>
            <a:r>
              <a:rPr lang="en-US"/>
              <a:t>Direction: Left</a:t>
            </a:r>
          </a:p>
          <a:p>
            <a:pPr eaLnBrk="1" hangingPunct="1"/>
            <a:r>
              <a:rPr lang="en-US"/>
              <a:t>Instructor notes:</a:t>
            </a:r>
          </a:p>
          <a:p>
            <a:pPr eaLnBrk="1" hangingPunct="1"/>
            <a:r>
              <a:rPr lang="en-US"/>
              <a:t>Stress that == can be overloaded to change it to logical equality – doing this has side-effects that might produce unpredictable results. i==j compares the value of the two integers, whereas c1==c2 compares and yields unequal because addresses are compared. For logical equality use the object’s .equals() method. By Default Equals calls ReferenceEquals in the object base class.</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Rot="1" noChangeAspect="1" noChangeArrowheads="1" noTextEdit="1"/>
          </p:cNvSpPr>
          <p:nvPr>
            <p:ph type="sldImg"/>
          </p:nvPr>
        </p:nvSpPr>
        <p:spPr>
          <a:ln/>
        </p:spPr>
      </p:sp>
      <p:sp>
        <p:nvSpPr>
          <p:cNvPr id="108547" name="Rectangle 5"/>
          <p:cNvSpPr>
            <a:spLocks noGrp="1" noChangeArrowheads="1"/>
          </p:cNvSpPr>
          <p:nvPr>
            <p:ph type="body" idx="1"/>
          </p:nvPr>
        </p:nvSpPr>
        <p:spPr>
          <a:noFill/>
          <a:ln/>
        </p:spPr>
        <p:txBody>
          <a:bodyPr/>
          <a:lstStyle/>
          <a:p>
            <a:pPr eaLnBrk="1" hangingPunct="1"/>
            <a:r>
              <a:rPr lang="en-US"/>
              <a:t>Jogger text: Mixed-Type Operations</a:t>
            </a:r>
          </a:p>
          <a:p>
            <a:pPr eaLnBrk="1" hangingPunct="1"/>
            <a:r>
              <a:rPr lang="en-US"/>
              <a:t>Direction: Right</a:t>
            </a:r>
          </a:p>
          <a:p>
            <a:pPr eaLnBrk="1" hangingPunct="1"/>
            <a:r>
              <a:rPr lang="en-US"/>
              <a:t>Instructor notes:</a:t>
            </a:r>
          </a:p>
          <a:p>
            <a:pPr eaLnBrk="1" hangingPunct="1"/>
            <a:r>
              <a:rPr lang="en-US"/>
              <a:t>C/C++ were very permissive when it came to mixed-type operations. Could lead to data corruption without any indication whatsoever that an error had happened. Put this up with 53 at the same time. Note that ‘corruption’ means assignment to shorter data types which can potentially lose significance. Assignments or conversions of this type will cause a compiler error unless you write the cast explicitly. Walk through the examples on 2-53. Note an integer cannot be cast to a boolean or vice versa even explicitly. </a:t>
            </a:r>
          </a:p>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spect="1" noChangeArrowheads="1" noTextEdit="1"/>
          </p:cNvSpPr>
          <p:nvPr>
            <p:ph type="sldImg"/>
          </p:nvPr>
        </p:nvSpPr>
        <p:spPr>
          <a:ln/>
        </p:spPr>
      </p:sp>
      <p:sp>
        <p:nvSpPr>
          <p:cNvPr id="109571" name="Rectangle 5"/>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Rot="1" noChangeAspect="1" noChangeArrowheads="1" noTextEdit="1"/>
          </p:cNvSpPr>
          <p:nvPr>
            <p:ph type="sldImg"/>
          </p:nvPr>
        </p:nvSpPr>
        <p:spPr>
          <a:ln/>
        </p:spPr>
      </p:sp>
      <p:sp>
        <p:nvSpPr>
          <p:cNvPr id="110595" name="Rectangle 5"/>
          <p:cNvSpPr>
            <a:spLocks noGrp="1" noChangeArrowheads="1"/>
          </p:cNvSpPr>
          <p:nvPr>
            <p:ph type="body" idx="1"/>
          </p:nvPr>
        </p:nvSpPr>
        <p:spPr>
          <a:noFill/>
          <a:ln/>
        </p:spPr>
        <p:txBody>
          <a:bodyPr/>
          <a:lstStyle/>
          <a:p>
            <a:pPr eaLnBrk="1" hangingPunct="1"/>
            <a:r>
              <a:rPr lang="en-US"/>
              <a:t>Jogger text: Casting (continued)</a:t>
            </a:r>
          </a:p>
          <a:p>
            <a:pPr eaLnBrk="1" hangingPunct="1"/>
            <a:r>
              <a:rPr lang="en-US"/>
              <a:t>Direction: Right</a:t>
            </a:r>
          </a:p>
          <a:p>
            <a:pPr eaLnBrk="1" hangingPunct="1"/>
            <a:r>
              <a:rPr lang="en-US"/>
              <a:t>Instructor notes:</a:t>
            </a:r>
          </a:p>
          <a:p>
            <a:pPr eaLnBrk="1" hangingPunct="1"/>
            <a:r>
              <a:rPr lang="en-US"/>
              <a:t>Discuss int i = (int) 4.999999; and its implications here. </a:t>
            </a:r>
          </a:p>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hidden="1"/>
          <p:cNvSpPr txBox="1">
            <a:spLocks noChangeArrowheads="1"/>
          </p:cNvSpPr>
          <p:nvPr/>
        </p:nvSpPr>
        <p:spPr bwMode="auto">
          <a:xfrm>
            <a:off x="2216150" y="407988"/>
            <a:ext cx="2535238" cy="227012"/>
          </a:xfrm>
          <a:prstGeom prst="rect">
            <a:avLst/>
          </a:prstGeom>
          <a:noFill/>
          <a:ln w="12700">
            <a:noFill/>
            <a:miter lim="800000"/>
            <a:headEnd/>
            <a:tailEnd/>
          </a:ln>
        </p:spPr>
        <p:txBody>
          <a:bodyPr wrap="none">
            <a:spAutoFit/>
          </a:bodyPr>
          <a:lstStyle/>
          <a:p>
            <a:r>
              <a:rPr lang="pt-BR" sz="800">
                <a:solidFill>
                  <a:srgbClr val="000000"/>
                </a:solidFill>
              </a:rPr>
              <a:t>&lt;*s*o*u*r*c*e*&gt;*4*1*9*h*5*-*2*-*5*3*&lt;*/*s*o*u*r*c*e*&gt;</a:t>
            </a:r>
            <a:endParaRPr lang="en-US" sz="800">
              <a:solidFill>
                <a:srgbClr val="000000"/>
              </a:solidFill>
            </a:endParaRPr>
          </a:p>
        </p:txBody>
      </p:sp>
      <p:sp>
        <p:nvSpPr>
          <p:cNvPr id="111619" name="Rectangle 3"/>
          <p:cNvSpPr>
            <a:spLocks noGrp="1" noRot="1" noChangeAspect="1" noChangeArrowheads="1" noTextEdit="1"/>
          </p:cNvSpPr>
          <p:nvPr>
            <p:ph type="sldImg"/>
          </p:nvPr>
        </p:nvSpPr>
        <p:spPr>
          <a:ln/>
        </p:spPr>
      </p:sp>
      <p:sp>
        <p:nvSpPr>
          <p:cNvPr id="111620" name="Rectangle 4"/>
          <p:cNvSpPr>
            <a:spLocks noGrp="1" noChangeArrowheads="1"/>
          </p:cNvSpPr>
          <p:nvPr>
            <p:ph type="body" idx="1"/>
          </p:nvPr>
        </p:nvSpPr>
        <p:spPr>
          <a:xfrm>
            <a:off x="220663" y="4227513"/>
            <a:ext cx="6242050" cy="5291137"/>
          </a:xfrm>
          <a:noFill/>
          <a:ln/>
        </p:spPr>
        <p:txBody>
          <a:bodyPr/>
          <a:lstStyle/>
          <a:p>
            <a:pPr eaLnBrk="1" hangingPunct="1"/>
            <a:r>
              <a:rPr lang="en-US"/>
              <a:t>Jogger text: Do Now 2.1: Casting</a:t>
            </a:r>
          </a:p>
          <a:p>
            <a:pPr eaLnBrk="1" hangingPunct="1"/>
            <a:r>
              <a:rPr lang="en-US"/>
              <a:t>Direction: Left</a:t>
            </a:r>
          </a:p>
          <a:p>
            <a:pPr eaLnBrk="1" hangingPunct="1"/>
            <a:r>
              <a:rPr lang="en-US"/>
              <a:t>Do now: 2.1 Casting  (10 mins)</a:t>
            </a:r>
          </a:p>
          <a:p>
            <a:pPr eaLnBrk="1" hangingPunct="1"/>
            <a:r>
              <a:rPr lang="en-US"/>
              <a:t>Instructor notes:</a:t>
            </a:r>
          </a:p>
          <a:p>
            <a:pPr eaLnBrk="1" hangingPunct="1"/>
            <a:r>
              <a:rPr lang="en-US"/>
              <a:t>Explain that .NET has exception support incorporated into the CLR, and hence can throw exceptions across CLR boundaries. Note that the more sophisticated features of exceptions documented in the current C# textbooks will probably be removed by the time release of VS .NET occurs. The course notes cover the stable part of exceptions as they will occur in VS .NET release.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pPr eaLnBrk="1" hangingPunct="1"/>
            <a:r>
              <a:rPr lang="en-US"/>
              <a:t>Jogger text: enum Example</a:t>
            </a:r>
          </a:p>
          <a:p>
            <a:pPr eaLnBrk="1" hangingPunct="1"/>
            <a:r>
              <a:rPr lang="en-US"/>
              <a:t>Direction: Right</a:t>
            </a:r>
          </a:p>
          <a:p>
            <a:pPr eaLnBrk="1" hangingPunct="1"/>
            <a:r>
              <a:rPr lang="en-US"/>
              <a:t>Instructor notes:</a:t>
            </a:r>
          </a:p>
          <a:p>
            <a:pPr eaLnBrk="1" hangingPunct="1"/>
            <a:r>
              <a:rPr lang="en-US"/>
              <a:t>ic = 3</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539875" y="234950"/>
            <a:ext cx="5175250" cy="3881438"/>
          </a:xfrm>
          <a:ln/>
        </p:spPr>
      </p:sp>
      <p:sp>
        <p:nvSpPr>
          <p:cNvPr id="169987"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
        <p:nvSpPr>
          <p:cNvPr id="169988"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&lt;source&gt;419h1-4-27&lt;/source&gt;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539875" y="234950"/>
            <a:ext cx="5175250" cy="3881438"/>
          </a:xfrm>
          <a:ln/>
        </p:spPr>
      </p:sp>
      <p:sp>
        <p:nvSpPr>
          <p:cNvPr id="172035" name="Rectangle 3"/>
          <p:cNvSpPr>
            <a:spLocks noGrp="1" noChangeArrowheads="1"/>
          </p:cNvSpPr>
          <p:nvPr>
            <p:ph type="body" idx="1"/>
          </p:nvPr>
        </p:nvSpPr>
        <p:spPr>
          <a:xfrm>
            <a:off x="219075" y="4225925"/>
            <a:ext cx="6245225" cy="5292725"/>
          </a:xfrm>
          <a:noFill/>
          <a:ln/>
        </p:spPr>
        <p:txBody>
          <a:bodyPr lIns="91275" tIns="45636" rIns="91275" bIns="45636"/>
          <a:lstStyle/>
          <a:p>
            <a:pPr eaLnBrk="1" hangingPunct="1"/>
            <a:r>
              <a:rPr lang="en-US"/>
              <a:t>Jogger text: Arrays</a:t>
            </a:r>
          </a:p>
          <a:p>
            <a:pPr eaLnBrk="1" hangingPunct="1"/>
            <a:r>
              <a:rPr lang="en-US"/>
              <a:t>Direction: Right</a:t>
            </a:r>
          </a:p>
          <a:p>
            <a:pPr eaLnBrk="1" hangingPunct="1"/>
            <a:r>
              <a:rPr lang="en-US"/>
              <a:t>Instructor notes:</a:t>
            </a:r>
          </a:p>
          <a:p>
            <a:pPr eaLnBrk="1" hangingPunct="1"/>
            <a:r>
              <a:rPr lang="en-US"/>
              <a:t>Arrays in C# are very similar to Java, but a lot different than C/C++. C# arrays are implemented as objects, hence the requirement for the ‘new’ operator to create the array object. The curly braced initializer list allocates the array object in the static data segment. Most important of all if you index outside an array, C# will throw an array-bounds exception at runtime.</a:t>
            </a:r>
          </a:p>
          <a:p>
            <a:pPr eaLnBrk="1" hangingPunct="1"/>
            <a:endParaRPr lang="en-US"/>
          </a:p>
        </p:txBody>
      </p:sp>
      <p:sp>
        <p:nvSpPr>
          <p:cNvPr id="172036"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lIns="91577" tIns="45789" rIns="91577" bIns="45789">
            <a:spAutoFit/>
          </a:bodyPr>
          <a:lstStyle/>
          <a:p>
            <a:pPr defTabSz="915988"/>
            <a:r>
              <a:rPr lang="en-US" sz="800">
                <a:solidFill>
                  <a:srgbClr val="000000"/>
                </a:solidFill>
              </a:rPr>
              <a:t>&lt;source&gt;419h1-4-28&lt;/source&gt;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a:t>Jogger text: Multidimensional Arrays</a:t>
            </a:r>
          </a:p>
          <a:p>
            <a:pPr eaLnBrk="1" hangingPunct="1"/>
            <a:r>
              <a:rPr lang="en-US"/>
              <a:t>Direction: Left</a:t>
            </a:r>
          </a:p>
          <a:p>
            <a:pPr eaLnBrk="1" hangingPunct="1"/>
            <a:r>
              <a:rPr lang="en-US"/>
              <a:t>Instructor notes:</a:t>
            </a:r>
          </a:p>
          <a:p>
            <a:pPr eaLnBrk="1" hangingPunct="1"/>
            <a:r>
              <a:rPr lang="en-US"/>
              <a:t>Note that matrix.Length gives you the element count of the 1st dimension – 4 in this example. Mention the two-dimensional array syntax here, because it is very different from all its antecedents.  Avoid prolonged discussion on this topic.</a:t>
            </a:r>
          </a:p>
          <a:p>
            <a:pPr eaLnBrk="1" hangingPunct="1"/>
            <a:endParaRPr lang="en-US"/>
          </a:p>
          <a:p>
            <a:pPr eaLnBrk="1" hangingPunct="1"/>
            <a:r>
              <a:rPr lang="en-US"/>
              <a:t>By build manually we mean something like:</a:t>
            </a:r>
          </a:p>
          <a:p>
            <a:pPr eaLnBrk="1" hangingPunct="1"/>
            <a:r>
              <a:rPr lang="en-US"/>
              <a:t> double[][] matrix = new double[5][];</a:t>
            </a:r>
          </a:p>
          <a:p>
            <a:pPr eaLnBrk="1" hangingPunct="1"/>
            <a:r>
              <a:rPr lang="en-US"/>
              <a:t> matrix[0][0] = new double[10];</a:t>
            </a:r>
          </a:p>
          <a:p>
            <a:pPr eaLnBrk="1" hangingPunct="1"/>
            <a:r>
              <a:rPr lang="en-US"/>
              <a:t> matrix[0][1] = new double[18];</a:t>
            </a:r>
          </a:p>
          <a:p>
            <a:pPr eaLnBrk="1" hangingPunct="1"/>
            <a:r>
              <a:rPr lang="en-US"/>
              <a:t>Etc.</a:t>
            </a:r>
          </a:p>
          <a:p>
            <a:pPr eaLnBrk="1" hangingPunct="1"/>
            <a:r>
              <a:rPr lang="en-US"/>
              <a:t>Q1 – 4</a:t>
            </a:r>
          </a:p>
          <a:p>
            <a:pPr eaLnBrk="1" hangingPunct="1"/>
            <a:r>
              <a:rPr lang="en-US"/>
              <a:t>Q2 – 32</a:t>
            </a:r>
          </a:p>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Rot="1" noChangeAspect="1" noChangeArrowheads="1" noTextEdit="1"/>
          </p:cNvSpPr>
          <p:nvPr>
            <p:ph type="sldImg"/>
          </p:nvPr>
        </p:nvSpPr>
        <p:spPr>
          <a:ln/>
        </p:spPr>
      </p:sp>
      <p:sp>
        <p:nvSpPr>
          <p:cNvPr id="113667" name="Rectangle 5"/>
          <p:cNvSpPr>
            <a:spLocks noGrp="1" noChangeArrowheads="1"/>
          </p:cNvSpPr>
          <p:nvPr>
            <p:ph type="body" idx="1"/>
          </p:nvPr>
        </p:nvSpPr>
        <p:spPr>
          <a:noFill/>
          <a:ln/>
        </p:spPr>
        <p:txBody>
          <a:bodyPr/>
          <a:lstStyle/>
          <a:p>
            <a:pPr eaLnBrk="1" hangingPunct="1"/>
            <a:r>
              <a:rPr lang="en-US"/>
              <a:t>Jogger text: Strings as Arrays</a:t>
            </a:r>
          </a:p>
          <a:p>
            <a:pPr eaLnBrk="1" hangingPunct="1"/>
            <a:r>
              <a:rPr lang="en-US"/>
              <a:t>Direction: Right</a:t>
            </a:r>
          </a:p>
          <a:p>
            <a:pPr eaLnBrk="1" hangingPunct="1"/>
            <a:r>
              <a:rPr lang="en-US"/>
              <a:t>Instructor notes:</a:t>
            </a:r>
          </a:p>
          <a:p>
            <a:pPr eaLnBrk="1" hangingPunct="1"/>
            <a:r>
              <a:rPr lang="en-US"/>
              <a:t>Strings in C# are not arrays, but square brackets can be used to index into strings. This is a special property of objects called an indexer which will be discussed in chapter 8.</a:t>
            </a:r>
          </a:p>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Rot="1" noChangeAspect="1" noChangeArrowheads="1" noTextEdit="1"/>
          </p:cNvSpPr>
          <p:nvPr>
            <p:ph type="sldImg"/>
          </p:nvPr>
        </p:nvSpPr>
        <p:spPr>
          <a:ln/>
        </p:spPr>
      </p:sp>
      <p:sp>
        <p:nvSpPr>
          <p:cNvPr id="81923" name="Rectangle 5"/>
          <p:cNvSpPr>
            <a:spLocks noGrp="1" noChangeArrowheads="1"/>
          </p:cNvSpPr>
          <p:nvPr>
            <p:ph type="body" idx="1"/>
          </p:nvPr>
        </p:nvSpPr>
        <p:spPr>
          <a:noFill/>
          <a:ln/>
        </p:spPr>
        <p:txBody>
          <a:bodyPr/>
          <a:lstStyle/>
          <a:p>
            <a:pPr eaLnBrk="1" hangingPunct="1"/>
            <a:r>
              <a:rPr lang="en-US"/>
              <a:t>Jogger text: Program Layout</a:t>
            </a:r>
          </a:p>
          <a:p>
            <a:pPr eaLnBrk="1" hangingPunct="1"/>
            <a:r>
              <a:rPr lang="en-US"/>
              <a:t>Direction: Left</a:t>
            </a:r>
          </a:p>
          <a:p>
            <a:pPr eaLnBrk="1" hangingPunct="1"/>
            <a:r>
              <a:rPr lang="en-US"/>
              <a:t>Instructor notes:</a:t>
            </a:r>
          </a:p>
          <a:p>
            <a:pPr eaLnBrk="1" hangingPunct="1"/>
            <a:r>
              <a:rPr lang="en-US"/>
              <a:t>All our exercises have namespaces corresponding to the program or exercise we are working on. Note that ‘static’ allows us to call the member functions without creating an object. Will review this in more detail later. </a:t>
            </a:r>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String Operators</a:t>
            </a:r>
          </a:p>
          <a:p>
            <a:pPr eaLnBrk="1" hangingPunct="1"/>
            <a:r>
              <a:rPr lang="en-US"/>
              <a:t>Direction: Left</a:t>
            </a:r>
          </a:p>
          <a:p>
            <a:pPr eaLnBrk="1" hangingPunct="1"/>
            <a:r>
              <a:rPr lang="en-US"/>
              <a:t>Instructor notes:</a:t>
            </a:r>
          </a:p>
          <a:p>
            <a:pPr eaLnBrk="1" hangingPunct="1"/>
            <a:r>
              <a:rPr lang="en-US"/>
              <a:t>Concatenation converts any data type to a string. Unlike Java, == checks logical equality. The important point here is that comparing a string with == here uses logical equality NOT physical, even though strings are objects. This is different from the equivalent code in Java.  Also for VB programmers, note that it is + not &amp; for concatenation of string.</a:t>
            </a:r>
          </a:p>
          <a:p>
            <a:pPr eaLnBrk="1" hangingPunct="1"/>
            <a:endParaRPr lang="en-US"/>
          </a:p>
        </p:txBody>
      </p:sp>
      <p:sp>
        <p:nvSpPr>
          <p:cNvPr id="114692" name="Text Box 4"/>
          <p:cNvSpPr txBox="1">
            <a:spLocks noChangeArrowheads="1"/>
          </p:cNvSpPr>
          <p:nvPr/>
        </p:nvSpPr>
        <p:spPr bwMode="auto">
          <a:xfrm>
            <a:off x="0" y="0"/>
            <a:ext cx="1538288" cy="228600"/>
          </a:xfrm>
          <a:prstGeom prst="rect">
            <a:avLst/>
          </a:prstGeom>
          <a:noFill/>
          <a:ln w="12700">
            <a:noFill/>
            <a:miter lim="800000"/>
            <a:headEnd/>
            <a:tailEnd/>
          </a:ln>
        </p:spPr>
        <p:txBody>
          <a:bodyPr wrap="none">
            <a:spAutoFit/>
          </a:bodyPr>
          <a:lstStyle/>
          <a:p>
            <a:r>
              <a:rPr lang="en-US" sz="800">
                <a:solidFill>
                  <a:srgbClr val="000000"/>
                </a:solidFill>
              </a:rPr>
              <a:t>&lt;source&gt;419h1-2-33&lt;/source&gt;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p:spPr>
        <p:txBody>
          <a:bodyPr/>
          <a:lstStyle/>
          <a:p>
            <a:pPr eaLnBrk="1" hangingPunct="1"/>
            <a:r>
              <a:rPr lang="en-US"/>
              <a:t>Jogger text: Named Operations</a:t>
            </a:r>
          </a:p>
          <a:p>
            <a:pPr eaLnBrk="1" hangingPunct="1"/>
            <a:r>
              <a:rPr lang="en-US"/>
              <a:t>Direction: Right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Rot="1" noChangeAspect="1" noChangeArrowheads="1" noTextEdit="1"/>
          </p:cNvSpPr>
          <p:nvPr>
            <p:ph type="sldImg"/>
          </p:nvPr>
        </p:nvSpPr>
        <p:spPr>
          <a:ln/>
        </p:spPr>
      </p:sp>
      <p:sp>
        <p:nvSpPr>
          <p:cNvPr id="116739" name="Rectangle 5"/>
          <p:cNvSpPr>
            <a:spLocks noGrp="1" noChangeArrowheads="1"/>
          </p:cNvSpPr>
          <p:nvPr>
            <p:ph type="body" idx="1"/>
          </p:nvPr>
        </p:nvSpPr>
        <p:spPr>
          <a:noFill/>
          <a:ln/>
        </p:spPr>
        <p:txBody>
          <a:bodyPr/>
          <a:lstStyle/>
          <a:p>
            <a:pPr eaLnBrk="1" hangingPunct="1"/>
            <a:r>
              <a:rPr lang="en-US"/>
              <a:t>Jogger text: String Formatting</a:t>
            </a:r>
          </a:p>
          <a:p>
            <a:pPr eaLnBrk="1" hangingPunct="1"/>
            <a:r>
              <a:rPr lang="en-US"/>
              <a:t>Direction: Left</a:t>
            </a:r>
          </a:p>
          <a:p>
            <a:pPr eaLnBrk="1" hangingPunct="1"/>
            <a:r>
              <a:rPr lang="en-US"/>
              <a:t>Instructor notes:</a:t>
            </a:r>
          </a:p>
          <a:p>
            <a:pPr eaLnBrk="1" hangingPunct="1"/>
            <a:r>
              <a:rPr lang="en-US"/>
              <a:t>It might be better to use currency formatting here instead of numeric, i.e.:</a:t>
            </a:r>
          </a:p>
          <a:p>
            <a:pPr eaLnBrk="1" hangingPunct="1"/>
            <a:r>
              <a:rPr lang="en-US"/>
              <a:t>         string fs = string.Format("Balance = {0:C}", x);</a:t>
            </a:r>
          </a:p>
          <a:p>
            <a:pPr eaLnBrk="1" hangingPunct="1"/>
            <a:r>
              <a:rPr lang="en-US"/>
              <a:t>but—this would be local dependent—not guaranteed to produce a $ sign.</a:t>
            </a:r>
          </a:p>
          <a:p>
            <a:pPr eaLnBrk="1" hangingPunct="1"/>
            <a:r>
              <a:rPr lang="en-US"/>
              <a:t>In this specific example though, it would work. Feel free to mention it but watch out—you might get lots of questions on locales that you'll need to be prepared to answer.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p:spPr>
        <p:txBody>
          <a:bodyPr/>
          <a:lstStyle/>
          <a:p>
            <a:pPr eaLnBrk="1" hangingPunct="1"/>
            <a:r>
              <a:rPr lang="en-US"/>
              <a:t>Jogger text: Output Formatting</a:t>
            </a:r>
          </a:p>
          <a:p>
            <a:pPr eaLnBrk="1" hangingPunct="1"/>
            <a:r>
              <a:rPr lang="en-US"/>
              <a:t>Direction: Right</a:t>
            </a:r>
          </a:p>
          <a:p>
            <a:pPr eaLnBrk="1" hangingPunct="1"/>
            <a:r>
              <a:rPr lang="en-US"/>
              <a:t>Instructor notes:</a:t>
            </a:r>
          </a:p>
          <a:p>
            <a:pPr eaLnBrk="1" hangingPunct="1"/>
            <a:r>
              <a:rPr lang="en-US"/>
              <a:t>Show which argument corresponds to which by drawing an arrow. Discuss also how comma and colon are used in format specifiers. Answer: 127.133 right justified in a field 12 wide.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539875" y="236538"/>
            <a:ext cx="5170488" cy="3878262"/>
          </a:xfrm>
          <a:ln/>
        </p:spPr>
      </p:sp>
      <p:sp>
        <p:nvSpPr>
          <p:cNvPr id="118787" name="Rectangle 3"/>
          <p:cNvSpPr>
            <a:spLocks noGrp="1" noChangeArrowheads="1"/>
          </p:cNvSpPr>
          <p:nvPr>
            <p:ph type="body" idx="1"/>
          </p:nvPr>
        </p:nvSpPr>
        <p:spPr>
          <a:xfrm>
            <a:off x="220663" y="4224338"/>
            <a:ext cx="6242050" cy="5294312"/>
          </a:xfrm>
          <a:noFill/>
          <a:ln/>
        </p:spPr>
        <p:txBody>
          <a:bodyPr/>
          <a:lstStyle/>
          <a:p>
            <a:pPr eaLnBrk="1" hangingPunct="1"/>
            <a:r>
              <a:rPr lang="en-US"/>
              <a:t>Jogger text: Data Conversion</a:t>
            </a:r>
          </a:p>
          <a:p>
            <a:pPr eaLnBrk="1" hangingPunct="1"/>
            <a:r>
              <a:rPr lang="en-US"/>
              <a:t>Direction: Left</a:t>
            </a:r>
          </a:p>
          <a:p>
            <a:pPr eaLnBrk="1" hangingPunct="1"/>
            <a:r>
              <a:rPr lang="en-US"/>
              <a:t>Instructor notes:</a:t>
            </a:r>
          </a:p>
          <a:p>
            <a:pPr eaLnBrk="1" hangingPunct="1"/>
            <a:r>
              <a:rPr lang="en-US"/>
              <a:t>Note that in C# strings are immutable, they cannot be changed, as with Java. Operations performed on them yield new strings. Hence you would have to do x = y.ToUpperCase(); to get a conversion of a string to upper case characters. Make a point of the fact that even built-in primitive types have methods, unlike Java, where built-in types behave differently than classes. Again though, remember, Java is not a prerequisite.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539875" y="236538"/>
            <a:ext cx="5170488" cy="3878262"/>
          </a:xfrm>
          <a:ln/>
        </p:spPr>
      </p:sp>
      <p:sp>
        <p:nvSpPr>
          <p:cNvPr id="119811" name="Rectangle 3"/>
          <p:cNvSpPr>
            <a:spLocks noGrp="1" noChangeArrowheads="1"/>
          </p:cNvSpPr>
          <p:nvPr>
            <p:ph type="body" idx="1"/>
          </p:nvPr>
        </p:nvSpPr>
        <p:spPr>
          <a:xfrm>
            <a:off x="220663" y="4224338"/>
            <a:ext cx="6242050" cy="5294312"/>
          </a:xfrm>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Rot="1" noChangeAspect="1" noChangeArrowheads="1" noTextEdit="1"/>
          </p:cNvSpPr>
          <p:nvPr>
            <p:ph type="sldImg"/>
          </p:nvPr>
        </p:nvSpPr>
        <p:spPr>
          <a:ln/>
        </p:spPr>
      </p:sp>
      <p:sp>
        <p:nvSpPr>
          <p:cNvPr id="120835" name="Rectangle 1027"/>
          <p:cNvSpPr>
            <a:spLocks noGrp="1" noChangeArrowheads="1"/>
          </p:cNvSpPr>
          <p:nvPr>
            <p:ph type="body" idx="1"/>
          </p:nvPr>
        </p:nvSpPr>
        <p:spPr>
          <a:noFill/>
          <a:ln/>
        </p:spPr>
        <p:txBody>
          <a:bodyPr/>
          <a:lstStyle/>
          <a:p>
            <a:pPr eaLnBrk="1" hangingPunct="1"/>
            <a:r>
              <a:rPr lang="en-US"/>
              <a:t>Jogger text: Parameter Passing</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eaLnBrk="1" hangingPunct="1"/>
            <a:r>
              <a:rPr lang="en-US"/>
              <a:t>Jogger text: Passing Arguments</a:t>
            </a:r>
          </a:p>
          <a:p>
            <a:pPr eaLnBrk="1" hangingPunct="1"/>
            <a:r>
              <a:rPr lang="en-US"/>
              <a:t>Direction: Right</a:t>
            </a:r>
          </a:p>
          <a:p>
            <a:pPr eaLnBrk="1" hangingPunct="1"/>
            <a:r>
              <a:rPr lang="en-US"/>
              <a:t>Instructor notes:</a:t>
            </a:r>
          </a:p>
          <a:p>
            <a:pPr eaLnBrk="1" hangingPunct="1"/>
            <a:r>
              <a:rPr lang="en-US"/>
              <a:t>On this, just pick a random number between 0 and 9999</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r>
              <a:rPr lang="en-US"/>
              <a:t>Jogger text: Passing Value Types by Reference</a:t>
            </a:r>
          </a:p>
          <a:p>
            <a:pPr eaLnBrk="1" hangingPunct="1"/>
            <a:r>
              <a:rPr lang="en-US"/>
              <a:t>Direction: Left</a:t>
            </a:r>
          </a:p>
          <a:p>
            <a:pPr eaLnBrk="1" hangingPunct="1"/>
            <a:r>
              <a:rPr lang="en-US"/>
              <a:t>Instructor notes:</a:t>
            </a:r>
          </a:p>
          <a:p>
            <a:pPr eaLnBrk="1" hangingPunct="1"/>
            <a:r>
              <a:rPr lang="en-US"/>
              <a:t>The strong suggestion is to avoid the discussion of passing references by reference where the value of the reference is passed by reference – phew!</a:t>
            </a:r>
          </a:p>
          <a:p>
            <a:pPr eaLnBrk="1" hangingPunct="1"/>
            <a:r>
              <a:rPr lang="en-US"/>
              <a:t>Nigel suggests for the ref discussion to create a simpler version of this demo. Write two methods, one which takes an integer, one that takes a one element integer array, and show how with a reference type you can change the value of the argument and see the change in the caller, but not the array that it's pointing at...</a:t>
            </a:r>
          </a:p>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spect="1" noChangeArrowheads="1" noTextEdit="1"/>
          </p:cNvSpPr>
          <p:nvPr>
            <p:ph type="sldImg"/>
          </p:nvPr>
        </p:nvSpPr>
        <p:spPr>
          <a:ln/>
        </p:spPr>
      </p:sp>
      <p:sp>
        <p:nvSpPr>
          <p:cNvPr id="82947" name="Rectangle 5"/>
          <p:cNvSpPr>
            <a:spLocks noGrp="1" noChangeArrowheads="1"/>
          </p:cNvSpPr>
          <p:nvPr>
            <p:ph type="body" idx="1"/>
          </p:nvPr>
        </p:nvSpPr>
        <p:spPr>
          <a:noFill/>
          <a:ln/>
        </p:spPr>
        <p:txBody>
          <a:bodyPr/>
          <a:lstStyle/>
          <a:p>
            <a:pPr eaLnBrk="1" hangingPunct="1"/>
            <a:r>
              <a:rPr lang="en-US"/>
              <a:t>Jogger text: Declaring a Namespace</a:t>
            </a:r>
          </a:p>
          <a:p>
            <a:pPr eaLnBrk="1" hangingPunct="1"/>
            <a:r>
              <a:rPr lang="en-US"/>
              <a:t>Direction: Right</a:t>
            </a:r>
          </a:p>
          <a:p>
            <a:pPr eaLnBrk="1" hangingPunct="1"/>
            <a:r>
              <a:rPr lang="en-US"/>
              <a:t>Instructor notes:</a:t>
            </a:r>
          </a:p>
          <a:p>
            <a:pPr eaLnBrk="1" hangingPunct="1"/>
            <a:r>
              <a:rPr lang="en-US"/>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r>
              <a:rPr lang="en-US"/>
              <a:t>Jogger text: Loops and Conditionals</a:t>
            </a:r>
          </a:p>
          <a:p>
            <a:pPr eaLnBrk="1" hangingPunct="1"/>
            <a:r>
              <a:rPr lang="en-US"/>
              <a:t>Direction: Left</a:t>
            </a:r>
          </a:p>
          <a:p>
            <a:pPr eaLnBrk="1" hangingPunct="1"/>
            <a:r>
              <a:rPr lang="en-US"/>
              <a:t>Instructor notes:</a:t>
            </a:r>
          </a:p>
          <a:p>
            <a:pPr eaLnBrk="1" hangingPunct="1"/>
            <a:r>
              <a:rPr lang="en-US"/>
              <a:t>While loop is like the C while loop. Test expression must be a boolean though. Make it clear that while loops can even be executed zero times if the test expression is false the first time round.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r>
              <a:rPr lang="en-US"/>
              <a:t>Jogger text: Short-Circuit Evaluation</a:t>
            </a:r>
          </a:p>
          <a:p>
            <a:pPr eaLnBrk="1" hangingPunct="1"/>
            <a:r>
              <a:rPr lang="en-US"/>
              <a:t>Direction: Right</a:t>
            </a:r>
          </a:p>
          <a:p>
            <a:pPr eaLnBrk="1" hangingPunct="1"/>
            <a:r>
              <a:rPr lang="en-US"/>
              <a:t>Instructor notes:</a:t>
            </a:r>
          </a:p>
          <a:p>
            <a:pPr eaLnBrk="1" hangingPunct="1"/>
            <a:r>
              <a:rPr lang="en-US"/>
              <a:t>The function WorkDone() will only be called if the i==j expression evaluates to true. This short circuit evaluation was also a feature of the earlier C-style languages. </a:t>
            </a:r>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pPr eaLnBrk="1" hangingPunct="1"/>
            <a:r>
              <a:rPr lang="en-US"/>
              <a:t>Jogger text: The foreach Loop</a:t>
            </a:r>
          </a:p>
          <a:p>
            <a:pPr eaLnBrk="1" hangingPunct="1"/>
            <a:r>
              <a:rPr lang="en-US"/>
              <a:t>Direction: Left</a:t>
            </a:r>
          </a:p>
          <a:p>
            <a:pPr eaLnBrk="1" hangingPunct="1"/>
            <a:r>
              <a:rPr lang="en-US"/>
              <a:t>Instructor notes:</a:t>
            </a:r>
          </a:p>
          <a:p>
            <a:pPr eaLnBrk="1" hangingPunct="1"/>
            <a:r>
              <a:rPr lang="en-US"/>
              <a:t>The foreach loop is new to C# and has been added from VB and VBScript. It walks collection classes, including array objects. Discuss how for could be used with the .Length property to achieve the same thing, but this does not need a loop counter.</a:t>
            </a:r>
          </a:p>
          <a:p>
            <a:pPr eaLnBrk="1" hangingPunct="1"/>
            <a:r>
              <a:rPr lang="en-US"/>
              <a:t>Note that in early versions (Beta 1)  the type was cast from the collection – not so in Beta 2 – you must cast yourself.</a:t>
            </a:r>
          </a:p>
          <a:p>
            <a:pPr eaLnBrk="1" hangingPunct="1"/>
            <a:endParaRPr lang="en-US"/>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pPr eaLnBrk="1" hangingPunct="1"/>
            <a:r>
              <a:rPr lang="en-US"/>
              <a:t>Jogger text: switch Statement</a:t>
            </a:r>
          </a:p>
          <a:p>
            <a:pPr eaLnBrk="1" hangingPunct="1"/>
            <a:r>
              <a:rPr lang="en-US"/>
              <a:t>Direction: Right</a:t>
            </a:r>
          </a:p>
          <a:p>
            <a:pPr eaLnBrk="1" hangingPunct="1"/>
            <a:r>
              <a:rPr lang="en-US"/>
              <a:t>Instructor notes:</a:t>
            </a:r>
          </a:p>
          <a:p>
            <a:pPr eaLnBrk="1" hangingPunct="1"/>
            <a:r>
              <a:rPr lang="en-US"/>
              <a:t>break is compulsory if there are any statements at all. A case can only fall-through to another case if it is null (has no statements). This is slightly different that C/C++ or Java. Note that there are many books (and previous versions of this course) that report the behavior of this command incorrectly. In particular, the “continue” statement has no applicability to the switch statement.</a:t>
            </a:r>
          </a:p>
          <a:p>
            <a:pPr eaLnBrk="1" hangingPunct="1"/>
            <a:endParaRPr lang="en-US"/>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r>
              <a:rPr lang="en-US"/>
              <a:t>Jogger text: Hands-On Exercise 2.2</a:t>
            </a:r>
          </a:p>
          <a:p>
            <a:pPr eaLnBrk="1" hangingPunct="1"/>
            <a:r>
              <a:rPr lang="en-US"/>
              <a:t>Direction: Right</a:t>
            </a:r>
          </a:p>
          <a:p>
            <a:pPr eaLnBrk="1" hangingPunct="1"/>
            <a:r>
              <a:rPr lang="en-US"/>
              <a:t>Exercise: 2.2 Command Line Arguments  (30 mins)</a:t>
            </a:r>
          </a:p>
          <a:p>
            <a:pPr eaLnBrk="1" hangingPunct="1"/>
            <a:r>
              <a:rPr lang="en-US"/>
              <a:t>Instructor notes:</a:t>
            </a:r>
          </a:p>
          <a:p>
            <a:pPr eaLnBrk="1" hangingPunct="1"/>
            <a:r>
              <a:rPr lang="en-US"/>
              <a:t>The key in this exercise is to give them enough time to play around but…</a:t>
            </a:r>
          </a:p>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r>
              <a:rPr lang="en-US"/>
              <a:t>Jogger text: Do Now 2.2 Part A: Hidden Bugs</a:t>
            </a:r>
          </a:p>
          <a:p>
            <a:pPr eaLnBrk="1" hangingPunct="1"/>
            <a:r>
              <a:rPr lang="en-US"/>
              <a:t>Direction: Right</a:t>
            </a:r>
          </a:p>
          <a:p>
            <a:pPr eaLnBrk="1" hangingPunct="1"/>
            <a:r>
              <a:rPr lang="en-US"/>
              <a:t>Do now: 2.2-A Hidden Bugs  (10 mins)</a:t>
            </a:r>
          </a:p>
          <a:p>
            <a:pPr eaLnBrk="1" hangingPunct="1"/>
            <a:r>
              <a:rPr lang="en-US"/>
              <a:t>Instructor notes:</a:t>
            </a:r>
          </a:p>
          <a:p>
            <a:pPr eaLnBrk="1" hangingPunct="1"/>
            <a:r>
              <a:rPr lang="en-US"/>
              <a:t>Explain that .NET has exception support incorporated into the CLR, and hence can throw exceptions across CLR boundaries. Note that the more sophisticated features of exceptions documented in the current C# textbooks will probably be removed by the time release of VS .NET occurs. The course notes cover the stable part of exceptions as they will occur in VS .NET release.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074"/>
          <p:cNvSpPr>
            <a:spLocks noGrp="1" noRot="1" noChangeAspect="1" noChangeArrowheads="1" noTextEdit="1"/>
          </p:cNvSpPr>
          <p:nvPr>
            <p:ph type="sldImg"/>
          </p:nvPr>
        </p:nvSpPr>
        <p:spPr>
          <a:ln/>
        </p:spPr>
      </p:sp>
      <p:sp>
        <p:nvSpPr>
          <p:cNvPr id="133123" name="Rectangle 3075"/>
          <p:cNvSpPr>
            <a:spLocks noGrp="1" noChangeArrowheads="1"/>
          </p:cNvSpPr>
          <p:nvPr>
            <p:ph type="body" idx="1"/>
          </p:nvPr>
        </p:nvSpPr>
        <p:spPr>
          <a:noFill/>
          <a:ln/>
        </p:spPr>
        <p:txBody>
          <a:bodyPr/>
          <a:lstStyle/>
          <a:p>
            <a:pPr eaLnBrk="1" hangingPunct="1"/>
            <a:r>
              <a:rPr lang="en-US"/>
              <a:t>Jogger text: Exceptions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r>
              <a:rPr lang="en-US"/>
              <a:t>Jogger text: Do Now 2.2 Part B: Exceptions</a:t>
            </a:r>
          </a:p>
          <a:p>
            <a:pPr eaLnBrk="1" hangingPunct="1"/>
            <a:r>
              <a:rPr lang="en-US"/>
              <a:t>Direction: Right</a:t>
            </a:r>
          </a:p>
          <a:p>
            <a:pPr eaLnBrk="1" hangingPunct="1"/>
            <a:r>
              <a:rPr lang="en-US"/>
              <a:t>Do now: 2.2-B Exceptions  (10 mins)</a:t>
            </a:r>
          </a:p>
          <a:p>
            <a:pPr eaLnBrk="1" hangingPunct="1"/>
            <a:r>
              <a:rPr lang="en-US"/>
              <a:t>Instructor notes:</a:t>
            </a:r>
          </a:p>
          <a:p>
            <a:pPr eaLnBrk="1" hangingPunct="1"/>
            <a:r>
              <a:rPr lang="en-US"/>
              <a:t>Discuss the syntax and semantics of the example. Try block protects the code in its curly braces. The double.Parse of something that is not a valid string for a double floating point number will throw an exception. The catch clause receives an exception object that has members that describe the nature of the error.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r>
              <a:rPr lang="en-US"/>
              <a:t>Jogger text: What Can Be in Namespace Scope?</a:t>
            </a:r>
          </a:p>
          <a:p>
            <a:pPr eaLnBrk="1" hangingPunct="1"/>
            <a:r>
              <a:rPr lang="en-US"/>
              <a:t>Direction: Left</a:t>
            </a:r>
          </a:p>
          <a:p>
            <a:pPr eaLnBrk="1" hangingPunct="1"/>
            <a:r>
              <a:rPr lang="en-US"/>
              <a:t>Instructor notes:</a:t>
            </a:r>
          </a:p>
          <a:p>
            <a:pPr eaLnBrk="1" hangingPunct="1"/>
            <a:r>
              <a:rPr lang="en-US"/>
              <a:t>Keep page 2-3 up while describing this page. Don’t get into discussing what Classes, Structs, Enums and Delegates are here - that comes later. Also it is suggested that you not get into nested namespaces here – that is a little overly academic and will likely just confuse, not clarify. Keep to the simple layout model for now.</a:t>
            </a:r>
          </a:p>
        </p:txBody>
      </p:sp>
      <p:sp>
        <p:nvSpPr>
          <p:cNvPr id="83972" name="Text Box 4"/>
          <p:cNvSpPr txBox="1">
            <a:spLocks noChangeArrowheads="1"/>
          </p:cNvSpPr>
          <p:nvPr/>
        </p:nvSpPr>
        <p:spPr bwMode="auto">
          <a:xfrm>
            <a:off x="0" y="0"/>
            <a:ext cx="1482725" cy="228600"/>
          </a:xfrm>
          <a:prstGeom prst="rect">
            <a:avLst/>
          </a:prstGeom>
          <a:noFill/>
          <a:ln w="12700">
            <a:noFill/>
            <a:miter lim="800000"/>
            <a:headEnd/>
            <a:tailEnd/>
          </a:ln>
        </p:spPr>
        <p:txBody>
          <a:bodyPr wrap="none">
            <a:spAutoFit/>
          </a:bodyPr>
          <a:lstStyle/>
          <a:p>
            <a:r>
              <a:rPr lang="en-US" sz="800">
                <a:solidFill>
                  <a:srgbClr val="000000"/>
                </a:solidFill>
              </a:rPr>
              <a:t>&lt;source&gt;419h1-2-6&lt;/source&gt;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050"/>
          <p:cNvSpPr>
            <a:spLocks noGrp="1" noRot="1" noChangeAspect="1" noChangeArrowheads="1" noTextEdit="1"/>
          </p:cNvSpPr>
          <p:nvPr>
            <p:ph type="sldImg"/>
          </p:nvPr>
        </p:nvSpPr>
        <p:spPr>
          <a:ln/>
        </p:spPr>
      </p:sp>
      <p:sp>
        <p:nvSpPr>
          <p:cNvPr id="135171" name="Rectangle 2051"/>
          <p:cNvSpPr>
            <a:spLocks noGrp="1" noChangeArrowheads="1"/>
          </p:cNvSpPr>
          <p:nvPr>
            <p:ph type="body" idx="1"/>
          </p:nvPr>
        </p:nvSpPr>
        <p:spPr>
          <a:noFill/>
          <a:ln/>
        </p:spPr>
        <p:txBody>
          <a:bodyPr/>
          <a:lstStyle/>
          <a:p>
            <a:pPr eaLnBrk="1" hangingPunct="1"/>
            <a:r>
              <a:rPr lang="en-US"/>
              <a:t>Jogger text: try catch finally</a:t>
            </a:r>
          </a:p>
          <a:p>
            <a:pPr eaLnBrk="1" hangingPunct="1"/>
            <a:r>
              <a:rPr lang="en-US"/>
              <a:t>Direction: Left</a:t>
            </a:r>
          </a:p>
          <a:p>
            <a:pPr eaLnBrk="1" hangingPunct="1"/>
            <a:r>
              <a:rPr lang="en-US"/>
              <a:t>Instructor notes:</a:t>
            </a:r>
          </a:p>
          <a:p>
            <a:pPr eaLnBrk="1" hangingPunct="1"/>
            <a:r>
              <a:rPr lang="en-US"/>
              <a:t>The finally block will always be executed even if an exception was NOT thrown – same as Java. This might change. Some documentation indicates different behavior.</a:t>
            </a:r>
          </a:p>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r>
              <a:rPr lang="en-US"/>
              <a:t>Jogger text: Exception Flow</a:t>
            </a:r>
          </a:p>
          <a:p>
            <a:pPr eaLnBrk="1" hangingPunct="1"/>
            <a:r>
              <a:rPr lang="en-US"/>
              <a:t>Direction: Right</a:t>
            </a:r>
          </a:p>
          <a:p>
            <a:pPr eaLnBrk="1" hangingPunct="1"/>
            <a:r>
              <a:rPr lang="en-US"/>
              <a:t>Instructor notes:</a:t>
            </a:r>
          </a:p>
          <a:p>
            <a:pPr eaLnBrk="1" hangingPunct="1"/>
            <a:r>
              <a:rPr lang="en-US"/>
              <a:t>Mention that exceptions must have been ‘thrown’ by something, which could include for example: throw new ArithmeticException();. Exception types (classes) determine which catch clause will receive the exception. </a:t>
            </a:r>
          </a:p>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Rot="1" noChangeAspect="1" noChangeArrowheads="1" noTextEdit="1"/>
          </p:cNvSpPr>
          <p:nvPr>
            <p:ph type="sldImg"/>
          </p:nvPr>
        </p:nvSpPr>
        <p:spPr>
          <a:ln/>
        </p:spPr>
      </p:sp>
      <p:sp>
        <p:nvSpPr>
          <p:cNvPr id="137219" name="Rectangle 1027"/>
          <p:cNvSpPr>
            <a:spLocks noGrp="1" noChangeArrowheads="1"/>
          </p:cNvSpPr>
          <p:nvPr>
            <p:ph type="body" idx="1"/>
          </p:nvPr>
        </p:nvSpPr>
        <p:spPr>
          <a:noFill/>
          <a:ln/>
        </p:spPr>
        <p:txBody>
          <a:bodyPr/>
          <a:lstStyle/>
          <a:p>
            <a:pPr eaLnBrk="1" hangingPunct="1"/>
            <a:r>
              <a:rPr lang="en-US"/>
              <a:t>Jogger text: Throwing an Exception</a:t>
            </a:r>
          </a:p>
          <a:p>
            <a:pPr eaLnBrk="1" hangingPunct="1"/>
            <a:r>
              <a:rPr lang="en-US"/>
              <a:t>Direction: Right</a:t>
            </a:r>
          </a:p>
          <a:p>
            <a:pPr eaLnBrk="1" hangingPunct="1"/>
            <a:r>
              <a:rPr lang="en-US"/>
              <a:t>Instructor notes:</a:t>
            </a:r>
          </a:p>
          <a:p>
            <a:pPr eaLnBrk="1" hangingPunct="1"/>
            <a:r>
              <a:rPr lang="en-US"/>
              <a:t>Notice that there is no try block in the method on this page. Some code on this page can cause an internal exception even though we don’t throw an exception. Hence we have two kinds of exception supported: those that are CLR runtime exceptions and those that are thrown explicitly. In Java, methods can be flagged as throwing exception with the ‘throws’ keyword. C# has no such equivalent at the moment. </a:t>
            </a:r>
          </a:p>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050"/>
          <p:cNvSpPr>
            <a:spLocks noGrp="1" noRot="1" noChangeAspect="1" noChangeArrowheads="1" noTextEdit="1"/>
          </p:cNvSpPr>
          <p:nvPr>
            <p:ph type="sldImg"/>
          </p:nvPr>
        </p:nvSpPr>
        <p:spPr>
          <a:ln/>
        </p:spPr>
      </p:sp>
      <p:sp>
        <p:nvSpPr>
          <p:cNvPr id="139267" name="Rectangle 2051"/>
          <p:cNvSpPr>
            <a:spLocks noGrp="1" noChangeArrowheads="1"/>
          </p:cNvSpPr>
          <p:nvPr>
            <p:ph type="body" idx="1"/>
          </p:nvPr>
        </p:nvSpPr>
        <p:spPr>
          <a:noFill/>
          <a:ln/>
        </p:spPr>
        <p:txBody>
          <a:bodyPr/>
          <a:lstStyle/>
          <a:p>
            <a:pPr eaLnBrk="1" hangingPunct="1"/>
            <a:r>
              <a:rPr lang="en-US"/>
              <a:t>Jogger text: From Your Language to C#</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Rot="1" noChangeAspect="1" noChangeArrowheads="1" noTextEdit="1"/>
          </p:cNvSpPr>
          <p:nvPr>
            <p:ph type="sldImg"/>
          </p:nvPr>
        </p:nvSpPr>
        <p:spPr>
          <a:ln/>
        </p:spPr>
      </p:sp>
      <p:sp>
        <p:nvSpPr>
          <p:cNvPr id="140291" name="Rectangle 1027"/>
          <p:cNvSpPr>
            <a:spLocks noGrp="1" noChangeArrowheads="1"/>
          </p:cNvSpPr>
          <p:nvPr>
            <p:ph type="body" idx="1"/>
          </p:nvPr>
        </p:nvSpPr>
        <p:spPr>
          <a:noFill/>
          <a:ln/>
        </p:spPr>
        <p:txBody>
          <a:bodyPr/>
          <a:lstStyle/>
          <a:p>
            <a:pPr eaLnBrk="1" hangingPunct="1"/>
            <a:r>
              <a:rPr lang="en-US"/>
              <a:t>Jogger text: Review Questions</a:t>
            </a:r>
          </a:p>
          <a:p>
            <a:pPr eaLnBrk="1" hangingPunct="1"/>
            <a:r>
              <a:rPr lang="en-US"/>
              <a:t>Direction: Left</a:t>
            </a:r>
          </a:p>
          <a:p>
            <a:pPr eaLnBrk="1" hangingPunct="1"/>
            <a:r>
              <a:rPr lang="en-US"/>
              <a:t>Quiz  (10 mins)</a:t>
            </a:r>
          </a:p>
          <a:p>
            <a:pPr eaLnBrk="1" hangingPunct="1"/>
            <a:r>
              <a:rPr lang="en-US"/>
              <a:t>Instructor notes:</a:t>
            </a:r>
          </a:p>
          <a:p>
            <a:pPr eaLnBrk="1" hangingPunct="1"/>
            <a:r>
              <a:rPr lang="en-US"/>
              <a:t>Review questions. Namespaces are groups of related classes under a common name. Overloading means functions with the same name but different signatures. Expressions have a type and a value. </a:t>
            </a:r>
          </a:p>
          <a:p>
            <a:pPr eaLnBrk="1" hangingPunct="1"/>
            <a:endParaRPr lang="en-US"/>
          </a:p>
          <a:p>
            <a:pPr eaLnBrk="1" hangingPunct="1"/>
            <a:r>
              <a:rPr lang="en-US"/>
              <a:t>Overloading done by signature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r>
              <a:rPr lang="en-US"/>
              <a:t>Jogger text: Review Questions (continued)</a:t>
            </a:r>
          </a:p>
          <a:p>
            <a:pPr eaLnBrk="1" hangingPunct="1"/>
            <a:r>
              <a:rPr lang="en-US"/>
              <a:t>Direction: Right</a:t>
            </a:r>
          </a:p>
          <a:p>
            <a:pPr eaLnBrk="1" hangingPunct="1"/>
            <a:r>
              <a:rPr lang="en-US"/>
              <a:t>Instructor notes:</a:t>
            </a:r>
          </a:p>
          <a:p>
            <a:pPr eaLnBrk="1" hangingPunct="1"/>
            <a:r>
              <a:rPr lang="en-US"/>
              <a:t>Implicit type conversion is allowed if information cannot be lost. Note the mantissa of a decimal might be less precise than a double, hence the need for a cast here too. Type casts are types written in parentheses before an argument being cast. Size of array or string is given by its length property. </a:t>
            </a:r>
          </a:p>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pPr eaLnBrk="1" hangingPunct="1"/>
            <a:r>
              <a:rPr lang="en-US"/>
              <a:t>Jogger text: Chapter Summary</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
          <p:cNvSpPr>
            <a:spLocks noGrp="1" noRot="1" noChangeAspect="1" noChangeArrowheads="1" noTextEdit="1"/>
          </p:cNvSpPr>
          <p:nvPr>
            <p:ph type="sldImg"/>
          </p:nvPr>
        </p:nvSpPr>
        <p:spPr>
          <a:ln/>
        </p:spPr>
      </p:sp>
      <p:sp>
        <p:nvSpPr>
          <p:cNvPr id="148483" name="Rectangle 5"/>
          <p:cNvSpPr>
            <a:spLocks noGrp="1" noChangeArrowheads="1"/>
          </p:cNvSpPr>
          <p:nvPr>
            <p:ph type="body" idx="1"/>
          </p:nvPr>
        </p:nvSpPr>
        <p:spPr>
          <a:noFill/>
          <a:ln/>
        </p:spPr>
        <p:txBody>
          <a:bodyPr/>
          <a:lstStyle/>
          <a:p>
            <a:pPr eaLnBrk="1" hangingPunct="1"/>
            <a:r>
              <a:rPr lang="en-GB"/>
              <a:t>&lt;ipf&gt;L&lt;/ipf&gt;</a:t>
            </a:r>
          </a:p>
          <a:p>
            <a:pPr eaLnBrk="1" hangingPunct="1"/>
            <a:r>
              <a:rPr lang="en-GB"/>
              <a:t>Review questions. Namespaces are groups of related classes under a common name. Overloading means functions with the same name but different signatures. Expressions have a type and a value. </a:t>
            </a:r>
          </a:p>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4"/>
          <p:cNvSpPr>
            <a:spLocks noGrp="1" noRot="1" noChangeAspect="1" noChangeArrowheads="1" noTextEdit="1"/>
          </p:cNvSpPr>
          <p:nvPr>
            <p:ph type="sldImg"/>
          </p:nvPr>
        </p:nvSpPr>
        <p:spPr>
          <a:ln/>
        </p:spPr>
      </p:sp>
      <p:sp>
        <p:nvSpPr>
          <p:cNvPr id="149507" name="Rectangle 5"/>
          <p:cNvSpPr>
            <a:spLocks noGrp="1" noChangeArrowheads="1"/>
          </p:cNvSpPr>
          <p:nvPr>
            <p:ph type="body" idx="1"/>
          </p:nvPr>
        </p:nvSpPr>
        <p:spPr>
          <a:noFill/>
          <a:ln/>
        </p:spPr>
        <p:txBody>
          <a:bodyPr/>
          <a:lstStyle/>
          <a:p>
            <a:pPr eaLnBrk="1" hangingPunct="1"/>
            <a:r>
              <a:rPr lang="en-GB"/>
              <a:t>&lt;ipf&gt;R&lt;/ipf&gt;</a:t>
            </a:r>
          </a:p>
          <a:p>
            <a:pPr eaLnBrk="1" hangingPunct="1"/>
            <a:r>
              <a:rPr lang="en-GB"/>
              <a:t>Implicit type conversion is allowed if information cannot be lost. Note the mantissa of a decimal might be less precise than a double, hence the need for a cast here too. Type casts are types written in parentheses before an argument being cast. Size of array or string is given by its length property. </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ln/>
        </p:spPr>
      </p:sp>
      <p:sp>
        <p:nvSpPr>
          <p:cNvPr id="84995" name="Rectangle 5"/>
          <p:cNvSpPr>
            <a:spLocks noGrp="1" noChangeArrowheads="1"/>
          </p:cNvSpPr>
          <p:nvPr>
            <p:ph type="body" idx="1"/>
          </p:nvPr>
        </p:nvSpPr>
        <p:spPr>
          <a:noFill/>
          <a:ln/>
        </p:spPr>
        <p:txBody>
          <a:bodyPr/>
          <a:lstStyle/>
          <a:p>
            <a:pPr eaLnBrk="1" hangingPunct="1"/>
            <a:r>
              <a:rPr lang="en-US"/>
              <a:t>Jogger text: What Can Be in Class Scope?</a:t>
            </a:r>
          </a:p>
          <a:p>
            <a:pPr eaLnBrk="1" hangingPunct="1"/>
            <a:r>
              <a:rPr lang="en-US"/>
              <a:t>Direction: Right</a:t>
            </a:r>
          </a:p>
          <a:p>
            <a:pPr eaLnBrk="1" hangingPunct="1"/>
            <a:r>
              <a:rPr lang="en-US"/>
              <a:t>Instructor notes:</a:t>
            </a:r>
          </a:p>
          <a:p>
            <a:pPr eaLnBrk="1" hangingPunct="1"/>
            <a:r>
              <a:rPr lang="en-US"/>
              <a:t>Keep page 2-3 up while describing this page. Ask students what would be the fully qualified name of a method from 2-3, e.g. CurrencyConverter.Program.Convert().  Also, I suggest you not mention nested classes or structs – again, that will likely bring about confusion albeit it isn’t academically complete.</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Grp="1" noRot="1" noChangeAspect="1" noChangeArrowheads="1" noTextEdit="1"/>
          </p:cNvSpPr>
          <p:nvPr>
            <p:ph type="sldImg"/>
          </p:nvPr>
        </p:nvSpPr>
        <p:spPr>
          <a:ln/>
        </p:spPr>
      </p:sp>
      <p:sp>
        <p:nvSpPr>
          <p:cNvPr id="150531" name="Rectangle 5"/>
          <p:cNvSpPr>
            <a:spLocks noGrp="1" noChangeArrowheads="1"/>
          </p:cNvSpPr>
          <p:nvPr>
            <p:ph type="body" idx="1"/>
          </p:nvPr>
        </p:nvSpPr>
        <p:spPr>
          <a:noFill/>
          <a:ln/>
        </p:spPr>
        <p:txBody>
          <a:bodyPr/>
          <a:lstStyle/>
          <a:p>
            <a:pPr eaLnBrk="1" hangingPunct="1"/>
            <a:r>
              <a:rPr lang="en-US"/>
              <a:t>&lt;ipf&gt;L&lt;/ipf&gt;</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Rot="1" noChangeAspect="1" noChangeArrowheads="1" noTextEdit="1"/>
          </p:cNvSpPr>
          <p:nvPr>
            <p:ph type="sldImg"/>
          </p:nvPr>
        </p:nvSpPr>
        <p:spPr>
          <a:ln/>
        </p:spPr>
      </p:sp>
      <p:sp>
        <p:nvSpPr>
          <p:cNvPr id="86019" name="Rectangle 5"/>
          <p:cNvSpPr>
            <a:spLocks noGrp="1" noChangeArrowheads="1"/>
          </p:cNvSpPr>
          <p:nvPr>
            <p:ph type="body" idx="1"/>
          </p:nvPr>
        </p:nvSpPr>
        <p:spPr>
          <a:noFill/>
          <a:ln/>
        </p:spPr>
        <p:txBody>
          <a:bodyPr/>
          <a:lstStyle/>
          <a:p>
            <a:pPr eaLnBrk="1" hangingPunct="1"/>
            <a:r>
              <a:rPr lang="en-US"/>
              <a:t>Jogger text: Using Namespace Directives</a:t>
            </a:r>
          </a:p>
          <a:p>
            <a:pPr eaLnBrk="1" hangingPunct="1"/>
            <a:r>
              <a:rPr lang="en-US"/>
              <a:t>Direction: Left</a:t>
            </a:r>
          </a:p>
          <a:p>
            <a:pPr eaLnBrk="1" hangingPunct="1"/>
            <a:r>
              <a:rPr lang="en-US"/>
              <a:t>Instructor notes:</a:t>
            </a:r>
          </a:p>
          <a:p>
            <a:pPr eaLnBrk="1" hangingPunct="1"/>
            <a:r>
              <a:rPr lang="en-US"/>
              <a:t>Note: This simply tells the compiler where to look for classes – it does &gt;not&lt; include any code into the program.</a:t>
            </a:r>
          </a:p>
          <a:p>
            <a:pPr eaLnBrk="1" hangingPunct="1"/>
            <a:r>
              <a:rPr lang="en-US"/>
              <a:t>Describe the using statement at the top of the page. This says if something appears undefined, try checking in the used namespace(s) to see if this undefined item can be found there. If two namespaces were used and they both have the same class name, compiler would complain it could not resolve this. Note that a using clause is not a COBOL copy member, or a C #include. Hence loads of code or definitions are not imported into your program. This merely indicates how to resolve external references. Also, mention that namespaces can have sub namespaces, rather like Java package hierarchies. </a:t>
            </a:r>
          </a:p>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p:spPr>
        <p:txBody>
          <a:bodyPr/>
          <a:lstStyle/>
          <a:p>
            <a:pPr eaLnBrk="1" hangingPunct="1"/>
            <a:r>
              <a:rPr lang="en-US"/>
              <a:t>Jogger text: Method Definition</a:t>
            </a:r>
          </a:p>
          <a:p>
            <a:pPr eaLnBrk="1" hangingPunct="1"/>
            <a:r>
              <a:rPr lang="en-US"/>
              <a:t>Direction: Right</a:t>
            </a:r>
          </a:p>
          <a:p>
            <a:pPr eaLnBrk="1" hangingPunct="1"/>
            <a:r>
              <a:rPr lang="en-US"/>
              <a:t>Instructor notes:</a:t>
            </a:r>
          </a:p>
          <a:p>
            <a:pPr eaLnBrk="1" hangingPunct="1"/>
            <a:r>
              <a:rPr lang="en-US"/>
              <a:t>Make sure you stress the idea of “implementation separate from interface” as a fundamental principle of OO.</a:t>
            </a:r>
          </a:p>
          <a:p>
            <a:pPr eaLnBrk="1" hangingPunct="1"/>
            <a:r>
              <a:rPr lang="en-US"/>
              <a:t>The ‘public’ means accessible to any client from outside this class, static means just a function, not applied to a particular object, void means return nothing. </a:t>
            </a:r>
          </a:p>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a:solidFill>
                  <a:srgbClr val="000074"/>
                </a:solidFill>
                <a:latin typeface="AvantGarde Md BT" pitchFamily="34" charset="0"/>
              </a:rPr>
              <a:t>EDUCATION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a:t>Cliquez pour modifier le style du titre</a:t>
            </a:r>
          </a:p>
        </p:txBody>
      </p:sp>
      <p:sp>
        <p:nvSpPr>
          <p:cNvPr id="3" name="Espace réservé du texte 2"/>
          <p:cNvSpPr>
            <a:spLocks noGrp="1"/>
          </p:cNvSpPr>
          <p:nvPr>
            <p:ph type="body" sz="half" idx="1"/>
          </p:nvPr>
        </p:nvSpPr>
        <p:spPr>
          <a:xfrm>
            <a:off x="279400" y="1312863"/>
            <a:ext cx="4222750"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126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4"/>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419-2-</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sz="quarter"/>
          </p:nvPr>
        </p:nvSpPr>
        <p:spPr>
          <a:xfrm>
            <a:off x="309563" y="1566863"/>
            <a:ext cx="7548562" cy="774700"/>
          </a:xfrm>
        </p:spPr>
        <p:txBody>
          <a:bodyPr/>
          <a:lstStyle/>
          <a:p>
            <a:pPr>
              <a:defRPr/>
            </a:pPr>
            <a:r>
              <a:rPr lang="fr-FR"/>
              <a:t>De votre langage au langage C#</a:t>
            </a:r>
          </a:p>
        </p:txBody>
      </p:sp>
      <p:sp>
        <p:nvSpPr>
          <p:cNvPr id="115715" name="Rectangle 3"/>
          <p:cNvSpPr>
            <a:spLocks noGrp="1" noChangeArrowheads="1"/>
          </p:cNvSpPr>
          <p:nvPr>
            <p:ph type="subTitle" sz="quarter" idx="1"/>
          </p:nvPr>
        </p:nvSpPr>
        <p:spPr/>
        <p:txBody>
          <a:bodyPr/>
          <a:lstStyle/>
          <a:p>
            <a:pPr>
              <a:defRPr/>
            </a:pPr>
            <a:r>
              <a:rPr lang="fr-FR"/>
              <a:t>Chapitre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Aft>
                <a:spcPts val="300"/>
              </a:spcAft>
              <a:defRPr/>
            </a:pPr>
            <a:r>
              <a:rPr lang="fr-FR"/>
              <a:t>Spécification des méthodes</a:t>
            </a:r>
          </a:p>
        </p:txBody>
      </p:sp>
      <p:sp>
        <p:nvSpPr>
          <p:cNvPr id="13315" name="Rectangle 3"/>
          <p:cNvSpPr>
            <a:spLocks noGrp="1" noChangeArrowheads="1"/>
          </p:cNvSpPr>
          <p:nvPr>
            <p:ph idx="1"/>
          </p:nvPr>
        </p:nvSpPr>
        <p:spPr>
          <a:xfrm>
            <a:off x="279400" y="1312863"/>
            <a:ext cx="8655050" cy="4406900"/>
          </a:xfrm>
        </p:spPr>
        <p:txBody>
          <a:bodyPr/>
          <a:lstStyle/>
          <a:p>
            <a:pPr>
              <a:spcAft>
                <a:spcPts val="300"/>
              </a:spcAft>
            </a:pPr>
            <a:r>
              <a:rPr lang="fr-FR"/>
              <a:t>La spécification indique comment une méthode est utilisable, le format en est le suivant :</a:t>
            </a:r>
          </a:p>
          <a:p>
            <a:pPr lvl="1">
              <a:buFont typeface="Arial" charset="0"/>
              <a:buNone/>
            </a:pPr>
            <a:r>
              <a:rPr lang="fr-FR" b="1">
                <a:latin typeface="Courier New" pitchFamily="49" charset="0"/>
              </a:rPr>
              <a:t>	[qualifieurs] [type de retour] nom([paramètres])</a:t>
            </a:r>
          </a:p>
          <a:p>
            <a:r>
              <a:rPr lang="fr-FR"/>
              <a:t>Dans notre cas</a:t>
            </a:r>
          </a:p>
          <a:p>
            <a:pPr lvl="1"/>
            <a:r>
              <a:rPr lang="fr-FR"/>
              <a:t>Le nom de la méthode est </a:t>
            </a:r>
            <a:r>
              <a:rPr lang="fr-FR" b="1">
                <a:latin typeface="Courier New" pitchFamily="49" charset="0"/>
              </a:rPr>
              <a:t>Main</a:t>
            </a:r>
            <a:endParaRPr lang="fr-FR" b="1"/>
          </a:p>
          <a:p>
            <a:pPr lvl="1"/>
            <a:r>
              <a:rPr lang="fr-FR"/>
              <a:t>Le seul qualifieur est </a:t>
            </a:r>
            <a:r>
              <a:rPr lang="fr-FR" b="1">
                <a:latin typeface="Courier New" pitchFamily="49" charset="0"/>
              </a:rPr>
              <a:t>static</a:t>
            </a:r>
            <a:endParaRPr lang="fr-FR" b="1"/>
          </a:p>
          <a:p>
            <a:pPr lvl="2"/>
            <a:r>
              <a:rPr lang="fr-FR" b="1">
                <a:latin typeface="Courier New" pitchFamily="49" charset="0"/>
              </a:rPr>
              <a:t>static</a:t>
            </a:r>
            <a:r>
              <a:rPr lang="fr-FR"/>
              <a:t> signifie accessible au niveau de la classe</a:t>
            </a:r>
          </a:p>
          <a:p>
            <a:pPr lvl="3"/>
            <a:r>
              <a:rPr lang="fr-FR"/>
              <a:t>Sans la nécessité de créer une instance</a:t>
            </a:r>
          </a:p>
          <a:p>
            <a:pPr lvl="3"/>
            <a:r>
              <a:rPr lang="fr-FR"/>
              <a:t>Notez que la plupart des méthodes ne sont </a:t>
            </a:r>
            <a:r>
              <a:rPr lang="fr-FR" i="1">
                <a:latin typeface="Century Schoolbook" pitchFamily="18" charset="0"/>
              </a:rPr>
              <a:t>pas</a:t>
            </a:r>
            <a:r>
              <a:rPr lang="fr-FR"/>
              <a:t> </a:t>
            </a:r>
            <a:r>
              <a:rPr lang="fr-FR" b="1">
                <a:latin typeface="Courier New" pitchFamily="49" charset="0"/>
              </a:rPr>
              <a:t>static</a:t>
            </a:r>
          </a:p>
          <a:p>
            <a:pPr lvl="1"/>
            <a:r>
              <a:rPr lang="fr-FR"/>
              <a:t>Le seul paramètre est </a:t>
            </a:r>
            <a:r>
              <a:rPr lang="fr-FR" noProof="1">
                <a:solidFill>
                  <a:schemeClr val="tx1"/>
                </a:solidFill>
                <a:latin typeface="Courier New" pitchFamily="49" charset="0"/>
              </a:rPr>
              <a:t>(</a:t>
            </a:r>
            <a:r>
              <a:rPr lang="fr-FR" b="1" noProof="1">
                <a:solidFill>
                  <a:schemeClr val="tx1"/>
                </a:solidFill>
                <a:latin typeface="Courier New" pitchFamily="49" charset="0"/>
              </a:rPr>
              <a:t>string</a:t>
            </a:r>
            <a:r>
              <a:rPr lang="fr-FR" noProof="1">
                <a:solidFill>
                  <a:schemeClr val="tx1"/>
                </a:solidFill>
                <a:latin typeface="Courier New" pitchFamily="49" charset="0"/>
              </a:rPr>
              <a:t>[] args</a:t>
            </a:r>
            <a:r>
              <a:rPr lang="fr-FR">
                <a:solidFill>
                  <a:schemeClr val="tx1"/>
                </a:solidFill>
                <a:latin typeface="Courier New" pitchFamily="49" charset="0"/>
              </a:rPr>
              <a:t>)</a:t>
            </a:r>
            <a:endParaRPr lang="fr-FR" b="1">
              <a:latin typeface="Courier New" pitchFamily="49" charset="0"/>
            </a:endParaRPr>
          </a:p>
          <a:p>
            <a:pPr lvl="2"/>
            <a:r>
              <a:rPr lang="fr-FR"/>
              <a:t>Ce qui indique qu’un « tableau de chaînes » est transmis à la méthode </a:t>
            </a:r>
            <a:r>
              <a:rPr lang="fr-FR">
                <a:latin typeface="Courier New" pitchFamily="49" charset="0"/>
                <a:cs typeface="Courier New" pitchFamily="49" charset="0"/>
              </a:rPr>
              <a:t>Main</a:t>
            </a:r>
            <a:endParaRPr lang="fr-FR"/>
          </a:p>
          <a:p>
            <a:pPr lvl="1"/>
            <a:r>
              <a:rPr lang="fr-FR"/>
              <a:t>Le type de retour est </a:t>
            </a:r>
            <a:r>
              <a:rPr lang="fr-FR" b="1">
                <a:latin typeface="Courier New" pitchFamily="49" charset="0"/>
              </a:rPr>
              <a:t>void</a:t>
            </a:r>
          </a:p>
          <a:p>
            <a:pPr lvl="2"/>
            <a:r>
              <a:rPr lang="fr-FR" b="1">
                <a:latin typeface="Courier New" pitchFamily="49" charset="0"/>
              </a:rPr>
              <a:t>void</a:t>
            </a:r>
            <a:r>
              <a:rPr lang="fr-FR"/>
              <a:t> signifie qu’aucune donnée n’est retournée par la méthode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fr-FR"/>
              <a:t>Signature des méthodes</a:t>
            </a:r>
          </a:p>
        </p:txBody>
      </p:sp>
      <p:sp>
        <p:nvSpPr>
          <p:cNvPr id="14339" name="Rectangle 3"/>
          <p:cNvSpPr>
            <a:spLocks noGrp="1" noChangeArrowheads="1"/>
          </p:cNvSpPr>
          <p:nvPr>
            <p:ph idx="1"/>
          </p:nvPr>
        </p:nvSpPr>
        <p:spPr>
          <a:xfrm>
            <a:off x="279400" y="1312863"/>
            <a:ext cx="8639175" cy="5100637"/>
          </a:xfrm>
        </p:spPr>
        <p:txBody>
          <a:bodyPr/>
          <a:lstStyle/>
          <a:p>
            <a:pPr>
              <a:tabLst>
                <a:tab pos="519113" algn="l"/>
                <a:tab pos="692150" algn="l"/>
              </a:tabLst>
            </a:pPr>
            <a:r>
              <a:rPr lang="fr-FR"/>
              <a:t>Pour les méthodes, le nom, combiné avec la liste de paramètres, est nommé </a:t>
            </a:r>
            <a:r>
              <a:rPr lang="fr-FR" i="1">
                <a:latin typeface="Century Schoolbook" pitchFamily="18" charset="0"/>
              </a:rPr>
              <a:t>signature</a:t>
            </a:r>
          </a:p>
          <a:p>
            <a:pPr>
              <a:tabLst>
                <a:tab pos="519113" algn="l"/>
                <a:tab pos="692150" algn="l"/>
              </a:tabLst>
            </a:pPr>
            <a:r>
              <a:rPr lang="fr-FR"/>
              <a:t>L’identification d’une méthode est fonction de sa signature et pas seulement de son nom</a:t>
            </a:r>
          </a:p>
          <a:p>
            <a:pPr lvl="1">
              <a:spcAft>
                <a:spcPts val="300"/>
              </a:spcAft>
              <a:tabLst>
                <a:tab pos="519113" algn="l"/>
                <a:tab pos="692150" algn="l"/>
              </a:tabLst>
            </a:pPr>
            <a:r>
              <a:rPr lang="fr-FR"/>
              <a:t>Une signature différente indique une méthode différente</a:t>
            </a:r>
          </a:p>
          <a:p>
            <a:pPr lvl="1">
              <a:spcAft>
                <a:spcPts val="300"/>
              </a:spcAft>
              <a:tabLst>
                <a:tab pos="519113" algn="l"/>
                <a:tab pos="692150" algn="l"/>
              </a:tabLst>
            </a:pPr>
            <a:r>
              <a:rPr lang="fr-FR"/>
              <a:t>Exemple :</a:t>
            </a:r>
            <a:r>
              <a:rPr lang="fr-FR" b="1">
                <a:latin typeface="Courier New" pitchFamily="49" charset="0"/>
              </a:rPr>
              <a:t> faire(int i)</a:t>
            </a:r>
            <a:r>
              <a:rPr lang="fr-FR"/>
              <a:t> 	et</a:t>
            </a:r>
            <a:br>
              <a:rPr lang="fr-FR"/>
            </a:br>
            <a:r>
              <a:rPr lang="fr-FR"/>
              <a:t>			</a:t>
            </a:r>
            <a:r>
              <a:rPr lang="fr-FR" b="1">
                <a:latin typeface="Courier New" pitchFamily="49" charset="0"/>
              </a:rPr>
              <a:t>faire(double d)</a:t>
            </a:r>
            <a:r>
              <a:rPr lang="fr-FR"/>
              <a:t> </a:t>
            </a:r>
            <a:br>
              <a:rPr lang="fr-FR"/>
            </a:br>
            <a:r>
              <a:rPr lang="fr-FR"/>
              <a:t>sont des méthodes </a:t>
            </a:r>
            <a:r>
              <a:rPr lang="fr-FR" i="1">
                <a:latin typeface="Century Schoolbook" pitchFamily="18" charset="0"/>
              </a:rPr>
              <a:t>différentes</a:t>
            </a:r>
          </a:p>
          <a:p>
            <a:pPr lvl="2">
              <a:spcAft>
                <a:spcPts val="300"/>
              </a:spcAft>
              <a:tabLst>
                <a:tab pos="519113" algn="l"/>
                <a:tab pos="692150" algn="l"/>
              </a:tabLst>
            </a:pPr>
            <a:r>
              <a:rPr lang="fr-FR"/>
              <a:t>Quelle méthode appellera</a:t>
            </a:r>
            <a:r>
              <a:rPr lang="fr-FR">
                <a:cs typeface="Arial" charset="0"/>
              </a:rPr>
              <a:t> </a:t>
            </a:r>
            <a:r>
              <a:rPr lang="fr-FR">
                <a:latin typeface="Courier New" pitchFamily="49" charset="0"/>
                <a:cs typeface="Courier New" pitchFamily="49" charset="0"/>
              </a:rPr>
              <a:t>faire(5.53)</a:t>
            </a:r>
            <a:r>
              <a:rPr lang="fr-FR"/>
              <a:t> ?</a:t>
            </a:r>
          </a:p>
          <a:p>
            <a:pPr lvl="1">
              <a:spcAft>
                <a:spcPts val="300"/>
              </a:spcAft>
              <a:tabLst>
                <a:tab pos="519113" algn="l"/>
                <a:tab pos="692150" algn="l"/>
              </a:tabLst>
            </a:pPr>
            <a:endParaRPr lang="fr-FR" sz="1000"/>
          </a:p>
          <a:p>
            <a:pPr>
              <a:spcAft>
                <a:spcPts val="300"/>
              </a:spcAft>
              <a:tabLst>
                <a:tab pos="519113" algn="l"/>
                <a:tab pos="692150" algn="l"/>
              </a:tabLst>
            </a:pPr>
            <a:r>
              <a:rPr lang="fr-FR"/>
              <a:t>C’est ce que l’on nomme </a:t>
            </a:r>
            <a:r>
              <a:rPr lang="fr-FR" i="1">
                <a:latin typeface="Century Schoolbook" pitchFamily="18" charset="0"/>
              </a:rPr>
              <a:t>surcharge (overloading) </a:t>
            </a:r>
            <a:r>
              <a:rPr lang="fr-FR">
                <a:cs typeface="Arial" charset="0"/>
              </a:rPr>
              <a:t>de méthodes</a:t>
            </a:r>
          </a:p>
          <a:p>
            <a:pPr lvl="1">
              <a:spcAft>
                <a:spcPts val="300"/>
              </a:spcAft>
              <a:buFont typeface="Arial" charset="0"/>
              <a:buNone/>
              <a:tabLst>
                <a:tab pos="519113" algn="l"/>
                <a:tab pos="692150" algn="l"/>
              </a:tabLst>
            </a:pPr>
            <a:r>
              <a:rPr lang="fr-FR">
                <a:cs typeface="Times New Roman" pitchFamily="18" charset="0"/>
              </a:rPr>
              <a:t>	</a:t>
            </a:r>
          </a:p>
          <a:p>
            <a:pPr>
              <a:spcBef>
                <a:spcPts val="200"/>
              </a:spcBef>
              <a:spcAft>
                <a:spcPts val="300"/>
              </a:spcAft>
              <a:buFont typeface="Arial" charset="0"/>
              <a:buNone/>
              <a:tabLst>
                <a:tab pos="519113" algn="l"/>
                <a:tab pos="692150" algn="l"/>
              </a:tabLst>
            </a:pPr>
            <a:r>
              <a:rPr lang="fr-FR">
                <a:cs typeface="Times New Roman" pitchFamily="18" charset="0"/>
              </a:rPr>
              <a:t>	</a:t>
            </a:r>
            <a:r>
              <a:rPr lang="fr-FR">
                <a:cs typeface="Arial" charset="0"/>
              </a:rPr>
              <a:t>À</a:t>
            </a:r>
            <a:r>
              <a:rPr lang="fr-FR">
                <a:cs typeface="Times New Roman" pitchFamily="18" charset="0"/>
              </a:rPr>
              <a:t> première vue, la surcharge peut sembler non nécessaire et   potentiellement déroutante. Nous verrons plus tard qu’elle est </a:t>
            </a:r>
            <a:br>
              <a:rPr lang="fr-FR">
                <a:cs typeface="Times New Roman" pitchFamily="18" charset="0"/>
              </a:rPr>
            </a:br>
            <a:r>
              <a:rPr lang="fr-FR">
                <a:cs typeface="Times New Roman" pitchFamily="18" charset="0"/>
              </a:rPr>
              <a:t>indispensable et qu’elle rend la programmation orientée objet réellement </a:t>
            </a:r>
            <a:br>
              <a:rPr lang="fr-FR">
                <a:cs typeface="Times New Roman" pitchFamily="18" charset="0"/>
              </a:rPr>
            </a:br>
            <a:r>
              <a:rPr lang="fr-FR">
                <a:cs typeface="Times New Roman" pitchFamily="18" charset="0"/>
              </a:rPr>
              <a:t>plus claire et aisée</a:t>
            </a:r>
            <a:r>
              <a:rPr lang="fr-FR" i="1"/>
              <a:t> </a:t>
            </a:r>
          </a:p>
        </p:txBody>
      </p:sp>
      <p:grpSp>
        <p:nvGrpSpPr>
          <p:cNvPr id="14340" name="Group 12"/>
          <p:cNvGrpSpPr>
            <a:grpSpLocks/>
          </p:cNvGrpSpPr>
          <p:nvPr/>
        </p:nvGrpSpPr>
        <p:grpSpPr bwMode="auto">
          <a:xfrm>
            <a:off x="134938" y="5302250"/>
            <a:ext cx="406400" cy="406400"/>
            <a:chOff x="3240" y="2712"/>
            <a:chExt cx="312" cy="312"/>
          </a:xfrm>
        </p:grpSpPr>
        <p:sp>
          <p:nvSpPr>
            <p:cNvPr id="14346" name="Oval 13"/>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4347" name="Group 14"/>
            <p:cNvGrpSpPr>
              <a:grpSpLocks/>
            </p:cNvGrpSpPr>
            <p:nvPr/>
          </p:nvGrpSpPr>
          <p:grpSpPr bwMode="auto">
            <a:xfrm rot="-1479590">
              <a:off x="3258" y="2742"/>
              <a:ext cx="276" cy="252"/>
              <a:chOff x="2874" y="2694"/>
              <a:chExt cx="276" cy="252"/>
            </a:xfrm>
          </p:grpSpPr>
          <p:sp>
            <p:nvSpPr>
              <p:cNvPr id="14351" name="AutoShape 15"/>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4352" name="AutoShape 16"/>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4348" name="Oval 17"/>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49" name="Oval 18"/>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4350" name="AutoShape 19"/>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grpSp>
        <p:nvGrpSpPr>
          <p:cNvPr id="14341" name="Group 25"/>
          <p:cNvGrpSpPr>
            <a:grpSpLocks/>
          </p:cNvGrpSpPr>
          <p:nvPr/>
        </p:nvGrpSpPr>
        <p:grpSpPr bwMode="auto">
          <a:xfrm>
            <a:off x="962025" y="3890963"/>
            <a:ext cx="374650" cy="269875"/>
            <a:chOff x="590" y="209"/>
            <a:chExt cx="236" cy="170"/>
          </a:xfrm>
        </p:grpSpPr>
        <p:sp>
          <p:nvSpPr>
            <p:cNvPr id="398362" name="Oval 2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4343" name="Freeform 2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4344" name="Oval 2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4345" name="Freeform 2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a:defRPr/>
            </a:pPr>
            <a:r>
              <a:rPr lang="fr-FR"/>
              <a:t>Spécifications alternatives pour la méthode </a:t>
            </a:r>
            <a:r>
              <a:rPr lang="fr-FR">
                <a:latin typeface="Courier New" pitchFamily="49" charset="0"/>
              </a:rPr>
              <a:t>Main</a:t>
            </a:r>
          </a:p>
        </p:txBody>
      </p:sp>
      <p:sp>
        <p:nvSpPr>
          <p:cNvPr id="15363" name="Rectangle 3"/>
          <p:cNvSpPr>
            <a:spLocks noGrp="1" noChangeArrowheads="1"/>
          </p:cNvSpPr>
          <p:nvPr>
            <p:ph idx="1"/>
          </p:nvPr>
        </p:nvSpPr>
        <p:spPr>
          <a:xfrm>
            <a:off x="279400" y="1312863"/>
            <a:ext cx="8599488" cy="2420937"/>
          </a:xfrm>
        </p:spPr>
        <p:txBody>
          <a:bodyPr/>
          <a:lstStyle/>
          <a:p>
            <a:pPr>
              <a:spcAft>
                <a:spcPts val="300"/>
              </a:spcAft>
            </a:pPr>
            <a:r>
              <a:rPr lang="fr-FR"/>
              <a:t>Contrairement aux autres méthodes, la méthode </a:t>
            </a:r>
            <a:r>
              <a:rPr lang="fr-FR">
                <a:latin typeface="Courier New" pitchFamily="49" charset="0"/>
              </a:rPr>
              <a:t>Main</a:t>
            </a:r>
            <a:r>
              <a:rPr lang="fr-FR"/>
              <a:t> ne peut pas être surchargée dans une classe</a:t>
            </a:r>
          </a:p>
          <a:p>
            <a:pPr lvl="1">
              <a:spcAft>
                <a:spcPts val="300"/>
              </a:spcAft>
            </a:pPr>
            <a:r>
              <a:rPr lang="fr-FR"/>
              <a:t>Il ne peut y avoir qu’un seul point d’entrée dans un programme</a:t>
            </a:r>
          </a:p>
          <a:p>
            <a:pPr>
              <a:spcAft>
                <a:spcPts val="300"/>
              </a:spcAft>
            </a:pPr>
            <a:r>
              <a:rPr lang="fr-FR"/>
              <a:t>Cependant, vous pouvez écrire la méthode </a:t>
            </a:r>
            <a:r>
              <a:rPr lang="fr-FR">
                <a:latin typeface="Courier New" pitchFamily="49" charset="0"/>
              </a:rPr>
              <a:t>Main</a:t>
            </a:r>
            <a:r>
              <a:rPr lang="fr-FR"/>
              <a:t> avec plusieurs spécifications, habituellement en fonction du type d’application :</a:t>
            </a:r>
          </a:p>
          <a:p>
            <a:pPr lvl="1">
              <a:spcAft>
                <a:spcPts val="300"/>
              </a:spcAft>
            </a:pPr>
            <a:r>
              <a:rPr lang="fr-FR" b="1" noProof="1">
                <a:latin typeface="Courier New" pitchFamily="49" charset="0"/>
              </a:rPr>
              <a:t>static void</a:t>
            </a:r>
            <a:r>
              <a:rPr lang="fr-FR" noProof="1">
                <a:latin typeface="Courier New" pitchFamily="49" charset="0"/>
              </a:rPr>
              <a:t> Main()</a:t>
            </a:r>
          </a:p>
          <a:p>
            <a:pPr lvl="1">
              <a:spcAft>
                <a:spcPts val="300"/>
              </a:spcAft>
            </a:pPr>
            <a:r>
              <a:rPr lang="fr-FR" b="1" noProof="1">
                <a:latin typeface="Courier New" pitchFamily="49" charset="0"/>
              </a:rPr>
              <a:t>static int</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pPr>
              <a:defRPr/>
            </a:pPr>
            <a:r>
              <a:rPr lang="fr-FR"/>
              <a:t>De votre langage au langage C#</a:t>
            </a:r>
          </a:p>
        </p:txBody>
      </p:sp>
      <p:sp>
        <p:nvSpPr>
          <p:cNvPr id="16387" name="Rectangle 3"/>
          <p:cNvSpPr>
            <a:spLocks noGrp="1" noChangeArrowheads="1"/>
          </p:cNvSpPr>
          <p:nvPr>
            <p:ph idx="1"/>
          </p:nvPr>
        </p:nvSpPr>
        <p:spPr>
          <a:xfrm>
            <a:off x="2789238" y="1281113"/>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16388" name="Group 4"/>
          <p:cNvGrpSpPr>
            <a:grpSpLocks/>
          </p:cNvGrpSpPr>
          <p:nvPr/>
        </p:nvGrpSpPr>
        <p:grpSpPr bwMode="auto">
          <a:xfrm>
            <a:off x="2620963" y="1778000"/>
            <a:ext cx="228600" cy="311150"/>
            <a:chOff x="208" y="730"/>
            <a:chExt cx="249" cy="292"/>
          </a:xfrm>
        </p:grpSpPr>
        <p:sp>
          <p:nvSpPr>
            <p:cNvPr id="1638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39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39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fr-FR"/>
              <a:t>Types primaires </a:t>
            </a:r>
          </a:p>
        </p:txBody>
      </p:sp>
      <p:sp>
        <p:nvSpPr>
          <p:cNvPr id="17411" name="Rectangle 202"/>
          <p:cNvSpPr>
            <a:spLocks noGrp="1" noChangeArrowheads="1"/>
          </p:cNvSpPr>
          <p:nvPr>
            <p:ph type="body" sz="half" idx="1"/>
          </p:nvPr>
        </p:nvSpPr>
        <p:spPr>
          <a:xfrm>
            <a:off x="279400" y="1312863"/>
            <a:ext cx="8693150" cy="366712"/>
          </a:xfrm>
          <a:noFill/>
        </p:spPr>
        <p:txBody>
          <a:bodyPr/>
          <a:lstStyle/>
          <a:p>
            <a:pPr>
              <a:spcAft>
                <a:spcPts val="300"/>
              </a:spcAft>
            </a:pPr>
            <a:r>
              <a:rPr lang="fr-FR"/>
              <a:t>Les types de données </a:t>
            </a:r>
            <a:r>
              <a:rPr lang="fr-FR" i="1">
                <a:latin typeface="Century Schoolbook" pitchFamily="18" charset="0"/>
              </a:rPr>
              <a:t>primaires</a:t>
            </a:r>
            <a:r>
              <a:rPr lang="fr-FR" i="1"/>
              <a:t> </a:t>
            </a:r>
            <a:r>
              <a:rPr lang="fr-FR"/>
              <a:t>sont compris directement par le compilateur</a:t>
            </a:r>
          </a:p>
        </p:txBody>
      </p:sp>
      <p:graphicFrame>
        <p:nvGraphicFramePr>
          <p:cNvPr id="325056" name="Group 448"/>
          <p:cNvGraphicFramePr>
            <a:graphicFrameLocks noGrp="1"/>
          </p:cNvGraphicFramePr>
          <p:nvPr>
            <p:ph sz="half" idx="2"/>
          </p:nvPr>
        </p:nvGraphicFramePr>
        <p:xfrm>
          <a:off x="407988" y="2006600"/>
          <a:ext cx="8323262" cy="4059240"/>
        </p:xfrm>
        <a:graphic>
          <a:graphicData uri="http://schemas.openxmlformats.org/drawingml/2006/table">
            <a:tbl>
              <a:tblPr/>
              <a:tblGrid>
                <a:gridCol w="1057275">
                  <a:extLst>
                    <a:ext uri="{9D8B030D-6E8A-4147-A177-3AD203B41FA5}">
                      <a16:colId xmlns:a16="http://schemas.microsoft.com/office/drawing/2014/main" val="20000"/>
                    </a:ext>
                  </a:extLst>
                </a:gridCol>
                <a:gridCol w="1782762">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58775">
                  <a:extLst>
                    <a:ext uri="{9D8B030D-6E8A-4147-A177-3AD203B41FA5}">
                      <a16:colId xmlns:a16="http://schemas.microsoft.com/office/drawing/2014/main" val="20003"/>
                    </a:ext>
                  </a:extLst>
                </a:gridCol>
                <a:gridCol w="4764087">
                  <a:extLst>
                    <a:ext uri="{9D8B030D-6E8A-4147-A177-3AD203B41FA5}">
                      <a16:colId xmlns:a16="http://schemas.microsoft.com/office/drawing/2014/main" val="20004"/>
                    </a:ext>
                  </a:extLst>
                </a:gridCol>
              </a:tblGrid>
              <a:tr h="3714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dirty="0">
                          <a:ln>
                            <a:noFill/>
                          </a:ln>
                          <a:solidFill>
                            <a:srgbClr val="000080"/>
                          </a:solidFill>
                          <a:effectLst/>
                          <a:latin typeface="Arial" charset="0"/>
                        </a:rPr>
                        <a:t>Type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1" i="0" u="none" strike="noStrike" cap="none" normalizeH="0" baseline="0">
                          <a:ln>
                            <a:noFill/>
                          </a:ln>
                          <a:solidFill>
                            <a:srgbClr val="000080"/>
                          </a:solidFill>
                          <a:effectLst/>
                          <a:latin typeface="Arial" charset="0"/>
                        </a:rPr>
                        <a:t>Commentaires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89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32 bits signé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Autres types entiers : </a:t>
                      </a:r>
                      <a:r>
                        <a:rPr kumimoji="0" lang="fr-FR" sz="1600" b="0" i="0" u="none" strike="noStrike" cap="none" normalizeH="0" baseline="0">
                          <a:ln>
                            <a:noFill/>
                          </a:ln>
                          <a:solidFill>
                            <a:srgbClr val="000080"/>
                          </a:solidFill>
                          <a:effectLst/>
                          <a:latin typeface="Courier New" pitchFamily="49" charset="0"/>
                        </a:rPr>
                        <a:t>byte</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ulong</a:t>
                      </a:r>
                      <a:r>
                        <a:rPr kumimoji="0" lang="fr-FR" sz="16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Courier New" pitchFamily="49" charset="0"/>
                        </a:rPr>
                        <a:t>short</a:t>
                      </a:r>
                      <a:r>
                        <a:rPr kumimoji="0" lang="fr-FR" sz="1600" b="0" i="0" u="none" strike="noStrike" cap="none" normalizeH="0" baseline="0">
                          <a:ln>
                            <a:noFill/>
                          </a:ln>
                          <a:solidFill>
                            <a:srgbClr val="000080"/>
                          </a:solidFill>
                          <a:effectLst/>
                          <a:latin typeface="Arial" charset="0"/>
                        </a:rPr>
                        <a:t>, etc. Voir l’annexe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char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www.unicode.org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bool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true</a:t>
                      </a:r>
                      <a:r>
                        <a:rPr kumimoji="0" lang="en-US" sz="1600" b="0" i="0" u="none" strike="noStrike" cap="none" normalizeH="0" baseline="0">
                          <a:ln>
                            <a:noFill/>
                          </a:ln>
                          <a:solidFill>
                            <a:srgbClr val="000080"/>
                          </a:solidFill>
                          <a:effectLst/>
                          <a:latin typeface="Arial" charset="0"/>
                        </a:rPr>
                        <a:t> ou </a:t>
                      </a:r>
                      <a:r>
                        <a:rPr kumimoji="0" lang="en-US" sz="1600" b="0" i="0" u="none" strike="noStrike" cap="none" normalizeH="0" baseline="0">
                          <a:ln>
                            <a:noFill/>
                          </a:ln>
                          <a:solidFill>
                            <a:srgbClr val="000080"/>
                          </a:solidFill>
                          <a:effectLst/>
                          <a:latin typeface="Courier New" pitchFamily="49"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842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IEEE 64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800" b="0" i="0" u="none" strike="noStrike" cap="none" normalizeH="0" baseline="0">
                          <a:ln>
                            <a:noFill/>
                          </a:ln>
                          <a:solidFill>
                            <a:srgbClr val="000080"/>
                          </a:solidFill>
                          <a:effectLst/>
                          <a:latin typeface="Arial" charset="0"/>
                        </a:rPr>
                        <a:t>      </a:t>
                      </a:r>
                      <a:r>
                        <a:rPr kumimoji="0" lang="fr-FR" sz="1600" b="0" i="0" u="none" strike="noStrike" cap="none" normalizeH="0" baseline="0">
                          <a:ln>
                            <a:noFill/>
                          </a:ln>
                          <a:solidFill>
                            <a:srgbClr val="000080"/>
                          </a:solidFill>
                          <a:effectLst/>
                          <a:latin typeface="Arial" charset="0"/>
                        </a:rPr>
                        <a:t>Voir </a:t>
                      </a:r>
                      <a:r>
                        <a:rPr kumimoji="0" lang="fr-FR" sz="1600" b="0" i="0" u="none" strike="noStrike" cap="none" normalizeH="0" baseline="0">
                          <a:ln>
                            <a:noFill/>
                          </a:ln>
                          <a:solidFill>
                            <a:srgbClr val="000080"/>
                          </a:solidFill>
                          <a:effectLst/>
                          <a:latin typeface="Courier New" pitchFamily="49" charset="0"/>
                        </a:rPr>
                        <a:t>www.ieee.org</a:t>
                      </a:r>
                      <a:endParaRPr kumimoji="0" lang="fr-FR" sz="16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100000"/>
                        </a:lnSpc>
                        <a:spcBef>
                          <a:spcPts val="200"/>
                        </a:spcBef>
                        <a:spcAft>
                          <a:spcPts val="300"/>
                        </a:spcAft>
                        <a:buClr>
                          <a:schemeClr val="accent2"/>
                        </a:buClr>
                        <a:buSzTx/>
                        <a:buFont typeface="Arial" charset="0"/>
                        <a:buNone/>
                        <a:tabLst/>
                      </a:pPr>
                      <a:r>
                        <a:rPr kumimoji="0" lang="fr-FR" sz="1600" b="0" i="0" u="none" strike="noStrike" cap="none" normalizeH="0" baseline="0">
                          <a:ln>
                            <a:noFill/>
                          </a:ln>
                          <a:solidFill>
                            <a:srgbClr val="000080"/>
                          </a:solidFill>
                          <a:effectLst/>
                          <a:latin typeface="Arial" charset="0"/>
                        </a:rPr>
                        <a:t>Il existe aussi un type </a:t>
                      </a:r>
                      <a:r>
                        <a:rPr kumimoji="0" lang="fr-FR" sz="1600" b="0" i="0" u="none" strike="noStrike" cap="none" normalizeH="0" baseline="0">
                          <a:ln>
                            <a:noFill/>
                          </a:ln>
                          <a:solidFill>
                            <a:srgbClr val="000080"/>
                          </a:solidFill>
                          <a:effectLst/>
                          <a:latin typeface="Courier New" pitchFamily="49" charset="0"/>
                        </a:rPr>
                        <a:t>float</a:t>
                      </a:r>
                      <a:r>
                        <a:rPr kumimoji="0" lang="fr-FR" sz="1600" b="0" i="0" u="none" strike="noStrike" cap="none" normalizeH="0" baseline="0">
                          <a:ln>
                            <a:noFill/>
                          </a:ln>
                          <a:solidFill>
                            <a:srgbClr val="000080"/>
                          </a:solidFill>
                          <a:effectLst/>
                          <a:latin typeface="Arial" charset="0"/>
                        </a:rPr>
                        <a:t> (32 bits)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decimal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128 bits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Précision de 28 chiffres décimaux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enum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Énumération de valeurs de type primaire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string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16 bits Unicode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1" u="none" strike="noStrike" cap="none" normalizeH="0" baseline="0">
                          <a:ln>
                            <a:noFill/>
                          </a:ln>
                          <a:solidFill>
                            <a:srgbClr val="000080"/>
                          </a:solidFill>
                          <a:effectLst/>
                          <a:latin typeface="Century Schoolbook" pitchFamily="18" charset="0"/>
                        </a:rPr>
                        <a:t>Pas </a:t>
                      </a:r>
                      <a:r>
                        <a:rPr kumimoji="0" lang="fr-FR" sz="1600" b="0" i="0" u="none" strike="noStrike" cap="none" normalizeH="0" baseline="0">
                          <a:ln>
                            <a:noFill/>
                          </a:ln>
                          <a:solidFill>
                            <a:srgbClr val="000080"/>
                          </a:solidFill>
                          <a:effectLst/>
                          <a:latin typeface="Arial" charset="0"/>
                        </a:rPr>
                        <a:t>un tableau de caractères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97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array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a:ln>
                            <a:noFill/>
                          </a:ln>
                          <a:solidFill>
                            <a:srgbClr val="000080"/>
                          </a:solidFill>
                          <a:effectLst/>
                          <a:latin typeface="Arial" charset="0"/>
                        </a:rPr>
                        <a:t>Référence sur un tableau de type quelconque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413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Courier New" pitchFamily="49" charset="0"/>
                        </a:rPr>
                        <a:t>object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600" b="0" i="0" u="none" strike="noStrike" cap="none" normalizeH="0" baseline="0" dirty="0">
                          <a:ln>
                            <a:noFill/>
                          </a:ln>
                          <a:solidFill>
                            <a:srgbClr val="000080"/>
                          </a:solidFill>
                          <a:effectLst/>
                          <a:latin typeface="Arial" charset="0"/>
                        </a:rPr>
                        <a:t>      Classe de base pour tous les types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grpSp>
        <p:nvGrpSpPr>
          <p:cNvPr id="17480" name="Group 368"/>
          <p:cNvGrpSpPr>
            <a:grpSpLocks/>
          </p:cNvGrpSpPr>
          <p:nvPr/>
        </p:nvGrpSpPr>
        <p:grpSpPr bwMode="auto">
          <a:xfrm>
            <a:off x="4000500" y="2962275"/>
            <a:ext cx="328613" cy="339725"/>
            <a:chOff x="3168" y="3312"/>
            <a:chExt cx="445" cy="462"/>
          </a:xfrm>
        </p:grpSpPr>
        <p:pic>
          <p:nvPicPr>
            <p:cNvPr id="17495" name="Picture 369"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6" name="Picture 370"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1" name="Group 371"/>
          <p:cNvGrpSpPr>
            <a:grpSpLocks/>
          </p:cNvGrpSpPr>
          <p:nvPr/>
        </p:nvGrpSpPr>
        <p:grpSpPr bwMode="auto">
          <a:xfrm>
            <a:off x="4022725" y="3689350"/>
            <a:ext cx="328613" cy="339725"/>
            <a:chOff x="3168" y="3312"/>
            <a:chExt cx="445" cy="462"/>
          </a:xfrm>
        </p:grpSpPr>
        <p:pic>
          <p:nvPicPr>
            <p:cNvPr id="17493" name="Picture 372"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7494" name="Picture 373"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grpSp>
        <p:nvGrpSpPr>
          <p:cNvPr id="17482" name="Group 374"/>
          <p:cNvGrpSpPr>
            <a:grpSpLocks/>
          </p:cNvGrpSpPr>
          <p:nvPr/>
        </p:nvGrpSpPr>
        <p:grpSpPr bwMode="auto">
          <a:xfrm>
            <a:off x="4056063" y="5708650"/>
            <a:ext cx="239712" cy="330200"/>
            <a:chOff x="175" y="723"/>
            <a:chExt cx="321" cy="443"/>
          </a:xfrm>
        </p:grpSpPr>
        <p:sp>
          <p:nvSpPr>
            <p:cNvPr id="17489" name="Freeform 37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90" name="Oval 37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91" name="Freeform 37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92" name="Freeform 37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7483" name="Text Box 385"/>
          <p:cNvSpPr txBox="1">
            <a:spLocks noChangeArrowheads="1"/>
          </p:cNvSpPr>
          <p:nvPr/>
        </p:nvSpPr>
        <p:spPr bwMode="auto">
          <a:xfrm>
            <a:off x="293688" y="6165850"/>
            <a:ext cx="3240087" cy="304800"/>
          </a:xfrm>
          <a:prstGeom prst="rect">
            <a:avLst/>
          </a:prstGeom>
          <a:noFill/>
          <a:ln w="12700">
            <a:noFill/>
            <a:miter lim="800000"/>
            <a:headEnd/>
            <a:tailEnd/>
          </a:ln>
        </p:spPr>
        <p:txBody>
          <a:bodyPr>
            <a:spAutoFit/>
          </a:bodyPr>
          <a:lstStyle/>
          <a:p>
            <a:pPr>
              <a:spcBef>
                <a:spcPct val="50000"/>
              </a:spcBef>
            </a:pPr>
            <a:r>
              <a:rPr lang="en-US"/>
              <a:t>V = type valeur       R = type référence</a:t>
            </a:r>
          </a:p>
        </p:txBody>
      </p:sp>
      <p:grpSp>
        <p:nvGrpSpPr>
          <p:cNvPr id="17484" name="Group 449"/>
          <p:cNvGrpSpPr>
            <a:grpSpLocks/>
          </p:cNvGrpSpPr>
          <p:nvPr/>
        </p:nvGrpSpPr>
        <p:grpSpPr bwMode="auto">
          <a:xfrm>
            <a:off x="4067175" y="4706938"/>
            <a:ext cx="239713" cy="330200"/>
            <a:chOff x="175" y="723"/>
            <a:chExt cx="321" cy="443"/>
          </a:xfrm>
        </p:grpSpPr>
        <p:sp>
          <p:nvSpPr>
            <p:cNvPr id="17485" name="Freeform 45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7486" name="Oval 45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7487" name="Freeform 45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7488" name="Freeform 45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a:spcAft>
                <a:spcPts val="300"/>
              </a:spcAft>
              <a:defRPr/>
            </a:pPr>
            <a:r>
              <a:rPr lang="fr-FR" dirty="0"/>
              <a:t>Variables : Valeur et référence</a:t>
            </a:r>
          </a:p>
        </p:txBody>
      </p:sp>
      <p:sp>
        <p:nvSpPr>
          <p:cNvPr id="18435" name="Rectangle 3"/>
          <p:cNvSpPr>
            <a:spLocks noGrp="1" noChangeArrowheads="1"/>
          </p:cNvSpPr>
          <p:nvPr>
            <p:ph idx="1"/>
          </p:nvPr>
        </p:nvSpPr>
        <p:spPr>
          <a:xfrm>
            <a:off x="279400" y="1312863"/>
            <a:ext cx="8599488" cy="2420937"/>
          </a:xfrm>
        </p:spPr>
        <p:txBody>
          <a:bodyPr/>
          <a:lstStyle/>
          <a:p>
            <a:r>
              <a:rPr lang="fr-FR" i="1">
                <a:latin typeface="Century Schoolbook" pitchFamily="18" charset="0"/>
              </a:rPr>
              <a:t>Valeur</a:t>
            </a:r>
            <a:r>
              <a:rPr lang="fr-FR"/>
              <a:t> signifie que la donnée est stockée et accédée</a:t>
            </a:r>
            <a:br>
              <a:rPr lang="fr-FR"/>
            </a:br>
            <a:r>
              <a:rPr lang="fr-FR"/>
              <a:t>directement</a:t>
            </a:r>
          </a:p>
          <a:p>
            <a:pPr lvl="1"/>
            <a:r>
              <a:rPr lang="fr-FR"/>
              <a:t>Sur la </a:t>
            </a:r>
            <a:r>
              <a:rPr lang="fr-FR" i="1">
                <a:latin typeface="Century Schoolbook" pitchFamily="18" charset="0"/>
              </a:rPr>
              <a:t>pile</a:t>
            </a:r>
          </a:p>
          <a:p>
            <a:r>
              <a:rPr lang="fr-FR" i="1">
                <a:latin typeface="Century Schoolbook" pitchFamily="18" charset="0"/>
              </a:rPr>
              <a:t>Référence</a:t>
            </a:r>
            <a:r>
              <a:rPr lang="fr-FR" b="0" i="1"/>
              <a:t> </a:t>
            </a:r>
            <a:r>
              <a:rPr lang="fr-FR"/>
              <a:t>signifie que la donnée est stockée et</a:t>
            </a:r>
            <a:br>
              <a:rPr lang="fr-FR"/>
            </a:br>
            <a:r>
              <a:rPr lang="fr-FR"/>
              <a:t>accédée indirectement</a:t>
            </a:r>
          </a:p>
          <a:p>
            <a:pPr lvl="1"/>
            <a:r>
              <a:rPr lang="fr-FR"/>
              <a:t>Habituellement sur le </a:t>
            </a:r>
            <a:r>
              <a:rPr lang="fr-FR" i="1">
                <a:latin typeface="Century Schoolbook" pitchFamily="18" charset="0"/>
              </a:rPr>
              <a:t>tas</a:t>
            </a:r>
            <a:endParaRPr lang="fr-FR">
              <a:latin typeface="Century Schoolbook" pitchFamily="18" charset="0"/>
            </a:endParaRPr>
          </a:p>
          <a:p>
            <a:r>
              <a:rPr lang="fr-FR"/>
              <a:t>Par exemple :</a:t>
            </a:r>
          </a:p>
        </p:txBody>
      </p:sp>
      <p:sp>
        <p:nvSpPr>
          <p:cNvPr id="213013" name="Text Box 21"/>
          <p:cNvSpPr txBox="1">
            <a:spLocks noChangeArrowheads="1"/>
          </p:cNvSpPr>
          <p:nvPr/>
        </p:nvSpPr>
        <p:spPr bwMode="blackWhite">
          <a:xfrm>
            <a:off x="750888" y="3910013"/>
            <a:ext cx="3487737" cy="18161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public static void</a:t>
            </a:r>
            <a:r>
              <a:rPr lang="en-US" sz="1600">
                <a:latin typeface="Courier New" pitchFamily="49" charset="0"/>
              </a:rPr>
              <a:t> Main()</a:t>
            </a:r>
          </a:p>
          <a:p>
            <a:pPr eaLnBrk="1" hangingPunct="1">
              <a:defRPr/>
            </a:pPr>
            <a:r>
              <a:rPr lang="en-US" sz="1600">
                <a:latin typeface="Courier New" pitchFamily="49" charset="0"/>
              </a:rPr>
              <a:t>{</a:t>
            </a:r>
          </a:p>
          <a:p>
            <a:pPr eaLnBrk="1" hangingPunct="1">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inAmt, outAmt;</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inCur = "USD";</a:t>
            </a:r>
          </a:p>
          <a:p>
            <a:pPr eaLnBrk="1" hangingPunct="1">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outCur = "EUR";</a:t>
            </a:r>
          </a:p>
          <a:p>
            <a:pPr eaLnBrk="1" hangingPunct="1">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eaLnBrk="1" hangingPunct="1">
              <a:defRPr/>
            </a:pPr>
            <a:r>
              <a:rPr lang="en-US" sz="1600">
                <a:latin typeface="Courier New" pitchFamily="49" charset="0"/>
              </a:rPr>
              <a:t>}</a:t>
            </a:r>
          </a:p>
        </p:txBody>
      </p:sp>
      <p:sp>
        <p:nvSpPr>
          <p:cNvPr id="18437" name="Rectangle 24"/>
          <p:cNvSpPr>
            <a:spLocks noChangeArrowheads="1"/>
          </p:cNvSpPr>
          <p:nvPr/>
        </p:nvSpPr>
        <p:spPr bwMode="auto">
          <a:xfrm>
            <a:off x="6216650" y="1955800"/>
            <a:ext cx="1108075" cy="4102100"/>
          </a:xfrm>
          <a:prstGeom prst="rect">
            <a:avLst/>
          </a:prstGeom>
          <a:noFill/>
          <a:ln w="25400">
            <a:solidFill>
              <a:schemeClr val="tx1"/>
            </a:solidFill>
            <a:miter lim="800000"/>
            <a:headEnd/>
            <a:tailEnd/>
          </a:ln>
        </p:spPr>
        <p:txBody>
          <a:bodyPr/>
          <a:lstStyle/>
          <a:p>
            <a:pPr>
              <a:spcBef>
                <a:spcPts val="1400"/>
              </a:spcBef>
              <a:buClr>
                <a:schemeClr val="accent2"/>
              </a:buClr>
              <a:buSzPct val="115000"/>
              <a:buFont typeface="Arial" charset="0"/>
              <a:buNone/>
            </a:pPr>
            <a:endParaRPr lang="fr-FR" sz="1600" b="1">
              <a:solidFill>
                <a:srgbClr val="000080"/>
              </a:solidFill>
            </a:endParaRPr>
          </a:p>
        </p:txBody>
      </p:sp>
      <p:sp>
        <p:nvSpPr>
          <p:cNvPr id="18438" name="Text Box 25"/>
          <p:cNvSpPr txBox="1">
            <a:spLocks noChangeArrowheads="1"/>
          </p:cNvSpPr>
          <p:nvPr/>
        </p:nvSpPr>
        <p:spPr bwMode="auto">
          <a:xfrm>
            <a:off x="6224588" y="1635125"/>
            <a:ext cx="1054100" cy="304800"/>
          </a:xfrm>
          <a:prstGeom prst="rect">
            <a:avLst/>
          </a:prstGeom>
          <a:noFill/>
          <a:ln w="12700">
            <a:noFill/>
            <a:miter lim="800000"/>
            <a:headEnd/>
            <a:tailEnd/>
          </a:ln>
        </p:spPr>
        <p:txBody>
          <a:bodyPr>
            <a:spAutoFit/>
          </a:bodyPr>
          <a:lstStyle/>
          <a:p>
            <a:pPr>
              <a:spcBef>
                <a:spcPct val="50000"/>
              </a:spcBef>
            </a:pPr>
            <a:r>
              <a:rPr lang="en-US" b="1"/>
              <a:t>MEMOIRE</a:t>
            </a:r>
          </a:p>
        </p:txBody>
      </p:sp>
      <p:sp>
        <p:nvSpPr>
          <p:cNvPr id="18439" name="AutoShape 26"/>
          <p:cNvSpPr>
            <a:spLocks noChangeArrowheads="1"/>
          </p:cNvSpPr>
          <p:nvPr/>
        </p:nvSpPr>
        <p:spPr bwMode="blackWhite">
          <a:xfrm>
            <a:off x="7578725" y="1852613"/>
            <a:ext cx="973138" cy="530225"/>
          </a:xfrm>
          <a:prstGeom prst="wedgeRectCallout">
            <a:avLst>
              <a:gd name="adj1" fmla="val -95514"/>
              <a:gd name="adj2" fmla="val 15870"/>
            </a:avLst>
          </a:prstGeom>
          <a:solidFill>
            <a:schemeClr val="hlink"/>
          </a:solidFill>
          <a:ln w="12700">
            <a:solidFill>
              <a:schemeClr val="tx1"/>
            </a:solidFill>
            <a:miter lim="800000"/>
            <a:headEnd/>
            <a:tailEnd/>
          </a:ln>
        </p:spPr>
        <p:txBody>
          <a:bodyPr>
            <a:spAutoFit/>
          </a:bodyPr>
          <a:lstStyle/>
          <a:p>
            <a:pPr algn="ctr"/>
            <a:r>
              <a:rPr lang="en-US" b="1"/>
              <a:t>Zone statique</a:t>
            </a:r>
          </a:p>
        </p:txBody>
      </p:sp>
      <p:sp>
        <p:nvSpPr>
          <p:cNvPr id="18440" name="AutoShape 27"/>
          <p:cNvSpPr>
            <a:spLocks noChangeArrowheads="1"/>
          </p:cNvSpPr>
          <p:nvPr/>
        </p:nvSpPr>
        <p:spPr bwMode="blackWhite">
          <a:xfrm>
            <a:off x="7575550" y="3071813"/>
            <a:ext cx="542925" cy="327025"/>
          </a:xfrm>
          <a:prstGeom prst="wedgeRectCallout">
            <a:avLst>
              <a:gd name="adj1" fmla="val -147370"/>
              <a:gd name="adj2" fmla="val 9708"/>
            </a:avLst>
          </a:prstGeom>
          <a:solidFill>
            <a:schemeClr val="hlink"/>
          </a:solidFill>
          <a:ln w="12700">
            <a:solidFill>
              <a:schemeClr val="tx1"/>
            </a:solidFill>
            <a:miter lim="800000"/>
            <a:headEnd/>
            <a:tailEnd/>
          </a:ln>
        </p:spPr>
        <p:txBody>
          <a:bodyPr/>
          <a:lstStyle/>
          <a:p>
            <a:r>
              <a:rPr lang="en-US" b="1"/>
              <a:t>Pile</a:t>
            </a:r>
          </a:p>
        </p:txBody>
      </p:sp>
      <p:sp>
        <p:nvSpPr>
          <p:cNvPr id="18441" name="AutoShape 28"/>
          <p:cNvSpPr>
            <a:spLocks noChangeArrowheads="1"/>
          </p:cNvSpPr>
          <p:nvPr/>
        </p:nvSpPr>
        <p:spPr bwMode="blackWhite">
          <a:xfrm>
            <a:off x="7553325" y="4557713"/>
            <a:ext cx="531813" cy="352425"/>
          </a:xfrm>
          <a:prstGeom prst="wedgeRectCallout">
            <a:avLst>
              <a:gd name="adj1" fmla="val -130894"/>
              <a:gd name="adj2" fmla="val 6755"/>
            </a:avLst>
          </a:prstGeom>
          <a:solidFill>
            <a:schemeClr val="hlink"/>
          </a:solidFill>
          <a:ln w="12700">
            <a:solidFill>
              <a:schemeClr val="tx1"/>
            </a:solidFill>
            <a:miter lim="800000"/>
            <a:headEnd/>
            <a:tailEnd/>
          </a:ln>
        </p:spPr>
        <p:txBody>
          <a:bodyPr/>
          <a:lstStyle/>
          <a:p>
            <a:r>
              <a:rPr lang="en-US" b="1"/>
              <a:t>Tas</a:t>
            </a:r>
          </a:p>
        </p:txBody>
      </p:sp>
      <p:sp>
        <p:nvSpPr>
          <p:cNvPr id="18442" name="Line 29"/>
          <p:cNvSpPr>
            <a:spLocks noChangeShapeType="1"/>
          </p:cNvSpPr>
          <p:nvPr/>
        </p:nvSpPr>
        <p:spPr bwMode="auto">
          <a:xfrm>
            <a:off x="6219825" y="2597150"/>
            <a:ext cx="1095375" cy="0"/>
          </a:xfrm>
          <a:prstGeom prst="line">
            <a:avLst/>
          </a:prstGeom>
          <a:noFill/>
          <a:ln w="12700">
            <a:solidFill>
              <a:schemeClr val="tx1"/>
            </a:solidFill>
            <a:round/>
            <a:headEnd/>
            <a:tailEnd/>
          </a:ln>
        </p:spPr>
        <p:txBody>
          <a:bodyPr>
            <a:spAutoFit/>
          </a:bodyPr>
          <a:lstStyle/>
          <a:p>
            <a:endParaRPr lang="fr-FR"/>
          </a:p>
        </p:txBody>
      </p:sp>
      <p:sp>
        <p:nvSpPr>
          <p:cNvPr id="18443" name="Line 30"/>
          <p:cNvSpPr>
            <a:spLocks noChangeShapeType="1"/>
          </p:cNvSpPr>
          <p:nvPr/>
        </p:nvSpPr>
        <p:spPr bwMode="auto">
          <a:xfrm>
            <a:off x="6215063" y="4386263"/>
            <a:ext cx="1095375" cy="0"/>
          </a:xfrm>
          <a:prstGeom prst="line">
            <a:avLst/>
          </a:prstGeom>
          <a:noFill/>
          <a:ln w="12700">
            <a:solidFill>
              <a:schemeClr val="tx1"/>
            </a:solidFill>
            <a:round/>
            <a:headEnd/>
            <a:tailEnd/>
          </a:ln>
        </p:spPr>
        <p:txBody>
          <a:bodyPr>
            <a:spAutoFit/>
          </a:bodyPr>
          <a:lstStyle/>
          <a:p>
            <a:endParaRPr lang="fr-FR"/>
          </a:p>
        </p:txBody>
      </p:sp>
      <p:sp>
        <p:nvSpPr>
          <p:cNvPr id="18444" name="AutoShape 31"/>
          <p:cNvSpPr>
            <a:spLocks noChangeArrowheads="1"/>
          </p:cNvSpPr>
          <p:nvPr/>
        </p:nvSpPr>
        <p:spPr bwMode="blackWhite">
          <a:xfrm>
            <a:off x="4083050" y="4367213"/>
            <a:ext cx="1493838" cy="327025"/>
          </a:xfrm>
          <a:prstGeom prst="wedgeRectCallout">
            <a:avLst>
              <a:gd name="adj1" fmla="val -74972"/>
              <a:gd name="adj2" fmla="val 9708"/>
            </a:avLst>
          </a:prstGeom>
          <a:solidFill>
            <a:schemeClr val="hlink"/>
          </a:solidFill>
          <a:ln w="12700">
            <a:solidFill>
              <a:schemeClr val="tx1"/>
            </a:solidFill>
            <a:miter lim="800000"/>
            <a:headEnd/>
            <a:tailEnd/>
          </a:ln>
        </p:spPr>
        <p:txBody>
          <a:bodyPr/>
          <a:lstStyle/>
          <a:p>
            <a:r>
              <a:rPr lang="en-US" b="1"/>
              <a:t>Alloué sur</a:t>
            </a:r>
          </a:p>
        </p:txBody>
      </p:sp>
      <p:sp>
        <p:nvSpPr>
          <p:cNvPr id="18445" name="AutoShape 32"/>
          <p:cNvSpPr>
            <a:spLocks noChangeArrowheads="1"/>
          </p:cNvSpPr>
          <p:nvPr/>
        </p:nvSpPr>
        <p:spPr bwMode="blackWhite">
          <a:xfrm>
            <a:off x="4125913" y="5037138"/>
            <a:ext cx="1470025" cy="327025"/>
          </a:xfrm>
          <a:prstGeom prst="wedgeRectCallout">
            <a:avLst>
              <a:gd name="adj1" fmla="val -72032"/>
              <a:gd name="adj2" fmla="val -45144"/>
            </a:avLst>
          </a:prstGeom>
          <a:solidFill>
            <a:schemeClr val="hlink"/>
          </a:solidFill>
          <a:ln w="12700">
            <a:solidFill>
              <a:schemeClr val="tx1"/>
            </a:solidFill>
            <a:miter lim="800000"/>
            <a:headEnd/>
            <a:tailEnd/>
          </a:ln>
        </p:spPr>
        <p:txBody>
          <a:bodyPr/>
          <a:lstStyle/>
          <a:p>
            <a:r>
              <a:rPr lang="en-US" b="1"/>
              <a:t>Alloué sur</a:t>
            </a:r>
          </a:p>
          <a:p>
            <a:endParaRPr lang="en-US" b="1"/>
          </a:p>
        </p:txBody>
      </p:sp>
      <p:grpSp>
        <p:nvGrpSpPr>
          <p:cNvPr id="18446" name="Group 33"/>
          <p:cNvGrpSpPr>
            <a:grpSpLocks/>
          </p:cNvGrpSpPr>
          <p:nvPr/>
        </p:nvGrpSpPr>
        <p:grpSpPr bwMode="auto">
          <a:xfrm>
            <a:off x="5113338" y="4395788"/>
            <a:ext cx="374650" cy="269875"/>
            <a:chOff x="590" y="209"/>
            <a:chExt cx="236" cy="170"/>
          </a:xfrm>
        </p:grpSpPr>
        <p:sp>
          <p:nvSpPr>
            <p:cNvPr id="213026" name="Oval 3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5" name="Freeform 3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6" name="Oval 3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7" name="Freeform 3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18447" name="Group 38"/>
          <p:cNvGrpSpPr>
            <a:grpSpLocks/>
          </p:cNvGrpSpPr>
          <p:nvPr/>
        </p:nvGrpSpPr>
        <p:grpSpPr bwMode="auto">
          <a:xfrm>
            <a:off x="5148263" y="5070475"/>
            <a:ext cx="374650" cy="269875"/>
            <a:chOff x="590" y="209"/>
            <a:chExt cx="236" cy="170"/>
          </a:xfrm>
        </p:grpSpPr>
        <p:sp>
          <p:nvSpPr>
            <p:cNvPr id="213031" name="Oval 3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8451" name="Freeform 4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8452" name="Oval 4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8453" name="Freeform 4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18448" name="Text Box 36"/>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\Course\419\Exercises-Completed\Ex11</a:t>
            </a:r>
          </a:p>
        </p:txBody>
      </p:sp>
      <p:sp>
        <p:nvSpPr>
          <p:cNvPr id="1844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026"/>
          <p:cNvSpPr>
            <a:spLocks noGrp="1" noChangeArrowheads="1"/>
          </p:cNvSpPr>
          <p:nvPr>
            <p:ph type="title"/>
          </p:nvPr>
        </p:nvSpPr>
        <p:spPr/>
        <p:txBody>
          <a:bodyPr/>
          <a:lstStyle/>
          <a:p>
            <a:pPr>
              <a:defRPr/>
            </a:pPr>
            <a:r>
              <a:rPr lang="fr-FR"/>
              <a:t>Types définis par l’utilisateur</a:t>
            </a:r>
          </a:p>
        </p:txBody>
      </p:sp>
      <p:sp>
        <p:nvSpPr>
          <p:cNvPr id="19459" name="Rectangle 1027"/>
          <p:cNvSpPr>
            <a:spLocks noGrp="1" noChangeArrowheads="1"/>
          </p:cNvSpPr>
          <p:nvPr>
            <p:ph idx="1"/>
          </p:nvPr>
        </p:nvSpPr>
        <p:spPr>
          <a:xfrm>
            <a:off x="268288" y="1200150"/>
            <a:ext cx="8599487" cy="5127625"/>
          </a:xfrm>
        </p:spPr>
        <p:txBody>
          <a:bodyPr/>
          <a:lstStyle/>
          <a:p>
            <a:r>
              <a:rPr lang="fr-FR"/>
              <a:t>Les autres types de données disponibles en C# sont les </a:t>
            </a:r>
            <a:r>
              <a:rPr lang="fr-FR">
                <a:latin typeface="Courier New" pitchFamily="49" charset="0"/>
                <a:cs typeface="Courier New" pitchFamily="49" charset="0"/>
              </a:rPr>
              <a:t>class</a:t>
            </a:r>
            <a:r>
              <a:rPr lang="fr-FR"/>
              <a:t> et les </a:t>
            </a:r>
            <a:r>
              <a:rPr lang="fr-FR">
                <a:latin typeface="Courier New" pitchFamily="49" charset="0"/>
                <a:cs typeface="Courier New" pitchFamily="49" charset="0"/>
              </a:rPr>
              <a:t>struct</a:t>
            </a:r>
          </a:p>
          <a:p>
            <a:pPr lvl="1"/>
            <a:r>
              <a:rPr lang="fr-FR"/>
              <a:t>Non prédéfinis dans le langage</a:t>
            </a:r>
          </a:p>
          <a:p>
            <a:pPr lvl="1"/>
            <a:r>
              <a:rPr lang="fr-FR"/>
              <a:t>Définis par l’utilisateur ou obtenus depuis une </a:t>
            </a:r>
            <a:r>
              <a:rPr lang="fr-FR" i="1">
                <a:latin typeface="Century Schoolbook" pitchFamily="18" charset="0"/>
              </a:rPr>
              <a:t>bibliothèque de classes </a:t>
            </a:r>
          </a:p>
          <a:p>
            <a:r>
              <a:rPr lang="fr-FR"/>
              <a:t>Les structures sont </a:t>
            </a:r>
            <a:r>
              <a:rPr lang="fr-FR" i="1">
                <a:latin typeface="Century Schoolbook" pitchFamily="18" charset="0"/>
              </a:rPr>
              <a:t>toujours</a:t>
            </a:r>
            <a:r>
              <a:rPr lang="fr-FR"/>
              <a:t> un type valeur</a:t>
            </a:r>
          </a:p>
          <a:p>
            <a:pPr lvl="1"/>
            <a:r>
              <a:rPr lang="fr-FR"/>
              <a:t>Allouées automatiquement sur la pile : </a:t>
            </a:r>
            <a:r>
              <a:rPr lang="fr-FR">
                <a:latin typeface="Courier New" pitchFamily="49" charset="0"/>
                <a:cs typeface="Courier New" pitchFamily="49" charset="0"/>
              </a:rPr>
              <a:t>complex c;</a:t>
            </a:r>
          </a:p>
          <a:p>
            <a:r>
              <a:rPr lang="fr-FR"/>
              <a:t>Les classes sont </a:t>
            </a:r>
            <a:r>
              <a:rPr lang="fr-FR" i="1">
                <a:latin typeface="Century Schoolbook" pitchFamily="18" charset="0"/>
              </a:rPr>
              <a:t>toujours</a:t>
            </a:r>
            <a:r>
              <a:rPr lang="fr-FR"/>
              <a:t> un type référence </a:t>
            </a:r>
          </a:p>
          <a:p>
            <a:pPr lvl="1"/>
            <a:r>
              <a:rPr lang="fr-FR"/>
              <a:t>Allouées usuellement sur le tas avec le mot-clé </a:t>
            </a:r>
            <a:r>
              <a:rPr lang="fr-FR" b="1">
                <a:latin typeface="Courier New" pitchFamily="49" charset="0"/>
              </a:rPr>
              <a:t>new</a:t>
            </a:r>
            <a:r>
              <a:rPr lang="fr-FR"/>
              <a:t> </a:t>
            </a:r>
          </a:p>
          <a:p>
            <a:pPr lvl="1">
              <a:buFont typeface="Arial" charset="0"/>
              <a:buNone/>
            </a:pPr>
            <a:r>
              <a:rPr lang="fr-FR" b="1"/>
              <a:t>		</a:t>
            </a:r>
            <a:r>
              <a:rPr lang="fr-FR" b="1">
                <a:latin typeface="Courier New" pitchFamily="49" charset="0"/>
              </a:rPr>
              <a:t>Compte c = new Compte();</a:t>
            </a:r>
            <a:endParaRPr lang="fr-FR"/>
          </a:p>
          <a:p>
            <a:r>
              <a:rPr lang="fr-FR"/>
              <a:t>Une instance d’un type </a:t>
            </a:r>
            <a:r>
              <a:rPr lang="fr-FR" i="1">
                <a:latin typeface="Century Schoolbook" pitchFamily="18" charset="0"/>
              </a:rPr>
              <a:t>class</a:t>
            </a:r>
            <a:r>
              <a:rPr lang="fr-FR"/>
              <a:t> ou </a:t>
            </a:r>
            <a:r>
              <a:rPr lang="fr-FR" i="1">
                <a:latin typeface="Century Schoolbook" pitchFamily="18" charset="0"/>
              </a:rPr>
              <a:t>struct</a:t>
            </a:r>
            <a:r>
              <a:rPr lang="fr-FR"/>
              <a:t> est nommée </a:t>
            </a:r>
            <a:r>
              <a:rPr lang="fr-FR" i="1">
                <a:latin typeface="Century Schoolbook" pitchFamily="18" charset="0"/>
              </a:rPr>
              <a:t>objet</a:t>
            </a:r>
          </a:p>
          <a:p>
            <a:pPr lvl="1">
              <a:lnSpc>
                <a:spcPct val="60000"/>
              </a:lnSpc>
              <a:spcBef>
                <a:spcPct val="0"/>
              </a:spcBef>
            </a:pPr>
            <a:endParaRPr lang="fr-FR"/>
          </a:p>
          <a:p>
            <a:r>
              <a:rPr lang="fr-FR"/>
              <a:t>Les structures sont plus rarement utilisées que les classes</a:t>
            </a:r>
          </a:p>
          <a:p>
            <a:pPr>
              <a:buFont typeface="Arial" charset="0"/>
              <a:buNone/>
            </a:pPr>
            <a:endParaRPr lang="fr-FR" sz="2000"/>
          </a:p>
          <a:p>
            <a:pPr>
              <a:spcBef>
                <a:spcPts val="2000"/>
              </a:spcBef>
              <a:buFont typeface="Arial" charset="0"/>
              <a:buNone/>
            </a:pPr>
            <a:r>
              <a:rPr lang="fr-FR"/>
              <a:t>	 Nous étudierons plus tard comment définir des classes et des structures</a:t>
            </a:r>
          </a:p>
        </p:txBody>
      </p:sp>
      <p:graphicFrame>
        <p:nvGraphicFramePr>
          <p:cNvPr id="341013" name="Group 1045"/>
          <p:cNvGraphicFramePr>
            <a:graphicFrameLocks noGrp="1"/>
          </p:cNvGraphicFramePr>
          <p:nvPr/>
        </p:nvGraphicFramePr>
        <p:xfrm>
          <a:off x="7462838" y="2767013"/>
          <a:ext cx="1093787" cy="3119438"/>
        </p:xfrm>
        <a:graphic>
          <a:graphicData uri="http://schemas.openxmlformats.org/drawingml/2006/table">
            <a:tbl>
              <a:tblPr/>
              <a:tblGrid>
                <a:gridCol w="1093787">
                  <a:extLst>
                    <a:ext uri="{9D8B030D-6E8A-4147-A177-3AD203B41FA5}">
                      <a16:colId xmlns:a16="http://schemas.microsoft.com/office/drawing/2014/main" val="20000"/>
                    </a:ext>
                  </a:extLst>
                </a:gridCol>
              </a:tblGrid>
              <a:tr h="311943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66" name="Text Box 1034"/>
          <p:cNvSpPr txBox="1">
            <a:spLocks noChangeArrowheads="1"/>
          </p:cNvSpPr>
          <p:nvPr/>
        </p:nvSpPr>
        <p:spPr bwMode="auto">
          <a:xfrm>
            <a:off x="7467600" y="2471738"/>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grpSp>
        <p:nvGrpSpPr>
          <p:cNvPr id="19467" name="Group 1040"/>
          <p:cNvGrpSpPr>
            <a:grpSpLocks/>
          </p:cNvGrpSpPr>
          <p:nvPr/>
        </p:nvGrpSpPr>
        <p:grpSpPr bwMode="auto">
          <a:xfrm>
            <a:off x="166688" y="5737225"/>
            <a:ext cx="407987" cy="563563"/>
            <a:chOff x="175" y="723"/>
            <a:chExt cx="321" cy="443"/>
          </a:xfrm>
        </p:grpSpPr>
        <p:sp>
          <p:nvSpPr>
            <p:cNvPr id="19470" name="Freeform 1041"/>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9471" name="Oval 1042"/>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9472" name="Freeform 1043"/>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9473" name="Freeform 1044"/>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9468" name="Line 1046"/>
          <p:cNvSpPr>
            <a:spLocks noChangeShapeType="1"/>
          </p:cNvSpPr>
          <p:nvPr/>
        </p:nvSpPr>
        <p:spPr bwMode="auto">
          <a:xfrm>
            <a:off x="7451725" y="3455988"/>
            <a:ext cx="1095375" cy="0"/>
          </a:xfrm>
          <a:prstGeom prst="line">
            <a:avLst/>
          </a:prstGeom>
          <a:noFill/>
          <a:ln w="12700">
            <a:solidFill>
              <a:schemeClr val="tx1"/>
            </a:solidFill>
            <a:round/>
            <a:headEnd/>
            <a:tailEnd/>
          </a:ln>
        </p:spPr>
        <p:txBody>
          <a:bodyPr>
            <a:spAutoFit/>
          </a:bodyPr>
          <a:lstStyle/>
          <a:p>
            <a:endParaRPr lang="fr-FR"/>
          </a:p>
        </p:txBody>
      </p:sp>
      <p:sp>
        <p:nvSpPr>
          <p:cNvPr id="19469" name="Line 1047"/>
          <p:cNvSpPr>
            <a:spLocks noChangeShapeType="1"/>
          </p:cNvSpPr>
          <p:nvPr/>
        </p:nvSpPr>
        <p:spPr bwMode="auto">
          <a:xfrm>
            <a:off x="7450138" y="4954588"/>
            <a:ext cx="1095375"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60" name="Rectangle 24"/>
          <p:cNvSpPr>
            <a:spLocks noGrp="1" noChangeArrowheads="1"/>
          </p:cNvSpPr>
          <p:nvPr>
            <p:ph type="title"/>
          </p:nvPr>
        </p:nvSpPr>
        <p:spPr/>
        <p:txBody>
          <a:bodyPr/>
          <a:lstStyle/>
          <a:p>
            <a:pPr>
              <a:defRPr/>
            </a:pPr>
            <a:r>
              <a:rPr lang="fr-FR"/>
              <a:t>Les différents schémas d’allocation mémoire</a:t>
            </a:r>
          </a:p>
        </p:txBody>
      </p:sp>
      <p:sp>
        <p:nvSpPr>
          <p:cNvPr id="20483" name="Rectangle 25"/>
          <p:cNvSpPr>
            <a:spLocks noGrp="1" noChangeArrowheads="1"/>
          </p:cNvSpPr>
          <p:nvPr>
            <p:ph idx="1"/>
          </p:nvPr>
        </p:nvSpPr>
        <p:spPr>
          <a:xfrm>
            <a:off x="279400" y="1312863"/>
            <a:ext cx="8615363" cy="1541462"/>
          </a:xfrm>
        </p:spPr>
        <p:txBody>
          <a:bodyPr/>
          <a:lstStyle/>
          <a:p>
            <a:pPr>
              <a:spcBef>
                <a:spcPts val="200"/>
              </a:spcBef>
              <a:buFont typeface="Arial" charset="0"/>
              <a:buNone/>
              <a:tabLst>
                <a:tab pos="346075" algn="l"/>
              </a:tabLst>
            </a:pPr>
            <a:r>
              <a:rPr lang="fr-FR"/>
              <a:t>		</a:t>
            </a:r>
            <a:r>
              <a:rPr lang="fr-FR">
                <a:cs typeface="Arial" charset="0"/>
              </a:rPr>
              <a:t>A</a:t>
            </a:r>
            <a:r>
              <a:rPr lang="fr-FR"/>
              <a:t> première vue, le fait d’avoir des variables avec des schémas</a:t>
            </a:r>
            <a:br>
              <a:rPr lang="fr-FR"/>
            </a:br>
            <a:r>
              <a:rPr lang="fr-FR"/>
              <a:t>  d’allocation mémoire différents peut sembler déroutant mais…</a:t>
            </a:r>
          </a:p>
          <a:p>
            <a:pPr marL="730250" lvl="1">
              <a:tabLst>
                <a:tab pos="346075" algn="l"/>
              </a:tabLst>
            </a:pPr>
            <a:r>
              <a:rPr lang="fr-FR"/>
              <a:t> Chacun des schémas est utilisé dans les mêmes cas</a:t>
            </a:r>
          </a:p>
          <a:p>
            <a:pPr marL="1062038" lvl="2">
              <a:tabLst>
                <a:tab pos="346075" algn="l"/>
              </a:tabLst>
            </a:pPr>
            <a:r>
              <a:rPr lang="fr-FR"/>
              <a:t>Excepté dans quelques cas exceptionnels que nous verrons plus tard</a:t>
            </a:r>
          </a:p>
          <a:p>
            <a:pPr marL="730250" lvl="1">
              <a:tabLst>
                <a:tab pos="346075" algn="l"/>
              </a:tabLst>
            </a:pPr>
            <a:r>
              <a:rPr lang="fr-FR"/>
              <a:t> Cela offre en fait plus de possibilités aux programmeurs C# 	</a:t>
            </a:r>
          </a:p>
        </p:txBody>
      </p:sp>
      <p:grpSp>
        <p:nvGrpSpPr>
          <p:cNvPr id="20493" name="Group 45"/>
          <p:cNvGrpSpPr>
            <a:grpSpLocks/>
          </p:cNvGrpSpPr>
          <p:nvPr/>
        </p:nvGrpSpPr>
        <p:grpSpPr bwMode="auto">
          <a:xfrm flipH="1">
            <a:off x="214313" y="1389063"/>
            <a:ext cx="388937" cy="454025"/>
            <a:chOff x="262" y="3536"/>
            <a:chExt cx="417" cy="485"/>
          </a:xfrm>
        </p:grpSpPr>
        <p:sp>
          <p:nvSpPr>
            <p:cNvPr id="20494"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0495"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0496"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0497"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0498"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0499"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0500"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0501"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0502"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0503"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0504"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0505"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0506"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0507"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0508"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0509"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0510"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0511"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0512"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0513"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0514"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0515"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0516"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0517"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0518"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0519"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0520"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0521"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0522"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0523"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0524"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0525"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0526"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0527"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0528"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0529"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0530"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0531"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0532"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0533"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0534"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0535"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0536"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0537"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0538"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0539"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0540"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0541"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0542"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0543"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0544"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0545"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0546"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0547"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0548"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0549"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0550"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0551"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0552"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0553"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0554"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0555"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0556"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0557"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0558"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0559"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0560"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0561"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0562"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0563"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0564"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0565"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0566"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0567"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0568"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0569"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0570"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0571"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0572"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0573"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0574"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0575"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0576"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0577"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0578"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0579"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0580"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0581"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0582"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0583"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0584"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0585"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0586"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0587"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0588"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0589"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0590"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1"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0592"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0593"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0594"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0595"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0596"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0597"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0598"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0599"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0600"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0601"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0602"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0603"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0604"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0605"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0606"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0607"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0608"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0609"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0610"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0611"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0612"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0613"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0614"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0615"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0616"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0617"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0618"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0619"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0620"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0621"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0622"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0623"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0624"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0625"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0626"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0627"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0628"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0629"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0630"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0631"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0632"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0633"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0634"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0635"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0636"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0637"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0638"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0639"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0640"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0641"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0642"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0643"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0644"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0645"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0646"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0647"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0648"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21507" name="Rectangle 3"/>
          <p:cNvSpPr>
            <a:spLocks noGrp="1" noChangeArrowheads="1"/>
          </p:cNvSpPr>
          <p:nvPr>
            <p:ph idx="1"/>
          </p:nvPr>
        </p:nvSpPr>
        <p:spPr>
          <a:xfrm>
            <a:off x="279400" y="1211263"/>
            <a:ext cx="8599488" cy="3468687"/>
          </a:xfrm>
        </p:spPr>
        <p:txBody>
          <a:bodyPr/>
          <a:lstStyle/>
          <a:p>
            <a:r>
              <a:rPr lang="fr-FR"/>
              <a:t>Les littéraux entiers peuvent être en</a:t>
            </a:r>
            <a:r>
              <a:rPr lang="fr-FR">
                <a:latin typeface="Courier New" pitchFamily="49" charset="0"/>
              </a:rPr>
              <a:t> </a:t>
            </a:r>
            <a:r>
              <a:rPr lang="fr-FR">
                <a:cs typeface="Arial" charset="0"/>
              </a:rPr>
              <a:t>base 10 (décimal) ou</a:t>
            </a:r>
            <a:br>
              <a:rPr lang="fr-FR">
                <a:cs typeface="Arial" charset="0"/>
              </a:rPr>
            </a:br>
            <a:r>
              <a:rPr lang="fr-FR">
                <a:cs typeface="Arial" charset="0"/>
              </a:rPr>
              <a:t>16 (hexadécimal) mais </a:t>
            </a:r>
            <a:r>
              <a:rPr lang="fr-FR" i="1">
                <a:latin typeface="Century Schoolbook" pitchFamily="18" charset="0"/>
              </a:rPr>
              <a:t>pas </a:t>
            </a:r>
            <a:r>
              <a:rPr lang="fr-FR">
                <a:cs typeface="Arial" charset="0"/>
              </a:rPr>
              <a:t>en base 8 (octal)</a:t>
            </a:r>
          </a:p>
          <a:p>
            <a:pPr lvl="1"/>
            <a:r>
              <a:rPr lang="fr-FR">
                <a:latin typeface="Courier New" pitchFamily="49" charset="0"/>
                <a:cs typeface="Courier New" pitchFamily="49" charset="0"/>
              </a:rPr>
              <a:t>123, Ox53BD</a:t>
            </a:r>
          </a:p>
          <a:p>
            <a:pPr lvl="1"/>
            <a:r>
              <a:rPr lang="fr-FR">
                <a:cs typeface="Arial" charset="0"/>
              </a:rPr>
              <a:t>Les littéraux longs sont suivis par un L</a:t>
            </a:r>
          </a:p>
          <a:p>
            <a:pPr lvl="1"/>
            <a:r>
              <a:rPr lang="fr-FR">
                <a:latin typeface="Courier New" pitchFamily="49" charset="0"/>
                <a:cs typeface="Courier New" pitchFamily="49" charset="0"/>
              </a:rPr>
              <a:t>077</a:t>
            </a:r>
            <a:r>
              <a:rPr lang="fr-FR">
                <a:cs typeface="Arial" charset="0"/>
              </a:rPr>
              <a:t> ne signifie pas </a:t>
            </a:r>
            <a:r>
              <a:rPr lang="fr-FR">
                <a:latin typeface="Courier New" pitchFamily="49" charset="0"/>
                <a:cs typeface="Courier New" pitchFamily="49" charset="0"/>
              </a:rPr>
              <a:t>77</a:t>
            </a:r>
            <a:r>
              <a:rPr lang="fr-FR">
                <a:cs typeface="Arial" charset="0"/>
              </a:rPr>
              <a:t> en octal ; c’est un décimal !</a:t>
            </a:r>
          </a:p>
          <a:p>
            <a:r>
              <a:rPr lang="fr-FR"/>
              <a:t>Les littéraux flottants se représentent avec un </a:t>
            </a:r>
            <a:r>
              <a:rPr lang="fr-FR">
                <a:latin typeface="Courier New" pitchFamily="49" charset="0"/>
                <a:cs typeface="Courier New" pitchFamily="49" charset="0"/>
              </a:rPr>
              <a:t>.</a:t>
            </a:r>
            <a:r>
              <a:rPr lang="fr-FR"/>
              <a:t> ou un </a:t>
            </a:r>
            <a:r>
              <a:rPr lang="fr-FR">
                <a:latin typeface="Courier New" pitchFamily="49" charset="0"/>
                <a:cs typeface="Courier New" pitchFamily="49" charset="0"/>
              </a:rPr>
              <a:t>e</a:t>
            </a:r>
            <a:r>
              <a:rPr lang="fr-FR">
                <a:cs typeface="Arial" charset="0"/>
              </a:rPr>
              <a:t> </a:t>
            </a:r>
            <a:r>
              <a:rPr lang="fr-FR"/>
              <a:t>mais ils ne peuvent pas se terminer par un .</a:t>
            </a:r>
            <a:endParaRPr lang="fr-FR">
              <a:latin typeface="Courier New" pitchFamily="49" charset="0"/>
            </a:endParaRPr>
          </a:p>
          <a:p>
            <a:pPr lvl="1"/>
            <a:r>
              <a:rPr lang="fr-FR">
                <a:latin typeface="Courier New" pitchFamily="49" charset="0"/>
              </a:rPr>
              <a:t>1.0</a:t>
            </a:r>
            <a:r>
              <a:rPr lang="fr-FR">
                <a:cs typeface="Arial" charset="0"/>
              </a:rPr>
              <a:t>, </a:t>
            </a:r>
            <a:r>
              <a:rPr lang="fr-FR">
                <a:latin typeface="Courier New" pitchFamily="49" charset="0"/>
              </a:rPr>
              <a:t>5E3</a:t>
            </a:r>
            <a:r>
              <a:rPr lang="fr-FR">
                <a:cs typeface="Arial" charset="0"/>
              </a:rPr>
              <a:t>,</a:t>
            </a:r>
            <a:r>
              <a:rPr lang="fr-FR">
                <a:latin typeface="Courier New" pitchFamily="49" charset="0"/>
              </a:rPr>
              <a:t> 3.53e-13</a:t>
            </a:r>
          </a:p>
          <a:p>
            <a:pPr lvl="1"/>
            <a:r>
              <a:rPr lang="fr-FR">
                <a:latin typeface="Courier New" pitchFamily="49" charset="0"/>
                <a:cs typeface="Courier New" pitchFamily="49" charset="0"/>
              </a:rPr>
              <a:t>353.</a:t>
            </a:r>
            <a:r>
              <a:rPr lang="fr-FR">
                <a:cs typeface="Arial" charset="0"/>
              </a:rPr>
              <a:t> n’est pas valide !</a:t>
            </a:r>
          </a:p>
          <a:p>
            <a:pPr lvl="1"/>
            <a:r>
              <a:rPr lang="fr-FR">
                <a:cs typeface="Arial" charset="0"/>
              </a:rPr>
              <a:t>Les littéraux </a:t>
            </a:r>
            <a:r>
              <a:rPr lang="fr-FR">
                <a:latin typeface="Courier New" pitchFamily="49" charset="0"/>
                <a:cs typeface="Courier New" pitchFamily="49" charset="0"/>
              </a:rPr>
              <a:t>float</a:t>
            </a:r>
            <a:r>
              <a:rPr lang="fr-FR">
                <a:cs typeface="Arial" charset="0"/>
              </a:rPr>
              <a:t> sont suivis par un </a:t>
            </a:r>
            <a:r>
              <a:rPr lang="fr-FR">
                <a:latin typeface="Courier New" pitchFamily="49" charset="0"/>
                <a:cs typeface="Courier New" pitchFamily="49" charset="0"/>
              </a:rPr>
              <a:t>f</a:t>
            </a:r>
          </a:p>
          <a:p>
            <a:pPr lvl="1"/>
            <a:r>
              <a:rPr lang="fr-FR">
                <a:cs typeface="Arial" charset="0"/>
              </a:rPr>
              <a:t>Les littéraux </a:t>
            </a:r>
            <a:r>
              <a:rPr lang="fr-FR">
                <a:latin typeface="Courier New" pitchFamily="49" charset="0"/>
                <a:cs typeface="Courier New" pitchFamily="49" charset="0"/>
              </a:rPr>
              <a:t>decimal</a:t>
            </a:r>
            <a:r>
              <a:rPr lang="fr-FR">
                <a:cs typeface="Arial" charset="0"/>
              </a:rPr>
              <a:t> sont suivis par un </a:t>
            </a:r>
            <a:r>
              <a:rPr lang="fr-FR">
                <a:latin typeface="Courier New" pitchFamily="49" charset="0"/>
                <a:cs typeface="Courier New" pitchFamily="49" charset="0"/>
              </a:rPr>
              <a:t>m</a:t>
            </a:r>
          </a:p>
        </p:txBody>
      </p:sp>
      <p:grpSp>
        <p:nvGrpSpPr>
          <p:cNvPr id="21508" name="Group 13"/>
          <p:cNvGrpSpPr>
            <a:grpSpLocks/>
          </p:cNvGrpSpPr>
          <p:nvPr/>
        </p:nvGrpSpPr>
        <p:grpSpPr bwMode="auto">
          <a:xfrm>
            <a:off x="614363" y="2360613"/>
            <a:ext cx="428625" cy="330200"/>
            <a:chOff x="748" y="585"/>
            <a:chExt cx="270" cy="208"/>
          </a:xfrm>
        </p:grpSpPr>
        <p:sp>
          <p:nvSpPr>
            <p:cNvPr id="21513" name="Freeform 1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4" name="Freeform 1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5" name="Freeform 1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1509" name="Group 17"/>
          <p:cNvGrpSpPr>
            <a:grpSpLocks/>
          </p:cNvGrpSpPr>
          <p:nvPr/>
        </p:nvGrpSpPr>
        <p:grpSpPr bwMode="auto">
          <a:xfrm>
            <a:off x="604838" y="3684588"/>
            <a:ext cx="428625" cy="330200"/>
            <a:chOff x="748" y="585"/>
            <a:chExt cx="270" cy="208"/>
          </a:xfrm>
        </p:grpSpPr>
        <p:sp>
          <p:nvSpPr>
            <p:cNvPr id="21510"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1511"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1512"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FR"/>
              <a:t>Littéraux numériques</a:t>
            </a:r>
          </a:p>
        </p:txBody>
      </p:sp>
      <p:sp>
        <p:nvSpPr>
          <p:cNvPr id="164867" name="Rectangle 3"/>
          <p:cNvSpPr>
            <a:spLocks noGrp="1" noChangeArrowheads="1"/>
          </p:cNvSpPr>
          <p:nvPr>
            <p:ph idx="1"/>
          </p:nvPr>
        </p:nvSpPr>
        <p:spPr/>
        <p:txBody>
          <a:bodyPr/>
          <a:lstStyle/>
          <a:p>
            <a:r>
              <a:rPr lang="fr-FR" dirty="0"/>
              <a:t>Les littéraux caractères se représentent entre simples </a:t>
            </a:r>
            <a:r>
              <a:rPr lang="fr-FR" dirty="0" err="1"/>
              <a:t>quotes</a:t>
            </a:r>
            <a:r>
              <a:rPr lang="fr-FR" dirty="0"/>
              <a:t> et c’est Unicode qui est employé</a:t>
            </a:r>
          </a:p>
          <a:p>
            <a:pPr lvl="1"/>
            <a:r>
              <a:rPr lang="fr-FR" dirty="0">
                <a:latin typeface="Courier New" pitchFamily="49" charset="0"/>
                <a:cs typeface="Courier New" pitchFamily="49" charset="0"/>
              </a:rPr>
              <a:t>'</a:t>
            </a:r>
            <a:r>
              <a:rPr lang="fr-FR" dirty="0">
                <a:latin typeface="Courier New" pitchFamily="49" charset="0"/>
              </a:rPr>
              <a:t>X</a:t>
            </a:r>
            <a:r>
              <a:rPr lang="fr-FR" dirty="0">
                <a:latin typeface="Courier New" pitchFamily="49" charset="0"/>
                <a:cs typeface="Courier New" pitchFamily="49" charset="0"/>
              </a:rPr>
              <a:t>‘</a:t>
            </a:r>
            <a:endParaRPr lang="fr-FR" dirty="0"/>
          </a:p>
          <a:p>
            <a:pPr lvl="1"/>
            <a:r>
              <a:rPr lang="fr-FR" dirty="0">
                <a:latin typeface="Courier New" pitchFamily="49" charset="0"/>
                <a:cs typeface="Courier New" pitchFamily="49" charset="0"/>
              </a:rPr>
              <a:t>'</a:t>
            </a:r>
            <a:r>
              <a:rPr lang="fr-FR" dirty="0">
                <a:latin typeface="Courier New" pitchFamily="49" charset="0"/>
              </a:rPr>
              <a:t>\u20AC</a:t>
            </a:r>
            <a:r>
              <a:rPr lang="fr-FR" dirty="0">
                <a:latin typeface="Courier New" pitchFamily="49" charset="0"/>
                <a:cs typeface="Courier New" pitchFamily="49" charset="0"/>
              </a:rPr>
              <a:t>'</a:t>
            </a:r>
            <a:r>
              <a:rPr lang="fr-FR" dirty="0"/>
              <a:t> est le symbole de l’Euro </a:t>
            </a:r>
            <a:r>
              <a:rPr lang="fr-FR" dirty="0">
                <a:latin typeface="Courier New" pitchFamily="49" charset="0"/>
                <a:cs typeface="Arial" charset="0"/>
              </a:rPr>
              <a:t>€</a:t>
            </a:r>
          </a:p>
          <a:p>
            <a:pPr lvl="1"/>
            <a:r>
              <a:rPr lang="fr-FR" dirty="0">
                <a:latin typeface="Courier New" pitchFamily="49" charset="0"/>
                <a:cs typeface="Courier New" pitchFamily="49" charset="0"/>
              </a:rPr>
              <a:t>'</a:t>
            </a:r>
            <a:r>
              <a:rPr lang="fr-FR" dirty="0">
                <a:latin typeface="Courier New" pitchFamily="49" charset="0"/>
              </a:rPr>
              <a:t>\n</a:t>
            </a:r>
            <a:r>
              <a:rPr lang="fr-FR" dirty="0">
                <a:latin typeface="Courier New" pitchFamily="49" charset="0"/>
                <a:cs typeface="Courier New" pitchFamily="49" charset="0"/>
              </a:rPr>
              <a:t>'</a:t>
            </a:r>
            <a:r>
              <a:rPr lang="fr-FR" dirty="0"/>
              <a:t> est le passage à la ligne</a:t>
            </a:r>
          </a:p>
          <a:p>
            <a:pPr lvl="1"/>
            <a:r>
              <a:rPr lang="fr-FR" dirty="0">
                <a:latin typeface="Courier New" pitchFamily="49" charset="0"/>
                <a:cs typeface="Courier New" pitchFamily="49" charset="0"/>
              </a:rPr>
              <a:t>'</a:t>
            </a:r>
            <a:r>
              <a:rPr lang="fr-FR" dirty="0">
                <a:latin typeface="Courier New" pitchFamily="49" charset="0"/>
              </a:rPr>
              <a:t>\\</a:t>
            </a:r>
            <a:r>
              <a:rPr lang="fr-FR" dirty="0">
                <a:latin typeface="Courier New" pitchFamily="49" charset="0"/>
                <a:cs typeface="Courier New" pitchFamily="49" charset="0"/>
              </a:rPr>
              <a:t>'</a:t>
            </a:r>
            <a:r>
              <a:rPr lang="fr-FR" dirty="0"/>
              <a:t> est le </a:t>
            </a:r>
            <a:r>
              <a:rPr lang="fr-FR" dirty="0" err="1"/>
              <a:t>backslash</a:t>
            </a:r>
            <a:endParaRPr lang="fr-FR" dirty="0"/>
          </a:p>
          <a:p>
            <a:r>
              <a:rPr lang="fr-FR" dirty="0"/>
              <a:t>Les littéraux chaînes de caractères sont placés entre double </a:t>
            </a:r>
            <a:r>
              <a:rPr lang="fr-FR" dirty="0" err="1"/>
              <a:t>quotes</a:t>
            </a:r>
            <a:endParaRPr lang="fr-FR" dirty="0"/>
          </a:p>
          <a:p>
            <a:pPr lvl="1"/>
            <a:r>
              <a:rPr lang="fr-FR" dirty="0">
                <a:latin typeface="Courier New" pitchFamily="49" charset="0"/>
              </a:rPr>
              <a:t>"C:\\new_source\\trip_data.txt"</a:t>
            </a:r>
          </a:p>
          <a:p>
            <a:r>
              <a:rPr lang="fr-FR" dirty="0"/>
              <a:t>Utilisez l’arobase pour supprimer l’interprétation des caractères spéciaux :</a:t>
            </a:r>
          </a:p>
          <a:p>
            <a:pPr lvl="1"/>
            <a:r>
              <a:rPr lang="fr-FR" dirty="0">
                <a:latin typeface="Courier New" pitchFamily="49" charset="0"/>
              </a:rPr>
              <a:t>@"C:\new_source\trip_data.txt" </a:t>
            </a:r>
          </a:p>
          <a:p>
            <a:r>
              <a:rPr lang="fr-FR" dirty="0">
                <a:cs typeface="Arial" charset="0"/>
              </a:rPr>
              <a:t>Attention, toutes les polices de caractère disponibles sur les plates-formes Windows ne supportent pas Unicode</a:t>
            </a:r>
          </a:p>
          <a:p>
            <a:pPr lvl="1"/>
            <a:r>
              <a:rPr lang="fr-FR" dirty="0">
                <a:cs typeface="Arial" charset="0"/>
              </a:rPr>
              <a:t>L’affichage des chaînes de caractères Unicode avec des polices qui ne le supportent pas donnent des résultats « bizarres »</a:t>
            </a:r>
          </a:p>
        </p:txBody>
      </p:sp>
      <p:grpSp>
        <p:nvGrpSpPr>
          <p:cNvPr id="164872" name="Group 17"/>
          <p:cNvGrpSpPr>
            <a:grpSpLocks/>
          </p:cNvGrpSpPr>
          <p:nvPr/>
        </p:nvGrpSpPr>
        <p:grpSpPr bwMode="auto">
          <a:xfrm>
            <a:off x="141498" y="4741977"/>
            <a:ext cx="428625" cy="330200"/>
            <a:chOff x="748" y="585"/>
            <a:chExt cx="270" cy="208"/>
          </a:xfrm>
        </p:grpSpPr>
        <p:sp>
          <p:nvSpPr>
            <p:cNvPr id="164873" name="Freeform 18"/>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64874" name="Freeform 19"/>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64875" name="Freeform 20"/>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164876" name="Group 45"/>
          <p:cNvGrpSpPr>
            <a:grpSpLocks/>
          </p:cNvGrpSpPr>
          <p:nvPr/>
        </p:nvGrpSpPr>
        <p:grpSpPr bwMode="auto">
          <a:xfrm flipH="1">
            <a:off x="168696" y="3960181"/>
            <a:ext cx="388938" cy="454025"/>
            <a:chOff x="262" y="3536"/>
            <a:chExt cx="417" cy="485"/>
          </a:xfrm>
        </p:grpSpPr>
        <p:sp>
          <p:nvSpPr>
            <p:cNvPr id="164877" name="Freeform 46"/>
            <p:cNvSpPr>
              <a:spLocks/>
            </p:cNvSpPr>
            <p:nvPr/>
          </p:nvSpPr>
          <p:spPr bwMode="black">
            <a:xfrm flipH="1">
              <a:off x="348" y="3848"/>
              <a:ext cx="70" cy="173"/>
            </a:xfrm>
            <a:custGeom>
              <a:avLst/>
              <a:gdLst>
                <a:gd name="T0" fmla="*/ 73 w 116"/>
                <a:gd name="T1" fmla="*/ 0 h 288"/>
                <a:gd name="T2" fmla="*/ 0 w 116"/>
                <a:gd name="T3" fmla="*/ 253 h 288"/>
                <a:gd name="T4" fmla="*/ 45 w 116"/>
                <a:gd name="T5" fmla="*/ 241 h 288"/>
                <a:gd name="T6" fmla="*/ 81 w 116"/>
                <a:gd name="T7" fmla="*/ 288 h 288"/>
                <a:gd name="T8" fmla="*/ 116 w 116"/>
                <a:gd name="T9" fmla="*/ 38 h 288"/>
                <a:gd name="T10" fmla="*/ 73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164878" name="Freeform 47"/>
            <p:cNvSpPr>
              <a:spLocks/>
            </p:cNvSpPr>
            <p:nvPr/>
          </p:nvSpPr>
          <p:spPr bwMode="black">
            <a:xfrm flipH="1">
              <a:off x="285" y="3874"/>
              <a:ext cx="75" cy="131"/>
            </a:xfrm>
            <a:custGeom>
              <a:avLst/>
              <a:gdLst>
                <a:gd name="T0" fmla="*/ 0 w 124"/>
                <a:gd name="T1" fmla="*/ 15 h 217"/>
                <a:gd name="T2" fmla="*/ 60 w 124"/>
                <a:gd name="T3" fmla="*/ 217 h 217"/>
                <a:gd name="T4" fmla="*/ 84 w 124"/>
                <a:gd name="T5" fmla="*/ 182 h 217"/>
                <a:gd name="T6" fmla="*/ 124 w 124"/>
                <a:gd name="T7" fmla="*/ 199 h 217"/>
                <a:gd name="T8" fmla="*/ 59 w 124"/>
                <a:gd name="T9" fmla="*/ 0 h 217"/>
                <a:gd name="T10" fmla="*/ 0 w 124"/>
                <a:gd name="T11" fmla="*/ 1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164879" name="Freeform 48"/>
            <p:cNvSpPr>
              <a:spLocks/>
            </p:cNvSpPr>
            <p:nvPr/>
          </p:nvSpPr>
          <p:spPr bwMode="black">
            <a:xfrm flipH="1">
              <a:off x="348" y="3866"/>
              <a:ext cx="43" cy="55"/>
            </a:xfrm>
            <a:custGeom>
              <a:avLst/>
              <a:gdLst>
                <a:gd name="T0" fmla="*/ 59 w 71"/>
                <a:gd name="T1" fmla="*/ 93 h 93"/>
                <a:gd name="T2" fmla="*/ 71 w 71"/>
                <a:gd name="T3" fmla="*/ 7 h 93"/>
                <a:gd name="T4" fmla="*/ 63 w 71"/>
                <a:gd name="T5" fmla="*/ 0 h 93"/>
                <a:gd name="T6" fmla="*/ 16 w 71"/>
                <a:gd name="T7" fmla="*/ 15 h 93"/>
                <a:gd name="T8" fmla="*/ 0 w 71"/>
                <a:gd name="T9" fmla="*/ 68 h 93"/>
                <a:gd name="T10" fmla="*/ 40 w 71"/>
                <a:gd name="T11" fmla="*/ 70 h 93"/>
                <a:gd name="T12" fmla="*/ 59 w 71"/>
                <a:gd name="T13" fmla="*/ 9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164880" name="Freeform 49"/>
            <p:cNvSpPr>
              <a:spLocks/>
            </p:cNvSpPr>
            <p:nvPr/>
          </p:nvSpPr>
          <p:spPr bwMode="black">
            <a:xfrm flipH="1">
              <a:off x="312" y="3874"/>
              <a:ext cx="48" cy="47"/>
            </a:xfrm>
            <a:custGeom>
              <a:avLst/>
              <a:gdLst>
                <a:gd name="T0" fmla="*/ 80 w 80"/>
                <a:gd name="T1" fmla="*/ 65 h 76"/>
                <a:gd name="T2" fmla="*/ 59 w 80"/>
                <a:gd name="T3" fmla="*/ 0 h 76"/>
                <a:gd name="T4" fmla="*/ 0 w 80"/>
                <a:gd name="T5" fmla="*/ 15 h 76"/>
                <a:gd name="T6" fmla="*/ 17 w 80"/>
                <a:gd name="T7" fmla="*/ 76 h 76"/>
                <a:gd name="T8" fmla="*/ 36 w 80"/>
                <a:gd name="T9" fmla="*/ 53 h 76"/>
                <a:gd name="T10" fmla="*/ 80 w 80"/>
                <a:gd name="T11" fmla="*/ 6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164881" name="Freeform 50"/>
            <p:cNvSpPr>
              <a:spLocks/>
            </p:cNvSpPr>
            <p:nvPr/>
          </p:nvSpPr>
          <p:spPr bwMode="auto">
            <a:xfrm flipH="1">
              <a:off x="321" y="3565"/>
              <a:ext cx="337" cy="331"/>
            </a:xfrm>
            <a:custGeom>
              <a:avLst/>
              <a:gdLst>
                <a:gd name="T0" fmla="*/ 280 w 559"/>
                <a:gd name="T1" fmla="*/ 0 h 551"/>
                <a:gd name="T2" fmla="*/ 336 w 559"/>
                <a:gd name="T3" fmla="*/ 5 h 551"/>
                <a:gd name="T4" fmla="*/ 389 w 559"/>
                <a:gd name="T5" fmla="*/ 21 h 551"/>
                <a:gd name="T6" fmla="*/ 436 w 559"/>
                <a:gd name="T7" fmla="*/ 47 h 551"/>
                <a:gd name="T8" fmla="*/ 477 w 559"/>
                <a:gd name="T9" fmla="*/ 80 h 551"/>
                <a:gd name="T10" fmla="*/ 511 w 559"/>
                <a:gd name="T11" fmla="*/ 122 h 551"/>
                <a:gd name="T12" fmla="*/ 537 w 559"/>
                <a:gd name="T13" fmla="*/ 169 h 551"/>
                <a:gd name="T14" fmla="*/ 554 w 559"/>
                <a:gd name="T15" fmla="*/ 220 h 551"/>
                <a:gd name="T16" fmla="*/ 559 w 559"/>
                <a:gd name="T17" fmla="*/ 275 h 551"/>
                <a:gd name="T18" fmla="*/ 558 w 559"/>
                <a:gd name="T19" fmla="*/ 303 h 551"/>
                <a:gd name="T20" fmla="*/ 547 w 559"/>
                <a:gd name="T21" fmla="*/ 356 h 551"/>
                <a:gd name="T22" fmla="*/ 525 w 559"/>
                <a:gd name="T23" fmla="*/ 406 h 551"/>
                <a:gd name="T24" fmla="*/ 495 w 559"/>
                <a:gd name="T25" fmla="*/ 450 h 551"/>
                <a:gd name="T26" fmla="*/ 457 w 559"/>
                <a:gd name="T27" fmla="*/ 488 h 551"/>
                <a:gd name="T28" fmla="*/ 413 w 559"/>
                <a:gd name="T29" fmla="*/ 517 h 551"/>
                <a:gd name="T30" fmla="*/ 362 w 559"/>
                <a:gd name="T31" fmla="*/ 537 h 551"/>
                <a:gd name="T32" fmla="*/ 308 w 559"/>
                <a:gd name="T33" fmla="*/ 549 h 551"/>
                <a:gd name="T34" fmla="*/ 280 w 559"/>
                <a:gd name="T35" fmla="*/ 551 h 551"/>
                <a:gd name="T36" fmla="*/ 224 w 559"/>
                <a:gd name="T37" fmla="*/ 545 h 551"/>
                <a:gd name="T38" fmla="*/ 171 w 559"/>
                <a:gd name="T39" fmla="*/ 529 h 551"/>
                <a:gd name="T40" fmla="*/ 123 w 559"/>
                <a:gd name="T41" fmla="*/ 504 h 551"/>
                <a:gd name="T42" fmla="*/ 82 w 559"/>
                <a:gd name="T43" fmla="*/ 469 h 551"/>
                <a:gd name="T44" fmla="*/ 48 w 559"/>
                <a:gd name="T45" fmla="*/ 429 h 551"/>
                <a:gd name="T46" fmla="*/ 23 w 559"/>
                <a:gd name="T47" fmla="*/ 382 h 551"/>
                <a:gd name="T48" fmla="*/ 5 w 559"/>
                <a:gd name="T49" fmla="*/ 331 h 551"/>
                <a:gd name="T50" fmla="*/ 0 w 559"/>
                <a:gd name="T51" fmla="*/ 275 h 551"/>
                <a:gd name="T52" fmla="*/ 1 w 559"/>
                <a:gd name="T53" fmla="*/ 246 h 551"/>
                <a:gd name="T54" fmla="*/ 13 w 559"/>
                <a:gd name="T55" fmla="*/ 193 h 551"/>
                <a:gd name="T56" fmla="*/ 33 w 559"/>
                <a:gd name="T57" fmla="*/ 145 h 551"/>
                <a:gd name="T58" fmla="*/ 64 w 559"/>
                <a:gd name="T59" fmla="*/ 100 h 551"/>
                <a:gd name="T60" fmla="*/ 102 w 559"/>
                <a:gd name="T61" fmla="*/ 63 h 551"/>
                <a:gd name="T62" fmla="*/ 146 w 559"/>
                <a:gd name="T63" fmla="*/ 33 h 551"/>
                <a:gd name="T64" fmla="*/ 197 w 559"/>
                <a:gd name="T65" fmla="*/ 12 h 551"/>
                <a:gd name="T66" fmla="*/ 251 w 559"/>
                <a:gd name="T67" fmla="*/ 1 h 551"/>
                <a:gd name="T68" fmla="*/ 280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164882" name="Freeform 51"/>
            <p:cNvSpPr>
              <a:spLocks/>
            </p:cNvSpPr>
            <p:nvPr/>
          </p:nvSpPr>
          <p:spPr bwMode="auto">
            <a:xfrm flipH="1">
              <a:off x="321" y="3565"/>
              <a:ext cx="338" cy="331"/>
            </a:xfrm>
            <a:custGeom>
              <a:avLst/>
              <a:gdLst>
                <a:gd name="T0" fmla="*/ 282 w 562"/>
                <a:gd name="T1" fmla="*/ 0 h 552"/>
                <a:gd name="T2" fmla="*/ 338 w 562"/>
                <a:gd name="T3" fmla="*/ 5 h 552"/>
                <a:gd name="T4" fmla="*/ 390 w 562"/>
                <a:gd name="T5" fmla="*/ 21 h 552"/>
                <a:gd name="T6" fmla="*/ 439 w 562"/>
                <a:gd name="T7" fmla="*/ 46 h 552"/>
                <a:gd name="T8" fmla="*/ 480 w 562"/>
                <a:gd name="T9" fmla="*/ 80 h 552"/>
                <a:gd name="T10" fmla="*/ 515 w 562"/>
                <a:gd name="T11" fmla="*/ 122 h 552"/>
                <a:gd name="T12" fmla="*/ 540 w 562"/>
                <a:gd name="T13" fmla="*/ 168 h 552"/>
                <a:gd name="T14" fmla="*/ 557 w 562"/>
                <a:gd name="T15" fmla="*/ 221 h 552"/>
                <a:gd name="T16" fmla="*/ 562 w 562"/>
                <a:gd name="T17" fmla="*/ 276 h 552"/>
                <a:gd name="T18" fmla="*/ 561 w 562"/>
                <a:gd name="T19" fmla="*/ 304 h 552"/>
                <a:gd name="T20" fmla="*/ 550 w 562"/>
                <a:gd name="T21" fmla="*/ 357 h 552"/>
                <a:gd name="T22" fmla="*/ 528 w 562"/>
                <a:gd name="T23" fmla="*/ 407 h 552"/>
                <a:gd name="T24" fmla="*/ 499 w 562"/>
                <a:gd name="T25" fmla="*/ 451 h 552"/>
                <a:gd name="T26" fmla="*/ 460 w 562"/>
                <a:gd name="T27" fmla="*/ 489 h 552"/>
                <a:gd name="T28" fmla="*/ 416 w 562"/>
                <a:gd name="T29" fmla="*/ 518 h 552"/>
                <a:gd name="T30" fmla="*/ 365 w 562"/>
                <a:gd name="T31" fmla="*/ 540 h 552"/>
                <a:gd name="T32" fmla="*/ 310 w 562"/>
                <a:gd name="T33" fmla="*/ 550 h 552"/>
                <a:gd name="T34" fmla="*/ 282 w 562"/>
                <a:gd name="T35" fmla="*/ 552 h 552"/>
                <a:gd name="T36" fmla="*/ 225 w 562"/>
                <a:gd name="T37" fmla="*/ 546 h 552"/>
                <a:gd name="T38" fmla="*/ 173 w 562"/>
                <a:gd name="T39" fmla="*/ 530 h 552"/>
                <a:gd name="T40" fmla="*/ 125 w 562"/>
                <a:gd name="T41" fmla="*/ 505 h 552"/>
                <a:gd name="T42" fmla="*/ 83 w 562"/>
                <a:gd name="T43" fmla="*/ 471 h 552"/>
                <a:gd name="T44" fmla="*/ 48 w 562"/>
                <a:gd name="T45" fmla="*/ 430 h 552"/>
                <a:gd name="T46" fmla="*/ 23 w 562"/>
                <a:gd name="T47" fmla="*/ 383 h 552"/>
                <a:gd name="T48" fmla="*/ 7 w 562"/>
                <a:gd name="T49" fmla="*/ 332 h 552"/>
                <a:gd name="T50" fmla="*/ 0 w 562"/>
                <a:gd name="T51" fmla="*/ 276 h 552"/>
                <a:gd name="T52" fmla="*/ 3 w 562"/>
                <a:gd name="T53" fmla="*/ 247 h 552"/>
                <a:gd name="T54" fmla="*/ 14 w 562"/>
                <a:gd name="T55" fmla="*/ 194 h 552"/>
                <a:gd name="T56" fmla="*/ 35 w 562"/>
                <a:gd name="T57" fmla="*/ 144 h 552"/>
                <a:gd name="T58" fmla="*/ 65 w 562"/>
                <a:gd name="T59" fmla="*/ 100 h 552"/>
                <a:gd name="T60" fmla="*/ 103 w 562"/>
                <a:gd name="T61" fmla="*/ 63 h 552"/>
                <a:gd name="T62" fmla="*/ 148 w 562"/>
                <a:gd name="T63" fmla="*/ 33 h 552"/>
                <a:gd name="T64" fmla="*/ 199 w 562"/>
                <a:gd name="T65" fmla="*/ 12 h 552"/>
                <a:gd name="T66" fmla="*/ 254 w 562"/>
                <a:gd name="T67" fmla="*/ 1 h 552"/>
                <a:gd name="T68" fmla="*/ 28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164883" name="Freeform 52"/>
            <p:cNvSpPr>
              <a:spLocks/>
            </p:cNvSpPr>
            <p:nvPr/>
          </p:nvSpPr>
          <p:spPr bwMode="auto">
            <a:xfrm flipH="1">
              <a:off x="320" y="3562"/>
              <a:ext cx="339" cy="334"/>
            </a:xfrm>
            <a:custGeom>
              <a:avLst/>
              <a:gdLst>
                <a:gd name="T0" fmla="*/ 281 w 564"/>
                <a:gd name="T1" fmla="*/ 0 h 556"/>
                <a:gd name="T2" fmla="*/ 339 w 564"/>
                <a:gd name="T3" fmla="*/ 7 h 556"/>
                <a:gd name="T4" fmla="*/ 391 w 564"/>
                <a:gd name="T5" fmla="*/ 23 h 556"/>
                <a:gd name="T6" fmla="*/ 440 w 564"/>
                <a:gd name="T7" fmla="*/ 48 h 556"/>
                <a:gd name="T8" fmla="*/ 481 w 564"/>
                <a:gd name="T9" fmla="*/ 82 h 556"/>
                <a:gd name="T10" fmla="*/ 516 w 564"/>
                <a:gd name="T11" fmla="*/ 123 h 556"/>
                <a:gd name="T12" fmla="*/ 541 w 564"/>
                <a:gd name="T13" fmla="*/ 170 h 556"/>
                <a:gd name="T14" fmla="*/ 559 w 564"/>
                <a:gd name="T15" fmla="*/ 222 h 556"/>
                <a:gd name="T16" fmla="*/ 564 w 564"/>
                <a:gd name="T17" fmla="*/ 279 h 556"/>
                <a:gd name="T18" fmla="*/ 563 w 564"/>
                <a:gd name="T19" fmla="*/ 307 h 556"/>
                <a:gd name="T20" fmla="*/ 551 w 564"/>
                <a:gd name="T21" fmla="*/ 360 h 556"/>
                <a:gd name="T22" fmla="*/ 529 w 564"/>
                <a:gd name="T23" fmla="*/ 410 h 556"/>
                <a:gd name="T24" fmla="*/ 500 w 564"/>
                <a:gd name="T25" fmla="*/ 455 h 556"/>
                <a:gd name="T26" fmla="*/ 461 w 564"/>
                <a:gd name="T27" fmla="*/ 493 h 556"/>
                <a:gd name="T28" fmla="*/ 417 w 564"/>
                <a:gd name="T29" fmla="*/ 522 h 556"/>
                <a:gd name="T30" fmla="*/ 366 w 564"/>
                <a:gd name="T31" fmla="*/ 544 h 556"/>
                <a:gd name="T32" fmla="*/ 311 w 564"/>
                <a:gd name="T33" fmla="*/ 555 h 556"/>
                <a:gd name="T34" fmla="*/ 281 w 564"/>
                <a:gd name="T35" fmla="*/ 556 h 556"/>
                <a:gd name="T36" fmla="*/ 225 w 564"/>
                <a:gd name="T37" fmla="*/ 551 h 556"/>
                <a:gd name="T38" fmla="*/ 173 w 564"/>
                <a:gd name="T39" fmla="*/ 535 h 556"/>
                <a:gd name="T40" fmla="*/ 125 w 564"/>
                <a:gd name="T41" fmla="*/ 509 h 556"/>
                <a:gd name="T42" fmla="*/ 83 w 564"/>
                <a:gd name="T43" fmla="*/ 474 h 556"/>
                <a:gd name="T44" fmla="*/ 48 w 564"/>
                <a:gd name="T45" fmla="*/ 434 h 556"/>
                <a:gd name="T46" fmla="*/ 21 w 564"/>
                <a:gd name="T47" fmla="*/ 386 h 556"/>
                <a:gd name="T48" fmla="*/ 5 w 564"/>
                <a:gd name="T49" fmla="*/ 334 h 556"/>
                <a:gd name="T50" fmla="*/ 0 w 564"/>
                <a:gd name="T51" fmla="*/ 279 h 556"/>
                <a:gd name="T52" fmla="*/ 1 w 564"/>
                <a:gd name="T53" fmla="*/ 250 h 556"/>
                <a:gd name="T54" fmla="*/ 12 w 564"/>
                <a:gd name="T55" fmla="*/ 196 h 556"/>
                <a:gd name="T56" fmla="*/ 33 w 564"/>
                <a:gd name="T57" fmla="*/ 146 h 556"/>
                <a:gd name="T58" fmla="*/ 64 w 564"/>
                <a:gd name="T59" fmla="*/ 102 h 556"/>
                <a:gd name="T60" fmla="*/ 103 w 564"/>
                <a:gd name="T61" fmla="*/ 64 h 556"/>
                <a:gd name="T62" fmla="*/ 147 w 564"/>
                <a:gd name="T63" fmla="*/ 33 h 556"/>
                <a:gd name="T64" fmla="*/ 198 w 564"/>
                <a:gd name="T65" fmla="*/ 13 h 556"/>
                <a:gd name="T66" fmla="*/ 253 w 564"/>
                <a:gd name="T67" fmla="*/ 1 h 556"/>
                <a:gd name="T68" fmla="*/ 281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164884" name="Freeform 53"/>
            <p:cNvSpPr>
              <a:spLocks/>
            </p:cNvSpPr>
            <p:nvPr/>
          </p:nvSpPr>
          <p:spPr bwMode="auto">
            <a:xfrm flipH="1">
              <a:off x="320" y="3562"/>
              <a:ext cx="341" cy="335"/>
            </a:xfrm>
            <a:custGeom>
              <a:avLst/>
              <a:gdLst>
                <a:gd name="T0" fmla="*/ 284 w 567"/>
                <a:gd name="T1" fmla="*/ 0 h 558"/>
                <a:gd name="T2" fmla="*/ 341 w 567"/>
                <a:gd name="T3" fmla="*/ 5 h 558"/>
                <a:gd name="T4" fmla="*/ 394 w 567"/>
                <a:gd name="T5" fmla="*/ 21 h 558"/>
                <a:gd name="T6" fmla="*/ 443 w 567"/>
                <a:gd name="T7" fmla="*/ 48 h 558"/>
                <a:gd name="T8" fmla="*/ 484 w 567"/>
                <a:gd name="T9" fmla="*/ 81 h 558"/>
                <a:gd name="T10" fmla="*/ 519 w 567"/>
                <a:gd name="T11" fmla="*/ 123 h 558"/>
                <a:gd name="T12" fmla="*/ 546 w 567"/>
                <a:gd name="T13" fmla="*/ 170 h 558"/>
                <a:gd name="T14" fmla="*/ 562 w 567"/>
                <a:gd name="T15" fmla="*/ 222 h 558"/>
                <a:gd name="T16" fmla="*/ 567 w 567"/>
                <a:gd name="T17" fmla="*/ 278 h 558"/>
                <a:gd name="T18" fmla="*/ 566 w 567"/>
                <a:gd name="T19" fmla="*/ 308 h 558"/>
                <a:gd name="T20" fmla="*/ 555 w 567"/>
                <a:gd name="T21" fmla="*/ 361 h 558"/>
                <a:gd name="T22" fmla="*/ 534 w 567"/>
                <a:gd name="T23" fmla="*/ 412 h 558"/>
                <a:gd name="T24" fmla="*/ 503 w 567"/>
                <a:gd name="T25" fmla="*/ 456 h 558"/>
                <a:gd name="T26" fmla="*/ 464 w 567"/>
                <a:gd name="T27" fmla="*/ 494 h 558"/>
                <a:gd name="T28" fmla="*/ 418 w 567"/>
                <a:gd name="T29" fmla="*/ 525 h 558"/>
                <a:gd name="T30" fmla="*/ 368 w 567"/>
                <a:gd name="T31" fmla="*/ 545 h 558"/>
                <a:gd name="T32" fmla="*/ 313 w 567"/>
                <a:gd name="T33" fmla="*/ 557 h 558"/>
                <a:gd name="T34" fmla="*/ 284 w 567"/>
                <a:gd name="T35" fmla="*/ 558 h 558"/>
                <a:gd name="T36" fmla="*/ 227 w 567"/>
                <a:gd name="T37" fmla="*/ 553 h 558"/>
                <a:gd name="T38" fmla="*/ 173 w 567"/>
                <a:gd name="T39" fmla="*/ 536 h 558"/>
                <a:gd name="T40" fmla="*/ 125 w 567"/>
                <a:gd name="T41" fmla="*/ 510 h 558"/>
                <a:gd name="T42" fmla="*/ 83 w 567"/>
                <a:gd name="T43" fmla="*/ 477 h 558"/>
                <a:gd name="T44" fmla="*/ 48 w 567"/>
                <a:gd name="T45" fmla="*/ 435 h 558"/>
                <a:gd name="T46" fmla="*/ 23 w 567"/>
                <a:gd name="T47" fmla="*/ 387 h 558"/>
                <a:gd name="T48" fmla="*/ 6 w 567"/>
                <a:gd name="T49" fmla="*/ 335 h 558"/>
                <a:gd name="T50" fmla="*/ 0 w 567"/>
                <a:gd name="T51" fmla="*/ 278 h 558"/>
                <a:gd name="T52" fmla="*/ 2 w 567"/>
                <a:gd name="T53" fmla="*/ 250 h 558"/>
                <a:gd name="T54" fmla="*/ 14 w 567"/>
                <a:gd name="T55" fmla="*/ 197 h 558"/>
                <a:gd name="T56" fmla="*/ 35 w 567"/>
                <a:gd name="T57" fmla="*/ 146 h 558"/>
                <a:gd name="T58" fmla="*/ 65 w 567"/>
                <a:gd name="T59" fmla="*/ 101 h 558"/>
                <a:gd name="T60" fmla="*/ 103 w 567"/>
                <a:gd name="T61" fmla="*/ 64 h 558"/>
                <a:gd name="T62" fmla="*/ 149 w 567"/>
                <a:gd name="T63" fmla="*/ 33 h 558"/>
                <a:gd name="T64" fmla="*/ 200 w 567"/>
                <a:gd name="T65" fmla="*/ 12 h 558"/>
                <a:gd name="T66" fmla="*/ 255 w 567"/>
                <a:gd name="T67" fmla="*/ 1 h 558"/>
                <a:gd name="T68" fmla="*/ 284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164885" name="Freeform 54"/>
            <p:cNvSpPr>
              <a:spLocks/>
            </p:cNvSpPr>
            <p:nvPr/>
          </p:nvSpPr>
          <p:spPr bwMode="auto">
            <a:xfrm flipH="1">
              <a:off x="320" y="3562"/>
              <a:ext cx="342" cy="337"/>
            </a:xfrm>
            <a:custGeom>
              <a:avLst/>
              <a:gdLst>
                <a:gd name="T0" fmla="*/ 286 w 572"/>
                <a:gd name="T1" fmla="*/ 0 h 562"/>
                <a:gd name="T2" fmla="*/ 344 w 572"/>
                <a:gd name="T3" fmla="*/ 6 h 562"/>
                <a:gd name="T4" fmla="*/ 397 w 572"/>
                <a:gd name="T5" fmla="*/ 22 h 562"/>
                <a:gd name="T6" fmla="*/ 446 w 572"/>
                <a:gd name="T7" fmla="*/ 47 h 562"/>
                <a:gd name="T8" fmla="*/ 487 w 572"/>
                <a:gd name="T9" fmla="*/ 82 h 562"/>
                <a:gd name="T10" fmla="*/ 522 w 572"/>
                <a:gd name="T11" fmla="*/ 123 h 562"/>
                <a:gd name="T12" fmla="*/ 549 w 572"/>
                <a:gd name="T13" fmla="*/ 172 h 562"/>
                <a:gd name="T14" fmla="*/ 565 w 572"/>
                <a:gd name="T15" fmla="*/ 224 h 562"/>
                <a:gd name="T16" fmla="*/ 572 w 572"/>
                <a:gd name="T17" fmla="*/ 280 h 562"/>
                <a:gd name="T18" fmla="*/ 570 w 572"/>
                <a:gd name="T19" fmla="*/ 308 h 562"/>
                <a:gd name="T20" fmla="*/ 558 w 572"/>
                <a:gd name="T21" fmla="*/ 363 h 562"/>
                <a:gd name="T22" fmla="*/ 537 w 572"/>
                <a:gd name="T23" fmla="*/ 414 h 562"/>
                <a:gd name="T24" fmla="*/ 506 w 572"/>
                <a:gd name="T25" fmla="*/ 458 h 562"/>
                <a:gd name="T26" fmla="*/ 467 w 572"/>
                <a:gd name="T27" fmla="*/ 497 h 562"/>
                <a:gd name="T28" fmla="*/ 421 w 572"/>
                <a:gd name="T29" fmla="*/ 527 h 562"/>
                <a:gd name="T30" fmla="*/ 371 w 572"/>
                <a:gd name="T31" fmla="*/ 548 h 562"/>
                <a:gd name="T32" fmla="*/ 316 w 572"/>
                <a:gd name="T33" fmla="*/ 559 h 562"/>
                <a:gd name="T34" fmla="*/ 286 w 572"/>
                <a:gd name="T35" fmla="*/ 562 h 562"/>
                <a:gd name="T36" fmla="*/ 228 w 572"/>
                <a:gd name="T37" fmla="*/ 555 h 562"/>
                <a:gd name="T38" fmla="*/ 175 w 572"/>
                <a:gd name="T39" fmla="*/ 539 h 562"/>
                <a:gd name="T40" fmla="*/ 127 w 572"/>
                <a:gd name="T41" fmla="*/ 513 h 562"/>
                <a:gd name="T42" fmla="*/ 85 w 572"/>
                <a:gd name="T43" fmla="*/ 479 h 562"/>
                <a:gd name="T44" fmla="*/ 50 w 572"/>
                <a:gd name="T45" fmla="*/ 437 h 562"/>
                <a:gd name="T46" fmla="*/ 23 w 572"/>
                <a:gd name="T47" fmla="*/ 389 h 562"/>
                <a:gd name="T48" fmla="*/ 7 w 572"/>
                <a:gd name="T49" fmla="*/ 337 h 562"/>
                <a:gd name="T50" fmla="*/ 0 w 572"/>
                <a:gd name="T51" fmla="*/ 280 h 562"/>
                <a:gd name="T52" fmla="*/ 2 w 572"/>
                <a:gd name="T53" fmla="*/ 252 h 562"/>
                <a:gd name="T54" fmla="*/ 14 w 572"/>
                <a:gd name="T55" fmla="*/ 197 h 562"/>
                <a:gd name="T56" fmla="*/ 35 w 572"/>
                <a:gd name="T57" fmla="*/ 146 h 562"/>
                <a:gd name="T58" fmla="*/ 66 w 572"/>
                <a:gd name="T59" fmla="*/ 102 h 562"/>
                <a:gd name="T60" fmla="*/ 105 w 572"/>
                <a:gd name="T61" fmla="*/ 65 h 562"/>
                <a:gd name="T62" fmla="*/ 151 w 572"/>
                <a:gd name="T63" fmla="*/ 34 h 562"/>
                <a:gd name="T64" fmla="*/ 202 w 572"/>
                <a:gd name="T65" fmla="*/ 12 h 562"/>
                <a:gd name="T66" fmla="*/ 257 w 572"/>
                <a:gd name="T67" fmla="*/ 2 h 562"/>
                <a:gd name="T68" fmla="*/ 286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164886" name="Freeform 55"/>
            <p:cNvSpPr>
              <a:spLocks/>
            </p:cNvSpPr>
            <p:nvPr/>
          </p:nvSpPr>
          <p:spPr bwMode="auto">
            <a:xfrm flipH="1">
              <a:off x="320" y="3560"/>
              <a:ext cx="343" cy="339"/>
            </a:xfrm>
            <a:custGeom>
              <a:avLst/>
              <a:gdLst>
                <a:gd name="T0" fmla="*/ 286 w 573"/>
                <a:gd name="T1" fmla="*/ 0 h 564"/>
                <a:gd name="T2" fmla="*/ 343 w 573"/>
                <a:gd name="T3" fmla="*/ 5 h 564"/>
                <a:gd name="T4" fmla="*/ 397 w 573"/>
                <a:gd name="T5" fmla="*/ 22 h 564"/>
                <a:gd name="T6" fmla="*/ 447 w 573"/>
                <a:gd name="T7" fmla="*/ 48 h 564"/>
                <a:gd name="T8" fmla="*/ 488 w 573"/>
                <a:gd name="T9" fmla="*/ 83 h 564"/>
                <a:gd name="T10" fmla="*/ 523 w 573"/>
                <a:gd name="T11" fmla="*/ 124 h 564"/>
                <a:gd name="T12" fmla="*/ 550 w 573"/>
                <a:gd name="T13" fmla="*/ 172 h 564"/>
                <a:gd name="T14" fmla="*/ 567 w 573"/>
                <a:gd name="T15" fmla="*/ 225 h 564"/>
                <a:gd name="T16" fmla="*/ 573 w 573"/>
                <a:gd name="T17" fmla="*/ 282 h 564"/>
                <a:gd name="T18" fmla="*/ 571 w 573"/>
                <a:gd name="T19" fmla="*/ 310 h 564"/>
                <a:gd name="T20" fmla="*/ 559 w 573"/>
                <a:gd name="T21" fmla="*/ 365 h 564"/>
                <a:gd name="T22" fmla="*/ 538 w 573"/>
                <a:gd name="T23" fmla="*/ 416 h 564"/>
                <a:gd name="T24" fmla="*/ 507 w 573"/>
                <a:gd name="T25" fmla="*/ 462 h 564"/>
                <a:gd name="T26" fmla="*/ 468 w 573"/>
                <a:gd name="T27" fmla="*/ 499 h 564"/>
                <a:gd name="T28" fmla="*/ 422 w 573"/>
                <a:gd name="T29" fmla="*/ 530 h 564"/>
                <a:gd name="T30" fmla="*/ 372 w 573"/>
                <a:gd name="T31" fmla="*/ 552 h 564"/>
                <a:gd name="T32" fmla="*/ 315 w 573"/>
                <a:gd name="T33" fmla="*/ 562 h 564"/>
                <a:gd name="T34" fmla="*/ 286 w 573"/>
                <a:gd name="T35" fmla="*/ 564 h 564"/>
                <a:gd name="T36" fmla="*/ 228 w 573"/>
                <a:gd name="T37" fmla="*/ 558 h 564"/>
                <a:gd name="T38" fmla="*/ 174 w 573"/>
                <a:gd name="T39" fmla="*/ 542 h 564"/>
                <a:gd name="T40" fmla="*/ 126 w 573"/>
                <a:gd name="T41" fmla="*/ 515 h 564"/>
                <a:gd name="T42" fmla="*/ 83 w 573"/>
                <a:gd name="T43" fmla="*/ 481 h 564"/>
                <a:gd name="T44" fmla="*/ 48 w 573"/>
                <a:gd name="T45" fmla="*/ 439 h 564"/>
                <a:gd name="T46" fmla="*/ 22 w 573"/>
                <a:gd name="T47" fmla="*/ 392 h 564"/>
                <a:gd name="T48" fmla="*/ 6 w 573"/>
                <a:gd name="T49" fmla="*/ 339 h 564"/>
                <a:gd name="T50" fmla="*/ 0 w 573"/>
                <a:gd name="T51" fmla="*/ 282 h 564"/>
                <a:gd name="T52" fmla="*/ 1 w 573"/>
                <a:gd name="T53" fmla="*/ 253 h 564"/>
                <a:gd name="T54" fmla="*/ 12 w 573"/>
                <a:gd name="T55" fmla="*/ 198 h 564"/>
                <a:gd name="T56" fmla="*/ 34 w 573"/>
                <a:gd name="T57" fmla="*/ 148 h 564"/>
                <a:gd name="T58" fmla="*/ 66 w 573"/>
                <a:gd name="T59" fmla="*/ 103 h 564"/>
                <a:gd name="T60" fmla="*/ 105 w 573"/>
                <a:gd name="T61" fmla="*/ 64 h 564"/>
                <a:gd name="T62" fmla="*/ 150 w 573"/>
                <a:gd name="T63" fmla="*/ 34 h 564"/>
                <a:gd name="T64" fmla="*/ 201 w 573"/>
                <a:gd name="T65" fmla="*/ 13 h 564"/>
                <a:gd name="T66" fmla="*/ 258 w 573"/>
                <a:gd name="T67" fmla="*/ 1 h 564"/>
                <a:gd name="T68" fmla="*/ 286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164887" name="Freeform 56"/>
            <p:cNvSpPr>
              <a:spLocks/>
            </p:cNvSpPr>
            <p:nvPr/>
          </p:nvSpPr>
          <p:spPr bwMode="auto">
            <a:xfrm flipH="1">
              <a:off x="320" y="3559"/>
              <a:ext cx="345" cy="340"/>
            </a:xfrm>
            <a:custGeom>
              <a:avLst/>
              <a:gdLst>
                <a:gd name="T0" fmla="*/ 289 w 576"/>
                <a:gd name="T1" fmla="*/ 0 h 567"/>
                <a:gd name="T2" fmla="*/ 346 w 576"/>
                <a:gd name="T3" fmla="*/ 6 h 567"/>
                <a:gd name="T4" fmla="*/ 400 w 576"/>
                <a:gd name="T5" fmla="*/ 22 h 567"/>
                <a:gd name="T6" fmla="*/ 450 w 576"/>
                <a:gd name="T7" fmla="*/ 48 h 567"/>
                <a:gd name="T8" fmla="*/ 491 w 576"/>
                <a:gd name="T9" fmla="*/ 83 h 567"/>
                <a:gd name="T10" fmla="*/ 527 w 576"/>
                <a:gd name="T11" fmla="*/ 125 h 567"/>
                <a:gd name="T12" fmla="*/ 554 w 576"/>
                <a:gd name="T13" fmla="*/ 173 h 567"/>
                <a:gd name="T14" fmla="*/ 570 w 576"/>
                <a:gd name="T15" fmla="*/ 227 h 567"/>
                <a:gd name="T16" fmla="*/ 576 w 576"/>
                <a:gd name="T17" fmla="*/ 283 h 567"/>
                <a:gd name="T18" fmla="*/ 574 w 576"/>
                <a:gd name="T19" fmla="*/ 312 h 567"/>
                <a:gd name="T20" fmla="*/ 564 w 576"/>
                <a:gd name="T21" fmla="*/ 367 h 567"/>
                <a:gd name="T22" fmla="*/ 541 w 576"/>
                <a:gd name="T23" fmla="*/ 418 h 567"/>
                <a:gd name="T24" fmla="*/ 510 w 576"/>
                <a:gd name="T25" fmla="*/ 464 h 567"/>
                <a:gd name="T26" fmla="*/ 471 w 576"/>
                <a:gd name="T27" fmla="*/ 503 h 567"/>
                <a:gd name="T28" fmla="*/ 425 w 576"/>
                <a:gd name="T29" fmla="*/ 532 h 567"/>
                <a:gd name="T30" fmla="*/ 373 w 576"/>
                <a:gd name="T31" fmla="*/ 554 h 567"/>
                <a:gd name="T32" fmla="*/ 318 w 576"/>
                <a:gd name="T33" fmla="*/ 566 h 567"/>
                <a:gd name="T34" fmla="*/ 289 w 576"/>
                <a:gd name="T35" fmla="*/ 567 h 567"/>
                <a:gd name="T36" fmla="*/ 230 w 576"/>
                <a:gd name="T37" fmla="*/ 562 h 567"/>
                <a:gd name="T38" fmla="*/ 176 w 576"/>
                <a:gd name="T39" fmla="*/ 544 h 567"/>
                <a:gd name="T40" fmla="*/ 128 w 576"/>
                <a:gd name="T41" fmla="*/ 519 h 567"/>
                <a:gd name="T42" fmla="*/ 85 w 576"/>
                <a:gd name="T43" fmla="*/ 484 h 567"/>
                <a:gd name="T44" fmla="*/ 50 w 576"/>
                <a:gd name="T45" fmla="*/ 442 h 567"/>
                <a:gd name="T46" fmla="*/ 23 w 576"/>
                <a:gd name="T47" fmla="*/ 394 h 567"/>
                <a:gd name="T48" fmla="*/ 6 w 576"/>
                <a:gd name="T49" fmla="*/ 341 h 567"/>
                <a:gd name="T50" fmla="*/ 0 w 576"/>
                <a:gd name="T51" fmla="*/ 283 h 567"/>
                <a:gd name="T52" fmla="*/ 2 w 576"/>
                <a:gd name="T53" fmla="*/ 255 h 567"/>
                <a:gd name="T54" fmla="*/ 14 w 576"/>
                <a:gd name="T55" fmla="*/ 200 h 567"/>
                <a:gd name="T56" fmla="*/ 35 w 576"/>
                <a:gd name="T57" fmla="*/ 149 h 567"/>
                <a:gd name="T58" fmla="*/ 66 w 576"/>
                <a:gd name="T59" fmla="*/ 103 h 567"/>
                <a:gd name="T60" fmla="*/ 105 w 576"/>
                <a:gd name="T61" fmla="*/ 65 h 567"/>
                <a:gd name="T62" fmla="*/ 151 w 576"/>
                <a:gd name="T63" fmla="*/ 34 h 567"/>
                <a:gd name="T64" fmla="*/ 203 w 576"/>
                <a:gd name="T65" fmla="*/ 12 h 567"/>
                <a:gd name="T66" fmla="*/ 259 w 576"/>
                <a:gd name="T67" fmla="*/ 2 h 567"/>
                <a:gd name="T68" fmla="*/ 289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164888" name="Freeform 57"/>
            <p:cNvSpPr>
              <a:spLocks/>
            </p:cNvSpPr>
            <p:nvPr/>
          </p:nvSpPr>
          <p:spPr bwMode="auto">
            <a:xfrm flipH="1">
              <a:off x="319" y="3557"/>
              <a:ext cx="348" cy="343"/>
            </a:xfrm>
            <a:custGeom>
              <a:avLst/>
              <a:gdLst>
                <a:gd name="T0" fmla="*/ 289 w 579"/>
                <a:gd name="T1" fmla="*/ 0 h 570"/>
                <a:gd name="T2" fmla="*/ 347 w 579"/>
                <a:gd name="T3" fmla="*/ 6 h 570"/>
                <a:gd name="T4" fmla="*/ 402 w 579"/>
                <a:gd name="T5" fmla="*/ 22 h 570"/>
                <a:gd name="T6" fmla="*/ 452 w 579"/>
                <a:gd name="T7" fmla="*/ 49 h 570"/>
                <a:gd name="T8" fmla="*/ 494 w 579"/>
                <a:gd name="T9" fmla="*/ 84 h 570"/>
                <a:gd name="T10" fmla="*/ 529 w 579"/>
                <a:gd name="T11" fmla="*/ 125 h 570"/>
                <a:gd name="T12" fmla="*/ 556 w 579"/>
                <a:gd name="T13" fmla="*/ 174 h 570"/>
                <a:gd name="T14" fmla="*/ 572 w 579"/>
                <a:gd name="T15" fmla="*/ 227 h 570"/>
                <a:gd name="T16" fmla="*/ 579 w 579"/>
                <a:gd name="T17" fmla="*/ 285 h 570"/>
                <a:gd name="T18" fmla="*/ 578 w 579"/>
                <a:gd name="T19" fmla="*/ 314 h 570"/>
                <a:gd name="T20" fmla="*/ 566 w 579"/>
                <a:gd name="T21" fmla="*/ 369 h 570"/>
                <a:gd name="T22" fmla="*/ 544 w 579"/>
                <a:gd name="T23" fmla="*/ 420 h 570"/>
                <a:gd name="T24" fmla="*/ 512 w 579"/>
                <a:gd name="T25" fmla="*/ 466 h 570"/>
                <a:gd name="T26" fmla="*/ 473 w 579"/>
                <a:gd name="T27" fmla="*/ 505 h 570"/>
                <a:gd name="T28" fmla="*/ 427 w 579"/>
                <a:gd name="T29" fmla="*/ 535 h 570"/>
                <a:gd name="T30" fmla="*/ 375 w 579"/>
                <a:gd name="T31" fmla="*/ 557 h 570"/>
                <a:gd name="T32" fmla="*/ 319 w 579"/>
                <a:gd name="T33" fmla="*/ 569 h 570"/>
                <a:gd name="T34" fmla="*/ 289 w 579"/>
                <a:gd name="T35" fmla="*/ 570 h 570"/>
                <a:gd name="T36" fmla="*/ 232 w 579"/>
                <a:gd name="T37" fmla="*/ 564 h 570"/>
                <a:gd name="T38" fmla="*/ 177 w 579"/>
                <a:gd name="T39" fmla="*/ 548 h 570"/>
                <a:gd name="T40" fmla="*/ 127 w 579"/>
                <a:gd name="T41" fmla="*/ 521 h 570"/>
                <a:gd name="T42" fmla="*/ 86 w 579"/>
                <a:gd name="T43" fmla="*/ 486 h 570"/>
                <a:gd name="T44" fmla="*/ 49 w 579"/>
                <a:gd name="T45" fmla="*/ 444 h 570"/>
                <a:gd name="T46" fmla="*/ 23 w 579"/>
                <a:gd name="T47" fmla="*/ 396 h 570"/>
                <a:gd name="T48" fmla="*/ 6 w 579"/>
                <a:gd name="T49" fmla="*/ 343 h 570"/>
                <a:gd name="T50" fmla="*/ 0 w 579"/>
                <a:gd name="T51" fmla="*/ 285 h 570"/>
                <a:gd name="T52" fmla="*/ 1 w 579"/>
                <a:gd name="T53" fmla="*/ 255 h 570"/>
                <a:gd name="T54" fmla="*/ 13 w 579"/>
                <a:gd name="T55" fmla="*/ 201 h 570"/>
                <a:gd name="T56" fmla="*/ 35 w 579"/>
                <a:gd name="T57" fmla="*/ 150 h 570"/>
                <a:gd name="T58" fmla="*/ 67 w 579"/>
                <a:gd name="T59" fmla="*/ 104 h 570"/>
                <a:gd name="T60" fmla="*/ 106 w 579"/>
                <a:gd name="T61" fmla="*/ 65 h 570"/>
                <a:gd name="T62" fmla="*/ 151 w 579"/>
                <a:gd name="T63" fmla="*/ 34 h 570"/>
                <a:gd name="T64" fmla="*/ 204 w 579"/>
                <a:gd name="T65" fmla="*/ 13 h 570"/>
                <a:gd name="T66" fmla="*/ 260 w 579"/>
                <a:gd name="T67" fmla="*/ 2 h 570"/>
                <a:gd name="T68" fmla="*/ 289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164889" name="Freeform 58"/>
            <p:cNvSpPr>
              <a:spLocks/>
            </p:cNvSpPr>
            <p:nvPr/>
          </p:nvSpPr>
          <p:spPr bwMode="auto">
            <a:xfrm flipH="1">
              <a:off x="319" y="3556"/>
              <a:ext cx="349" cy="344"/>
            </a:xfrm>
            <a:custGeom>
              <a:avLst/>
              <a:gdLst>
                <a:gd name="T0" fmla="*/ 291 w 582"/>
                <a:gd name="T1" fmla="*/ 0 h 572"/>
                <a:gd name="T2" fmla="*/ 350 w 582"/>
                <a:gd name="T3" fmla="*/ 6 h 572"/>
                <a:gd name="T4" fmla="*/ 405 w 582"/>
                <a:gd name="T5" fmla="*/ 23 h 572"/>
                <a:gd name="T6" fmla="*/ 455 w 582"/>
                <a:gd name="T7" fmla="*/ 50 h 572"/>
                <a:gd name="T8" fmla="*/ 497 w 582"/>
                <a:gd name="T9" fmla="*/ 85 h 572"/>
                <a:gd name="T10" fmla="*/ 532 w 582"/>
                <a:gd name="T11" fmla="*/ 126 h 572"/>
                <a:gd name="T12" fmla="*/ 559 w 582"/>
                <a:gd name="T13" fmla="*/ 176 h 572"/>
                <a:gd name="T14" fmla="*/ 577 w 582"/>
                <a:gd name="T15" fmla="*/ 229 h 572"/>
                <a:gd name="T16" fmla="*/ 582 w 582"/>
                <a:gd name="T17" fmla="*/ 287 h 572"/>
                <a:gd name="T18" fmla="*/ 581 w 582"/>
                <a:gd name="T19" fmla="*/ 316 h 572"/>
                <a:gd name="T20" fmla="*/ 570 w 582"/>
                <a:gd name="T21" fmla="*/ 371 h 572"/>
                <a:gd name="T22" fmla="*/ 547 w 582"/>
                <a:gd name="T23" fmla="*/ 422 h 572"/>
                <a:gd name="T24" fmla="*/ 516 w 582"/>
                <a:gd name="T25" fmla="*/ 469 h 572"/>
                <a:gd name="T26" fmla="*/ 476 w 582"/>
                <a:gd name="T27" fmla="*/ 508 h 572"/>
                <a:gd name="T28" fmla="*/ 430 w 582"/>
                <a:gd name="T29" fmla="*/ 539 h 572"/>
                <a:gd name="T30" fmla="*/ 378 w 582"/>
                <a:gd name="T31" fmla="*/ 560 h 572"/>
                <a:gd name="T32" fmla="*/ 321 w 582"/>
                <a:gd name="T33" fmla="*/ 571 h 572"/>
                <a:gd name="T34" fmla="*/ 291 w 582"/>
                <a:gd name="T35" fmla="*/ 572 h 572"/>
                <a:gd name="T36" fmla="*/ 233 w 582"/>
                <a:gd name="T37" fmla="*/ 567 h 572"/>
                <a:gd name="T38" fmla="*/ 178 w 582"/>
                <a:gd name="T39" fmla="*/ 551 h 572"/>
                <a:gd name="T40" fmla="*/ 129 w 582"/>
                <a:gd name="T41" fmla="*/ 524 h 572"/>
                <a:gd name="T42" fmla="*/ 86 w 582"/>
                <a:gd name="T43" fmla="*/ 489 h 572"/>
                <a:gd name="T44" fmla="*/ 51 w 582"/>
                <a:gd name="T45" fmla="*/ 446 h 572"/>
                <a:gd name="T46" fmla="*/ 24 w 582"/>
                <a:gd name="T47" fmla="*/ 398 h 572"/>
                <a:gd name="T48" fmla="*/ 7 w 582"/>
                <a:gd name="T49" fmla="*/ 345 h 572"/>
                <a:gd name="T50" fmla="*/ 0 w 582"/>
                <a:gd name="T51" fmla="*/ 287 h 572"/>
                <a:gd name="T52" fmla="*/ 3 w 582"/>
                <a:gd name="T53" fmla="*/ 257 h 572"/>
                <a:gd name="T54" fmla="*/ 14 w 582"/>
                <a:gd name="T55" fmla="*/ 201 h 572"/>
                <a:gd name="T56" fmla="*/ 36 w 582"/>
                <a:gd name="T57" fmla="*/ 150 h 572"/>
                <a:gd name="T58" fmla="*/ 67 w 582"/>
                <a:gd name="T59" fmla="*/ 105 h 572"/>
                <a:gd name="T60" fmla="*/ 107 w 582"/>
                <a:gd name="T61" fmla="*/ 66 h 572"/>
                <a:gd name="T62" fmla="*/ 153 w 582"/>
                <a:gd name="T63" fmla="*/ 35 h 572"/>
                <a:gd name="T64" fmla="*/ 205 w 582"/>
                <a:gd name="T65" fmla="*/ 14 h 572"/>
                <a:gd name="T66" fmla="*/ 262 w 582"/>
                <a:gd name="T67" fmla="*/ 2 h 572"/>
                <a:gd name="T68" fmla="*/ 291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164890" name="Freeform 59"/>
            <p:cNvSpPr>
              <a:spLocks/>
            </p:cNvSpPr>
            <p:nvPr/>
          </p:nvSpPr>
          <p:spPr bwMode="auto">
            <a:xfrm flipH="1">
              <a:off x="318" y="3556"/>
              <a:ext cx="351" cy="345"/>
            </a:xfrm>
            <a:custGeom>
              <a:avLst/>
              <a:gdLst>
                <a:gd name="T0" fmla="*/ 292 w 584"/>
                <a:gd name="T1" fmla="*/ 0 h 575"/>
                <a:gd name="T2" fmla="*/ 351 w 584"/>
                <a:gd name="T3" fmla="*/ 5 h 575"/>
                <a:gd name="T4" fmla="*/ 405 w 584"/>
                <a:gd name="T5" fmla="*/ 23 h 575"/>
                <a:gd name="T6" fmla="*/ 454 w 584"/>
                <a:gd name="T7" fmla="*/ 48 h 575"/>
                <a:gd name="T8" fmla="*/ 498 w 584"/>
                <a:gd name="T9" fmla="*/ 84 h 575"/>
                <a:gd name="T10" fmla="*/ 533 w 584"/>
                <a:gd name="T11" fmla="*/ 126 h 575"/>
                <a:gd name="T12" fmla="*/ 562 w 584"/>
                <a:gd name="T13" fmla="*/ 175 h 575"/>
                <a:gd name="T14" fmla="*/ 578 w 584"/>
                <a:gd name="T15" fmla="*/ 229 h 575"/>
                <a:gd name="T16" fmla="*/ 584 w 584"/>
                <a:gd name="T17" fmla="*/ 287 h 575"/>
                <a:gd name="T18" fmla="*/ 583 w 584"/>
                <a:gd name="T19" fmla="*/ 316 h 575"/>
                <a:gd name="T20" fmla="*/ 571 w 584"/>
                <a:gd name="T21" fmla="*/ 372 h 575"/>
                <a:gd name="T22" fmla="*/ 548 w 584"/>
                <a:gd name="T23" fmla="*/ 425 h 575"/>
                <a:gd name="T24" fmla="*/ 517 w 584"/>
                <a:gd name="T25" fmla="*/ 470 h 575"/>
                <a:gd name="T26" fmla="*/ 477 w 584"/>
                <a:gd name="T27" fmla="*/ 509 h 575"/>
                <a:gd name="T28" fmla="*/ 430 w 584"/>
                <a:gd name="T29" fmla="*/ 540 h 575"/>
                <a:gd name="T30" fmla="*/ 378 w 584"/>
                <a:gd name="T31" fmla="*/ 561 h 575"/>
                <a:gd name="T32" fmla="*/ 322 w 584"/>
                <a:gd name="T33" fmla="*/ 573 h 575"/>
                <a:gd name="T34" fmla="*/ 292 w 584"/>
                <a:gd name="T35" fmla="*/ 575 h 575"/>
                <a:gd name="T36" fmla="*/ 233 w 584"/>
                <a:gd name="T37" fmla="*/ 569 h 575"/>
                <a:gd name="T38" fmla="*/ 178 w 584"/>
                <a:gd name="T39" fmla="*/ 552 h 575"/>
                <a:gd name="T40" fmla="*/ 128 w 584"/>
                <a:gd name="T41" fmla="*/ 525 h 575"/>
                <a:gd name="T42" fmla="*/ 86 w 584"/>
                <a:gd name="T43" fmla="*/ 490 h 575"/>
                <a:gd name="T44" fmla="*/ 49 w 584"/>
                <a:gd name="T45" fmla="*/ 447 h 575"/>
                <a:gd name="T46" fmla="*/ 23 w 584"/>
                <a:gd name="T47" fmla="*/ 399 h 575"/>
                <a:gd name="T48" fmla="*/ 5 w 584"/>
                <a:gd name="T49" fmla="*/ 346 h 575"/>
                <a:gd name="T50" fmla="*/ 0 w 584"/>
                <a:gd name="T51" fmla="*/ 287 h 575"/>
                <a:gd name="T52" fmla="*/ 1 w 584"/>
                <a:gd name="T53" fmla="*/ 257 h 575"/>
                <a:gd name="T54" fmla="*/ 13 w 584"/>
                <a:gd name="T55" fmla="*/ 202 h 575"/>
                <a:gd name="T56" fmla="*/ 35 w 584"/>
                <a:gd name="T57" fmla="*/ 150 h 575"/>
                <a:gd name="T58" fmla="*/ 67 w 584"/>
                <a:gd name="T59" fmla="*/ 104 h 575"/>
                <a:gd name="T60" fmla="*/ 106 w 584"/>
                <a:gd name="T61" fmla="*/ 65 h 575"/>
                <a:gd name="T62" fmla="*/ 153 w 584"/>
                <a:gd name="T63" fmla="*/ 35 h 575"/>
                <a:gd name="T64" fmla="*/ 205 w 584"/>
                <a:gd name="T65" fmla="*/ 12 h 575"/>
                <a:gd name="T66" fmla="*/ 261 w 584"/>
                <a:gd name="T67" fmla="*/ 1 h 575"/>
                <a:gd name="T68" fmla="*/ 292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164891" name="Freeform 60"/>
            <p:cNvSpPr>
              <a:spLocks/>
            </p:cNvSpPr>
            <p:nvPr/>
          </p:nvSpPr>
          <p:spPr bwMode="auto">
            <a:xfrm flipH="1">
              <a:off x="318" y="3554"/>
              <a:ext cx="352" cy="348"/>
            </a:xfrm>
            <a:custGeom>
              <a:avLst/>
              <a:gdLst>
                <a:gd name="T0" fmla="*/ 294 w 587"/>
                <a:gd name="T1" fmla="*/ 0 h 579"/>
                <a:gd name="T2" fmla="*/ 353 w 587"/>
                <a:gd name="T3" fmla="*/ 7 h 579"/>
                <a:gd name="T4" fmla="*/ 408 w 587"/>
                <a:gd name="T5" fmla="*/ 23 h 579"/>
                <a:gd name="T6" fmla="*/ 457 w 587"/>
                <a:gd name="T7" fmla="*/ 50 h 579"/>
                <a:gd name="T8" fmla="*/ 501 w 587"/>
                <a:gd name="T9" fmla="*/ 86 h 579"/>
                <a:gd name="T10" fmla="*/ 538 w 587"/>
                <a:gd name="T11" fmla="*/ 129 h 579"/>
                <a:gd name="T12" fmla="*/ 565 w 587"/>
                <a:gd name="T13" fmla="*/ 177 h 579"/>
                <a:gd name="T14" fmla="*/ 582 w 587"/>
                <a:gd name="T15" fmla="*/ 232 h 579"/>
                <a:gd name="T16" fmla="*/ 587 w 587"/>
                <a:gd name="T17" fmla="*/ 290 h 579"/>
                <a:gd name="T18" fmla="*/ 586 w 587"/>
                <a:gd name="T19" fmla="*/ 319 h 579"/>
                <a:gd name="T20" fmla="*/ 574 w 587"/>
                <a:gd name="T21" fmla="*/ 375 h 579"/>
                <a:gd name="T22" fmla="*/ 552 w 587"/>
                <a:gd name="T23" fmla="*/ 428 h 579"/>
                <a:gd name="T24" fmla="*/ 520 w 587"/>
                <a:gd name="T25" fmla="*/ 473 h 579"/>
                <a:gd name="T26" fmla="*/ 480 w 587"/>
                <a:gd name="T27" fmla="*/ 512 h 579"/>
                <a:gd name="T28" fmla="*/ 433 w 587"/>
                <a:gd name="T29" fmla="*/ 544 h 579"/>
                <a:gd name="T30" fmla="*/ 381 w 587"/>
                <a:gd name="T31" fmla="*/ 566 h 579"/>
                <a:gd name="T32" fmla="*/ 323 w 587"/>
                <a:gd name="T33" fmla="*/ 578 h 579"/>
                <a:gd name="T34" fmla="*/ 294 w 587"/>
                <a:gd name="T35" fmla="*/ 579 h 579"/>
                <a:gd name="T36" fmla="*/ 235 w 587"/>
                <a:gd name="T37" fmla="*/ 572 h 579"/>
                <a:gd name="T38" fmla="*/ 180 w 587"/>
                <a:gd name="T39" fmla="*/ 556 h 579"/>
                <a:gd name="T40" fmla="*/ 130 w 587"/>
                <a:gd name="T41" fmla="*/ 529 h 579"/>
                <a:gd name="T42" fmla="*/ 86 w 587"/>
                <a:gd name="T43" fmla="*/ 495 h 579"/>
                <a:gd name="T44" fmla="*/ 51 w 587"/>
                <a:gd name="T45" fmla="*/ 452 h 579"/>
                <a:gd name="T46" fmla="*/ 23 w 587"/>
                <a:gd name="T47" fmla="*/ 402 h 579"/>
                <a:gd name="T48" fmla="*/ 5 w 587"/>
                <a:gd name="T49" fmla="*/ 347 h 579"/>
                <a:gd name="T50" fmla="*/ 0 w 587"/>
                <a:gd name="T51" fmla="*/ 290 h 579"/>
                <a:gd name="T52" fmla="*/ 1 w 587"/>
                <a:gd name="T53" fmla="*/ 260 h 579"/>
                <a:gd name="T54" fmla="*/ 13 w 587"/>
                <a:gd name="T55" fmla="*/ 204 h 579"/>
                <a:gd name="T56" fmla="*/ 36 w 587"/>
                <a:gd name="T57" fmla="*/ 152 h 579"/>
                <a:gd name="T58" fmla="*/ 67 w 587"/>
                <a:gd name="T59" fmla="*/ 106 h 579"/>
                <a:gd name="T60" fmla="*/ 107 w 587"/>
                <a:gd name="T61" fmla="*/ 67 h 579"/>
                <a:gd name="T62" fmla="*/ 154 w 587"/>
                <a:gd name="T63" fmla="*/ 35 h 579"/>
                <a:gd name="T64" fmla="*/ 207 w 587"/>
                <a:gd name="T65" fmla="*/ 14 h 579"/>
                <a:gd name="T66" fmla="*/ 264 w 587"/>
                <a:gd name="T67" fmla="*/ 1 h 579"/>
                <a:gd name="T68" fmla="*/ 294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164892" name="Freeform 61"/>
            <p:cNvSpPr>
              <a:spLocks/>
            </p:cNvSpPr>
            <p:nvPr/>
          </p:nvSpPr>
          <p:spPr bwMode="auto">
            <a:xfrm flipH="1">
              <a:off x="318" y="3553"/>
              <a:ext cx="354" cy="349"/>
            </a:xfrm>
            <a:custGeom>
              <a:avLst/>
              <a:gdLst>
                <a:gd name="T0" fmla="*/ 295 w 592"/>
                <a:gd name="T1" fmla="*/ 0 h 581"/>
                <a:gd name="T2" fmla="*/ 356 w 592"/>
                <a:gd name="T3" fmla="*/ 5 h 581"/>
                <a:gd name="T4" fmla="*/ 411 w 592"/>
                <a:gd name="T5" fmla="*/ 23 h 581"/>
                <a:gd name="T6" fmla="*/ 460 w 592"/>
                <a:gd name="T7" fmla="*/ 49 h 581"/>
                <a:gd name="T8" fmla="*/ 504 w 592"/>
                <a:gd name="T9" fmla="*/ 86 h 581"/>
                <a:gd name="T10" fmla="*/ 541 w 592"/>
                <a:gd name="T11" fmla="*/ 128 h 581"/>
                <a:gd name="T12" fmla="*/ 568 w 592"/>
                <a:gd name="T13" fmla="*/ 177 h 581"/>
                <a:gd name="T14" fmla="*/ 585 w 592"/>
                <a:gd name="T15" fmla="*/ 232 h 581"/>
                <a:gd name="T16" fmla="*/ 592 w 592"/>
                <a:gd name="T17" fmla="*/ 291 h 581"/>
                <a:gd name="T18" fmla="*/ 589 w 592"/>
                <a:gd name="T19" fmla="*/ 320 h 581"/>
                <a:gd name="T20" fmla="*/ 578 w 592"/>
                <a:gd name="T21" fmla="*/ 376 h 581"/>
                <a:gd name="T22" fmla="*/ 555 w 592"/>
                <a:gd name="T23" fmla="*/ 429 h 581"/>
                <a:gd name="T24" fmla="*/ 523 w 592"/>
                <a:gd name="T25" fmla="*/ 475 h 581"/>
                <a:gd name="T26" fmla="*/ 483 w 592"/>
                <a:gd name="T27" fmla="*/ 514 h 581"/>
                <a:gd name="T28" fmla="*/ 436 w 592"/>
                <a:gd name="T29" fmla="*/ 545 h 581"/>
                <a:gd name="T30" fmla="*/ 384 w 592"/>
                <a:gd name="T31" fmla="*/ 568 h 581"/>
                <a:gd name="T32" fmla="*/ 326 w 592"/>
                <a:gd name="T33" fmla="*/ 579 h 581"/>
                <a:gd name="T34" fmla="*/ 295 w 592"/>
                <a:gd name="T35" fmla="*/ 581 h 581"/>
                <a:gd name="T36" fmla="*/ 236 w 592"/>
                <a:gd name="T37" fmla="*/ 575 h 581"/>
                <a:gd name="T38" fmla="*/ 181 w 592"/>
                <a:gd name="T39" fmla="*/ 557 h 581"/>
                <a:gd name="T40" fmla="*/ 130 w 592"/>
                <a:gd name="T41" fmla="*/ 530 h 581"/>
                <a:gd name="T42" fmla="*/ 88 w 592"/>
                <a:gd name="T43" fmla="*/ 496 h 581"/>
                <a:gd name="T44" fmla="*/ 51 w 592"/>
                <a:gd name="T45" fmla="*/ 453 h 581"/>
                <a:gd name="T46" fmla="*/ 25 w 592"/>
                <a:gd name="T47" fmla="*/ 403 h 581"/>
                <a:gd name="T48" fmla="*/ 7 w 592"/>
                <a:gd name="T49" fmla="*/ 348 h 581"/>
                <a:gd name="T50" fmla="*/ 0 w 592"/>
                <a:gd name="T51" fmla="*/ 291 h 581"/>
                <a:gd name="T52" fmla="*/ 2 w 592"/>
                <a:gd name="T53" fmla="*/ 261 h 581"/>
                <a:gd name="T54" fmla="*/ 14 w 592"/>
                <a:gd name="T55" fmla="*/ 203 h 581"/>
                <a:gd name="T56" fmla="*/ 37 w 592"/>
                <a:gd name="T57" fmla="*/ 153 h 581"/>
                <a:gd name="T58" fmla="*/ 69 w 592"/>
                <a:gd name="T59" fmla="*/ 106 h 581"/>
                <a:gd name="T60" fmla="*/ 109 w 592"/>
                <a:gd name="T61" fmla="*/ 67 h 581"/>
                <a:gd name="T62" fmla="*/ 156 w 592"/>
                <a:gd name="T63" fmla="*/ 35 h 581"/>
                <a:gd name="T64" fmla="*/ 208 w 592"/>
                <a:gd name="T65" fmla="*/ 13 h 581"/>
                <a:gd name="T66" fmla="*/ 266 w 592"/>
                <a:gd name="T67" fmla="*/ 1 h 581"/>
                <a:gd name="T68" fmla="*/ 29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164893" name="Freeform 62"/>
            <p:cNvSpPr>
              <a:spLocks/>
            </p:cNvSpPr>
            <p:nvPr/>
          </p:nvSpPr>
          <p:spPr bwMode="auto">
            <a:xfrm flipH="1">
              <a:off x="318" y="3553"/>
              <a:ext cx="355" cy="349"/>
            </a:xfrm>
            <a:custGeom>
              <a:avLst/>
              <a:gdLst>
                <a:gd name="T0" fmla="*/ 296 w 593"/>
                <a:gd name="T1" fmla="*/ 0 h 583"/>
                <a:gd name="T2" fmla="*/ 355 w 593"/>
                <a:gd name="T3" fmla="*/ 6 h 583"/>
                <a:gd name="T4" fmla="*/ 412 w 593"/>
                <a:gd name="T5" fmla="*/ 23 h 583"/>
                <a:gd name="T6" fmla="*/ 461 w 593"/>
                <a:gd name="T7" fmla="*/ 50 h 583"/>
                <a:gd name="T8" fmla="*/ 505 w 593"/>
                <a:gd name="T9" fmla="*/ 85 h 583"/>
                <a:gd name="T10" fmla="*/ 542 w 593"/>
                <a:gd name="T11" fmla="*/ 129 h 583"/>
                <a:gd name="T12" fmla="*/ 569 w 593"/>
                <a:gd name="T13" fmla="*/ 179 h 583"/>
                <a:gd name="T14" fmla="*/ 586 w 593"/>
                <a:gd name="T15" fmla="*/ 234 h 583"/>
                <a:gd name="T16" fmla="*/ 593 w 593"/>
                <a:gd name="T17" fmla="*/ 291 h 583"/>
                <a:gd name="T18" fmla="*/ 591 w 593"/>
                <a:gd name="T19" fmla="*/ 322 h 583"/>
                <a:gd name="T20" fmla="*/ 579 w 593"/>
                <a:gd name="T21" fmla="*/ 378 h 583"/>
                <a:gd name="T22" fmla="*/ 556 w 593"/>
                <a:gd name="T23" fmla="*/ 431 h 583"/>
                <a:gd name="T24" fmla="*/ 524 w 593"/>
                <a:gd name="T25" fmla="*/ 477 h 583"/>
                <a:gd name="T26" fmla="*/ 484 w 593"/>
                <a:gd name="T27" fmla="*/ 516 h 583"/>
                <a:gd name="T28" fmla="*/ 437 w 593"/>
                <a:gd name="T29" fmla="*/ 549 h 583"/>
                <a:gd name="T30" fmla="*/ 383 w 593"/>
                <a:gd name="T31" fmla="*/ 570 h 583"/>
                <a:gd name="T32" fmla="*/ 326 w 593"/>
                <a:gd name="T33" fmla="*/ 582 h 583"/>
                <a:gd name="T34" fmla="*/ 296 w 593"/>
                <a:gd name="T35" fmla="*/ 583 h 583"/>
                <a:gd name="T36" fmla="*/ 236 w 593"/>
                <a:gd name="T37" fmla="*/ 578 h 583"/>
                <a:gd name="T38" fmla="*/ 181 w 593"/>
                <a:gd name="T39" fmla="*/ 561 h 583"/>
                <a:gd name="T40" fmla="*/ 130 w 593"/>
                <a:gd name="T41" fmla="*/ 534 h 583"/>
                <a:gd name="T42" fmla="*/ 86 w 593"/>
                <a:gd name="T43" fmla="*/ 498 h 583"/>
                <a:gd name="T44" fmla="*/ 50 w 593"/>
                <a:gd name="T45" fmla="*/ 455 h 583"/>
                <a:gd name="T46" fmla="*/ 23 w 593"/>
                <a:gd name="T47" fmla="*/ 405 h 583"/>
                <a:gd name="T48" fmla="*/ 5 w 593"/>
                <a:gd name="T49" fmla="*/ 350 h 583"/>
                <a:gd name="T50" fmla="*/ 0 w 593"/>
                <a:gd name="T51" fmla="*/ 291 h 583"/>
                <a:gd name="T52" fmla="*/ 1 w 593"/>
                <a:gd name="T53" fmla="*/ 262 h 583"/>
                <a:gd name="T54" fmla="*/ 13 w 593"/>
                <a:gd name="T55" fmla="*/ 205 h 583"/>
                <a:gd name="T56" fmla="*/ 35 w 593"/>
                <a:gd name="T57" fmla="*/ 153 h 583"/>
                <a:gd name="T58" fmla="*/ 67 w 593"/>
                <a:gd name="T59" fmla="*/ 106 h 583"/>
                <a:gd name="T60" fmla="*/ 107 w 593"/>
                <a:gd name="T61" fmla="*/ 66 h 583"/>
                <a:gd name="T62" fmla="*/ 154 w 593"/>
                <a:gd name="T63" fmla="*/ 35 h 583"/>
                <a:gd name="T64" fmla="*/ 208 w 593"/>
                <a:gd name="T65" fmla="*/ 13 h 583"/>
                <a:gd name="T66" fmla="*/ 266 w 593"/>
                <a:gd name="T67" fmla="*/ 2 h 583"/>
                <a:gd name="T68" fmla="*/ 29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164894" name="Freeform 63"/>
            <p:cNvSpPr>
              <a:spLocks/>
            </p:cNvSpPr>
            <p:nvPr/>
          </p:nvSpPr>
          <p:spPr bwMode="auto">
            <a:xfrm flipH="1">
              <a:off x="318" y="3550"/>
              <a:ext cx="356" cy="353"/>
            </a:xfrm>
            <a:custGeom>
              <a:avLst/>
              <a:gdLst>
                <a:gd name="T0" fmla="*/ 298 w 596"/>
                <a:gd name="T1" fmla="*/ 0 h 587"/>
                <a:gd name="T2" fmla="*/ 358 w 596"/>
                <a:gd name="T3" fmla="*/ 6 h 587"/>
                <a:gd name="T4" fmla="*/ 413 w 596"/>
                <a:gd name="T5" fmla="*/ 23 h 587"/>
                <a:gd name="T6" fmla="*/ 464 w 596"/>
                <a:gd name="T7" fmla="*/ 51 h 587"/>
                <a:gd name="T8" fmla="*/ 508 w 596"/>
                <a:gd name="T9" fmla="*/ 86 h 587"/>
                <a:gd name="T10" fmla="*/ 545 w 596"/>
                <a:gd name="T11" fmla="*/ 130 h 587"/>
                <a:gd name="T12" fmla="*/ 573 w 596"/>
                <a:gd name="T13" fmla="*/ 179 h 587"/>
                <a:gd name="T14" fmla="*/ 590 w 596"/>
                <a:gd name="T15" fmla="*/ 234 h 587"/>
                <a:gd name="T16" fmla="*/ 596 w 596"/>
                <a:gd name="T17" fmla="*/ 293 h 587"/>
                <a:gd name="T18" fmla="*/ 594 w 596"/>
                <a:gd name="T19" fmla="*/ 323 h 587"/>
                <a:gd name="T20" fmla="*/ 582 w 596"/>
                <a:gd name="T21" fmla="*/ 380 h 587"/>
                <a:gd name="T22" fmla="*/ 559 w 596"/>
                <a:gd name="T23" fmla="*/ 433 h 587"/>
                <a:gd name="T24" fmla="*/ 527 w 596"/>
                <a:gd name="T25" fmla="*/ 479 h 587"/>
                <a:gd name="T26" fmla="*/ 487 w 596"/>
                <a:gd name="T27" fmla="*/ 520 h 587"/>
                <a:gd name="T28" fmla="*/ 440 w 596"/>
                <a:gd name="T29" fmla="*/ 551 h 587"/>
                <a:gd name="T30" fmla="*/ 386 w 596"/>
                <a:gd name="T31" fmla="*/ 573 h 587"/>
                <a:gd name="T32" fmla="*/ 329 w 596"/>
                <a:gd name="T33" fmla="*/ 585 h 587"/>
                <a:gd name="T34" fmla="*/ 298 w 596"/>
                <a:gd name="T35" fmla="*/ 587 h 587"/>
                <a:gd name="T36" fmla="*/ 238 w 596"/>
                <a:gd name="T37" fmla="*/ 580 h 587"/>
                <a:gd name="T38" fmla="*/ 183 w 596"/>
                <a:gd name="T39" fmla="*/ 564 h 587"/>
                <a:gd name="T40" fmla="*/ 132 w 596"/>
                <a:gd name="T41" fmla="*/ 536 h 587"/>
                <a:gd name="T42" fmla="*/ 88 w 596"/>
                <a:gd name="T43" fmla="*/ 501 h 587"/>
                <a:gd name="T44" fmla="*/ 51 w 596"/>
                <a:gd name="T45" fmla="*/ 457 h 587"/>
                <a:gd name="T46" fmla="*/ 23 w 596"/>
                <a:gd name="T47" fmla="*/ 407 h 587"/>
                <a:gd name="T48" fmla="*/ 6 w 596"/>
                <a:gd name="T49" fmla="*/ 352 h 587"/>
                <a:gd name="T50" fmla="*/ 0 w 596"/>
                <a:gd name="T51" fmla="*/ 293 h 587"/>
                <a:gd name="T52" fmla="*/ 2 w 596"/>
                <a:gd name="T53" fmla="*/ 264 h 587"/>
                <a:gd name="T54" fmla="*/ 14 w 596"/>
                <a:gd name="T55" fmla="*/ 206 h 587"/>
                <a:gd name="T56" fmla="*/ 37 w 596"/>
                <a:gd name="T57" fmla="*/ 154 h 587"/>
                <a:gd name="T58" fmla="*/ 69 w 596"/>
                <a:gd name="T59" fmla="*/ 107 h 587"/>
                <a:gd name="T60" fmla="*/ 109 w 596"/>
                <a:gd name="T61" fmla="*/ 67 h 587"/>
                <a:gd name="T62" fmla="*/ 156 w 596"/>
                <a:gd name="T63" fmla="*/ 36 h 587"/>
                <a:gd name="T64" fmla="*/ 210 w 596"/>
                <a:gd name="T65" fmla="*/ 13 h 587"/>
                <a:gd name="T66" fmla="*/ 267 w 596"/>
                <a:gd name="T67" fmla="*/ 1 h 587"/>
                <a:gd name="T68" fmla="*/ 298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164895" name="Freeform 64"/>
            <p:cNvSpPr>
              <a:spLocks/>
            </p:cNvSpPr>
            <p:nvPr/>
          </p:nvSpPr>
          <p:spPr bwMode="auto">
            <a:xfrm flipH="1">
              <a:off x="316" y="3550"/>
              <a:ext cx="361" cy="354"/>
            </a:xfrm>
            <a:custGeom>
              <a:avLst/>
              <a:gdLst>
                <a:gd name="T0" fmla="*/ 299 w 599"/>
                <a:gd name="T1" fmla="*/ 0 h 590"/>
                <a:gd name="T2" fmla="*/ 359 w 599"/>
                <a:gd name="T3" fmla="*/ 6 h 590"/>
                <a:gd name="T4" fmla="*/ 415 w 599"/>
                <a:gd name="T5" fmla="*/ 23 h 590"/>
                <a:gd name="T6" fmla="*/ 466 w 599"/>
                <a:gd name="T7" fmla="*/ 50 h 590"/>
                <a:gd name="T8" fmla="*/ 510 w 599"/>
                <a:gd name="T9" fmla="*/ 86 h 590"/>
                <a:gd name="T10" fmla="*/ 548 w 599"/>
                <a:gd name="T11" fmla="*/ 130 h 590"/>
                <a:gd name="T12" fmla="*/ 575 w 599"/>
                <a:gd name="T13" fmla="*/ 180 h 590"/>
                <a:gd name="T14" fmla="*/ 592 w 599"/>
                <a:gd name="T15" fmla="*/ 235 h 590"/>
                <a:gd name="T16" fmla="*/ 599 w 599"/>
                <a:gd name="T17" fmla="*/ 295 h 590"/>
                <a:gd name="T18" fmla="*/ 598 w 599"/>
                <a:gd name="T19" fmla="*/ 325 h 590"/>
                <a:gd name="T20" fmla="*/ 586 w 599"/>
                <a:gd name="T21" fmla="*/ 382 h 590"/>
                <a:gd name="T22" fmla="*/ 563 w 599"/>
                <a:gd name="T23" fmla="*/ 435 h 590"/>
                <a:gd name="T24" fmla="*/ 531 w 599"/>
                <a:gd name="T25" fmla="*/ 481 h 590"/>
                <a:gd name="T26" fmla="*/ 489 w 599"/>
                <a:gd name="T27" fmla="*/ 522 h 590"/>
                <a:gd name="T28" fmla="*/ 442 w 599"/>
                <a:gd name="T29" fmla="*/ 554 h 590"/>
                <a:gd name="T30" fmla="*/ 388 w 599"/>
                <a:gd name="T31" fmla="*/ 577 h 590"/>
                <a:gd name="T32" fmla="*/ 330 w 599"/>
                <a:gd name="T33" fmla="*/ 589 h 590"/>
                <a:gd name="T34" fmla="*/ 299 w 599"/>
                <a:gd name="T35" fmla="*/ 590 h 590"/>
                <a:gd name="T36" fmla="*/ 240 w 599"/>
                <a:gd name="T37" fmla="*/ 583 h 590"/>
                <a:gd name="T38" fmla="*/ 183 w 599"/>
                <a:gd name="T39" fmla="*/ 566 h 590"/>
                <a:gd name="T40" fmla="*/ 132 w 599"/>
                <a:gd name="T41" fmla="*/ 539 h 590"/>
                <a:gd name="T42" fmla="*/ 88 w 599"/>
                <a:gd name="T43" fmla="*/ 503 h 590"/>
                <a:gd name="T44" fmla="*/ 51 w 599"/>
                <a:gd name="T45" fmla="*/ 460 h 590"/>
                <a:gd name="T46" fmla="*/ 24 w 599"/>
                <a:gd name="T47" fmla="*/ 409 h 590"/>
                <a:gd name="T48" fmla="*/ 6 w 599"/>
                <a:gd name="T49" fmla="*/ 354 h 590"/>
                <a:gd name="T50" fmla="*/ 0 w 599"/>
                <a:gd name="T51" fmla="*/ 295 h 590"/>
                <a:gd name="T52" fmla="*/ 1 w 599"/>
                <a:gd name="T53" fmla="*/ 264 h 590"/>
                <a:gd name="T54" fmla="*/ 13 w 599"/>
                <a:gd name="T55" fmla="*/ 207 h 590"/>
                <a:gd name="T56" fmla="*/ 36 w 599"/>
                <a:gd name="T57" fmla="*/ 155 h 590"/>
                <a:gd name="T58" fmla="*/ 68 w 599"/>
                <a:gd name="T59" fmla="*/ 108 h 590"/>
                <a:gd name="T60" fmla="*/ 110 w 599"/>
                <a:gd name="T61" fmla="*/ 67 h 590"/>
                <a:gd name="T62" fmla="*/ 157 w 599"/>
                <a:gd name="T63" fmla="*/ 35 h 590"/>
                <a:gd name="T64" fmla="*/ 210 w 599"/>
                <a:gd name="T65" fmla="*/ 14 h 590"/>
                <a:gd name="T66" fmla="*/ 269 w 599"/>
                <a:gd name="T67" fmla="*/ 2 h 590"/>
                <a:gd name="T68" fmla="*/ 299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164896" name="Freeform 65"/>
            <p:cNvSpPr>
              <a:spLocks/>
            </p:cNvSpPr>
            <p:nvPr/>
          </p:nvSpPr>
          <p:spPr bwMode="auto">
            <a:xfrm flipH="1">
              <a:off x="316" y="3548"/>
              <a:ext cx="361" cy="356"/>
            </a:xfrm>
            <a:custGeom>
              <a:avLst/>
              <a:gdLst>
                <a:gd name="T0" fmla="*/ 302 w 602"/>
                <a:gd name="T1" fmla="*/ 0 h 592"/>
                <a:gd name="T2" fmla="*/ 362 w 602"/>
                <a:gd name="T3" fmla="*/ 6 h 592"/>
                <a:gd name="T4" fmla="*/ 418 w 602"/>
                <a:gd name="T5" fmla="*/ 24 h 592"/>
                <a:gd name="T6" fmla="*/ 469 w 602"/>
                <a:gd name="T7" fmla="*/ 51 h 592"/>
                <a:gd name="T8" fmla="*/ 513 w 602"/>
                <a:gd name="T9" fmla="*/ 87 h 592"/>
                <a:gd name="T10" fmla="*/ 551 w 602"/>
                <a:gd name="T11" fmla="*/ 131 h 592"/>
                <a:gd name="T12" fmla="*/ 578 w 602"/>
                <a:gd name="T13" fmla="*/ 181 h 592"/>
                <a:gd name="T14" fmla="*/ 597 w 602"/>
                <a:gd name="T15" fmla="*/ 237 h 592"/>
                <a:gd name="T16" fmla="*/ 602 w 602"/>
                <a:gd name="T17" fmla="*/ 296 h 592"/>
                <a:gd name="T18" fmla="*/ 601 w 602"/>
                <a:gd name="T19" fmla="*/ 327 h 592"/>
                <a:gd name="T20" fmla="*/ 589 w 602"/>
                <a:gd name="T21" fmla="*/ 384 h 592"/>
                <a:gd name="T22" fmla="*/ 566 w 602"/>
                <a:gd name="T23" fmla="*/ 438 h 592"/>
                <a:gd name="T24" fmla="*/ 534 w 602"/>
                <a:gd name="T25" fmla="*/ 485 h 592"/>
                <a:gd name="T26" fmla="*/ 492 w 602"/>
                <a:gd name="T27" fmla="*/ 525 h 592"/>
                <a:gd name="T28" fmla="*/ 445 w 602"/>
                <a:gd name="T29" fmla="*/ 557 h 592"/>
                <a:gd name="T30" fmla="*/ 390 w 602"/>
                <a:gd name="T31" fmla="*/ 579 h 592"/>
                <a:gd name="T32" fmla="*/ 333 w 602"/>
                <a:gd name="T33" fmla="*/ 591 h 592"/>
                <a:gd name="T34" fmla="*/ 302 w 602"/>
                <a:gd name="T35" fmla="*/ 592 h 592"/>
                <a:gd name="T36" fmla="*/ 241 w 602"/>
                <a:gd name="T37" fmla="*/ 587 h 592"/>
                <a:gd name="T38" fmla="*/ 185 w 602"/>
                <a:gd name="T39" fmla="*/ 569 h 592"/>
                <a:gd name="T40" fmla="*/ 133 w 602"/>
                <a:gd name="T41" fmla="*/ 542 h 592"/>
                <a:gd name="T42" fmla="*/ 89 w 602"/>
                <a:gd name="T43" fmla="*/ 506 h 592"/>
                <a:gd name="T44" fmla="*/ 52 w 602"/>
                <a:gd name="T45" fmla="*/ 462 h 592"/>
                <a:gd name="T46" fmla="*/ 24 w 602"/>
                <a:gd name="T47" fmla="*/ 411 h 592"/>
                <a:gd name="T48" fmla="*/ 7 w 602"/>
                <a:gd name="T49" fmla="*/ 356 h 592"/>
                <a:gd name="T50" fmla="*/ 0 w 602"/>
                <a:gd name="T51" fmla="*/ 296 h 592"/>
                <a:gd name="T52" fmla="*/ 3 w 602"/>
                <a:gd name="T53" fmla="*/ 266 h 592"/>
                <a:gd name="T54" fmla="*/ 15 w 602"/>
                <a:gd name="T55" fmla="*/ 209 h 592"/>
                <a:gd name="T56" fmla="*/ 38 w 602"/>
                <a:gd name="T57" fmla="*/ 155 h 592"/>
                <a:gd name="T58" fmla="*/ 70 w 602"/>
                <a:gd name="T59" fmla="*/ 108 h 592"/>
                <a:gd name="T60" fmla="*/ 110 w 602"/>
                <a:gd name="T61" fmla="*/ 68 h 592"/>
                <a:gd name="T62" fmla="*/ 158 w 602"/>
                <a:gd name="T63" fmla="*/ 36 h 592"/>
                <a:gd name="T64" fmla="*/ 212 w 602"/>
                <a:gd name="T65" fmla="*/ 13 h 592"/>
                <a:gd name="T66" fmla="*/ 271 w 602"/>
                <a:gd name="T67" fmla="*/ 2 h 592"/>
                <a:gd name="T68" fmla="*/ 302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164897" name="Freeform 66"/>
            <p:cNvSpPr>
              <a:spLocks/>
            </p:cNvSpPr>
            <p:nvPr/>
          </p:nvSpPr>
          <p:spPr bwMode="black">
            <a:xfrm flipH="1">
              <a:off x="315" y="3546"/>
              <a:ext cx="364" cy="361"/>
            </a:xfrm>
            <a:custGeom>
              <a:avLst/>
              <a:gdLst>
                <a:gd name="T0" fmla="*/ 301 w 604"/>
                <a:gd name="T1" fmla="*/ 0 h 603"/>
                <a:gd name="T2" fmla="*/ 362 w 604"/>
                <a:gd name="T3" fmla="*/ 7 h 603"/>
                <a:gd name="T4" fmla="*/ 419 w 604"/>
                <a:gd name="T5" fmla="*/ 25 h 603"/>
                <a:gd name="T6" fmla="*/ 470 w 604"/>
                <a:gd name="T7" fmla="*/ 53 h 603"/>
                <a:gd name="T8" fmla="*/ 514 w 604"/>
                <a:gd name="T9" fmla="*/ 89 h 603"/>
                <a:gd name="T10" fmla="*/ 552 w 604"/>
                <a:gd name="T11" fmla="*/ 133 h 603"/>
                <a:gd name="T12" fmla="*/ 580 w 604"/>
                <a:gd name="T13" fmla="*/ 185 h 603"/>
                <a:gd name="T14" fmla="*/ 598 w 604"/>
                <a:gd name="T15" fmla="*/ 242 h 603"/>
                <a:gd name="T16" fmla="*/ 604 w 604"/>
                <a:gd name="T17" fmla="*/ 302 h 603"/>
                <a:gd name="T18" fmla="*/ 602 w 604"/>
                <a:gd name="T19" fmla="*/ 333 h 603"/>
                <a:gd name="T20" fmla="*/ 590 w 604"/>
                <a:gd name="T21" fmla="*/ 392 h 603"/>
                <a:gd name="T22" fmla="*/ 567 w 604"/>
                <a:gd name="T23" fmla="*/ 445 h 603"/>
                <a:gd name="T24" fmla="*/ 535 w 604"/>
                <a:gd name="T25" fmla="*/ 494 h 603"/>
                <a:gd name="T26" fmla="*/ 493 w 604"/>
                <a:gd name="T27" fmla="*/ 534 h 603"/>
                <a:gd name="T28" fmla="*/ 445 w 604"/>
                <a:gd name="T29" fmla="*/ 567 h 603"/>
                <a:gd name="T30" fmla="*/ 391 w 604"/>
                <a:gd name="T31" fmla="*/ 590 h 603"/>
                <a:gd name="T32" fmla="*/ 332 w 604"/>
                <a:gd name="T33" fmla="*/ 602 h 603"/>
                <a:gd name="T34" fmla="*/ 301 w 604"/>
                <a:gd name="T35" fmla="*/ 603 h 603"/>
                <a:gd name="T36" fmla="*/ 241 w 604"/>
                <a:gd name="T37" fmla="*/ 597 h 603"/>
                <a:gd name="T38" fmla="*/ 185 w 604"/>
                <a:gd name="T39" fmla="*/ 579 h 603"/>
                <a:gd name="T40" fmla="*/ 132 w 604"/>
                <a:gd name="T41" fmla="*/ 551 h 603"/>
                <a:gd name="T42" fmla="*/ 88 w 604"/>
                <a:gd name="T43" fmla="*/ 515 h 603"/>
                <a:gd name="T44" fmla="*/ 51 w 604"/>
                <a:gd name="T45" fmla="*/ 471 h 603"/>
                <a:gd name="T46" fmla="*/ 22 w 604"/>
                <a:gd name="T47" fmla="*/ 418 h 603"/>
                <a:gd name="T48" fmla="*/ 5 w 604"/>
                <a:gd name="T49" fmla="*/ 362 h 603"/>
                <a:gd name="T50" fmla="*/ 0 w 604"/>
                <a:gd name="T51" fmla="*/ 302 h 603"/>
                <a:gd name="T52" fmla="*/ 1 w 604"/>
                <a:gd name="T53" fmla="*/ 271 h 603"/>
                <a:gd name="T54" fmla="*/ 13 w 604"/>
                <a:gd name="T55" fmla="*/ 212 h 603"/>
                <a:gd name="T56" fmla="*/ 36 w 604"/>
                <a:gd name="T57" fmla="*/ 159 h 603"/>
                <a:gd name="T58" fmla="*/ 68 w 604"/>
                <a:gd name="T59" fmla="*/ 110 h 603"/>
                <a:gd name="T60" fmla="*/ 110 w 604"/>
                <a:gd name="T61" fmla="*/ 70 h 603"/>
                <a:gd name="T62" fmla="*/ 158 w 604"/>
                <a:gd name="T63" fmla="*/ 37 h 603"/>
                <a:gd name="T64" fmla="*/ 212 w 604"/>
                <a:gd name="T65" fmla="*/ 14 h 603"/>
                <a:gd name="T66" fmla="*/ 270 w 604"/>
                <a:gd name="T67" fmla="*/ 2 h 603"/>
                <a:gd name="T68" fmla="*/ 301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164898" name="Freeform 67"/>
            <p:cNvSpPr>
              <a:spLocks/>
            </p:cNvSpPr>
            <p:nvPr/>
          </p:nvSpPr>
          <p:spPr bwMode="white">
            <a:xfrm flipH="1">
              <a:off x="324" y="3550"/>
              <a:ext cx="344" cy="344"/>
            </a:xfrm>
            <a:custGeom>
              <a:avLst/>
              <a:gdLst>
                <a:gd name="T0" fmla="*/ 287 w 574"/>
                <a:gd name="T1" fmla="*/ 0 h 572"/>
                <a:gd name="T2" fmla="*/ 345 w 574"/>
                <a:gd name="T3" fmla="*/ 6 h 572"/>
                <a:gd name="T4" fmla="*/ 398 w 574"/>
                <a:gd name="T5" fmla="*/ 23 h 572"/>
                <a:gd name="T6" fmla="*/ 447 w 574"/>
                <a:gd name="T7" fmla="*/ 49 h 572"/>
                <a:gd name="T8" fmla="*/ 489 w 574"/>
                <a:gd name="T9" fmla="*/ 84 h 572"/>
                <a:gd name="T10" fmla="*/ 524 w 574"/>
                <a:gd name="T11" fmla="*/ 127 h 572"/>
                <a:gd name="T12" fmla="*/ 551 w 574"/>
                <a:gd name="T13" fmla="*/ 175 h 572"/>
                <a:gd name="T14" fmla="*/ 569 w 574"/>
                <a:gd name="T15" fmla="*/ 229 h 572"/>
                <a:gd name="T16" fmla="*/ 574 w 574"/>
                <a:gd name="T17" fmla="*/ 287 h 572"/>
                <a:gd name="T18" fmla="*/ 573 w 574"/>
                <a:gd name="T19" fmla="*/ 316 h 572"/>
                <a:gd name="T20" fmla="*/ 561 w 574"/>
                <a:gd name="T21" fmla="*/ 371 h 572"/>
                <a:gd name="T22" fmla="*/ 539 w 574"/>
                <a:gd name="T23" fmla="*/ 423 h 572"/>
                <a:gd name="T24" fmla="*/ 508 w 574"/>
                <a:gd name="T25" fmla="*/ 469 h 572"/>
                <a:gd name="T26" fmla="*/ 469 w 574"/>
                <a:gd name="T27" fmla="*/ 508 h 572"/>
                <a:gd name="T28" fmla="*/ 424 w 574"/>
                <a:gd name="T29" fmla="*/ 538 h 572"/>
                <a:gd name="T30" fmla="*/ 371 w 574"/>
                <a:gd name="T31" fmla="*/ 560 h 572"/>
                <a:gd name="T32" fmla="*/ 317 w 574"/>
                <a:gd name="T33" fmla="*/ 571 h 572"/>
                <a:gd name="T34" fmla="*/ 287 w 574"/>
                <a:gd name="T35" fmla="*/ 572 h 572"/>
                <a:gd name="T36" fmla="*/ 229 w 574"/>
                <a:gd name="T37" fmla="*/ 567 h 572"/>
                <a:gd name="T38" fmla="*/ 176 w 574"/>
                <a:gd name="T39" fmla="*/ 551 h 572"/>
                <a:gd name="T40" fmla="*/ 127 w 574"/>
                <a:gd name="T41" fmla="*/ 524 h 572"/>
                <a:gd name="T42" fmla="*/ 85 w 574"/>
                <a:gd name="T43" fmla="*/ 489 h 572"/>
                <a:gd name="T44" fmla="*/ 50 w 574"/>
                <a:gd name="T45" fmla="*/ 446 h 572"/>
                <a:gd name="T46" fmla="*/ 23 w 574"/>
                <a:gd name="T47" fmla="*/ 398 h 572"/>
                <a:gd name="T48" fmla="*/ 5 w 574"/>
                <a:gd name="T49" fmla="*/ 344 h 572"/>
                <a:gd name="T50" fmla="*/ 0 w 574"/>
                <a:gd name="T51" fmla="*/ 287 h 572"/>
                <a:gd name="T52" fmla="*/ 1 w 574"/>
                <a:gd name="T53" fmla="*/ 257 h 572"/>
                <a:gd name="T54" fmla="*/ 14 w 574"/>
                <a:gd name="T55" fmla="*/ 202 h 572"/>
                <a:gd name="T56" fmla="*/ 35 w 574"/>
                <a:gd name="T57" fmla="*/ 150 h 572"/>
                <a:gd name="T58" fmla="*/ 66 w 574"/>
                <a:gd name="T59" fmla="*/ 104 h 572"/>
                <a:gd name="T60" fmla="*/ 105 w 574"/>
                <a:gd name="T61" fmla="*/ 65 h 572"/>
                <a:gd name="T62" fmla="*/ 150 w 574"/>
                <a:gd name="T63" fmla="*/ 35 h 572"/>
                <a:gd name="T64" fmla="*/ 203 w 574"/>
                <a:gd name="T65" fmla="*/ 13 h 572"/>
                <a:gd name="T66" fmla="*/ 258 w 574"/>
                <a:gd name="T67" fmla="*/ 2 h 572"/>
                <a:gd name="T68" fmla="*/ 287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164899" name="Freeform 68"/>
            <p:cNvSpPr>
              <a:spLocks/>
            </p:cNvSpPr>
            <p:nvPr/>
          </p:nvSpPr>
          <p:spPr bwMode="white">
            <a:xfrm flipH="1">
              <a:off x="327" y="3557"/>
              <a:ext cx="335" cy="333"/>
            </a:xfrm>
            <a:custGeom>
              <a:avLst/>
              <a:gdLst>
                <a:gd name="T0" fmla="*/ 279 w 558"/>
                <a:gd name="T1" fmla="*/ 0 h 554"/>
                <a:gd name="T2" fmla="*/ 335 w 558"/>
                <a:gd name="T3" fmla="*/ 5 h 554"/>
                <a:gd name="T4" fmla="*/ 387 w 558"/>
                <a:gd name="T5" fmla="*/ 21 h 554"/>
                <a:gd name="T6" fmla="*/ 434 w 558"/>
                <a:gd name="T7" fmla="*/ 46 h 554"/>
                <a:gd name="T8" fmla="*/ 476 w 558"/>
                <a:gd name="T9" fmla="*/ 81 h 554"/>
                <a:gd name="T10" fmla="*/ 511 w 558"/>
                <a:gd name="T11" fmla="*/ 121 h 554"/>
                <a:gd name="T12" fmla="*/ 536 w 558"/>
                <a:gd name="T13" fmla="*/ 170 h 554"/>
                <a:gd name="T14" fmla="*/ 552 w 558"/>
                <a:gd name="T15" fmla="*/ 221 h 554"/>
                <a:gd name="T16" fmla="*/ 558 w 558"/>
                <a:gd name="T17" fmla="*/ 277 h 554"/>
                <a:gd name="T18" fmla="*/ 556 w 558"/>
                <a:gd name="T19" fmla="*/ 305 h 554"/>
                <a:gd name="T20" fmla="*/ 545 w 558"/>
                <a:gd name="T21" fmla="*/ 360 h 554"/>
                <a:gd name="T22" fmla="*/ 524 w 558"/>
                <a:gd name="T23" fmla="*/ 410 h 554"/>
                <a:gd name="T24" fmla="*/ 495 w 558"/>
                <a:gd name="T25" fmla="*/ 454 h 554"/>
                <a:gd name="T26" fmla="*/ 457 w 558"/>
                <a:gd name="T27" fmla="*/ 491 h 554"/>
                <a:gd name="T28" fmla="*/ 411 w 558"/>
                <a:gd name="T29" fmla="*/ 521 h 554"/>
                <a:gd name="T30" fmla="*/ 362 w 558"/>
                <a:gd name="T31" fmla="*/ 542 h 554"/>
                <a:gd name="T32" fmla="*/ 307 w 558"/>
                <a:gd name="T33" fmla="*/ 553 h 554"/>
                <a:gd name="T34" fmla="*/ 279 w 558"/>
                <a:gd name="T35" fmla="*/ 554 h 554"/>
                <a:gd name="T36" fmla="*/ 222 w 558"/>
                <a:gd name="T37" fmla="*/ 549 h 554"/>
                <a:gd name="T38" fmla="*/ 170 w 558"/>
                <a:gd name="T39" fmla="*/ 533 h 554"/>
                <a:gd name="T40" fmla="*/ 123 w 558"/>
                <a:gd name="T41" fmla="*/ 507 h 554"/>
                <a:gd name="T42" fmla="*/ 82 w 558"/>
                <a:gd name="T43" fmla="*/ 474 h 554"/>
                <a:gd name="T44" fmla="*/ 48 w 558"/>
                <a:gd name="T45" fmla="*/ 432 h 554"/>
                <a:gd name="T46" fmla="*/ 21 w 558"/>
                <a:gd name="T47" fmla="*/ 385 h 554"/>
                <a:gd name="T48" fmla="*/ 5 w 558"/>
                <a:gd name="T49" fmla="*/ 333 h 554"/>
                <a:gd name="T50" fmla="*/ 0 w 558"/>
                <a:gd name="T51" fmla="*/ 277 h 554"/>
                <a:gd name="T52" fmla="*/ 1 w 558"/>
                <a:gd name="T53" fmla="*/ 249 h 554"/>
                <a:gd name="T54" fmla="*/ 12 w 558"/>
                <a:gd name="T55" fmla="*/ 195 h 554"/>
                <a:gd name="T56" fmla="*/ 33 w 558"/>
                <a:gd name="T57" fmla="*/ 144 h 554"/>
                <a:gd name="T58" fmla="*/ 64 w 558"/>
                <a:gd name="T59" fmla="*/ 100 h 554"/>
                <a:gd name="T60" fmla="*/ 102 w 558"/>
                <a:gd name="T61" fmla="*/ 62 h 554"/>
                <a:gd name="T62" fmla="*/ 146 w 558"/>
                <a:gd name="T63" fmla="*/ 33 h 554"/>
                <a:gd name="T64" fmla="*/ 196 w 558"/>
                <a:gd name="T65" fmla="*/ 12 h 554"/>
                <a:gd name="T66" fmla="*/ 251 w 558"/>
                <a:gd name="T67" fmla="*/ 1 h 554"/>
                <a:gd name="T68" fmla="*/ 279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164900" name="Freeform 69"/>
            <p:cNvSpPr>
              <a:spLocks/>
            </p:cNvSpPr>
            <p:nvPr/>
          </p:nvSpPr>
          <p:spPr bwMode="white">
            <a:xfrm flipH="1">
              <a:off x="330" y="3562"/>
              <a:ext cx="325" cy="324"/>
            </a:xfrm>
            <a:custGeom>
              <a:avLst/>
              <a:gdLst>
                <a:gd name="T0" fmla="*/ 270 w 543"/>
                <a:gd name="T1" fmla="*/ 0 h 539"/>
                <a:gd name="T2" fmla="*/ 325 w 543"/>
                <a:gd name="T3" fmla="*/ 5 h 539"/>
                <a:gd name="T4" fmla="*/ 376 w 543"/>
                <a:gd name="T5" fmla="*/ 21 h 539"/>
                <a:gd name="T6" fmla="*/ 422 w 543"/>
                <a:gd name="T7" fmla="*/ 47 h 539"/>
                <a:gd name="T8" fmla="*/ 463 w 543"/>
                <a:gd name="T9" fmla="*/ 79 h 539"/>
                <a:gd name="T10" fmla="*/ 496 w 543"/>
                <a:gd name="T11" fmla="*/ 119 h 539"/>
                <a:gd name="T12" fmla="*/ 521 w 543"/>
                <a:gd name="T13" fmla="*/ 165 h 539"/>
                <a:gd name="T14" fmla="*/ 537 w 543"/>
                <a:gd name="T15" fmla="*/ 216 h 539"/>
                <a:gd name="T16" fmla="*/ 543 w 543"/>
                <a:gd name="T17" fmla="*/ 269 h 539"/>
                <a:gd name="T18" fmla="*/ 541 w 543"/>
                <a:gd name="T19" fmla="*/ 297 h 539"/>
                <a:gd name="T20" fmla="*/ 530 w 543"/>
                <a:gd name="T21" fmla="*/ 350 h 539"/>
                <a:gd name="T22" fmla="*/ 509 w 543"/>
                <a:gd name="T23" fmla="*/ 398 h 539"/>
                <a:gd name="T24" fmla="*/ 481 w 543"/>
                <a:gd name="T25" fmla="*/ 441 h 539"/>
                <a:gd name="T26" fmla="*/ 443 w 543"/>
                <a:gd name="T27" fmla="*/ 477 h 539"/>
                <a:gd name="T28" fmla="*/ 400 w 543"/>
                <a:gd name="T29" fmla="*/ 506 h 539"/>
                <a:gd name="T30" fmla="*/ 351 w 543"/>
                <a:gd name="T31" fmla="*/ 526 h 539"/>
                <a:gd name="T32" fmla="*/ 299 w 543"/>
                <a:gd name="T33" fmla="*/ 537 h 539"/>
                <a:gd name="T34" fmla="*/ 270 w 543"/>
                <a:gd name="T35" fmla="*/ 539 h 539"/>
                <a:gd name="T36" fmla="*/ 217 w 543"/>
                <a:gd name="T37" fmla="*/ 533 h 539"/>
                <a:gd name="T38" fmla="*/ 164 w 543"/>
                <a:gd name="T39" fmla="*/ 518 h 539"/>
                <a:gd name="T40" fmla="*/ 119 w 543"/>
                <a:gd name="T41" fmla="*/ 493 h 539"/>
                <a:gd name="T42" fmla="*/ 79 w 543"/>
                <a:gd name="T43" fmla="*/ 459 h 539"/>
                <a:gd name="T44" fmla="*/ 45 w 543"/>
                <a:gd name="T45" fmla="*/ 421 h 539"/>
                <a:gd name="T46" fmla="*/ 21 w 543"/>
                <a:gd name="T47" fmla="*/ 374 h 539"/>
                <a:gd name="T48" fmla="*/ 5 w 543"/>
                <a:gd name="T49" fmla="*/ 324 h 539"/>
                <a:gd name="T50" fmla="*/ 0 w 543"/>
                <a:gd name="T51" fmla="*/ 269 h 539"/>
                <a:gd name="T52" fmla="*/ 1 w 543"/>
                <a:gd name="T53" fmla="*/ 242 h 539"/>
                <a:gd name="T54" fmla="*/ 12 w 543"/>
                <a:gd name="T55" fmla="*/ 190 h 539"/>
                <a:gd name="T56" fmla="*/ 32 w 543"/>
                <a:gd name="T57" fmla="*/ 142 h 539"/>
                <a:gd name="T58" fmla="*/ 61 w 543"/>
                <a:gd name="T59" fmla="*/ 98 h 539"/>
                <a:gd name="T60" fmla="*/ 97 w 543"/>
                <a:gd name="T61" fmla="*/ 62 h 539"/>
                <a:gd name="T62" fmla="*/ 142 w 543"/>
                <a:gd name="T63" fmla="*/ 32 h 539"/>
                <a:gd name="T64" fmla="*/ 190 w 543"/>
                <a:gd name="T65" fmla="*/ 12 h 539"/>
                <a:gd name="T66" fmla="*/ 244 w 543"/>
                <a:gd name="T67" fmla="*/ 1 h 539"/>
                <a:gd name="T68" fmla="*/ 270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164901" name="Freeform 70"/>
            <p:cNvSpPr>
              <a:spLocks/>
            </p:cNvSpPr>
            <p:nvPr/>
          </p:nvSpPr>
          <p:spPr bwMode="white">
            <a:xfrm flipH="1">
              <a:off x="332" y="3568"/>
              <a:ext cx="318" cy="314"/>
            </a:xfrm>
            <a:custGeom>
              <a:avLst/>
              <a:gdLst>
                <a:gd name="T0" fmla="*/ 264 w 530"/>
                <a:gd name="T1" fmla="*/ 0 h 523"/>
                <a:gd name="T2" fmla="*/ 318 w 530"/>
                <a:gd name="T3" fmla="*/ 6 h 523"/>
                <a:gd name="T4" fmla="*/ 367 w 530"/>
                <a:gd name="T5" fmla="*/ 22 h 523"/>
                <a:gd name="T6" fmla="*/ 413 w 530"/>
                <a:gd name="T7" fmla="*/ 46 h 523"/>
                <a:gd name="T8" fmla="*/ 452 w 530"/>
                <a:gd name="T9" fmla="*/ 78 h 523"/>
                <a:gd name="T10" fmla="*/ 484 w 530"/>
                <a:gd name="T11" fmla="*/ 117 h 523"/>
                <a:gd name="T12" fmla="*/ 508 w 530"/>
                <a:gd name="T13" fmla="*/ 161 h 523"/>
                <a:gd name="T14" fmla="*/ 524 w 530"/>
                <a:gd name="T15" fmla="*/ 209 h 523"/>
                <a:gd name="T16" fmla="*/ 530 w 530"/>
                <a:gd name="T17" fmla="*/ 262 h 523"/>
                <a:gd name="T18" fmla="*/ 528 w 530"/>
                <a:gd name="T19" fmla="*/ 288 h 523"/>
                <a:gd name="T20" fmla="*/ 517 w 530"/>
                <a:gd name="T21" fmla="*/ 339 h 523"/>
                <a:gd name="T22" fmla="*/ 497 w 530"/>
                <a:gd name="T23" fmla="*/ 386 h 523"/>
                <a:gd name="T24" fmla="*/ 468 w 530"/>
                <a:gd name="T25" fmla="*/ 428 h 523"/>
                <a:gd name="T26" fmla="*/ 433 w 530"/>
                <a:gd name="T27" fmla="*/ 464 h 523"/>
                <a:gd name="T28" fmla="*/ 390 w 530"/>
                <a:gd name="T29" fmla="*/ 492 h 523"/>
                <a:gd name="T30" fmla="*/ 343 w 530"/>
                <a:gd name="T31" fmla="*/ 512 h 523"/>
                <a:gd name="T32" fmla="*/ 292 w 530"/>
                <a:gd name="T33" fmla="*/ 522 h 523"/>
                <a:gd name="T34" fmla="*/ 264 w 530"/>
                <a:gd name="T35" fmla="*/ 523 h 523"/>
                <a:gd name="T36" fmla="*/ 212 w 530"/>
                <a:gd name="T37" fmla="*/ 517 h 523"/>
                <a:gd name="T38" fmla="*/ 162 w 530"/>
                <a:gd name="T39" fmla="*/ 503 h 523"/>
                <a:gd name="T40" fmla="*/ 117 w 530"/>
                <a:gd name="T41" fmla="*/ 479 h 523"/>
                <a:gd name="T42" fmla="*/ 78 w 530"/>
                <a:gd name="T43" fmla="*/ 446 h 523"/>
                <a:gd name="T44" fmla="*/ 46 w 530"/>
                <a:gd name="T45" fmla="*/ 408 h 523"/>
                <a:gd name="T46" fmla="*/ 21 w 530"/>
                <a:gd name="T47" fmla="*/ 363 h 523"/>
                <a:gd name="T48" fmla="*/ 5 w 530"/>
                <a:gd name="T49" fmla="*/ 315 h 523"/>
                <a:gd name="T50" fmla="*/ 0 w 530"/>
                <a:gd name="T51" fmla="*/ 262 h 523"/>
                <a:gd name="T52" fmla="*/ 1 w 530"/>
                <a:gd name="T53" fmla="*/ 236 h 523"/>
                <a:gd name="T54" fmla="*/ 12 w 530"/>
                <a:gd name="T55" fmla="*/ 185 h 523"/>
                <a:gd name="T56" fmla="*/ 32 w 530"/>
                <a:gd name="T57" fmla="*/ 138 h 523"/>
                <a:gd name="T58" fmla="*/ 60 w 530"/>
                <a:gd name="T59" fmla="*/ 97 h 523"/>
                <a:gd name="T60" fmla="*/ 96 w 530"/>
                <a:gd name="T61" fmla="*/ 61 h 523"/>
                <a:gd name="T62" fmla="*/ 139 w 530"/>
                <a:gd name="T63" fmla="*/ 32 h 523"/>
                <a:gd name="T64" fmla="*/ 186 w 530"/>
                <a:gd name="T65" fmla="*/ 12 h 523"/>
                <a:gd name="T66" fmla="*/ 237 w 530"/>
                <a:gd name="T67" fmla="*/ 2 h 523"/>
                <a:gd name="T68" fmla="*/ 264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164902" name="Freeform 71"/>
            <p:cNvSpPr>
              <a:spLocks/>
            </p:cNvSpPr>
            <p:nvPr/>
          </p:nvSpPr>
          <p:spPr bwMode="white">
            <a:xfrm flipH="1">
              <a:off x="334" y="3574"/>
              <a:ext cx="309" cy="304"/>
            </a:xfrm>
            <a:custGeom>
              <a:avLst/>
              <a:gdLst>
                <a:gd name="T0" fmla="*/ 257 w 513"/>
                <a:gd name="T1" fmla="*/ 0 h 505"/>
                <a:gd name="T2" fmla="*/ 308 w 513"/>
                <a:gd name="T3" fmla="*/ 5 h 505"/>
                <a:gd name="T4" fmla="*/ 356 w 513"/>
                <a:gd name="T5" fmla="*/ 20 h 505"/>
                <a:gd name="T6" fmla="*/ 401 w 513"/>
                <a:gd name="T7" fmla="*/ 43 h 505"/>
                <a:gd name="T8" fmla="*/ 438 w 513"/>
                <a:gd name="T9" fmla="*/ 74 h 505"/>
                <a:gd name="T10" fmla="*/ 469 w 513"/>
                <a:gd name="T11" fmla="*/ 111 h 505"/>
                <a:gd name="T12" fmla="*/ 493 w 513"/>
                <a:gd name="T13" fmla="*/ 154 h 505"/>
                <a:gd name="T14" fmla="*/ 508 w 513"/>
                <a:gd name="T15" fmla="*/ 202 h 505"/>
                <a:gd name="T16" fmla="*/ 513 w 513"/>
                <a:gd name="T17" fmla="*/ 253 h 505"/>
                <a:gd name="T18" fmla="*/ 512 w 513"/>
                <a:gd name="T19" fmla="*/ 279 h 505"/>
                <a:gd name="T20" fmla="*/ 501 w 513"/>
                <a:gd name="T21" fmla="*/ 328 h 505"/>
                <a:gd name="T22" fmla="*/ 482 w 513"/>
                <a:gd name="T23" fmla="*/ 372 h 505"/>
                <a:gd name="T24" fmla="*/ 454 w 513"/>
                <a:gd name="T25" fmla="*/ 414 h 505"/>
                <a:gd name="T26" fmla="*/ 419 w 513"/>
                <a:gd name="T27" fmla="*/ 448 h 505"/>
                <a:gd name="T28" fmla="*/ 379 w 513"/>
                <a:gd name="T29" fmla="*/ 476 h 505"/>
                <a:gd name="T30" fmla="*/ 332 w 513"/>
                <a:gd name="T31" fmla="*/ 494 h 505"/>
                <a:gd name="T32" fmla="*/ 283 w 513"/>
                <a:gd name="T33" fmla="*/ 504 h 505"/>
                <a:gd name="T34" fmla="*/ 257 w 513"/>
                <a:gd name="T35" fmla="*/ 505 h 505"/>
                <a:gd name="T36" fmla="*/ 205 w 513"/>
                <a:gd name="T37" fmla="*/ 501 h 505"/>
                <a:gd name="T38" fmla="*/ 157 w 513"/>
                <a:gd name="T39" fmla="*/ 486 h 505"/>
                <a:gd name="T40" fmla="*/ 114 w 513"/>
                <a:gd name="T41" fmla="*/ 462 h 505"/>
                <a:gd name="T42" fmla="*/ 75 w 513"/>
                <a:gd name="T43" fmla="*/ 431 h 505"/>
                <a:gd name="T44" fmla="*/ 44 w 513"/>
                <a:gd name="T45" fmla="*/ 394 h 505"/>
                <a:gd name="T46" fmla="*/ 20 w 513"/>
                <a:gd name="T47" fmla="*/ 351 h 505"/>
                <a:gd name="T48" fmla="*/ 5 w 513"/>
                <a:gd name="T49" fmla="*/ 304 h 505"/>
                <a:gd name="T50" fmla="*/ 0 w 513"/>
                <a:gd name="T51" fmla="*/ 253 h 505"/>
                <a:gd name="T52" fmla="*/ 1 w 513"/>
                <a:gd name="T53" fmla="*/ 226 h 505"/>
                <a:gd name="T54" fmla="*/ 12 w 513"/>
                <a:gd name="T55" fmla="*/ 178 h 505"/>
                <a:gd name="T56" fmla="*/ 31 w 513"/>
                <a:gd name="T57" fmla="*/ 133 h 505"/>
                <a:gd name="T58" fmla="*/ 59 w 513"/>
                <a:gd name="T59" fmla="*/ 92 h 505"/>
                <a:gd name="T60" fmla="*/ 94 w 513"/>
                <a:gd name="T61" fmla="*/ 58 h 505"/>
                <a:gd name="T62" fmla="*/ 134 w 513"/>
                <a:gd name="T63" fmla="*/ 31 h 505"/>
                <a:gd name="T64" fmla="*/ 181 w 513"/>
                <a:gd name="T65" fmla="*/ 11 h 505"/>
                <a:gd name="T66" fmla="*/ 230 w 513"/>
                <a:gd name="T67" fmla="*/ 1 h 505"/>
                <a:gd name="T68" fmla="*/ 257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164903" name="Freeform 72"/>
            <p:cNvSpPr>
              <a:spLocks/>
            </p:cNvSpPr>
            <p:nvPr/>
          </p:nvSpPr>
          <p:spPr bwMode="white">
            <a:xfrm flipH="1">
              <a:off x="337" y="3580"/>
              <a:ext cx="300" cy="294"/>
            </a:xfrm>
            <a:custGeom>
              <a:avLst/>
              <a:gdLst>
                <a:gd name="T0" fmla="*/ 250 w 499"/>
                <a:gd name="T1" fmla="*/ 0 h 489"/>
                <a:gd name="T2" fmla="*/ 299 w 499"/>
                <a:gd name="T3" fmla="*/ 6 h 489"/>
                <a:gd name="T4" fmla="*/ 346 w 499"/>
                <a:gd name="T5" fmla="*/ 20 h 489"/>
                <a:gd name="T6" fmla="*/ 389 w 499"/>
                <a:gd name="T7" fmla="*/ 42 h 489"/>
                <a:gd name="T8" fmla="*/ 425 w 499"/>
                <a:gd name="T9" fmla="*/ 73 h 489"/>
                <a:gd name="T10" fmla="*/ 456 w 499"/>
                <a:gd name="T11" fmla="*/ 109 h 489"/>
                <a:gd name="T12" fmla="*/ 479 w 499"/>
                <a:gd name="T13" fmla="*/ 150 h 489"/>
                <a:gd name="T14" fmla="*/ 494 w 499"/>
                <a:gd name="T15" fmla="*/ 196 h 489"/>
                <a:gd name="T16" fmla="*/ 499 w 499"/>
                <a:gd name="T17" fmla="*/ 246 h 489"/>
                <a:gd name="T18" fmla="*/ 498 w 499"/>
                <a:gd name="T19" fmla="*/ 270 h 489"/>
                <a:gd name="T20" fmla="*/ 487 w 499"/>
                <a:gd name="T21" fmla="*/ 318 h 489"/>
                <a:gd name="T22" fmla="*/ 468 w 499"/>
                <a:gd name="T23" fmla="*/ 362 h 489"/>
                <a:gd name="T24" fmla="*/ 441 w 499"/>
                <a:gd name="T25" fmla="*/ 401 h 489"/>
                <a:gd name="T26" fmla="*/ 408 w 499"/>
                <a:gd name="T27" fmla="*/ 435 h 489"/>
                <a:gd name="T28" fmla="*/ 368 w 499"/>
                <a:gd name="T29" fmla="*/ 460 h 489"/>
                <a:gd name="T30" fmla="*/ 323 w 499"/>
                <a:gd name="T31" fmla="*/ 479 h 489"/>
                <a:gd name="T32" fmla="*/ 275 w 499"/>
                <a:gd name="T33" fmla="*/ 488 h 489"/>
                <a:gd name="T34" fmla="*/ 250 w 499"/>
                <a:gd name="T35" fmla="*/ 489 h 489"/>
                <a:gd name="T36" fmla="*/ 199 w 499"/>
                <a:gd name="T37" fmla="*/ 485 h 489"/>
                <a:gd name="T38" fmla="*/ 152 w 499"/>
                <a:gd name="T39" fmla="*/ 471 h 489"/>
                <a:gd name="T40" fmla="*/ 110 w 499"/>
                <a:gd name="T41" fmla="*/ 448 h 489"/>
                <a:gd name="T42" fmla="*/ 73 w 499"/>
                <a:gd name="T43" fmla="*/ 418 h 489"/>
                <a:gd name="T44" fmla="*/ 43 w 499"/>
                <a:gd name="T45" fmla="*/ 382 h 489"/>
                <a:gd name="T46" fmla="*/ 19 w 499"/>
                <a:gd name="T47" fmla="*/ 341 h 489"/>
                <a:gd name="T48" fmla="*/ 4 w 499"/>
                <a:gd name="T49" fmla="*/ 294 h 489"/>
                <a:gd name="T50" fmla="*/ 0 w 499"/>
                <a:gd name="T51" fmla="*/ 246 h 489"/>
                <a:gd name="T52" fmla="*/ 2 w 499"/>
                <a:gd name="T53" fmla="*/ 220 h 489"/>
                <a:gd name="T54" fmla="*/ 11 w 499"/>
                <a:gd name="T55" fmla="*/ 173 h 489"/>
                <a:gd name="T56" fmla="*/ 30 w 499"/>
                <a:gd name="T57" fmla="*/ 129 h 489"/>
                <a:gd name="T58" fmla="*/ 57 w 499"/>
                <a:gd name="T59" fmla="*/ 90 h 489"/>
                <a:gd name="T60" fmla="*/ 90 w 499"/>
                <a:gd name="T61" fmla="*/ 57 h 489"/>
                <a:gd name="T62" fmla="*/ 130 w 499"/>
                <a:gd name="T63" fmla="*/ 30 h 489"/>
                <a:gd name="T64" fmla="*/ 175 w 499"/>
                <a:gd name="T65" fmla="*/ 11 h 489"/>
                <a:gd name="T66" fmla="*/ 224 w 499"/>
                <a:gd name="T67" fmla="*/ 2 h 489"/>
                <a:gd name="T68" fmla="*/ 25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164904" name="Freeform 73"/>
            <p:cNvSpPr>
              <a:spLocks/>
            </p:cNvSpPr>
            <p:nvPr/>
          </p:nvSpPr>
          <p:spPr bwMode="white">
            <a:xfrm flipH="1">
              <a:off x="341" y="3586"/>
              <a:ext cx="290" cy="284"/>
            </a:xfrm>
            <a:custGeom>
              <a:avLst/>
              <a:gdLst>
                <a:gd name="T0" fmla="*/ 242 w 484"/>
                <a:gd name="T1" fmla="*/ 0 h 473"/>
                <a:gd name="T2" fmla="*/ 291 w 484"/>
                <a:gd name="T3" fmla="*/ 5 h 473"/>
                <a:gd name="T4" fmla="*/ 336 w 484"/>
                <a:gd name="T5" fmla="*/ 19 h 473"/>
                <a:gd name="T6" fmla="*/ 378 w 484"/>
                <a:gd name="T7" fmla="*/ 41 h 473"/>
                <a:gd name="T8" fmla="*/ 413 w 484"/>
                <a:gd name="T9" fmla="*/ 69 h 473"/>
                <a:gd name="T10" fmla="*/ 442 w 484"/>
                <a:gd name="T11" fmla="*/ 104 h 473"/>
                <a:gd name="T12" fmla="*/ 465 w 484"/>
                <a:gd name="T13" fmla="*/ 144 h 473"/>
                <a:gd name="T14" fmla="*/ 480 w 484"/>
                <a:gd name="T15" fmla="*/ 189 h 473"/>
                <a:gd name="T16" fmla="*/ 484 w 484"/>
                <a:gd name="T17" fmla="*/ 237 h 473"/>
                <a:gd name="T18" fmla="*/ 482 w 484"/>
                <a:gd name="T19" fmla="*/ 261 h 473"/>
                <a:gd name="T20" fmla="*/ 473 w 484"/>
                <a:gd name="T21" fmla="*/ 307 h 473"/>
                <a:gd name="T22" fmla="*/ 454 w 484"/>
                <a:gd name="T23" fmla="*/ 349 h 473"/>
                <a:gd name="T24" fmla="*/ 429 w 484"/>
                <a:gd name="T25" fmla="*/ 387 h 473"/>
                <a:gd name="T26" fmla="*/ 395 w 484"/>
                <a:gd name="T27" fmla="*/ 419 h 473"/>
                <a:gd name="T28" fmla="*/ 358 w 484"/>
                <a:gd name="T29" fmla="*/ 445 h 473"/>
                <a:gd name="T30" fmla="*/ 313 w 484"/>
                <a:gd name="T31" fmla="*/ 462 h 473"/>
                <a:gd name="T32" fmla="*/ 267 w 484"/>
                <a:gd name="T33" fmla="*/ 471 h 473"/>
                <a:gd name="T34" fmla="*/ 242 w 484"/>
                <a:gd name="T35" fmla="*/ 473 h 473"/>
                <a:gd name="T36" fmla="*/ 194 w 484"/>
                <a:gd name="T37" fmla="*/ 469 h 473"/>
                <a:gd name="T38" fmla="*/ 149 w 484"/>
                <a:gd name="T39" fmla="*/ 454 h 473"/>
                <a:gd name="T40" fmla="*/ 107 w 484"/>
                <a:gd name="T41" fmla="*/ 433 h 473"/>
                <a:gd name="T42" fmla="*/ 71 w 484"/>
                <a:gd name="T43" fmla="*/ 404 h 473"/>
                <a:gd name="T44" fmla="*/ 41 w 484"/>
                <a:gd name="T45" fmla="*/ 368 h 473"/>
                <a:gd name="T46" fmla="*/ 20 w 484"/>
                <a:gd name="T47" fmla="*/ 328 h 473"/>
                <a:gd name="T48" fmla="*/ 5 w 484"/>
                <a:gd name="T49" fmla="*/ 284 h 473"/>
                <a:gd name="T50" fmla="*/ 0 w 484"/>
                <a:gd name="T51" fmla="*/ 237 h 473"/>
                <a:gd name="T52" fmla="*/ 1 w 484"/>
                <a:gd name="T53" fmla="*/ 213 h 473"/>
                <a:gd name="T54" fmla="*/ 12 w 484"/>
                <a:gd name="T55" fmla="*/ 167 h 473"/>
                <a:gd name="T56" fmla="*/ 29 w 484"/>
                <a:gd name="T57" fmla="*/ 124 h 473"/>
                <a:gd name="T58" fmla="*/ 56 w 484"/>
                <a:gd name="T59" fmla="*/ 87 h 473"/>
                <a:gd name="T60" fmla="*/ 88 w 484"/>
                <a:gd name="T61" fmla="*/ 55 h 473"/>
                <a:gd name="T62" fmla="*/ 127 w 484"/>
                <a:gd name="T63" fmla="*/ 29 h 473"/>
                <a:gd name="T64" fmla="*/ 170 w 484"/>
                <a:gd name="T65" fmla="*/ 10 h 473"/>
                <a:gd name="T66" fmla="*/ 217 w 484"/>
                <a:gd name="T67" fmla="*/ 1 h 473"/>
                <a:gd name="T68" fmla="*/ 242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164905" name="Freeform 74"/>
            <p:cNvSpPr>
              <a:spLocks/>
            </p:cNvSpPr>
            <p:nvPr/>
          </p:nvSpPr>
          <p:spPr bwMode="white">
            <a:xfrm flipH="1">
              <a:off x="344" y="3593"/>
              <a:ext cx="281" cy="273"/>
            </a:xfrm>
            <a:custGeom>
              <a:avLst/>
              <a:gdLst>
                <a:gd name="T0" fmla="*/ 234 w 469"/>
                <a:gd name="T1" fmla="*/ 0 h 456"/>
                <a:gd name="T2" fmla="*/ 281 w 469"/>
                <a:gd name="T3" fmla="*/ 4 h 456"/>
                <a:gd name="T4" fmla="*/ 325 w 469"/>
                <a:gd name="T5" fmla="*/ 18 h 456"/>
                <a:gd name="T6" fmla="*/ 366 w 469"/>
                <a:gd name="T7" fmla="*/ 39 h 456"/>
                <a:gd name="T8" fmla="*/ 399 w 469"/>
                <a:gd name="T9" fmla="*/ 67 h 456"/>
                <a:gd name="T10" fmla="*/ 429 w 469"/>
                <a:gd name="T11" fmla="*/ 101 h 456"/>
                <a:gd name="T12" fmla="*/ 450 w 469"/>
                <a:gd name="T13" fmla="*/ 140 h 456"/>
                <a:gd name="T14" fmla="*/ 463 w 469"/>
                <a:gd name="T15" fmla="*/ 183 h 456"/>
                <a:gd name="T16" fmla="*/ 469 w 469"/>
                <a:gd name="T17" fmla="*/ 228 h 456"/>
                <a:gd name="T18" fmla="*/ 467 w 469"/>
                <a:gd name="T19" fmla="*/ 251 h 456"/>
                <a:gd name="T20" fmla="*/ 458 w 469"/>
                <a:gd name="T21" fmla="*/ 297 h 456"/>
                <a:gd name="T22" fmla="*/ 441 w 469"/>
                <a:gd name="T23" fmla="*/ 337 h 456"/>
                <a:gd name="T24" fmla="*/ 415 w 469"/>
                <a:gd name="T25" fmla="*/ 373 h 456"/>
                <a:gd name="T26" fmla="*/ 383 w 469"/>
                <a:gd name="T27" fmla="*/ 404 h 456"/>
                <a:gd name="T28" fmla="*/ 345 w 469"/>
                <a:gd name="T29" fmla="*/ 429 h 456"/>
                <a:gd name="T30" fmla="*/ 304 w 469"/>
                <a:gd name="T31" fmla="*/ 447 h 456"/>
                <a:gd name="T32" fmla="*/ 258 w 469"/>
                <a:gd name="T33" fmla="*/ 455 h 456"/>
                <a:gd name="T34" fmla="*/ 234 w 469"/>
                <a:gd name="T35" fmla="*/ 456 h 456"/>
                <a:gd name="T36" fmla="*/ 187 w 469"/>
                <a:gd name="T37" fmla="*/ 452 h 456"/>
                <a:gd name="T38" fmla="*/ 143 w 469"/>
                <a:gd name="T39" fmla="*/ 439 h 456"/>
                <a:gd name="T40" fmla="*/ 103 w 469"/>
                <a:gd name="T41" fmla="*/ 417 h 456"/>
                <a:gd name="T42" fmla="*/ 68 w 469"/>
                <a:gd name="T43" fmla="*/ 389 h 456"/>
                <a:gd name="T44" fmla="*/ 40 w 469"/>
                <a:gd name="T45" fmla="*/ 356 h 456"/>
                <a:gd name="T46" fmla="*/ 18 w 469"/>
                <a:gd name="T47" fmla="*/ 317 h 456"/>
                <a:gd name="T48" fmla="*/ 5 w 469"/>
                <a:gd name="T49" fmla="*/ 274 h 456"/>
                <a:gd name="T50" fmla="*/ 0 w 469"/>
                <a:gd name="T51" fmla="*/ 228 h 456"/>
                <a:gd name="T52" fmla="*/ 1 w 469"/>
                <a:gd name="T53" fmla="*/ 205 h 456"/>
                <a:gd name="T54" fmla="*/ 10 w 469"/>
                <a:gd name="T55" fmla="*/ 161 h 456"/>
                <a:gd name="T56" fmla="*/ 28 w 469"/>
                <a:gd name="T57" fmla="*/ 120 h 456"/>
                <a:gd name="T58" fmla="*/ 53 w 469"/>
                <a:gd name="T59" fmla="*/ 84 h 456"/>
                <a:gd name="T60" fmla="*/ 85 w 469"/>
                <a:gd name="T61" fmla="*/ 53 h 456"/>
                <a:gd name="T62" fmla="*/ 123 w 469"/>
                <a:gd name="T63" fmla="*/ 27 h 456"/>
                <a:gd name="T64" fmla="*/ 164 w 469"/>
                <a:gd name="T65" fmla="*/ 10 h 456"/>
                <a:gd name="T66" fmla="*/ 210 w 469"/>
                <a:gd name="T67" fmla="*/ 2 h 456"/>
                <a:gd name="T68" fmla="*/ 23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164906" name="Freeform 75"/>
            <p:cNvSpPr>
              <a:spLocks/>
            </p:cNvSpPr>
            <p:nvPr/>
          </p:nvSpPr>
          <p:spPr bwMode="white">
            <a:xfrm flipH="1">
              <a:off x="347" y="3598"/>
              <a:ext cx="271" cy="265"/>
            </a:xfrm>
            <a:custGeom>
              <a:avLst/>
              <a:gdLst>
                <a:gd name="T0" fmla="*/ 227 w 453"/>
                <a:gd name="T1" fmla="*/ 0 h 439"/>
                <a:gd name="T2" fmla="*/ 272 w 453"/>
                <a:gd name="T3" fmla="*/ 4 h 439"/>
                <a:gd name="T4" fmla="*/ 315 w 453"/>
                <a:gd name="T5" fmla="*/ 17 h 439"/>
                <a:gd name="T6" fmla="*/ 354 w 453"/>
                <a:gd name="T7" fmla="*/ 37 h 439"/>
                <a:gd name="T8" fmla="*/ 388 w 453"/>
                <a:gd name="T9" fmla="*/ 64 h 439"/>
                <a:gd name="T10" fmla="*/ 414 w 453"/>
                <a:gd name="T11" fmla="*/ 98 h 439"/>
                <a:gd name="T12" fmla="*/ 436 w 453"/>
                <a:gd name="T13" fmla="*/ 134 h 439"/>
                <a:gd name="T14" fmla="*/ 449 w 453"/>
                <a:gd name="T15" fmla="*/ 175 h 439"/>
                <a:gd name="T16" fmla="*/ 453 w 453"/>
                <a:gd name="T17" fmla="*/ 220 h 439"/>
                <a:gd name="T18" fmla="*/ 452 w 453"/>
                <a:gd name="T19" fmla="*/ 242 h 439"/>
                <a:gd name="T20" fmla="*/ 444 w 453"/>
                <a:gd name="T21" fmla="*/ 285 h 439"/>
                <a:gd name="T22" fmla="*/ 427 w 453"/>
                <a:gd name="T23" fmla="*/ 324 h 439"/>
                <a:gd name="T24" fmla="*/ 402 w 453"/>
                <a:gd name="T25" fmla="*/ 360 h 439"/>
                <a:gd name="T26" fmla="*/ 372 w 453"/>
                <a:gd name="T27" fmla="*/ 390 h 439"/>
                <a:gd name="T28" fmla="*/ 335 w 453"/>
                <a:gd name="T29" fmla="*/ 413 h 439"/>
                <a:gd name="T30" fmla="*/ 294 w 453"/>
                <a:gd name="T31" fmla="*/ 430 h 439"/>
                <a:gd name="T32" fmla="*/ 250 w 453"/>
                <a:gd name="T33" fmla="*/ 438 h 439"/>
                <a:gd name="T34" fmla="*/ 227 w 453"/>
                <a:gd name="T35" fmla="*/ 439 h 439"/>
                <a:gd name="T36" fmla="*/ 181 w 453"/>
                <a:gd name="T37" fmla="*/ 435 h 439"/>
                <a:gd name="T38" fmla="*/ 138 w 453"/>
                <a:gd name="T39" fmla="*/ 422 h 439"/>
                <a:gd name="T40" fmla="*/ 101 w 453"/>
                <a:gd name="T41" fmla="*/ 402 h 439"/>
                <a:gd name="T42" fmla="*/ 66 w 453"/>
                <a:gd name="T43" fmla="*/ 375 h 439"/>
                <a:gd name="T44" fmla="*/ 39 w 453"/>
                <a:gd name="T45" fmla="*/ 343 h 439"/>
                <a:gd name="T46" fmla="*/ 18 w 453"/>
                <a:gd name="T47" fmla="*/ 305 h 439"/>
                <a:gd name="T48" fmla="*/ 4 w 453"/>
                <a:gd name="T49" fmla="*/ 264 h 439"/>
                <a:gd name="T50" fmla="*/ 0 w 453"/>
                <a:gd name="T51" fmla="*/ 220 h 439"/>
                <a:gd name="T52" fmla="*/ 2 w 453"/>
                <a:gd name="T53" fmla="*/ 198 h 439"/>
                <a:gd name="T54" fmla="*/ 10 w 453"/>
                <a:gd name="T55" fmla="*/ 155 h 439"/>
                <a:gd name="T56" fmla="*/ 27 w 453"/>
                <a:gd name="T57" fmla="*/ 115 h 439"/>
                <a:gd name="T58" fmla="*/ 53 w 453"/>
                <a:gd name="T59" fmla="*/ 80 h 439"/>
                <a:gd name="T60" fmla="*/ 83 w 453"/>
                <a:gd name="T61" fmla="*/ 51 h 439"/>
                <a:gd name="T62" fmla="*/ 120 w 453"/>
                <a:gd name="T63" fmla="*/ 27 h 439"/>
                <a:gd name="T64" fmla="*/ 160 w 453"/>
                <a:gd name="T65" fmla="*/ 11 h 439"/>
                <a:gd name="T66" fmla="*/ 204 w 453"/>
                <a:gd name="T67" fmla="*/ 1 h 439"/>
                <a:gd name="T68" fmla="*/ 227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164907" name="Freeform 76"/>
            <p:cNvSpPr>
              <a:spLocks/>
            </p:cNvSpPr>
            <p:nvPr/>
          </p:nvSpPr>
          <p:spPr bwMode="white">
            <a:xfrm flipH="1">
              <a:off x="349" y="3604"/>
              <a:ext cx="263" cy="253"/>
            </a:xfrm>
            <a:custGeom>
              <a:avLst/>
              <a:gdLst>
                <a:gd name="T0" fmla="*/ 218 w 438"/>
                <a:gd name="T1" fmla="*/ 0 h 424"/>
                <a:gd name="T2" fmla="*/ 263 w 438"/>
                <a:gd name="T3" fmla="*/ 6 h 424"/>
                <a:gd name="T4" fmla="*/ 304 w 438"/>
                <a:gd name="T5" fmla="*/ 18 h 424"/>
                <a:gd name="T6" fmla="*/ 342 w 438"/>
                <a:gd name="T7" fmla="*/ 38 h 424"/>
                <a:gd name="T8" fmla="*/ 374 w 438"/>
                <a:gd name="T9" fmla="*/ 63 h 424"/>
                <a:gd name="T10" fmla="*/ 401 w 438"/>
                <a:gd name="T11" fmla="*/ 94 h 424"/>
                <a:gd name="T12" fmla="*/ 421 w 438"/>
                <a:gd name="T13" fmla="*/ 130 h 424"/>
                <a:gd name="T14" fmla="*/ 434 w 438"/>
                <a:gd name="T15" fmla="*/ 170 h 424"/>
                <a:gd name="T16" fmla="*/ 438 w 438"/>
                <a:gd name="T17" fmla="*/ 212 h 424"/>
                <a:gd name="T18" fmla="*/ 437 w 438"/>
                <a:gd name="T19" fmla="*/ 235 h 424"/>
                <a:gd name="T20" fmla="*/ 428 w 438"/>
                <a:gd name="T21" fmla="*/ 275 h 424"/>
                <a:gd name="T22" fmla="*/ 412 w 438"/>
                <a:gd name="T23" fmla="*/ 314 h 424"/>
                <a:gd name="T24" fmla="*/ 387 w 438"/>
                <a:gd name="T25" fmla="*/ 347 h 424"/>
                <a:gd name="T26" fmla="*/ 358 w 438"/>
                <a:gd name="T27" fmla="*/ 375 h 424"/>
                <a:gd name="T28" fmla="*/ 323 w 438"/>
                <a:gd name="T29" fmla="*/ 398 h 424"/>
                <a:gd name="T30" fmla="*/ 284 w 438"/>
                <a:gd name="T31" fmla="*/ 414 h 424"/>
                <a:gd name="T32" fmla="*/ 241 w 438"/>
                <a:gd name="T33" fmla="*/ 424 h 424"/>
                <a:gd name="T34" fmla="*/ 218 w 438"/>
                <a:gd name="T35" fmla="*/ 424 h 424"/>
                <a:gd name="T36" fmla="*/ 174 w 438"/>
                <a:gd name="T37" fmla="*/ 420 h 424"/>
                <a:gd name="T38" fmla="*/ 134 w 438"/>
                <a:gd name="T39" fmla="*/ 408 h 424"/>
                <a:gd name="T40" fmla="*/ 96 w 438"/>
                <a:gd name="T41" fmla="*/ 387 h 424"/>
                <a:gd name="T42" fmla="*/ 64 w 438"/>
                <a:gd name="T43" fmla="*/ 362 h 424"/>
                <a:gd name="T44" fmla="*/ 37 w 438"/>
                <a:gd name="T45" fmla="*/ 331 h 424"/>
                <a:gd name="T46" fmla="*/ 16 w 438"/>
                <a:gd name="T47" fmla="*/ 295 h 424"/>
                <a:gd name="T48" fmla="*/ 4 w 438"/>
                <a:gd name="T49" fmla="*/ 255 h 424"/>
                <a:gd name="T50" fmla="*/ 0 w 438"/>
                <a:gd name="T51" fmla="*/ 212 h 424"/>
                <a:gd name="T52" fmla="*/ 0 w 438"/>
                <a:gd name="T53" fmla="*/ 191 h 424"/>
                <a:gd name="T54" fmla="*/ 9 w 438"/>
                <a:gd name="T55" fmla="*/ 150 h 424"/>
                <a:gd name="T56" fmla="*/ 25 w 438"/>
                <a:gd name="T57" fmla="*/ 111 h 424"/>
                <a:gd name="T58" fmla="*/ 50 w 438"/>
                <a:gd name="T59" fmla="*/ 78 h 424"/>
                <a:gd name="T60" fmla="*/ 79 w 438"/>
                <a:gd name="T61" fmla="*/ 50 h 424"/>
                <a:gd name="T62" fmla="*/ 114 w 438"/>
                <a:gd name="T63" fmla="*/ 27 h 424"/>
                <a:gd name="T64" fmla="*/ 154 w 438"/>
                <a:gd name="T65" fmla="*/ 11 h 424"/>
                <a:gd name="T66" fmla="*/ 196 w 438"/>
                <a:gd name="T67" fmla="*/ 2 h 424"/>
                <a:gd name="T68" fmla="*/ 218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164908" name="Freeform 77"/>
            <p:cNvSpPr>
              <a:spLocks/>
            </p:cNvSpPr>
            <p:nvPr/>
          </p:nvSpPr>
          <p:spPr bwMode="white">
            <a:xfrm flipH="1">
              <a:off x="353" y="3610"/>
              <a:ext cx="253" cy="245"/>
            </a:xfrm>
            <a:custGeom>
              <a:avLst/>
              <a:gdLst>
                <a:gd name="T0" fmla="*/ 212 w 424"/>
                <a:gd name="T1" fmla="*/ 0 h 406"/>
                <a:gd name="T2" fmla="*/ 255 w 424"/>
                <a:gd name="T3" fmla="*/ 4 h 406"/>
                <a:gd name="T4" fmla="*/ 295 w 424"/>
                <a:gd name="T5" fmla="*/ 16 h 406"/>
                <a:gd name="T6" fmla="*/ 331 w 424"/>
                <a:gd name="T7" fmla="*/ 35 h 406"/>
                <a:gd name="T8" fmla="*/ 362 w 424"/>
                <a:gd name="T9" fmla="*/ 59 h 406"/>
                <a:gd name="T10" fmla="*/ 388 w 424"/>
                <a:gd name="T11" fmla="*/ 90 h 406"/>
                <a:gd name="T12" fmla="*/ 408 w 424"/>
                <a:gd name="T13" fmla="*/ 125 h 406"/>
                <a:gd name="T14" fmla="*/ 420 w 424"/>
                <a:gd name="T15" fmla="*/ 162 h 406"/>
                <a:gd name="T16" fmla="*/ 424 w 424"/>
                <a:gd name="T17" fmla="*/ 204 h 406"/>
                <a:gd name="T18" fmla="*/ 424 w 424"/>
                <a:gd name="T19" fmla="*/ 224 h 406"/>
                <a:gd name="T20" fmla="*/ 415 w 424"/>
                <a:gd name="T21" fmla="*/ 264 h 406"/>
                <a:gd name="T22" fmla="*/ 399 w 424"/>
                <a:gd name="T23" fmla="*/ 300 h 406"/>
                <a:gd name="T24" fmla="*/ 376 w 424"/>
                <a:gd name="T25" fmla="*/ 332 h 406"/>
                <a:gd name="T26" fmla="*/ 348 w 424"/>
                <a:gd name="T27" fmla="*/ 360 h 406"/>
                <a:gd name="T28" fmla="*/ 314 w 424"/>
                <a:gd name="T29" fmla="*/ 382 h 406"/>
                <a:gd name="T30" fmla="*/ 275 w 424"/>
                <a:gd name="T31" fmla="*/ 397 h 406"/>
                <a:gd name="T32" fmla="*/ 234 w 424"/>
                <a:gd name="T33" fmla="*/ 406 h 406"/>
                <a:gd name="T34" fmla="*/ 212 w 424"/>
                <a:gd name="T35" fmla="*/ 406 h 406"/>
                <a:gd name="T36" fmla="*/ 171 w 424"/>
                <a:gd name="T37" fmla="*/ 402 h 406"/>
                <a:gd name="T38" fmla="*/ 130 w 424"/>
                <a:gd name="T39" fmla="*/ 390 h 406"/>
                <a:gd name="T40" fmla="*/ 94 w 424"/>
                <a:gd name="T41" fmla="*/ 371 h 406"/>
                <a:gd name="T42" fmla="*/ 63 w 424"/>
                <a:gd name="T43" fmla="*/ 347 h 406"/>
                <a:gd name="T44" fmla="*/ 37 w 424"/>
                <a:gd name="T45" fmla="*/ 316 h 406"/>
                <a:gd name="T46" fmla="*/ 18 w 424"/>
                <a:gd name="T47" fmla="*/ 283 h 406"/>
                <a:gd name="T48" fmla="*/ 4 w 424"/>
                <a:gd name="T49" fmla="*/ 244 h 406"/>
                <a:gd name="T50" fmla="*/ 0 w 424"/>
                <a:gd name="T51" fmla="*/ 204 h 406"/>
                <a:gd name="T52" fmla="*/ 2 w 424"/>
                <a:gd name="T53" fmla="*/ 182 h 406"/>
                <a:gd name="T54" fmla="*/ 10 w 424"/>
                <a:gd name="T55" fmla="*/ 143 h 406"/>
                <a:gd name="T56" fmla="*/ 26 w 424"/>
                <a:gd name="T57" fmla="*/ 106 h 406"/>
                <a:gd name="T58" fmla="*/ 49 w 424"/>
                <a:gd name="T59" fmla="*/ 74 h 406"/>
                <a:gd name="T60" fmla="*/ 78 w 424"/>
                <a:gd name="T61" fmla="*/ 47 h 406"/>
                <a:gd name="T62" fmla="*/ 112 w 424"/>
                <a:gd name="T63" fmla="*/ 24 h 406"/>
                <a:gd name="T64" fmla="*/ 149 w 424"/>
                <a:gd name="T65" fmla="*/ 9 h 406"/>
                <a:gd name="T66" fmla="*/ 191 w 424"/>
                <a:gd name="T67" fmla="*/ 1 h 406"/>
                <a:gd name="T68" fmla="*/ 212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164909" name="Freeform 78"/>
            <p:cNvSpPr>
              <a:spLocks/>
            </p:cNvSpPr>
            <p:nvPr/>
          </p:nvSpPr>
          <p:spPr bwMode="white">
            <a:xfrm flipH="1">
              <a:off x="355" y="3616"/>
              <a:ext cx="245" cy="234"/>
            </a:xfrm>
            <a:custGeom>
              <a:avLst/>
              <a:gdLst>
                <a:gd name="T0" fmla="*/ 204 w 409"/>
                <a:gd name="T1" fmla="*/ 0 h 390"/>
                <a:gd name="T2" fmla="*/ 245 w 409"/>
                <a:gd name="T3" fmla="*/ 4 h 390"/>
                <a:gd name="T4" fmla="*/ 284 w 409"/>
                <a:gd name="T5" fmla="*/ 16 h 390"/>
                <a:gd name="T6" fmla="*/ 319 w 409"/>
                <a:gd name="T7" fmla="*/ 34 h 390"/>
                <a:gd name="T8" fmla="*/ 349 w 409"/>
                <a:gd name="T9" fmla="*/ 58 h 390"/>
                <a:gd name="T10" fmla="*/ 374 w 409"/>
                <a:gd name="T11" fmla="*/ 86 h 390"/>
                <a:gd name="T12" fmla="*/ 393 w 409"/>
                <a:gd name="T13" fmla="*/ 120 h 390"/>
                <a:gd name="T14" fmla="*/ 405 w 409"/>
                <a:gd name="T15" fmla="*/ 156 h 390"/>
                <a:gd name="T16" fmla="*/ 409 w 409"/>
                <a:gd name="T17" fmla="*/ 196 h 390"/>
                <a:gd name="T18" fmla="*/ 408 w 409"/>
                <a:gd name="T19" fmla="*/ 216 h 390"/>
                <a:gd name="T20" fmla="*/ 400 w 409"/>
                <a:gd name="T21" fmla="*/ 254 h 390"/>
                <a:gd name="T22" fmla="*/ 385 w 409"/>
                <a:gd name="T23" fmla="*/ 288 h 390"/>
                <a:gd name="T24" fmla="*/ 362 w 409"/>
                <a:gd name="T25" fmla="*/ 319 h 390"/>
                <a:gd name="T26" fmla="*/ 334 w 409"/>
                <a:gd name="T27" fmla="*/ 346 h 390"/>
                <a:gd name="T28" fmla="*/ 302 w 409"/>
                <a:gd name="T29" fmla="*/ 367 h 390"/>
                <a:gd name="T30" fmla="*/ 266 w 409"/>
                <a:gd name="T31" fmla="*/ 382 h 390"/>
                <a:gd name="T32" fmla="*/ 225 w 409"/>
                <a:gd name="T33" fmla="*/ 390 h 390"/>
                <a:gd name="T34" fmla="*/ 204 w 409"/>
                <a:gd name="T35" fmla="*/ 390 h 390"/>
                <a:gd name="T36" fmla="*/ 164 w 409"/>
                <a:gd name="T37" fmla="*/ 386 h 390"/>
                <a:gd name="T38" fmla="*/ 125 w 409"/>
                <a:gd name="T39" fmla="*/ 376 h 390"/>
                <a:gd name="T40" fmla="*/ 90 w 409"/>
                <a:gd name="T41" fmla="*/ 357 h 390"/>
                <a:gd name="T42" fmla="*/ 60 w 409"/>
                <a:gd name="T43" fmla="*/ 334 h 390"/>
                <a:gd name="T44" fmla="*/ 35 w 409"/>
                <a:gd name="T45" fmla="*/ 304 h 390"/>
                <a:gd name="T46" fmla="*/ 16 w 409"/>
                <a:gd name="T47" fmla="*/ 271 h 390"/>
                <a:gd name="T48" fmla="*/ 4 w 409"/>
                <a:gd name="T49" fmla="*/ 235 h 390"/>
                <a:gd name="T50" fmla="*/ 0 w 409"/>
                <a:gd name="T51" fmla="*/ 196 h 390"/>
                <a:gd name="T52" fmla="*/ 1 w 409"/>
                <a:gd name="T53" fmla="*/ 176 h 390"/>
                <a:gd name="T54" fmla="*/ 9 w 409"/>
                <a:gd name="T55" fmla="*/ 138 h 390"/>
                <a:gd name="T56" fmla="*/ 24 w 409"/>
                <a:gd name="T57" fmla="*/ 102 h 390"/>
                <a:gd name="T58" fmla="*/ 47 w 409"/>
                <a:gd name="T59" fmla="*/ 71 h 390"/>
                <a:gd name="T60" fmla="*/ 75 w 409"/>
                <a:gd name="T61" fmla="*/ 45 h 390"/>
                <a:gd name="T62" fmla="*/ 107 w 409"/>
                <a:gd name="T63" fmla="*/ 24 h 390"/>
                <a:gd name="T64" fmla="*/ 144 w 409"/>
                <a:gd name="T65" fmla="*/ 10 h 390"/>
                <a:gd name="T66" fmla="*/ 184 w 409"/>
                <a:gd name="T67" fmla="*/ 2 h 390"/>
                <a:gd name="T68" fmla="*/ 204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164910" name="Freeform 79"/>
            <p:cNvSpPr>
              <a:spLocks/>
            </p:cNvSpPr>
            <p:nvPr/>
          </p:nvSpPr>
          <p:spPr bwMode="white">
            <a:xfrm flipH="1">
              <a:off x="358" y="3621"/>
              <a:ext cx="236" cy="224"/>
            </a:xfrm>
            <a:custGeom>
              <a:avLst/>
              <a:gdLst>
                <a:gd name="T0" fmla="*/ 197 w 394"/>
                <a:gd name="T1" fmla="*/ 0 h 374"/>
                <a:gd name="T2" fmla="*/ 236 w 394"/>
                <a:gd name="T3" fmla="*/ 4 h 374"/>
                <a:gd name="T4" fmla="*/ 273 w 394"/>
                <a:gd name="T5" fmla="*/ 14 h 374"/>
                <a:gd name="T6" fmla="*/ 307 w 394"/>
                <a:gd name="T7" fmla="*/ 32 h 374"/>
                <a:gd name="T8" fmla="*/ 335 w 394"/>
                <a:gd name="T9" fmla="*/ 55 h 374"/>
                <a:gd name="T10" fmla="*/ 359 w 394"/>
                <a:gd name="T11" fmla="*/ 83 h 374"/>
                <a:gd name="T12" fmla="*/ 378 w 394"/>
                <a:gd name="T13" fmla="*/ 115 h 374"/>
                <a:gd name="T14" fmla="*/ 390 w 394"/>
                <a:gd name="T15" fmla="*/ 150 h 374"/>
                <a:gd name="T16" fmla="*/ 394 w 394"/>
                <a:gd name="T17" fmla="*/ 187 h 374"/>
                <a:gd name="T18" fmla="*/ 393 w 394"/>
                <a:gd name="T19" fmla="*/ 206 h 374"/>
                <a:gd name="T20" fmla="*/ 385 w 394"/>
                <a:gd name="T21" fmla="*/ 242 h 374"/>
                <a:gd name="T22" fmla="*/ 370 w 394"/>
                <a:gd name="T23" fmla="*/ 276 h 374"/>
                <a:gd name="T24" fmla="*/ 348 w 394"/>
                <a:gd name="T25" fmla="*/ 305 h 374"/>
                <a:gd name="T26" fmla="*/ 322 w 394"/>
                <a:gd name="T27" fmla="*/ 331 h 374"/>
                <a:gd name="T28" fmla="*/ 291 w 394"/>
                <a:gd name="T29" fmla="*/ 351 h 374"/>
                <a:gd name="T30" fmla="*/ 255 w 394"/>
                <a:gd name="T31" fmla="*/ 366 h 374"/>
                <a:gd name="T32" fmla="*/ 217 w 394"/>
                <a:gd name="T33" fmla="*/ 374 h 374"/>
                <a:gd name="T34" fmla="*/ 197 w 394"/>
                <a:gd name="T35" fmla="*/ 374 h 374"/>
                <a:gd name="T36" fmla="*/ 157 w 394"/>
                <a:gd name="T37" fmla="*/ 370 h 374"/>
                <a:gd name="T38" fmla="*/ 119 w 394"/>
                <a:gd name="T39" fmla="*/ 359 h 374"/>
                <a:gd name="T40" fmla="*/ 87 w 394"/>
                <a:gd name="T41" fmla="*/ 341 h 374"/>
                <a:gd name="T42" fmla="*/ 57 w 394"/>
                <a:gd name="T43" fmla="*/ 319 h 374"/>
                <a:gd name="T44" fmla="*/ 33 w 394"/>
                <a:gd name="T45" fmla="*/ 292 h 374"/>
                <a:gd name="T46" fmla="*/ 15 w 394"/>
                <a:gd name="T47" fmla="*/ 260 h 374"/>
                <a:gd name="T48" fmla="*/ 4 w 394"/>
                <a:gd name="T49" fmla="*/ 225 h 374"/>
                <a:gd name="T50" fmla="*/ 0 w 394"/>
                <a:gd name="T51" fmla="*/ 187 h 374"/>
                <a:gd name="T52" fmla="*/ 0 w 394"/>
                <a:gd name="T53" fmla="*/ 169 h 374"/>
                <a:gd name="T54" fmla="*/ 8 w 394"/>
                <a:gd name="T55" fmla="*/ 132 h 374"/>
                <a:gd name="T56" fmla="*/ 23 w 394"/>
                <a:gd name="T57" fmla="*/ 99 h 374"/>
                <a:gd name="T58" fmla="*/ 44 w 394"/>
                <a:gd name="T59" fmla="*/ 68 h 374"/>
                <a:gd name="T60" fmla="*/ 71 w 394"/>
                <a:gd name="T61" fmla="*/ 43 h 374"/>
                <a:gd name="T62" fmla="*/ 103 w 394"/>
                <a:gd name="T63" fmla="*/ 22 h 374"/>
                <a:gd name="T64" fmla="*/ 138 w 394"/>
                <a:gd name="T65" fmla="*/ 9 h 374"/>
                <a:gd name="T66" fmla="*/ 177 w 394"/>
                <a:gd name="T67" fmla="*/ 1 h 374"/>
                <a:gd name="T68" fmla="*/ 197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164911" name="Freeform 80"/>
            <p:cNvSpPr>
              <a:spLocks/>
            </p:cNvSpPr>
            <p:nvPr/>
          </p:nvSpPr>
          <p:spPr bwMode="white">
            <a:xfrm flipH="1">
              <a:off x="360" y="3628"/>
              <a:ext cx="228" cy="214"/>
            </a:xfrm>
            <a:custGeom>
              <a:avLst/>
              <a:gdLst>
                <a:gd name="T0" fmla="*/ 191 w 380"/>
                <a:gd name="T1" fmla="*/ 0 h 357"/>
                <a:gd name="T2" fmla="*/ 228 w 380"/>
                <a:gd name="T3" fmla="*/ 4 h 357"/>
                <a:gd name="T4" fmla="*/ 264 w 380"/>
                <a:gd name="T5" fmla="*/ 14 h 357"/>
                <a:gd name="T6" fmla="*/ 296 w 380"/>
                <a:gd name="T7" fmla="*/ 31 h 357"/>
                <a:gd name="T8" fmla="*/ 325 w 380"/>
                <a:gd name="T9" fmla="*/ 53 h 357"/>
                <a:gd name="T10" fmla="*/ 347 w 380"/>
                <a:gd name="T11" fmla="*/ 79 h 357"/>
                <a:gd name="T12" fmla="*/ 365 w 380"/>
                <a:gd name="T13" fmla="*/ 109 h 357"/>
                <a:gd name="T14" fmla="*/ 376 w 380"/>
                <a:gd name="T15" fmla="*/ 142 h 357"/>
                <a:gd name="T16" fmla="*/ 380 w 380"/>
                <a:gd name="T17" fmla="*/ 179 h 357"/>
                <a:gd name="T18" fmla="*/ 378 w 380"/>
                <a:gd name="T19" fmla="*/ 197 h 357"/>
                <a:gd name="T20" fmla="*/ 372 w 380"/>
                <a:gd name="T21" fmla="*/ 232 h 357"/>
                <a:gd name="T22" fmla="*/ 357 w 380"/>
                <a:gd name="T23" fmla="*/ 263 h 357"/>
                <a:gd name="T24" fmla="*/ 337 w 380"/>
                <a:gd name="T25" fmla="*/ 293 h 357"/>
                <a:gd name="T26" fmla="*/ 311 w 380"/>
                <a:gd name="T27" fmla="*/ 317 h 357"/>
                <a:gd name="T28" fmla="*/ 280 w 380"/>
                <a:gd name="T29" fmla="*/ 335 h 357"/>
                <a:gd name="T30" fmla="*/ 247 w 380"/>
                <a:gd name="T31" fmla="*/ 349 h 357"/>
                <a:gd name="T32" fmla="*/ 209 w 380"/>
                <a:gd name="T33" fmla="*/ 357 h 357"/>
                <a:gd name="T34" fmla="*/ 191 w 380"/>
                <a:gd name="T35" fmla="*/ 357 h 357"/>
                <a:gd name="T36" fmla="*/ 152 w 380"/>
                <a:gd name="T37" fmla="*/ 354 h 357"/>
                <a:gd name="T38" fmla="*/ 117 w 380"/>
                <a:gd name="T39" fmla="*/ 343 h 357"/>
                <a:gd name="T40" fmla="*/ 85 w 380"/>
                <a:gd name="T41" fmla="*/ 326 h 357"/>
                <a:gd name="T42" fmla="*/ 56 w 380"/>
                <a:gd name="T43" fmla="*/ 305 h 357"/>
                <a:gd name="T44" fmla="*/ 34 w 380"/>
                <a:gd name="T45" fmla="*/ 278 h 357"/>
                <a:gd name="T46" fmla="*/ 15 w 380"/>
                <a:gd name="T47" fmla="*/ 248 h 357"/>
                <a:gd name="T48" fmla="*/ 4 w 380"/>
                <a:gd name="T49" fmla="*/ 215 h 357"/>
                <a:gd name="T50" fmla="*/ 0 w 380"/>
                <a:gd name="T51" fmla="*/ 179 h 357"/>
                <a:gd name="T52" fmla="*/ 2 w 380"/>
                <a:gd name="T53" fmla="*/ 160 h 357"/>
                <a:gd name="T54" fmla="*/ 10 w 380"/>
                <a:gd name="T55" fmla="*/ 126 h 357"/>
                <a:gd name="T56" fmla="*/ 23 w 380"/>
                <a:gd name="T57" fmla="*/ 94 h 357"/>
                <a:gd name="T58" fmla="*/ 44 w 380"/>
                <a:gd name="T59" fmla="*/ 65 h 357"/>
                <a:gd name="T60" fmla="*/ 70 w 380"/>
                <a:gd name="T61" fmla="*/ 41 h 357"/>
                <a:gd name="T62" fmla="*/ 99 w 380"/>
                <a:gd name="T63" fmla="*/ 22 h 357"/>
                <a:gd name="T64" fmla="*/ 134 w 380"/>
                <a:gd name="T65" fmla="*/ 8 h 357"/>
                <a:gd name="T66" fmla="*/ 170 w 380"/>
                <a:gd name="T67" fmla="*/ 2 h 357"/>
                <a:gd name="T68" fmla="*/ 191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164912" name="Freeform 81"/>
            <p:cNvSpPr>
              <a:spLocks/>
            </p:cNvSpPr>
            <p:nvPr/>
          </p:nvSpPr>
          <p:spPr bwMode="white">
            <a:xfrm flipH="1">
              <a:off x="362" y="3633"/>
              <a:ext cx="220" cy="205"/>
            </a:xfrm>
            <a:custGeom>
              <a:avLst/>
              <a:gdLst>
                <a:gd name="T0" fmla="*/ 182 w 365"/>
                <a:gd name="T1" fmla="*/ 0 h 340"/>
                <a:gd name="T2" fmla="*/ 218 w 365"/>
                <a:gd name="T3" fmla="*/ 4 h 340"/>
                <a:gd name="T4" fmla="*/ 253 w 365"/>
                <a:gd name="T5" fmla="*/ 13 h 340"/>
                <a:gd name="T6" fmla="*/ 284 w 365"/>
                <a:gd name="T7" fmla="*/ 29 h 340"/>
                <a:gd name="T8" fmla="*/ 311 w 365"/>
                <a:gd name="T9" fmla="*/ 49 h 340"/>
                <a:gd name="T10" fmla="*/ 332 w 365"/>
                <a:gd name="T11" fmla="*/ 75 h 340"/>
                <a:gd name="T12" fmla="*/ 350 w 365"/>
                <a:gd name="T13" fmla="*/ 104 h 340"/>
                <a:gd name="T14" fmla="*/ 361 w 365"/>
                <a:gd name="T15" fmla="*/ 136 h 340"/>
                <a:gd name="T16" fmla="*/ 365 w 365"/>
                <a:gd name="T17" fmla="*/ 170 h 340"/>
                <a:gd name="T18" fmla="*/ 363 w 365"/>
                <a:gd name="T19" fmla="*/ 187 h 340"/>
                <a:gd name="T20" fmla="*/ 357 w 365"/>
                <a:gd name="T21" fmla="*/ 221 h 340"/>
                <a:gd name="T22" fmla="*/ 342 w 365"/>
                <a:gd name="T23" fmla="*/ 252 h 340"/>
                <a:gd name="T24" fmla="*/ 323 w 365"/>
                <a:gd name="T25" fmla="*/ 279 h 340"/>
                <a:gd name="T26" fmla="*/ 298 w 365"/>
                <a:gd name="T27" fmla="*/ 301 h 340"/>
                <a:gd name="T28" fmla="*/ 268 w 365"/>
                <a:gd name="T29" fmla="*/ 320 h 340"/>
                <a:gd name="T30" fmla="*/ 236 w 365"/>
                <a:gd name="T31" fmla="*/ 333 h 340"/>
                <a:gd name="T32" fmla="*/ 201 w 365"/>
                <a:gd name="T33" fmla="*/ 340 h 340"/>
                <a:gd name="T34" fmla="*/ 182 w 365"/>
                <a:gd name="T35" fmla="*/ 340 h 340"/>
                <a:gd name="T36" fmla="*/ 146 w 365"/>
                <a:gd name="T37" fmla="*/ 337 h 340"/>
                <a:gd name="T38" fmla="*/ 111 w 365"/>
                <a:gd name="T39" fmla="*/ 327 h 340"/>
                <a:gd name="T40" fmla="*/ 80 w 365"/>
                <a:gd name="T41" fmla="*/ 312 h 340"/>
                <a:gd name="T42" fmla="*/ 54 w 365"/>
                <a:gd name="T43" fmla="*/ 291 h 340"/>
                <a:gd name="T44" fmla="*/ 31 w 365"/>
                <a:gd name="T45" fmla="*/ 265 h 340"/>
                <a:gd name="T46" fmla="*/ 15 w 365"/>
                <a:gd name="T47" fmla="*/ 237 h 340"/>
                <a:gd name="T48" fmla="*/ 4 w 365"/>
                <a:gd name="T49" fmla="*/ 205 h 340"/>
                <a:gd name="T50" fmla="*/ 0 w 365"/>
                <a:gd name="T51" fmla="*/ 170 h 340"/>
                <a:gd name="T52" fmla="*/ 1 w 365"/>
                <a:gd name="T53" fmla="*/ 153 h 340"/>
                <a:gd name="T54" fmla="*/ 8 w 365"/>
                <a:gd name="T55" fmla="*/ 120 h 340"/>
                <a:gd name="T56" fmla="*/ 23 w 365"/>
                <a:gd name="T57" fmla="*/ 90 h 340"/>
                <a:gd name="T58" fmla="*/ 41 w 365"/>
                <a:gd name="T59" fmla="*/ 61 h 340"/>
                <a:gd name="T60" fmla="*/ 67 w 365"/>
                <a:gd name="T61" fmla="*/ 39 h 340"/>
                <a:gd name="T62" fmla="*/ 95 w 365"/>
                <a:gd name="T63" fmla="*/ 21 h 340"/>
                <a:gd name="T64" fmla="*/ 129 w 365"/>
                <a:gd name="T65" fmla="*/ 8 h 340"/>
                <a:gd name="T66" fmla="*/ 163 w 365"/>
                <a:gd name="T67" fmla="*/ 1 h 340"/>
                <a:gd name="T68" fmla="*/ 182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164913" name="Freeform 82"/>
            <p:cNvSpPr>
              <a:spLocks/>
            </p:cNvSpPr>
            <p:nvPr/>
          </p:nvSpPr>
          <p:spPr bwMode="white">
            <a:xfrm flipH="1">
              <a:off x="366" y="3639"/>
              <a:ext cx="208" cy="195"/>
            </a:xfrm>
            <a:custGeom>
              <a:avLst/>
              <a:gdLst>
                <a:gd name="T0" fmla="*/ 174 w 348"/>
                <a:gd name="T1" fmla="*/ 0 h 324"/>
                <a:gd name="T2" fmla="*/ 209 w 348"/>
                <a:gd name="T3" fmla="*/ 4 h 324"/>
                <a:gd name="T4" fmla="*/ 242 w 348"/>
                <a:gd name="T5" fmla="*/ 14 h 324"/>
                <a:gd name="T6" fmla="*/ 272 w 348"/>
                <a:gd name="T7" fmla="*/ 28 h 324"/>
                <a:gd name="T8" fmla="*/ 297 w 348"/>
                <a:gd name="T9" fmla="*/ 48 h 324"/>
                <a:gd name="T10" fmla="*/ 319 w 348"/>
                <a:gd name="T11" fmla="*/ 73 h 324"/>
                <a:gd name="T12" fmla="*/ 335 w 348"/>
                <a:gd name="T13" fmla="*/ 99 h 324"/>
                <a:gd name="T14" fmla="*/ 346 w 348"/>
                <a:gd name="T15" fmla="*/ 130 h 324"/>
                <a:gd name="T16" fmla="*/ 348 w 348"/>
                <a:gd name="T17" fmla="*/ 162 h 324"/>
                <a:gd name="T18" fmla="*/ 347 w 348"/>
                <a:gd name="T19" fmla="*/ 180 h 324"/>
                <a:gd name="T20" fmla="*/ 340 w 348"/>
                <a:gd name="T21" fmla="*/ 211 h 324"/>
                <a:gd name="T22" fmla="*/ 327 w 348"/>
                <a:gd name="T23" fmla="*/ 240 h 324"/>
                <a:gd name="T24" fmla="*/ 308 w 348"/>
                <a:gd name="T25" fmla="*/ 265 h 324"/>
                <a:gd name="T26" fmla="*/ 285 w 348"/>
                <a:gd name="T27" fmla="*/ 288 h 324"/>
                <a:gd name="T28" fmla="*/ 257 w 348"/>
                <a:gd name="T29" fmla="*/ 306 h 324"/>
                <a:gd name="T30" fmla="*/ 226 w 348"/>
                <a:gd name="T31" fmla="*/ 318 h 324"/>
                <a:gd name="T32" fmla="*/ 191 w 348"/>
                <a:gd name="T33" fmla="*/ 324 h 324"/>
                <a:gd name="T34" fmla="*/ 174 w 348"/>
                <a:gd name="T35" fmla="*/ 324 h 324"/>
                <a:gd name="T36" fmla="*/ 139 w 348"/>
                <a:gd name="T37" fmla="*/ 322 h 324"/>
                <a:gd name="T38" fmla="*/ 106 w 348"/>
                <a:gd name="T39" fmla="*/ 312 h 324"/>
                <a:gd name="T40" fmla="*/ 76 w 348"/>
                <a:gd name="T41" fmla="*/ 298 h 324"/>
                <a:gd name="T42" fmla="*/ 51 w 348"/>
                <a:gd name="T43" fmla="*/ 278 h 324"/>
                <a:gd name="T44" fmla="*/ 29 w 348"/>
                <a:gd name="T45" fmla="*/ 253 h 324"/>
                <a:gd name="T46" fmla="*/ 13 w 348"/>
                <a:gd name="T47" fmla="*/ 225 h 324"/>
                <a:gd name="T48" fmla="*/ 2 w 348"/>
                <a:gd name="T49" fmla="*/ 196 h 324"/>
                <a:gd name="T50" fmla="*/ 0 w 348"/>
                <a:gd name="T51" fmla="*/ 162 h 324"/>
                <a:gd name="T52" fmla="*/ 0 w 348"/>
                <a:gd name="T53" fmla="*/ 146 h 324"/>
                <a:gd name="T54" fmla="*/ 8 w 348"/>
                <a:gd name="T55" fmla="*/ 115 h 324"/>
                <a:gd name="T56" fmla="*/ 21 w 348"/>
                <a:gd name="T57" fmla="*/ 86 h 324"/>
                <a:gd name="T58" fmla="*/ 40 w 348"/>
                <a:gd name="T59" fmla="*/ 60 h 324"/>
                <a:gd name="T60" fmla="*/ 63 w 348"/>
                <a:gd name="T61" fmla="*/ 38 h 324"/>
                <a:gd name="T62" fmla="*/ 91 w 348"/>
                <a:gd name="T63" fmla="*/ 20 h 324"/>
                <a:gd name="T64" fmla="*/ 122 w 348"/>
                <a:gd name="T65" fmla="*/ 8 h 324"/>
                <a:gd name="T66" fmla="*/ 156 w 348"/>
                <a:gd name="T67" fmla="*/ 2 h 324"/>
                <a:gd name="T68" fmla="*/ 174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164914" name="Freeform 83"/>
            <p:cNvSpPr>
              <a:spLocks/>
            </p:cNvSpPr>
            <p:nvPr/>
          </p:nvSpPr>
          <p:spPr bwMode="white">
            <a:xfrm flipH="1">
              <a:off x="368" y="3645"/>
              <a:ext cx="201" cy="185"/>
            </a:xfrm>
            <a:custGeom>
              <a:avLst/>
              <a:gdLst>
                <a:gd name="T0" fmla="*/ 168 w 335"/>
                <a:gd name="T1" fmla="*/ 0 h 307"/>
                <a:gd name="T2" fmla="*/ 201 w 335"/>
                <a:gd name="T3" fmla="*/ 3 h 307"/>
                <a:gd name="T4" fmla="*/ 233 w 335"/>
                <a:gd name="T5" fmla="*/ 12 h 307"/>
                <a:gd name="T6" fmla="*/ 261 w 335"/>
                <a:gd name="T7" fmla="*/ 25 h 307"/>
                <a:gd name="T8" fmla="*/ 286 w 335"/>
                <a:gd name="T9" fmla="*/ 44 h 307"/>
                <a:gd name="T10" fmla="*/ 306 w 335"/>
                <a:gd name="T11" fmla="*/ 67 h 307"/>
                <a:gd name="T12" fmla="*/ 322 w 335"/>
                <a:gd name="T13" fmla="*/ 94 h 307"/>
                <a:gd name="T14" fmla="*/ 331 w 335"/>
                <a:gd name="T15" fmla="*/ 122 h 307"/>
                <a:gd name="T16" fmla="*/ 335 w 335"/>
                <a:gd name="T17" fmla="*/ 154 h 307"/>
                <a:gd name="T18" fmla="*/ 334 w 335"/>
                <a:gd name="T19" fmla="*/ 169 h 307"/>
                <a:gd name="T20" fmla="*/ 327 w 335"/>
                <a:gd name="T21" fmla="*/ 200 h 307"/>
                <a:gd name="T22" fmla="*/ 315 w 335"/>
                <a:gd name="T23" fmla="*/ 226 h 307"/>
                <a:gd name="T24" fmla="*/ 296 w 335"/>
                <a:gd name="T25" fmla="*/ 250 h 307"/>
                <a:gd name="T26" fmla="*/ 274 w 335"/>
                <a:gd name="T27" fmla="*/ 272 h 307"/>
                <a:gd name="T28" fmla="*/ 247 w 335"/>
                <a:gd name="T29" fmla="*/ 288 h 307"/>
                <a:gd name="T30" fmla="*/ 217 w 335"/>
                <a:gd name="T31" fmla="*/ 300 h 307"/>
                <a:gd name="T32" fmla="*/ 185 w 335"/>
                <a:gd name="T33" fmla="*/ 307 h 307"/>
                <a:gd name="T34" fmla="*/ 168 w 335"/>
                <a:gd name="T35" fmla="*/ 307 h 307"/>
                <a:gd name="T36" fmla="*/ 134 w 335"/>
                <a:gd name="T37" fmla="*/ 304 h 307"/>
                <a:gd name="T38" fmla="*/ 103 w 335"/>
                <a:gd name="T39" fmla="*/ 295 h 307"/>
                <a:gd name="T40" fmla="*/ 75 w 335"/>
                <a:gd name="T41" fmla="*/ 281 h 307"/>
                <a:gd name="T42" fmla="*/ 50 w 335"/>
                <a:gd name="T43" fmla="*/ 263 h 307"/>
                <a:gd name="T44" fmla="*/ 30 w 335"/>
                <a:gd name="T45" fmla="*/ 240 h 307"/>
                <a:gd name="T46" fmla="*/ 13 w 335"/>
                <a:gd name="T47" fmla="*/ 213 h 307"/>
                <a:gd name="T48" fmla="*/ 4 w 335"/>
                <a:gd name="T49" fmla="*/ 185 h 307"/>
                <a:gd name="T50" fmla="*/ 0 w 335"/>
                <a:gd name="T51" fmla="*/ 154 h 307"/>
                <a:gd name="T52" fmla="*/ 1 w 335"/>
                <a:gd name="T53" fmla="*/ 138 h 307"/>
                <a:gd name="T54" fmla="*/ 8 w 335"/>
                <a:gd name="T55" fmla="*/ 108 h 307"/>
                <a:gd name="T56" fmla="*/ 21 w 335"/>
                <a:gd name="T57" fmla="*/ 80 h 307"/>
                <a:gd name="T58" fmla="*/ 39 w 335"/>
                <a:gd name="T59" fmla="*/ 56 h 307"/>
                <a:gd name="T60" fmla="*/ 62 w 335"/>
                <a:gd name="T61" fmla="*/ 35 h 307"/>
                <a:gd name="T62" fmla="*/ 88 w 335"/>
                <a:gd name="T63" fmla="*/ 19 h 307"/>
                <a:gd name="T64" fmla="*/ 118 w 335"/>
                <a:gd name="T65" fmla="*/ 7 h 307"/>
                <a:gd name="T66" fmla="*/ 150 w 335"/>
                <a:gd name="T67" fmla="*/ 0 h 307"/>
                <a:gd name="T68" fmla="*/ 168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164915" name="Freeform 84"/>
            <p:cNvSpPr>
              <a:spLocks/>
            </p:cNvSpPr>
            <p:nvPr/>
          </p:nvSpPr>
          <p:spPr bwMode="white">
            <a:xfrm flipH="1">
              <a:off x="396" y="3560"/>
              <a:ext cx="67" cy="30"/>
            </a:xfrm>
            <a:custGeom>
              <a:avLst/>
              <a:gdLst>
                <a:gd name="T0" fmla="*/ 0 w 113"/>
                <a:gd name="T1" fmla="*/ 25 h 49"/>
                <a:gd name="T2" fmla="*/ 0 w 113"/>
                <a:gd name="T3" fmla="*/ 25 h 49"/>
                <a:gd name="T4" fmla="*/ 1 w 113"/>
                <a:gd name="T5" fmla="*/ 24 h 49"/>
                <a:gd name="T6" fmla="*/ 5 w 113"/>
                <a:gd name="T7" fmla="*/ 18 h 49"/>
                <a:gd name="T8" fmla="*/ 9 w 113"/>
                <a:gd name="T9" fmla="*/ 14 h 49"/>
                <a:gd name="T10" fmla="*/ 16 w 113"/>
                <a:gd name="T11" fmla="*/ 10 h 49"/>
                <a:gd name="T12" fmla="*/ 23 w 113"/>
                <a:gd name="T13" fmla="*/ 8 h 49"/>
                <a:gd name="T14" fmla="*/ 32 w 113"/>
                <a:gd name="T15" fmla="*/ 4 h 49"/>
                <a:gd name="T16" fmla="*/ 32 w 113"/>
                <a:gd name="T17" fmla="*/ 4 h 49"/>
                <a:gd name="T18" fmla="*/ 47 w 113"/>
                <a:gd name="T19" fmla="*/ 1 h 49"/>
                <a:gd name="T20" fmla="*/ 64 w 113"/>
                <a:gd name="T21" fmla="*/ 0 h 49"/>
                <a:gd name="T22" fmla="*/ 82 w 113"/>
                <a:gd name="T23" fmla="*/ 0 h 49"/>
                <a:gd name="T24" fmla="*/ 95 w 113"/>
                <a:gd name="T25" fmla="*/ 2 h 49"/>
                <a:gd name="T26" fmla="*/ 95 w 113"/>
                <a:gd name="T27" fmla="*/ 2 h 49"/>
                <a:gd name="T28" fmla="*/ 103 w 113"/>
                <a:gd name="T29" fmla="*/ 2 h 49"/>
                <a:gd name="T30" fmla="*/ 105 w 113"/>
                <a:gd name="T31" fmla="*/ 2 h 49"/>
                <a:gd name="T32" fmla="*/ 105 w 113"/>
                <a:gd name="T33" fmla="*/ 5 h 49"/>
                <a:gd name="T34" fmla="*/ 107 w 113"/>
                <a:gd name="T35" fmla="*/ 14 h 49"/>
                <a:gd name="T36" fmla="*/ 107 w 113"/>
                <a:gd name="T37" fmla="*/ 14 h 49"/>
                <a:gd name="T38" fmla="*/ 110 w 113"/>
                <a:gd name="T39" fmla="*/ 26 h 49"/>
                <a:gd name="T40" fmla="*/ 111 w 113"/>
                <a:gd name="T41" fmla="*/ 37 h 49"/>
                <a:gd name="T42" fmla="*/ 113 w 113"/>
                <a:gd name="T43" fmla="*/ 49 h 49"/>
                <a:gd name="T44" fmla="*/ 113 w 113"/>
                <a:gd name="T45" fmla="*/ 49 h 49"/>
                <a:gd name="T46" fmla="*/ 103 w 113"/>
                <a:gd name="T47" fmla="*/ 45 h 49"/>
                <a:gd name="T48" fmla="*/ 80 w 113"/>
                <a:gd name="T49" fmla="*/ 36 h 49"/>
                <a:gd name="T50" fmla="*/ 68 w 113"/>
                <a:gd name="T51" fmla="*/ 32 h 49"/>
                <a:gd name="T52" fmla="*/ 55 w 113"/>
                <a:gd name="T53" fmla="*/ 28 h 49"/>
                <a:gd name="T54" fmla="*/ 44 w 113"/>
                <a:gd name="T55" fmla="*/ 26 h 49"/>
                <a:gd name="T56" fmla="*/ 39 w 113"/>
                <a:gd name="T57" fmla="*/ 26 h 49"/>
                <a:gd name="T58" fmla="*/ 35 w 113"/>
                <a:gd name="T59" fmla="*/ 26 h 49"/>
                <a:gd name="T60" fmla="*/ 35 w 113"/>
                <a:gd name="T61" fmla="*/ 26 h 49"/>
                <a:gd name="T62" fmla="*/ 28 w 113"/>
                <a:gd name="T63" fmla="*/ 29 h 49"/>
                <a:gd name="T64" fmla="*/ 21 w 113"/>
                <a:gd name="T65" fmla="*/ 29 h 49"/>
                <a:gd name="T66" fmla="*/ 11 w 113"/>
                <a:gd name="T67" fmla="*/ 29 h 49"/>
                <a:gd name="T68" fmla="*/ 3 w 113"/>
                <a:gd name="T69" fmla="*/ 26 h 49"/>
                <a:gd name="T70" fmla="*/ 0 w 113"/>
                <a:gd name="T71" fmla="*/ 25 h 49"/>
                <a:gd name="T72" fmla="*/ 0 w 113"/>
                <a:gd name="T73" fmla="*/ 25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164916" name="Freeform 85"/>
            <p:cNvSpPr>
              <a:spLocks/>
            </p:cNvSpPr>
            <p:nvPr/>
          </p:nvSpPr>
          <p:spPr bwMode="white">
            <a:xfrm flipH="1">
              <a:off x="492" y="3565"/>
              <a:ext cx="95" cy="139"/>
            </a:xfrm>
            <a:custGeom>
              <a:avLst/>
              <a:gdLst>
                <a:gd name="T0" fmla="*/ 54 w 158"/>
                <a:gd name="T1" fmla="*/ 232 h 232"/>
                <a:gd name="T2" fmla="*/ 54 w 158"/>
                <a:gd name="T3" fmla="*/ 232 h 232"/>
                <a:gd name="T4" fmla="*/ 64 w 158"/>
                <a:gd name="T5" fmla="*/ 226 h 232"/>
                <a:gd name="T6" fmla="*/ 75 w 158"/>
                <a:gd name="T7" fmla="*/ 222 h 232"/>
                <a:gd name="T8" fmla="*/ 84 w 158"/>
                <a:gd name="T9" fmla="*/ 220 h 232"/>
                <a:gd name="T10" fmla="*/ 95 w 158"/>
                <a:gd name="T11" fmla="*/ 217 h 232"/>
                <a:gd name="T12" fmla="*/ 104 w 158"/>
                <a:gd name="T13" fmla="*/ 217 h 232"/>
                <a:gd name="T14" fmla="*/ 112 w 158"/>
                <a:gd name="T15" fmla="*/ 217 h 232"/>
                <a:gd name="T16" fmla="*/ 128 w 158"/>
                <a:gd name="T17" fmla="*/ 220 h 232"/>
                <a:gd name="T18" fmla="*/ 128 w 158"/>
                <a:gd name="T19" fmla="*/ 220 h 232"/>
                <a:gd name="T20" fmla="*/ 136 w 158"/>
                <a:gd name="T21" fmla="*/ 209 h 232"/>
                <a:gd name="T22" fmla="*/ 143 w 158"/>
                <a:gd name="T23" fmla="*/ 197 h 232"/>
                <a:gd name="T24" fmla="*/ 148 w 158"/>
                <a:gd name="T25" fmla="*/ 183 h 232"/>
                <a:gd name="T26" fmla="*/ 152 w 158"/>
                <a:gd name="T27" fmla="*/ 169 h 232"/>
                <a:gd name="T28" fmla="*/ 156 w 158"/>
                <a:gd name="T29" fmla="*/ 153 h 232"/>
                <a:gd name="T30" fmla="*/ 158 w 158"/>
                <a:gd name="T31" fmla="*/ 137 h 232"/>
                <a:gd name="T32" fmla="*/ 158 w 158"/>
                <a:gd name="T33" fmla="*/ 119 h 232"/>
                <a:gd name="T34" fmla="*/ 155 w 158"/>
                <a:gd name="T35" fmla="*/ 102 h 232"/>
                <a:gd name="T36" fmla="*/ 155 w 158"/>
                <a:gd name="T37" fmla="*/ 102 h 232"/>
                <a:gd name="T38" fmla="*/ 154 w 158"/>
                <a:gd name="T39" fmla="*/ 90 h 232"/>
                <a:gd name="T40" fmla="*/ 150 w 158"/>
                <a:gd name="T41" fmla="*/ 79 h 232"/>
                <a:gd name="T42" fmla="*/ 147 w 158"/>
                <a:gd name="T43" fmla="*/ 68 h 232"/>
                <a:gd name="T44" fmla="*/ 143 w 158"/>
                <a:gd name="T45" fmla="*/ 58 h 232"/>
                <a:gd name="T46" fmla="*/ 138 w 158"/>
                <a:gd name="T47" fmla="*/ 48 h 232"/>
                <a:gd name="T48" fmla="*/ 132 w 158"/>
                <a:gd name="T49" fmla="*/ 39 h 232"/>
                <a:gd name="T50" fmla="*/ 127 w 158"/>
                <a:gd name="T51" fmla="*/ 31 h 232"/>
                <a:gd name="T52" fmla="*/ 120 w 158"/>
                <a:gd name="T53" fmla="*/ 23 h 232"/>
                <a:gd name="T54" fmla="*/ 113 w 158"/>
                <a:gd name="T55" fmla="*/ 17 h 232"/>
                <a:gd name="T56" fmla="*/ 107 w 158"/>
                <a:gd name="T57" fmla="*/ 11 h 232"/>
                <a:gd name="T58" fmla="*/ 99 w 158"/>
                <a:gd name="T59" fmla="*/ 7 h 232"/>
                <a:gd name="T60" fmla="*/ 92 w 158"/>
                <a:gd name="T61" fmla="*/ 3 h 232"/>
                <a:gd name="T62" fmla="*/ 84 w 158"/>
                <a:gd name="T63" fmla="*/ 1 h 232"/>
                <a:gd name="T64" fmla="*/ 76 w 158"/>
                <a:gd name="T65" fmla="*/ 0 h 232"/>
                <a:gd name="T66" fmla="*/ 68 w 158"/>
                <a:gd name="T67" fmla="*/ 0 h 232"/>
                <a:gd name="T68" fmla="*/ 61 w 158"/>
                <a:gd name="T69" fmla="*/ 1 h 232"/>
                <a:gd name="T70" fmla="*/ 61 w 158"/>
                <a:gd name="T71" fmla="*/ 1 h 232"/>
                <a:gd name="T72" fmla="*/ 53 w 158"/>
                <a:gd name="T73" fmla="*/ 3 h 232"/>
                <a:gd name="T74" fmla="*/ 45 w 158"/>
                <a:gd name="T75" fmla="*/ 7 h 232"/>
                <a:gd name="T76" fmla="*/ 38 w 158"/>
                <a:gd name="T77" fmla="*/ 12 h 232"/>
                <a:gd name="T78" fmla="*/ 32 w 158"/>
                <a:gd name="T79" fmla="*/ 17 h 232"/>
                <a:gd name="T80" fmla="*/ 26 w 158"/>
                <a:gd name="T81" fmla="*/ 24 h 232"/>
                <a:gd name="T82" fmla="*/ 21 w 158"/>
                <a:gd name="T83" fmla="*/ 31 h 232"/>
                <a:gd name="T84" fmla="*/ 16 w 158"/>
                <a:gd name="T85" fmla="*/ 39 h 232"/>
                <a:gd name="T86" fmla="*/ 12 w 158"/>
                <a:gd name="T87" fmla="*/ 48 h 232"/>
                <a:gd name="T88" fmla="*/ 5 w 158"/>
                <a:gd name="T89" fmla="*/ 68 h 232"/>
                <a:gd name="T90" fmla="*/ 1 w 158"/>
                <a:gd name="T91" fmla="*/ 90 h 232"/>
                <a:gd name="T92" fmla="*/ 0 w 158"/>
                <a:gd name="T93" fmla="*/ 114 h 232"/>
                <a:gd name="T94" fmla="*/ 0 w 158"/>
                <a:gd name="T95" fmla="*/ 126 h 232"/>
                <a:gd name="T96" fmla="*/ 1 w 158"/>
                <a:gd name="T97" fmla="*/ 138 h 232"/>
                <a:gd name="T98" fmla="*/ 1 w 158"/>
                <a:gd name="T99" fmla="*/ 138 h 232"/>
                <a:gd name="T100" fmla="*/ 5 w 158"/>
                <a:gd name="T101" fmla="*/ 154 h 232"/>
                <a:gd name="T102" fmla="*/ 9 w 158"/>
                <a:gd name="T103" fmla="*/ 169 h 232"/>
                <a:gd name="T104" fmla="*/ 14 w 158"/>
                <a:gd name="T105" fmla="*/ 183 h 232"/>
                <a:gd name="T106" fmla="*/ 21 w 158"/>
                <a:gd name="T107" fmla="*/ 196 h 232"/>
                <a:gd name="T108" fmla="*/ 28 w 158"/>
                <a:gd name="T109" fmla="*/ 208 h 232"/>
                <a:gd name="T110" fmla="*/ 36 w 158"/>
                <a:gd name="T111" fmla="*/ 217 h 232"/>
                <a:gd name="T112" fmla="*/ 45 w 158"/>
                <a:gd name="T113" fmla="*/ 225 h 232"/>
                <a:gd name="T114" fmla="*/ 54 w 158"/>
                <a:gd name="T115" fmla="*/ 232 h 232"/>
                <a:gd name="T116" fmla="*/ 54 w 158"/>
                <a:gd name="T117" fmla="*/ 232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164917" name="Freeform 86"/>
            <p:cNvSpPr>
              <a:spLocks/>
            </p:cNvSpPr>
            <p:nvPr/>
          </p:nvSpPr>
          <p:spPr bwMode="black">
            <a:xfrm flipH="1">
              <a:off x="500" y="3579"/>
              <a:ext cx="81" cy="130"/>
            </a:xfrm>
            <a:custGeom>
              <a:avLst/>
              <a:gdLst>
                <a:gd name="T0" fmla="*/ 53 w 134"/>
                <a:gd name="T1" fmla="*/ 1 h 217"/>
                <a:gd name="T2" fmla="*/ 53 w 134"/>
                <a:gd name="T3" fmla="*/ 1 h 217"/>
                <a:gd name="T4" fmla="*/ 59 w 134"/>
                <a:gd name="T5" fmla="*/ 0 h 217"/>
                <a:gd name="T6" fmla="*/ 66 w 134"/>
                <a:gd name="T7" fmla="*/ 0 h 217"/>
                <a:gd name="T8" fmla="*/ 73 w 134"/>
                <a:gd name="T9" fmla="*/ 1 h 217"/>
                <a:gd name="T10" fmla="*/ 79 w 134"/>
                <a:gd name="T11" fmla="*/ 4 h 217"/>
                <a:gd name="T12" fmla="*/ 85 w 134"/>
                <a:gd name="T13" fmla="*/ 6 h 217"/>
                <a:gd name="T14" fmla="*/ 91 w 134"/>
                <a:gd name="T15" fmla="*/ 10 h 217"/>
                <a:gd name="T16" fmla="*/ 97 w 134"/>
                <a:gd name="T17" fmla="*/ 16 h 217"/>
                <a:gd name="T18" fmla="*/ 103 w 134"/>
                <a:gd name="T19" fmla="*/ 22 h 217"/>
                <a:gd name="T20" fmla="*/ 113 w 134"/>
                <a:gd name="T21" fmla="*/ 36 h 217"/>
                <a:gd name="T22" fmla="*/ 122 w 134"/>
                <a:gd name="T23" fmla="*/ 53 h 217"/>
                <a:gd name="T24" fmla="*/ 129 w 134"/>
                <a:gd name="T25" fmla="*/ 73 h 217"/>
                <a:gd name="T26" fmla="*/ 133 w 134"/>
                <a:gd name="T27" fmla="*/ 96 h 217"/>
                <a:gd name="T28" fmla="*/ 133 w 134"/>
                <a:gd name="T29" fmla="*/ 96 h 217"/>
                <a:gd name="T30" fmla="*/ 134 w 134"/>
                <a:gd name="T31" fmla="*/ 112 h 217"/>
                <a:gd name="T32" fmla="*/ 134 w 134"/>
                <a:gd name="T33" fmla="*/ 128 h 217"/>
                <a:gd name="T34" fmla="*/ 133 w 134"/>
                <a:gd name="T35" fmla="*/ 143 h 217"/>
                <a:gd name="T36" fmla="*/ 132 w 134"/>
                <a:gd name="T37" fmla="*/ 158 h 217"/>
                <a:gd name="T38" fmla="*/ 128 w 134"/>
                <a:gd name="T39" fmla="*/ 171 h 217"/>
                <a:gd name="T40" fmla="*/ 122 w 134"/>
                <a:gd name="T41" fmla="*/ 183 h 217"/>
                <a:gd name="T42" fmla="*/ 117 w 134"/>
                <a:gd name="T43" fmla="*/ 195 h 217"/>
                <a:gd name="T44" fmla="*/ 110 w 134"/>
                <a:gd name="T45" fmla="*/ 205 h 217"/>
                <a:gd name="T46" fmla="*/ 110 w 134"/>
                <a:gd name="T47" fmla="*/ 205 h 217"/>
                <a:gd name="T48" fmla="*/ 97 w 134"/>
                <a:gd name="T49" fmla="*/ 202 h 217"/>
                <a:gd name="T50" fmla="*/ 89 w 134"/>
                <a:gd name="T51" fmla="*/ 202 h 217"/>
                <a:gd name="T52" fmla="*/ 81 w 134"/>
                <a:gd name="T53" fmla="*/ 203 h 217"/>
                <a:gd name="T54" fmla="*/ 73 w 134"/>
                <a:gd name="T55" fmla="*/ 205 h 217"/>
                <a:gd name="T56" fmla="*/ 65 w 134"/>
                <a:gd name="T57" fmla="*/ 207 h 217"/>
                <a:gd name="T58" fmla="*/ 55 w 134"/>
                <a:gd name="T59" fmla="*/ 211 h 217"/>
                <a:gd name="T60" fmla="*/ 47 w 134"/>
                <a:gd name="T61" fmla="*/ 217 h 217"/>
                <a:gd name="T62" fmla="*/ 47 w 134"/>
                <a:gd name="T63" fmla="*/ 217 h 217"/>
                <a:gd name="T64" fmla="*/ 39 w 134"/>
                <a:gd name="T65" fmla="*/ 210 h 217"/>
                <a:gd name="T66" fmla="*/ 32 w 134"/>
                <a:gd name="T67" fmla="*/ 202 h 217"/>
                <a:gd name="T68" fmla="*/ 24 w 134"/>
                <a:gd name="T69" fmla="*/ 193 h 217"/>
                <a:gd name="T70" fmla="*/ 19 w 134"/>
                <a:gd name="T71" fmla="*/ 182 h 217"/>
                <a:gd name="T72" fmla="*/ 14 w 134"/>
                <a:gd name="T73" fmla="*/ 170 h 217"/>
                <a:gd name="T74" fmla="*/ 8 w 134"/>
                <a:gd name="T75" fmla="*/ 158 h 217"/>
                <a:gd name="T76" fmla="*/ 4 w 134"/>
                <a:gd name="T77" fmla="*/ 143 h 217"/>
                <a:gd name="T78" fmla="*/ 2 w 134"/>
                <a:gd name="T79" fmla="*/ 128 h 217"/>
                <a:gd name="T80" fmla="*/ 2 w 134"/>
                <a:gd name="T81" fmla="*/ 128 h 217"/>
                <a:gd name="T82" fmla="*/ 0 w 134"/>
                <a:gd name="T83" fmla="*/ 106 h 217"/>
                <a:gd name="T84" fmla="*/ 2 w 134"/>
                <a:gd name="T85" fmla="*/ 84 h 217"/>
                <a:gd name="T86" fmla="*/ 4 w 134"/>
                <a:gd name="T87" fmla="*/ 64 h 217"/>
                <a:gd name="T88" fmla="*/ 11 w 134"/>
                <a:gd name="T89" fmla="*/ 45 h 217"/>
                <a:gd name="T90" fmla="*/ 18 w 134"/>
                <a:gd name="T91" fmla="*/ 29 h 217"/>
                <a:gd name="T92" fmla="*/ 23 w 134"/>
                <a:gd name="T93" fmla="*/ 22 h 217"/>
                <a:gd name="T94" fmla="*/ 28 w 134"/>
                <a:gd name="T95" fmla="*/ 16 h 217"/>
                <a:gd name="T96" fmla="*/ 34 w 134"/>
                <a:gd name="T97" fmla="*/ 10 h 217"/>
                <a:gd name="T98" fmla="*/ 39 w 134"/>
                <a:gd name="T99" fmla="*/ 6 h 217"/>
                <a:gd name="T100" fmla="*/ 46 w 134"/>
                <a:gd name="T101" fmla="*/ 4 h 217"/>
                <a:gd name="T102" fmla="*/ 53 w 134"/>
                <a:gd name="T103" fmla="*/ 1 h 217"/>
                <a:gd name="T104" fmla="*/ 53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164918" name="Freeform 87"/>
            <p:cNvSpPr>
              <a:spLocks/>
            </p:cNvSpPr>
            <p:nvPr/>
          </p:nvSpPr>
          <p:spPr bwMode="auto">
            <a:xfrm flipH="1">
              <a:off x="505" y="3586"/>
              <a:ext cx="71" cy="119"/>
            </a:xfrm>
            <a:custGeom>
              <a:avLst/>
              <a:gdLst>
                <a:gd name="T0" fmla="*/ 49 w 118"/>
                <a:gd name="T1" fmla="*/ 0 h 198"/>
                <a:gd name="T2" fmla="*/ 49 w 118"/>
                <a:gd name="T3" fmla="*/ 0 h 198"/>
                <a:gd name="T4" fmla="*/ 55 w 118"/>
                <a:gd name="T5" fmla="*/ 0 h 198"/>
                <a:gd name="T6" fmla="*/ 61 w 118"/>
                <a:gd name="T7" fmla="*/ 1 h 198"/>
                <a:gd name="T8" fmla="*/ 66 w 118"/>
                <a:gd name="T9" fmla="*/ 2 h 198"/>
                <a:gd name="T10" fmla="*/ 73 w 118"/>
                <a:gd name="T11" fmla="*/ 5 h 198"/>
                <a:gd name="T12" fmla="*/ 83 w 118"/>
                <a:gd name="T13" fmla="*/ 13 h 198"/>
                <a:gd name="T14" fmla="*/ 93 w 118"/>
                <a:gd name="T15" fmla="*/ 25 h 198"/>
                <a:gd name="T16" fmla="*/ 102 w 118"/>
                <a:gd name="T17" fmla="*/ 39 h 198"/>
                <a:gd name="T18" fmla="*/ 109 w 118"/>
                <a:gd name="T19" fmla="*/ 55 h 198"/>
                <a:gd name="T20" fmla="*/ 114 w 118"/>
                <a:gd name="T21" fmla="*/ 73 h 198"/>
                <a:gd name="T22" fmla="*/ 117 w 118"/>
                <a:gd name="T23" fmla="*/ 94 h 198"/>
                <a:gd name="T24" fmla="*/ 117 w 118"/>
                <a:gd name="T25" fmla="*/ 94 h 198"/>
                <a:gd name="T26" fmla="*/ 118 w 118"/>
                <a:gd name="T27" fmla="*/ 110 h 198"/>
                <a:gd name="T28" fmla="*/ 118 w 118"/>
                <a:gd name="T29" fmla="*/ 124 h 198"/>
                <a:gd name="T30" fmla="*/ 116 w 118"/>
                <a:gd name="T31" fmla="*/ 138 h 198"/>
                <a:gd name="T32" fmla="*/ 113 w 118"/>
                <a:gd name="T33" fmla="*/ 151 h 198"/>
                <a:gd name="T34" fmla="*/ 109 w 118"/>
                <a:gd name="T35" fmla="*/ 163 h 198"/>
                <a:gd name="T36" fmla="*/ 104 w 118"/>
                <a:gd name="T37" fmla="*/ 174 h 198"/>
                <a:gd name="T38" fmla="*/ 98 w 118"/>
                <a:gd name="T39" fmla="*/ 183 h 198"/>
                <a:gd name="T40" fmla="*/ 91 w 118"/>
                <a:gd name="T41" fmla="*/ 191 h 198"/>
                <a:gd name="T42" fmla="*/ 91 w 118"/>
                <a:gd name="T43" fmla="*/ 191 h 198"/>
                <a:gd name="T44" fmla="*/ 82 w 118"/>
                <a:gd name="T45" fmla="*/ 190 h 198"/>
                <a:gd name="T46" fmla="*/ 71 w 118"/>
                <a:gd name="T47" fmla="*/ 191 h 198"/>
                <a:gd name="T48" fmla="*/ 61 w 118"/>
                <a:gd name="T49" fmla="*/ 194 h 198"/>
                <a:gd name="T50" fmla="*/ 50 w 118"/>
                <a:gd name="T51" fmla="*/ 198 h 198"/>
                <a:gd name="T52" fmla="*/ 50 w 118"/>
                <a:gd name="T53" fmla="*/ 198 h 198"/>
                <a:gd name="T54" fmla="*/ 41 w 118"/>
                <a:gd name="T55" fmla="*/ 193 h 198"/>
                <a:gd name="T56" fmla="*/ 32 w 118"/>
                <a:gd name="T57" fmla="*/ 186 h 198"/>
                <a:gd name="T58" fmla="*/ 24 w 118"/>
                <a:gd name="T59" fmla="*/ 177 h 198"/>
                <a:gd name="T60" fmla="*/ 18 w 118"/>
                <a:gd name="T61" fmla="*/ 166 h 198"/>
                <a:gd name="T62" fmla="*/ 12 w 118"/>
                <a:gd name="T63" fmla="*/ 153 h 198"/>
                <a:gd name="T64" fmla="*/ 7 w 118"/>
                <a:gd name="T65" fmla="*/ 139 h 198"/>
                <a:gd name="T66" fmla="*/ 3 w 118"/>
                <a:gd name="T67" fmla="*/ 124 h 198"/>
                <a:gd name="T68" fmla="*/ 0 w 118"/>
                <a:gd name="T69" fmla="*/ 108 h 198"/>
                <a:gd name="T70" fmla="*/ 0 w 118"/>
                <a:gd name="T71" fmla="*/ 108 h 198"/>
                <a:gd name="T72" fmla="*/ 0 w 118"/>
                <a:gd name="T73" fmla="*/ 88 h 198"/>
                <a:gd name="T74" fmla="*/ 2 w 118"/>
                <a:gd name="T75" fmla="*/ 68 h 198"/>
                <a:gd name="T76" fmla="*/ 6 w 118"/>
                <a:gd name="T77" fmla="*/ 51 h 198"/>
                <a:gd name="T78" fmla="*/ 11 w 118"/>
                <a:gd name="T79" fmla="*/ 35 h 198"/>
                <a:gd name="T80" fmla="*/ 18 w 118"/>
                <a:gd name="T81" fmla="*/ 21 h 198"/>
                <a:gd name="T82" fmla="*/ 27 w 118"/>
                <a:gd name="T83" fmla="*/ 10 h 198"/>
                <a:gd name="T84" fmla="*/ 32 w 118"/>
                <a:gd name="T85" fmla="*/ 6 h 198"/>
                <a:gd name="T86" fmla="*/ 38 w 118"/>
                <a:gd name="T87" fmla="*/ 4 h 198"/>
                <a:gd name="T88" fmla="*/ 43 w 118"/>
                <a:gd name="T89" fmla="*/ 1 h 198"/>
                <a:gd name="T90" fmla="*/ 49 w 118"/>
                <a:gd name="T91" fmla="*/ 0 h 198"/>
                <a:gd name="T92" fmla="*/ 49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164919" name="Freeform 88"/>
            <p:cNvSpPr>
              <a:spLocks/>
            </p:cNvSpPr>
            <p:nvPr/>
          </p:nvSpPr>
          <p:spPr bwMode="black">
            <a:xfrm flipH="1">
              <a:off x="510" y="3626"/>
              <a:ext cx="57" cy="76"/>
            </a:xfrm>
            <a:custGeom>
              <a:avLst/>
              <a:gdLst>
                <a:gd name="T0" fmla="*/ 0 w 96"/>
                <a:gd name="T1" fmla="*/ 70 h 129"/>
                <a:gd name="T2" fmla="*/ 0 w 96"/>
                <a:gd name="T3" fmla="*/ 70 h 129"/>
                <a:gd name="T4" fmla="*/ 2 w 96"/>
                <a:gd name="T5" fmla="*/ 83 h 129"/>
                <a:gd name="T6" fmla="*/ 8 w 96"/>
                <a:gd name="T7" fmla="*/ 96 h 129"/>
                <a:gd name="T8" fmla="*/ 13 w 96"/>
                <a:gd name="T9" fmla="*/ 105 h 129"/>
                <a:gd name="T10" fmla="*/ 20 w 96"/>
                <a:gd name="T11" fmla="*/ 114 h 129"/>
                <a:gd name="T12" fmla="*/ 28 w 96"/>
                <a:gd name="T13" fmla="*/ 121 h 129"/>
                <a:gd name="T14" fmla="*/ 37 w 96"/>
                <a:gd name="T15" fmla="*/ 126 h 129"/>
                <a:gd name="T16" fmla="*/ 47 w 96"/>
                <a:gd name="T17" fmla="*/ 129 h 129"/>
                <a:gd name="T18" fmla="*/ 56 w 96"/>
                <a:gd name="T19" fmla="*/ 129 h 129"/>
                <a:gd name="T20" fmla="*/ 56 w 96"/>
                <a:gd name="T21" fmla="*/ 129 h 129"/>
                <a:gd name="T22" fmla="*/ 65 w 96"/>
                <a:gd name="T23" fmla="*/ 126 h 129"/>
                <a:gd name="T24" fmla="*/ 75 w 96"/>
                <a:gd name="T25" fmla="*/ 121 h 129"/>
                <a:gd name="T26" fmla="*/ 81 w 96"/>
                <a:gd name="T27" fmla="*/ 114 h 129"/>
                <a:gd name="T28" fmla="*/ 88 w 96"/>
                <a:gd name="T29" fmla="*/ 105 h 129"/>
                <a:gd name="T30" fmla="*/ 92 w 96"/>
                <a:gd name="T31" fmla="*/ 96 h 129"/>
                <a:gd name="T32" fmla="*/ 95 w 96"/>
                <a:gd name="T33" fmla="*/ 83 h 129"/>
                <a:gd name="T34" fmla="*/ 96 w 96"/>
                <a:gd name="T35" fmla="*/ 71 h 129"/>
                <a:gd name="T36" fmla="*/ 96 w 96"/>
                <a:gd name="T37" fmla="*/ 58 h 129"/>
                <a:gd name="T38" fmla="*/ 96 w 96"/>
                <a:gd name="T39" fmla="*/ 58 h 129"/>
                <a:gd name="T40" fmla="*/ 94 w 96"/>
                <a:gd name="T41" fmla="*/ 46 h 129"/>
                <a:gd name="T42" fmla="*/ 88 w 96"/>
                <a:gd name="T43" fmla="*/ 34 h 129"/>
                <a:gd name="T44" fmla="*/ 83 w 96"/>
                <a:gd name="T45" fmla="*/ 23 h 129"/>
                <a:gd name="T46" fmla="*/ 76 w 96"/>
                <a:gd name="T47" fmla="*/ 15 h 129"/>
                <a:gd name="T48" fmla="*/ 68 w 96"/>
                <a:gd name="T49" fmla="*/ 8 h 129"/>
                <a:gd name="T50" fmla="*/ 59 w 96"/>
                <a:gd name="T51" fmla="*/ 3 h 129"/>
                <a:gd name="T52" fmla="*/ 49 w 96"/>
                <a:gd name="T53" fmla="*/ 0 h 129"/>
                <a:gd name="T54" fmla="*/ 40 w 96"/>
                <a:gd name="T55" fmla="*/ 0 h 129"/>
                <a:gd name="T56" fmla="*/ 40 w 96"/>
                <a:gd name="T57" fmla="*/ 0 h 129"/>
                <a:gd name="T58" fmla="*/ 31 w 96"/>
                <a:gd name="T59" fmla="*/ 3 h 129"/>
                <a:gd name="T60" fmla="*/ 21 w 96"/>
                <a:gd name="T61" fmla="*/ 8 h 129"/>
                <a:gd name="T62" fmla="*/ 14 w 96"/>
                <a:gd name="T63" fmla="*/ 15 h 129"/>
                <a:gd name="T64" fmla="*/ 8 w 96"/>
                <a:gd name="T65" fmla="*/ 23 h 129"/>
                <a:gd name="T66" fmla="*/ 4 w 96"/>
                <a:gd name="T67" fmla="*/ 34 h 129"/>
                <a:gd name="T68" fmla="*/ 1 w 96"/>
                <a:gd name="T69" fmla="*/ 45 h 129"/>
                <a:gd name="T70" fmla="*/ 0 w 96"/>
                <a:gd name="T71" fmla="*/ 58 h 129"/>
                <a:gd name="T72" fmla="*/ 0 w 96"/>
                <a:gd name="T73" fmla="*/ 70 h 129"/>
                <a:gd name="T74" fmla="*/ 0 w 96"/>
                <a:gd name="T75" fmla="*/ 7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164920" name="Freeform 89"/>
            <p:cNvSpPr>
              <a:spLocks/>
            </p:cNvSpPr>
            <p:nvPr/>
          </p:nvSpPr>
          <p:spPr bwMode="black">
            <a:xfrm flipH="1">
              <a:off x="516" y="3633"/>
              <a:ext cx="45" cy="61"/>
            </a:xfrm>
            <a:custGeom>
              <a:avLst/>
              <a:gdLst>
                <a:gd name="T0" fmla="*/ 1 w 78"/>
                <a:gd name="T1" fmla="*/ 56 h 102"/>
                <a:gd name="T2" fmla="*/ 1 w 78"/>
                <a:gd name="T3" fmla="*/ 56 h 102"/>
                <a:gd name="T4" fmla="*/ 3 w 78"/>
                <a:gd name="T5" fmla="*/ 65 h 102"/>
                <a:gd name="T6" fmla="*/ 7 w 78"/>
                <a:gd name="T7" fmla="*/ 75 h 102"/>
                <a:gd name="T8" fmla="*/ 11 w 78"/>
                <a:gd name="T9" fmla="*/ 83 h 102"/>
                <a:gd name="T10" fmla="*/ 16 w 78"/>
                <a:gd name="T11" fmla="*/ 91 h 102"/>
                <a:gd name="T12" fmla="*/ 23 w 78"/>
                <a:gd name="T13" fmla="*/ 96 h 102"/>
                <a:gd name="T14" fmla="*/ 31 w 78"/>
                <a:gd name="T15" fmla="*/ 100 h 102"/>
                <a:gd name="T16" fmla="*/ 38 w 78"/>
                <a:gd name="T17" fmla="*/ 102 h 102"/>
                <a:gd name="T18" fmla="*/ 46 w 78"/>
                <a:gd name="T19" fmla="*/ 102 h 102"/>
                <a:gd name="T20" fmla="*/ 46 w 78"/>
                <a:gd name="T21" fmla="*/ 102 h 102"/>
                <a:gd name="T22" fmla="*/ 54 w 78"/>
                <a:gd name="T23" fmla="*/ 100 h 102"/>
                <a:gd name="T24" fmla="*/ 60 w 78"/>
                <a:gd name="T25" fmla="*/ 96 h 102"/>
                <a:gd name="T26" fmla="*/ 66 w 78"/>
                <a:gd name="T27" fmla="*/ 91 h 102"/>
                <a:gd name="T28" fmla="*/ 71 w 78"/>
                <a:gd name="T29" fmla="*/ 83 h 102"/>
                <a:gd name="T30" fmla="*/ 74 w 78"/>
                <a:gd name="T31" fmla="*/ 75 h 102"/>
                <a:gd name="T32" fmla="*/ 76 w 78"/>
                <a:gd name="T33" fmla="*/ 65 h 102"/>
                <a:gd name="T34" fmla="*/ 78 w 78"/>
                <a:gd name="T35" fmla="*/ 56 h 102"/>
                <a:gd name="T36" fmla="*/ 78 w 78"/>
                <a:gd name="T37" fmla="*/ 45 h 102"/>
                <a:gd name="T38" fmla="*/ 78 w 78"/>
                <a:gd name="T39" fmla="*/ 45 h 102"/>
                <a:gd name="T40" fmla="*/ 75 w 78"/>
                <a:gd name="T41" fmla="*/ 36 h 102"/>
                <a:gd name="T42" fmla="*/ 71 w 78"/>
                <a:gd name="T43" fmla="*/ 27 h 102"/>
                <a:gd name="T44" fmla="*/ 67 w 78"/>
                <a:gd name="T45" fmla="*/ 17 h 102"/>
                <a:gd name="T46" fmla="*/ 62 w 78"/>
                <a:gd name="T47" fmla="*/ 11 h 102"/>
                <a:gd name="T48" fmla="*/ 55 w 78"/>
                <a:gd name="T49" fmla="*/ 5 h 102"/>
                <a:gd name="T50" fmla="*/ 48 w 78"/>
                <a:gd name="T51" fmla="*/ 1 h 102"/>
                <a:gd name="T52" fmla="*/ 40 w 78"/>
                <a:gd name="T53" fmla="*/ 0 h 102"/>
                <a:gd name="T54" fmla="*/ 32 w 78"/>
                <a:gd name="T55" fmla="*/ 0 h 102"/>
                <a:gd name="T56" fmla="*/ 32 w 78"/>
                <a:gd name="T57" fmla="*/ 0 h 102"/>
                <a:gd name="T58" fmla="*/ 24 w 78"/>
                <a:gd name="T59" fmla="*/ 1 h 102"/>
                <a:gd name="T60" fmla="*/ 18 w 78"/>
                <a:gd name="T61" fmla="*/ 5 h 102"/>
                <a:gd name="T62" fmla="*/ 12 w 78"/>
                <a:gd name="T63" fmla="*/ 11 h 102"/>
                <a:gd name="T64" fmla="*/ 7 w 78"/>
                <a:gd name="T65" fmla="*/ 17 h 102"/>
                <a:gd name="T66" fmla="*/ 4 w 78"/>
                <a:gd name="T67" fmla="*/ 25 h 102"/>
                <a:gd name="T68" fmla="*/ 1 w 78"/>
                <a:gd name="T69" fmla="*/ 35 h 102"/>
                <a:gd name="T70" fmla="*/ 0 w 78"/>
                <a:gd name="T71" fmla="*/ 45 h 102"/>
                <a:gd name="T72" fmla="*/ 1 w 78"/>
                <a:gd name="T73" fmla="*/ 56 h 102"/>
                <a:gd name="T74" fmla="*/ 1 w 78"/>
                <a:gd name="T75" fmla="*/ 5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164921" name="Freeform 90"/>
            <p:cNvSpPr>
              <a:spLocks/>
            </p:cNvSpPr>
            <p:nvPr/>
          </p:nvSpPr>
          <p:spPr bwMode="auto">
            <a:xfrm flipH="1">
              <a:off x="521" y="3643"/>
              <a:ext cx="34" cy="44"/>
            </a:xfrm>
            <a:custGeom>
              <a:avLst/>
              <a:gdLst>
                <a:gd name="T0" fmla="*/ 0 w 57"/>
                <a:gd name="T1" fmla="*/ 40 h 74"/>
                <a:gd name="T2" fmla="*/ 0 w 57"/>
                <a:gd name="T3" fmla="*/ 40 h 74"/>
                <a:gd name="T4" fmla="*/ 1 w 57"/>
                <a:gd name="T5" fmla="*/ 48 h 74"/>
                <a:gd name="T6" fmla="*/ 4 w 57"/>
                <a:gd name="T7" fmla="*/ 55 h 74"/>
                <a:gd name="T8" fmla="*/ 7 w 57"/>
                <a:gd name="T9" fmla="*/ 60 h 74"/>
                <a:gd name="T10" fmla="*/ 12 w 57"/>
                <a:gd name="T11" fmla="*/ 66 h 74"/>
                <a:gd name="T12" fmla="*/ 16 w 57"/>
                <a:gd name="T13" fmla="*/ 70 h 74"/>
                <a:gd name="T14" fmla="*/ 21 w 57"/>
                <a:gd name="T15" fmla="*/ 72 h 74"/>
                <a:gd name="T16" fmla="*/ 27 w 57"/>
                <a:gd name="T17" fmla="*/ 74 h 74"/>
                <a:gd name="T18" fmla="*/ 33 w 57"/>
                <a:gd name="T19" fmla="*/ 74 h 74"/>
                <a:gd name="T20" fmla="*/ 33 w 57"/>
                <a:gd name="T21" fmla="*/ 74 h 74"/>
                <a:gd name="T22" fmla="*/ 39 w 57"/>
                <a:gd name="T23" fmla="*/ 72 h 74"/>
                <a:gd name="T24" fmla="*/ 44 w 57"/>
                <a:gd name="T25" fmla="*/ 70 h 74"/>
                <a:gd name="T26" fmla="*/ 48 w 57"/>
                <a:gd name="T27" fmla="*/ 66 h 74"/>
                <a:gd name="T28" fmla="*/ 52 w 57"/>
                <a:gd name="T29" fmla="*/ 60 h 74"/>
                <a:gd name="T30" fmla="*/ 55 w 57"/>
                <a:gd name="T31" fmla="*/ 55 h 74"/>
                <a:gd name="T32" fmla="*/ 56 w 57"/>
                <a:gd name="T33" fmla="*/ 48 h 74"/>
                <a:gd name="T34" fmla="*/ 57 w 57"/>
                <a:gd name="T35" fmla="*/ 40 h 74"/>
                <a:gd name="T36" fmla="*/ 57 w 57"/>
                <a:gd name="T37" fmla="*/ 33 h 74"/>
                <a:gd name="T38" fmla="*/ 57 w 57"/>
                <a:gd name="T39" fmla="*/ 33 h 74"/>
                <a:gd name="T40" fmla="*/ 56 w 57"/>
                <a:gd name="T41" fmla="*/ 25 h 74"/>
                <a:gd name="T42" fmla="*/ 53 w 57"/>
                <a:gd name="T43" fmla="*/ 19 h 74"/>
                <a:gd name="T44" fmla="*/ 49 w 57"/>
                <a:gd name="T45" fmla="*/ 13 h 74"/>
                <a:gd name="T46" fmla="*/ 45 w 57"/>
                <a:gd name="T47" fmla="*/ 8 h 74"/>
                <a:gd name="T48" fmla="*/ 40 w 57"/>
                <a:gd name="T49" fmla="*/ 4 h 74"/>
                <a:gd name="T50" fmla="*/ 35 w 57"/>
                <a:gd name="T51" fmla="*/ 1 h 74"/>
                <a:gd name="T52" fmla="*/ 29 w 57"/>
                <a:gd name="T53" fmla="*/ 0 h 74"/>
                <a:gd name="T54" fmla="*/ 24 w 57"/>
                <a:gd name="T55" fmla="*/ 0 h 74"/>
                <a:gd name="T56" fmla="*/ 24 w 57"/>
                <a:gd name="T57" fmla="*/ 0 h 74"/>
                <a:gd name="T58" fmla="*/ 19 w 57"/>
                <a:gd name="T59" fmla="*/ 1 h 74"/>
                <a:gd name="T60" fmla="*/ 13 w 57"/>
                <a:gd name="T61" fmla="*/ 5 h 74"/>
                <a:gd name="T62" fmla="*/ 8 w 57"/>
                <a:gd name="T63" fmla="*/ 9 h 74"/>
                <a:gd name="T64" fmla="*/ 5 w 57"/>
                <a:gd name="T65" fmla="*/ 13 h 74"/>
                <a:gd name="T66" fmla="*/ 2 w 57"/>
                <a:gd name="T67" fmla="*/ 20 h 74"/>
                <a:gd name="T68" fmla="*/ 0 w 57"/>
                <a:gd name="T69" fmla="*/ 27 h 74"/>
                <a:gd name="T70" fmla="*/ 0 w 57"/>
                <a:gd name="T71" fmla="*/ 33 h 74"/>
                <a:gd name="T72" fmla="*/ 0 w 57"/>
                <a:gd name="T73" fmla="*/ 40 h 74"/>
                <a:gd name="T74" fmla="*/ 0 w 57"/>
                <a:gd name="T75" fmla="*/ 40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164922" name="Freeform 91"/>
            <p:cNvSpPr>
              <a:spLocks/>
            </p:cNvSpPr>
            <p:nvPr/>
          </p:nvSpPr>
          <p:spPr bwMode="auto">
            <a:xfrm flipH="1">
              <a:off x="546" y="3645"/>
              <a:ext cx="10" cy="10"/>
            </a:xfrm>
            <a:custGeom>
              <a:avLst/>
              <a:gdLst>
                <a:gd name="T0" fmla="*/ 18 w 18"/>
                <a:gd name="T1" fmla="*/ 9 h 17"/>
                <a:gd name="T2" fmla="*/ 18 w 18"/>
                <a:gd name="T3" fmla="*/ 9 h 17"/>
                <a:gd name="T4" fmla="*/ 17 w 18"/>
                <a:gd name="T5" fmla="*/ 12 h 17"/>
                <a:gd name="T6" fmla="*/ 15 w 18"/>
                <a:gd name="T7" fmla="*/ 14 h 17"/>
                <a:gd name="T8" fmla="*/ 13 w 18"/>
                <a:gd name="T9" fmla="*/ 17 h 17"/>
                <a:gd name="T10" fmla="*/ 9 w 18"/>
                <a:gd name="T11" fmla="*/ 17 h 17"/>
                <a:gd name="T12" fmla="*/ 9 w 18"/>
                <a:gd name="T13" fmla="*/ 17 h 17"/>
                <a:gd name="T14" fmla="*/ 6 w 18"/>
                <a:gd name="T15" fmla="*/ 16 h 17"/>
                <a:gd name="T16" fmla="*/ 3 w 18"/>
                <a:gd name="T17" fmla="*/ 14 h 17"/>
                <a:gd name="T18" fmla="*/ 2 w 18"/>
                <a:gd name="T19" fmla="*/ 12 h 17"/>
                <a:gd name="T20" fmla="*/ 0 w 18"/>
                <a:gd name="T21" fmla="*/ 9 h 17"/>
                <a:gd name="T22" fmla="*/ 0 w 18"/>
                <a:gd name="T23" fmla="*/ 9 h 17"/>
                <a:gd name="T24" fmla="*/ 2 w 18"/>
                <a:gd name="T25" fmla="*/ 5 h 17"/>
                <a:gd name="T26" fmla="*/ 3 w 18"/>
                <a:gd name="T27" fmla="*/ 2 h 17"/>
                <a:gd name="T28" fmla="*/ 6 w 18"/>
                <a:gd name="T29" fmla="*/ 1 h 17"/>
                <a:gd name="T30" fmla="*/ 10 w 18"/>
                <a:gd name="T31" fmla="*/ 0 h 17"/>
                <a:gd name="T32" fmla="*/ 10 w 18"/>
                <a:gd name="T33" fmla="*/ 0 h 17"/>
                <a:gd name="T34" fmla="*/ 13 w 18"/>
                <a:gd name="T35" fmla="*/ 1 h 17"/>
                <a:gd name="T36" fmla="*/ 15 w 18"/>
                <a:gd name="T37" fmla="*/ 2 h 17"/>
                <a:gd name="T38" fmla="*/ 17 w 18"/>
                <a:gd name="T39" fmla="*/ 5 h 17"/>
                <a:gd name="T40" fmla="*/ 18 w 18"/>
                <a:gd name="T41" fmla="*/ 9 h 17"/>
                <a:gd name="T42" fmla="*/ 18 w 18"/>
                <a:gd name="T43" fmla="*/ 9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164923" name="Freeform 92"/>
            <p:cNvSpPr>
              <a:spLocks/>
            </p:cNvSpPr>
            <p:nvPr/>
          </p:nvSpPr>
          <p:spPr bwMode="white">
            <a:xfrm flipH="1">
              <a:off x="505" y="3586"/>
              <a:ext cx="71" cy="72"/>
            </a:xfrm>
            <a:custGeom>
              <a:avLst/>
              <a:gdLst>
                <a:gd name="T0" fmla="*/ 51 w 118"/>
                <a:gd name="T1" fmla="*/ 17 h 120"/>
                <a:gd name="T2" fmla="*/ 51 w 118"/>
                <a:gd name="T3" fmla="*/ 17 h 120"/>
                <a:gd name="T4" fmla="*/ 45 w 118"/>
                <a:gd name="T5" fmla="*/ 19 h 120"/>
                <a:gd name="T6" fmla="*/ 39 w 118"/>
                <a:gd name="T7" fmla="*/ 21 h 120"/>
                <a:gd name="T8" fmla="*/ 35 w 118"/>
                <a:gd name="T9" fmla="*/ 24 h 120"/>
                <a:gd name="T10" fmla="*/ 30 w 118"/>
                <a:gd name="T11" fmla="*/ 28 h 120"/>
                <a:gd name="T12" fmla="*/ 20 w 118"/>
                <a:gd name="T13" fmla="*/ 37 h 120"/>
                <a:gd name="T14" fmla="*/ 14 w 118"/>
                <a:gd name="T15" fmla="*/ 51 h 120"/>
                <a:gd name="T16" fmla="*/ 8 w 118"/>
                <a:gd name="T17" fmla="*/ 65 h 120"/>
                <a:gd name="T18" fmla="*/ 4 w 118"/>
                <a:gd name="T19" fmla="*/ 83 h 120"/>
                <a:gd name="T20" fmla="*/ 3 w 118"/>
                <a:gd name="T21" fmla="*/ 102 h 120"/>
                <a:gd name="T22" fmla="*/ 3 w 118"/>
                <a:gd name="T23" fmla="*/ 120 h 120"/>
                <a:gd name="T24" fmla="*/ 3 w 118"/>
                <a:gd name="T25" fmla="*/ 120 h 120"/>
                <a:gd name="T26" fmla="*/ 0 w 118"/>
                <a:gd name="T27" fmla="*/ 108 h 120"/>
                <a:gd name="T28" fmla="*/ 0 w 118"/>
                <a:gd name="T29" fmla="*/ 108 h 120"/>
                <a:gd name="T30" fmla="*/ 0 w 118"/>
                <a:gd name="T31" fmla="*/ 88 h 120"/>
                <a:gd name="T32" fmla="*/ 2 w 118"/>
                <a:gd name="T33" fmla="*/ 68 h 120"/>
                <a:gd name="T34" fmla="*/ 6 w 118"/>
                <a:gd name="T35" fmla="*/ 51 h 120"/>
                <a:gd name="T36" fmla="*/ 11 w 118"/>
                <a:gd name="T37" fmla="*/ 35 h 120"/>
                <a:gd name="T38" fmla="*/ 18 w 118"/>
                <a:gd name="T39" fmla="*/ 21 h 120"/>
                <a:gd name="T40" fmla="*/ 27 w 118"/>
                <a:gd name="T41" fmla="*/ 10 h 120"/>
                <a:gd name="T42" fmla="*/ 32 w 118"/>
                <a:gd name="T43" fmla="*/ 6 h 120"/>
                <a:gd name="T44" fmla="*/ 38 w 118"/>
                <a:gd name="T45" fmla="*/ 4 h 120"/>
                <a:gd name="T46" fmla="*/ 43 w 118"/>
                <a:gd name="T47" fmla="*/ 1 h 120"/>
                <a:gd name="T48" fmla="*/ 49 w 118"/>
                <a:gd name="T49" fmla="*/ 0 h 120"/>
                <a:gd name="T50" fmla="*/ 49 w 118"/>
                <a:gd name="T51" fmla="*/ 0 h 120"/>
                <a:gd name="T52" fmla="*/ 55 w 118"/>
                <a:gd name="T53" fmla="*/ 0 h 120"/>
                <a:gd name="T54" fmla="*/ 61 w 118"/>
                <a:gd name="T55" fmla="*/ 1 h 120"/>
                <a:gd name="T56" fmla="*/ 66 w 118"/>
                <a:gd name="T57" fmla="*/ 2 h 120"/>
                <a:gd name="T58" fmla="*/ 73 w 118"/>
                <a:gd name="T59" fmla="*/ 5 h 120"/>
                <a:gd name="T60" fmla="*/ 83 w 118"/>
                <a:gd name="T61" fmla="*/ 13 h 120"/>
                <a:gd name="T62" fmla="*/ 93 w 118"/>
                <a:gd name="T63" fmla="*/ 25 h 120"/>
                <a:gd name="T64" fmla="*/ 102 w 118"/>
                <a:gd name="T65" fmla="*/ 39 h 120"/>
                <a:gd name="T66" fmla="*/ 109 w 118"/>
                <a:gd name="T67" fmla="*/ 55 h 120"/>
                <a:gd name="T68" fmla="*/ 114 w 118"/>
                <a:gd name="T69" fmla="*/ 73 h 120"/>
                <a:gd name="T70" fmla="*/ 117 w 118"/>
                <a:gd name="T71" fmla="*/ 94 h 120"/>
                <a:gd name="T72" fmla="*/ 117 w 118"/>
                <a:gd name="T73" fmla="*/ 94 h 120"/>
                <a:gd name="T74" fmla="*/ 118 w 118"/>
                <a:gd name="T75" fmla="*/ 99 h 120"/>
                <a:gd name="T76" fmla="*/ 118 w 118"/>
                <a:gd name="T77" fmla="*/ 99 h 120"/>
                <a:gd name="T78" fmla="*/ 113 w 118"/>
                <a:gd name="T79" fmla="*/ 81 h 120"/>
                <a:gd name="T80" fmla="*/ 108 w 118"/>
                <a:gd name="T81" fmla="*/ 65 h 120"/>
                <a:gd name="T82" fmla="*/ 101 w 118"/>
                <a:gd name="T83" fmla="*/ 51 h 120"/>
                <a:gd name="T84" fmla="*/ 93 w 118"/>
                <a:gd name="T85" fmla="*/ 39 h 120"/>
                <a:gd name="T86" fmla="*/ 82 w 118"/>
                <a:gd name="T87" fmla="*/ 29 h 120"/>
                <a:gd name="T88" fmla="*/ 73 w 118"/>
                <a:gd name="T89" fmla="*/ 23 h 120"/>
                <a:gd name="T90" fmla="*/ 67 w 118"/>
                <a:gd name="T91" fmla="*/ 20 h 120"/>
                <a:gd name="T92" fmla="*/ 62 w 118"/>
                <a:gd name="T93" fmla="*/ 19 h 120"/>
                <a:gd name="T94" fmla="*/ 57 w 118"/>
                <a:gd name="T95" fmla="*/ 17 h 120"/>
                <a:gd name="T96" fmla="*/ 51 w 118"/>
                <a:gd name="T97" fmla="*/ 17 h 120"/>
                <a:gd name="T98" fmla="*/ 51 w 118"/>
                <a:gd name="T99" fmla="*/ 17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164924" name="Freeform 93"/>
            <p:cNvSpPr>
              <a:spLocks/>
            </p:cNvSpPr>
            <p:nvPr/>
          </p:nvSpPr>
          <p:spPr bwMode="white">
            <a:xfrm flipH="1">
              <a:off x="496" y="3685"/>
              <a:ext cx="76" cy="36"/>
            </a:xfrm>
            <a:custGeom>
              <a:avLst/>
              <a:gdLst>
                <a:gd name="T0" fmla="*/ 0 w 127"/>
                <a:gd name="T1" fmla="*/ 42 h 62"/>
                <a:gd name="T2" fmla="*/ 0 w 127"/>
                <a:gd name="T3" fmla="*/ 42 h 62"/>
                <a:gd name="T4" fmla="*/ 1 w 127"/>
                <a:gd name="T5" fmla="*/ 36 h 62"/>
                <a:gd name="T6" fmla="*/ 4 w 127"/>
                <a:gd name="T7" fmla="*/ 31 h 62"/>
                <a:gd name="T8" fmla="*/ 8 w 127"/>
                <a:gd name="T9" fmla="*/ 24 h 62"/>
                <a:gd name="T10" fmla="*/ 13 w 127"/>
                <a:gd name="T11" fmla="*/ 16 h 62"/>
                <a:gd name="T12" fmla="*/ 21 w 127"/>
                <a:gd name="T13" fmla="*/ 11 h 62"/>
                <a:gd name="T14" fmla="*/ 32 w 127"/>
                <a:gd name="T15" fmla="*/ 6 h 62"/>
                <a:gd name="T16" fmla="*/ 39 w 127"/>
                <a:gd name="T17" fmla="*/ 4 h 62"/>
                <a:gd name="T18" fmla="*/ 46 w 127"/>
                <a:gd name="T19" fmla="*/ 3 h 62"/>
                <a:gd name="T20" fmla="*/ 46 w 127"/>
                <a:gd name="T21" fmla="*/ 3 h 62"/>
                <a:gd name="T22" fmla="*/ 82 w 127"/>
                <a:gd name="T23" fmla="*/ 0 h 62"/>
                <a:gd name="T24" fmla="*/ 91 w 127"/>
                <a:gd name="T25" fmla="*/ 0 h 62"/>
                <a:gd name="T26" fmla="*/ 99 w 127"/>
                <a:gd name="T27" fmla="*/ 3 h 62"/>
                <a:gd name="T28" fmla="*/ 99 w 127"/>
                <a:gd name="T29" fmla="*/ 3 h 62"/>
                <a:gd name="T30" fmla="*/ 110 w 127"/>
                <a:gd name="T31" fmla="*/ 6 h 62"/>
                <a:gd name="T32" fmla="*/ 119 w 127"/>
                <a:gd name="T33" fmla="*/ 10 h 62"/>
                <a:gd name="T34" fmla="*/ 127 w 127"/>
                <a:gd name="T35" fmla="*/ 15 h 62"/>
                <a:gd name="T36" fmla="*/ 127 w 127"/>
                <a:gd name="T37" fmla="*/ 15 h 62"/>
                <a:gd name="T38" fmla="*/ 125 w 127"/>
                <a:gd name="T39" fmla="*/ 22 h 62"/>
                <a:gd name="T40" fmla="*/ 115 w 127"/>
                <a:gd name="T41" fmla="*/ 34 h 62"/>
                <a:gd name="T42" fmla="*/ 110 w 127"/>
                <a:gd name="T43" fmla="*/ 42 h 62"/>
                <a:gd name="T44" fmla="*/ 102 w 127"/>
                <a:gd name="T45" fmla="*/ 48 h 62"/>
                <a:gd name="T46" fmla="*/ 92 w 127"/>
                <a:gd name="T47" fmla="*/ 54 h 62"/>
                <a:gd name="T48" fmla="*/ 83 w 127"/>
                <a:gd name="T49" fmla="*/ 57 h 62"/>
                <a:gd name="T50" fmla="*/ 83 w 127"/>
                <a:gd name="T51" fmla="*/ 57 h 62"/>
                <a:gd name="T52" fmla="*/ 66 w 127"/>
                <a:gd name="T53" fmla="*/ 61 h 62"/>
                <a:gd name="T54" fmla="*/ 52 w 127"/>
                <a:gd name="T55" fmla="*/ 62 h 62"/>
                <a:gd name="T56" fmla="*/ 42 w 127"/>
                <a:gd name="T57" fmla="*/ 62 h 62"/>
                <a:gd name="T58" fmla="*/ 31 w 127"/>
                <a:gd name="T59" fmla="*/ 58 h 62"/>
                <a:gd name="T60" fmla="*/ 31 w 127"/>
                <a:gd name="T61" fmla="*/ 58 h 62"/>
                <a:gd name="T62" fmla="*/ 9 w 127"/>
                <a:gd name="T63" fmla="*/ 47 h 62"/>
                <a:gd name="T64" fmla="*/ 0 w 127"/>
                <a:gd name="T65" fmla="*/ 42 h 62"/>
                <a:gd name="T66" fmla="*/ 0 w 127"/>
                <a:gd name="T67" fmla="*/ 42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164925" name="Freeform 94"/>
            <p:cNvSpPr>
              <a:spLocks/>
            </p:cNvSpPr>
            <p:nvPr/>
          </p:nvSpPr>
          <p:spPr bwMode="black">
            <a:xfrm flipH="1">
              <a:off x="495" y="3683"/>
              <a:ext cx="82" cy="24"/>
            </a:xfrm>
            <a:custGeom>
              <a:avLst/>
              <a:gdLst>
                <a:gd name="T0" fmla="*/ 137 w 137"/>
                <a:gd name="T1" fmla="*/ 18 h 42"/>
                <a:gd name="T2" fmla="*/ 137 w 137"/>
                <a:gd name="T3" fmla="*/ 18 h 42"/>
                <a:gd name="T4" fmla="*/ 133 w 137"/>
                <a:gd name="T5" fmla="*/ 16 h 42"/>
                <a:gd name="T6" fmla="*/ 123 w 137"/>
                <a:gd name="T7" fmla="*/ 11 h 42"/>
                <a:gd name="T8" fmla="*/ 107 w 137"/>
                <a:gd name="T9" fmla="*/ 6 h 42"/>
                <a:gd name="T10" fmla="*/ 98 w 137"/>
                <a:gd name="T11" fmla="*/ 3 h 42"/>
                <a:gd name="T12" fmla="*/ 88 w 137"/>
                <a:gd name="T13" fmla="*/ 2 h 42"/>
                <a:gd name="T14" fmla="*/ 78 w 137"/>
                <a:gd name="T15" fmla="*/ 0 h 42"/>
                <a:gd name="T16" fmla="*/ 67 w 137"/>
                <a:gd name="T17" fmla="*/ 0 h 42"/>
                <a:gd name="T18" fmla="*/ 55 w 137"/>
                <a:gd name="T19" fmla="*/ 3 h 42"/>
                <a:gd name="T20" fmla="*/ 44 w 137"/>
                <a:gd name="T21" fmla="*/ 6 h 42"/>
                <a:gd name="T22" fmla="*/ 32 w 137"/>
                <a:gd name="T23" fmla="*/ 11 h 42"/>
                <a:gd name="T24" fmla="*/ 21 w 137"/>
                <a:gd name="T25" fmla="*/ 19 h 42"/>
                <a:gd name="T26" fmla="*/ 11 w 137"/>
                <a:gd name="T27" fmla="*/ 28 h 42"/>
                <a:gd name="T28" fmla="*/ 0 w 137"/>
                <a:gd name="T29" fmla="*/ 42 h 42"/>
                <a:gd name="T30" fmla="*/ 0 w 137"/>
                <a:gd name="T31" fmla="*/ 42 h 42"/>
                <a:gd name="T32" fmla="*/ 3 w 137"/>
                <a:gd name="T33" fmla="*/ 39 h 42"/>
                <a:gd name="T34" fmla="*/ 8 w 137"/>
                <a:gd name="T35" fmla="*/ 34 h 42"/>
                <a:gd name="T36" fmla="*/ 17 w 137"/>
                <a:gd name="T37" fmla="*/ 27 h 42"/>
                <a:gd name="T38" fmla="*/ 32 w 137"/>
                <a:gd name="T39" fmla="*/ 19 h 42"/>
                <a:gd name="T40" fmla="*/ 40 w 137"/>
                <a:gd name="T41" fmla="*/ 15 h 42"/>
                <a:gd name="T42" fmla="*/ 51 w 137"/>
                <a:gd name="T43" fmla="*/ 12 h 42"/>
                <a:gd name="T44" fmla="*/ 62 w 137"/>
                <a:gd name="T45" fmla="*/ 10 h 42"/>
                <a:gd name="T46" fmla="*/ 74 w 137"/>
                <a:gd name="T47" fmla="*/ 10 h 42"/>
                <a:gd name="T48" fmla="*/ 88 w 137"/>
                <a:gd name="T49" fmla="*/ 10 h 42"/>
                <a:gd name="T50" fmla="*/ 103 w 137"/>
                <a:gd name="T51" fmla="*/ 11 h 42"/>
                <a:gd name="T52" fmla="*/ 119 w 137"/>
                <a:gd name="T53" fmla="*/ 14 h 42"/>
                <a:gd name="T54" fmla="*/ 137 w 137"/>
                <a:gd name="T55" fmla="*/ 18 h 42"/>
                <a:gd name="T56" fmla="*/ 137 w 137"/>
                <a:gd name="T57" fmla="*/ 18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164926" name="Freeform 95"/>
            <p:cNvSpPr>
              <a:spLocks/>
            </p:cNvSpPr>
            <p:nvPr/>
          </p:nvSpPr>
          <p:spPr bwMode="white">
            <a:xfrm flipH="1">
              <a:off x="518" y="3691"/>
              <a:ext cx="38" cy="25"/>
            </a:xfrm>
            <a:custGeom>
              <a:avLst/>
              <a:gdLst>
                <a:gd name="T0" fmla="*/ 0 w 63"/>
                <a:gd name="T1" fmla="*/ 25 h 41"/>
                <a:gd name="T2" fmla="*/ 0 w 63"/>
                <a:gd name="T3" fmla="*/ 25 h 41"/>
                <a:gd name="T4" fmla="*/ 2 w 63"/>
                <a:gd name="T5" fmla="*/ 29 h 41"/>
                <a:gd name="T6" fmla="*/ 4 w 63"/>
                <a:gd name="T7" fmla="*/ 33 h 41"/>
                <a:gd name="T8" fmla="*/ 7 w 63"/>
                <a:gd name="T9" fmla="*/ 36 h 41"/>
                <a:gd name="T10" fmla="*/ 11 w 63"/>
                <a:gd name="T11" fmla="*/ 39 h 41"/>
                <a:gd name="T12" fmla="*/ 17 w 63"/>
                <a:gd name="T13" fmla="*/ 40 h 41"/>
                <a:gd name="T14" fmla="*/ 22 w 63"/>
                <a:gd name="T15" fmla="*/ 41 h 41"/>
                <a:gd name="T16" fmla="*/ 29 w 63"/>
                <a:gd name="T17" fmla="*/ 41 h 41"/>
                <a:gd name="T18" fmla="*/ 35 w 63"/>
                <a:gd name="T19" fmla="*/ 41 h 41"/>
                <a:gd name="T20" fmla="*/ 35 w 63"/>
                <a:gd name="T21" fmla="*/ 41 h 41"/>
                <a:gd name="T22" fmla="*/ 41 w 63"/>
                <a:gd name="T23" fmla="*/ 40 h 41"/>
                <a:gd name="T24" fmla="*/ 47 w 63"/>
                <a:gd name="T25" fmla="*/ 37 h 41"/>
                <a:gd name="T26" fmla="*/ 51 w 63"/>
                <a:gd name="T27" fmla="*/ 35 h 41"/>
                <a:gd name="T28" fmla="*/ 57 w 63"/>
                <a:gd name="T29" fmla="*/ 32 h 41"/>
                <a:gd name="T30" fmla="*/ 59 w 63"/>
                <a:gd name="T31" fmla="*/ 28 h 41"/>
                <a:gd name="T32" fmla="*/ 62 w 63"/>
                <a:gd name="T33" fmla="*/ 24 h 41"/>
                <a:gd name="T34" fmla="*/ 63 w 63"/>
                <a:gd name="T35" fmla="*/ 20 h 41"/>
                <a:gd name="T36" fmla="*/ 63 w 63"/>
                <a:gd name="T37" fmla="*/ 16 h 41"/>
                <a:gd name="T38" fmla="*/ 63 w 63"/>
                <a:gd name="T39" fmla="*/ 16 h 41"/>
                <a:gd name="T40" fmla="*/ 62 w 63"/>
                <a:gd name="T41" fmla="*/ 12 h 41"/>
                <a:gd name="T42" fmla="*/ 59 w 63"/>
                <a:gd name="T43" fmla="*/ 8 h 41"/>
                <a:gd name="T44" fmla="*/ 57 w 63"/>
                <a:gd name="T45" fmla="*/ 5 h 41"/>
                <a:gd name="T46" fmla="*/ 51 w 63"/>
                <a:gd name="T47" fmla="*/ 3 h 41"/>
                <a:gd name="T48" fmla="*/ 47 w 63"/>
                <a:gd name="T49" fmla="*/ 1 h 41"/>
                <a:gd name="T50" fmla="*/ 41 w 63"/>
                <a:gd name="T51" fmla="*/ 0 h 41"/>
                <a:gd name="T52" fmla="*/ 35 w 63"/>
                <a:gd name="T53" fmla="*/ 0 h 41"/>
                <a:gd name="T54" fmla="*/ 29 w 63"/>
                <a:gd name="T55" fmla="*/ 1 h 41"/>
                <a:gd name="T56" fmla="*/ 29 w 63"/>
                <a:gd name="T57" fmla="*/ 1 h 41"/>
                <a:gd name="T58" fmla="*/ 22 w 63"/>
                <a:gd name="T59" fmla="*/ 3 h 41"/>
                <a:gd name="T60" fmla="*/ 17 w 63"/>
                <a:gd name="T61" fmla="*/ 4 h 41"/>
                <a:gd name="T62" fmla="*/ 11 w 63"/>
                <a:gd name="T63" fmla="*/ 7 h 41"/>
                <a:gd name="T64" fmla="*/ 7 w 63"/>
                <a:gd name="T65" fmla="*/ 11 h 41"/>
                <a:gd name="T66" fmla="*/ 4 w 63"/>
                <a:gd name="T67" fmla="*/ 13 h 41"/>
                <a:gd name="T68" fmla="*/ 2 w 63"/>
                <a:gd name="T69" fmla="*/ 17 h 41"/>
                <a:gd name="T70" fmla="*/ 0 w 63"/>
                <a:gd name="T71" fmla="*/ 21 h 41"/>
                <a:gd name="T72" fmla="*/ 0 w 63"/>
                <a:gd name="T73" fmla="*/ 25 h 41"/>
                <a:gd name="T74" fmla="*/ 0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164927" name="Freeform 96"/>
            <p:cNvSpPr>
              <a:spLocks/>
            </p:cNvSpPr>
            <p:nvPr/>
          </p:nvSpPr>
          <p:spPr bwMode="white">
            <a:xfrm flipH="1">
              <a:off x="519" y="3692"/>
              <a:ext cx="36" cy="23"/>
            </a:xfrm>
            <a:custGeom>
              <a:avLst/>
              <a:gdLst>
                <a:gd name="T0" fmla="*/ 60 w 60"/>
                <a:gd name="T1" fmla="*/ 15 h 39"/>
                <a:gd name="T2" fmla="*/ 60 w 60"/>
                <a:gd name="T3" fmla="*/ 15 h 39"/>
                <a:gd name="T4" fmla="*/ 59 w 60"/>
                <a:gd name="T5" fmla="*/ 11 h 39"/>
                <a:gd name="T6" fmla="*/ 56 w 60"/>
                <a:gd name="T7" fmla="*/ 8 h 39"/>
                <a:gd name="T8" fmla="*/ 53 w 60"/>
                <a:gd name="T9" fmla="*/ 6 h 39"/>
                <a:gd name="T10" fmla="*/ 49 w 60"/>
                <a:gd name="T11" fmla="*/ 3 h 39"/>
                <a:gd name="T12" fmla="*/ 44 w 60"/>
                <a:gd name="T13" fmla="*/ 2 h 39"/>
                <a:gd name="T14" fmla="*/ 39 w 60"/>
                <a:gd name="T15" fmla="*/ 0 h 39"/>
                <a:gd name="T16" fmla="*/ 33 w 60"/>
                <a:gd name="T17" fmla="*/ 0 h 39"/>
                <a:gd name="T18" fmla="*/ 27 w 60"/>
                <a:gd name="T19" fmla="*/ 0 h 39"/>
                <a:gd name="T20" fmla="*/ 27 w 60"/>
                <a:gd name="T21" fmla="*/ 0 h 39"/>
                <a:gd name="T22" fmla="*/ 21 w 60"/>
                <a:gd name="T23" fmla="*/ 2 h 39"/>
                <a:gd name="T24" fmla="*/ 16 w 60"/>
                <a:gd name="T25" fmla="*/ 4 h 39"/>
                <a:gd name="T26" fmla="*/ 11 w 60"/>
                <a:gd name="T27" fmla="*/ 7 h 39"/>
                <a:gd name="T28" fmla="*/ 7 w 60"/>
                <a:gd name="T29" fmla="*/ 10 h 39"/>
                <a:gd name="T30" fmla="*/ 2 w 60"/>
                <a:gd name="T31" fmla="*/ 12 h 39"/>
                <a:gd name="T32" fmla="*/ 1 w 60"/>
                <a:gd name="T33" fmla="*/ 16 h 39"/>
                <a:gd name="T34" fmla="*/ 0 w 60"/>
                <a:gd name="T35" fmla="*/ 20 h 39"/>
                <a:gd name="T36" fmla="*/ 0 w 60"/>
                <a:gd name="T37" fmla="*/ 24 h 39"/>
                <a:gd name="T38" fmla="*/ 0 w 60"/>
                <a:gd name="T39" fmla="*/ 24 h 39"/>
                <a:gd name="T40" fmla="*/ 1 w 60"/>
                <a:gd name="T41" fmla="*/ 28 h 39"/>
                <a:gd name="T42" fmla="*/ 4 w 60"/>
                <a:gd name="T43" fmla="*/ 31 h 39"/>
                <a:gd name="T44" fmla="*/ 7 w 60"/>
                <a:gd name="T45" fmla="*/ 35 h 39"/>
                <a:gd name="T46" fmla="*/ 11 w 60"/>
                <a:gd name="T47" fmla="*/ 36 h 39"/>
                <a:gd name="T48" fmla="*/ 16 w 60"/>
                <a:gd name="T49" fmla="*/ 38 h 39"/>
                <a:gd name="T50" fmla="*/ 21 w 60"/>
                <a:gd name="T51" fmla="*/ 39 h 39"/>
                <a:gd name="T52" fmla="*/ 27 w 60"/>
                <a:gd name="T53" fmla="*/ 39 h 39"/>
                <a:gd name="T54" fmla="*/ 33 w 60"/>
                <a:gd name="T55" fmla="*/ 39 h 39"/>
                <a:gd name="T56" fmla="*/ 33 w 60"/>
                <a:gd name="T57" fmla="*/ 39 h 39"/>
                <a:gd name="T58" fmla="*/ 39 w 60"/>
                <a:gd name="T59" fmla="*/ 38 h 39"/>
                <a:gd name="T60" fmla="*/ 44 w 60"/>
                <a:gd name="T61" fmla="*/ 36 h 39"/>
                <a:gd name="T62" fmla="*/ 49 w 60"/>
                <a:gd name="T63" fmla="*/ 34 h 39"/>
                <a:gd name="T64" fmla="*/ 53 w 60"/>
                <a:gd name="T65" fmla="*/ 30 h 39"/>
                <a:gd name="T66" fmla="*/ 56 w 60"/>
                <a:gd name="T67" fmla="*/ 27 h 39"/>
                <a:gd name="T68" fmla="*/ 59 w 60"/>
                <a:gd name="T69" fmla="*/ 23 h 39"/>
                <a:gd name="T70" fmla="*/ 60 w 60"/>
                <a:gd name="T71" fmla="*/ 19 h 39"/>
                <a:gd name="T72" fmla="*/ 60 w 60"/>
                <a:gd name="T73" fmla="*/ 15 h 39"/>
                <a:gd name="T74" fmla="*/ 60 w 60"/>
                <a:gd name="T75" fmla="*/ 1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164928" name="Freeform 97"/>
            <p:cNvSpPr>
              <a:spLocks/>
            </p:cNvSpPr>
            <p:nvPr/>
          </p:nvSpPr>
          <p:spPr bwMode="white">
            <a:xfrm flipH="1">
              <a:off x="521" y="3692"/>
              <a:ext cx="34" cy="23"/>
            </a:xfrm>
            <a:custGeom>
              <a:avLst/>
              <a:gdLst>
                <a:gd name="T0" fmla="*/ 58 w 58"/>
                <a:gd name="T1" fmla="*/ 13 h 37"/>
                <a:gd name="T2" fmla="*/ 58 w 58"/>
                <a:gd name="T3" fmla="*/ 13 h 37"/>
                <a:gd name="T4" fmla="*/ 56 w 58"/>
                <a:gd name="T5" fmla="*/ 10 h 37"/>
                <a:gd name="T6" fmla="*/ 55 w 58"/>
                <a:gd name="T7" fmla="*/ 6 h 37"/>
                <a:gd name="T8" fmla="*/ 51 w 58"/>
                <a:gd name="T9" fmla="*/ 4 h 37"/>
                <a:gd name="T10" fmla="*/ 47 w 58"/>
                <a:gd name="T11" fmla="*/ 1 h 37"/>
                <a:gd name="T12" fmla="*/ 38 w 58"/>
                <a:gd name="T13" fmla="*/ 0 h 37"/>
                <a:gd name="T14" fmla="*/ 26 w 58"/>
                <a:gd name="T15" fmla="*/ 0 h 37"/>
                <a:gd name="T16" fmla="*/ 26 w 58"/>
                <a:gd name="T17" fmla="*/ 0 h 37"/>
                <a:gd name="T18" fmla="*/ 15 w 58"/>
                <a:gd name="T19" fmla="*/ 2 h 37"/>
                <a:gd name="T20" fmla="*/ 7 w 58"/>
                <a:gd name="T21" fmla="*/ 8 h 37"/>
                <a:gd name="T22" fmla="*/ 3 w 58"/>
                <a:gd name="T23" fmla="*/ 12 h 37"/>
                <a:gd name="T24" fmla="*/ 1 w 58"/>
                <a:gd name="T25" fmla="*/ 14 h 37"/>
                <a:gd name="T26" fmla="*/ 0 w 58"/>
                <a:gd name="T27" fmla="*/ 18 h 37"/>
                <a:gd name="T28" fmla="*/ 0 w 58"/>
                <a:gd name="T29" fmla="*/ 22 h 37"/>
                <a:gd name="T30" fmla="*/ 0 w 58"/>
                <a:gd name="T31" fmla="*/ 22 h 37"/>
                <a:gd name="T32" fmla="*/ 1 w 58"/>
                <a:gd name="T33" fmla="*/ 26 h 37"/>
                <a:gd name="T34" fmla="*/ 3 w 58"/>
                <a:gd name="T35" fmla="*/ 29 h 37"/>
                <a:gd name="T36" fmla="*/ 7 w 58"/>
                <a:gd name="T37" fmla="*/ 32 h 37"/>
                <a:gd name="T38" fmla="*/ 11 w 58"/>
                <a:gd name="T39" fmla="*/ 34 h 37"/>
                <a:gd name="T40" fmla="*/ 20 w 58"/>
                <a:gd name="T41" fmla="*/ 37 h 37"/>
                <a:gd name="T42" fmla="*/ 32 w 58"/>
                <a:gd name="T43" fmla="*/ 36 h 37"/>
                <a:gd name="T44" fmla="*/ 32 w 58"/>
                <a:gd name="T45" fmla="*/ 36 h 37"/>
                <a:gd name="T46" fmla="*/ 43 w 58"/>
                <a:gd name="T47" fmla="*/ 33 h 37"/>
                <a:gd name="T48" fmla="*/ 51 w 58"/>
                <a:gd name="T49" fmla="*/ 28 h 37"/>
                <a:gd name="T50" fmla="*/ 55 w 58"/>
                <a:gd name="T51" fmla="*/ 25 h 37"/>
                <a:gd name="T52" fmla="*/ 56 w 58"/>
                <a:gd name="T53" fmla="*/ 21 h 37"/>
                <a:gd name="T54" fmla="*/ 58 w 58"/>
                <a:gd name="T55" fmla="*/ 17 h 37"/>
                <a:gd name="T56" fmla="*/ 58 w 58"/>
                <a:gd name="T57" fmla="*/ 13 h 37"/>
                <a:gd name="T58" fmla="*/ 58 w 58"/>
                <a:gd name="T59" fmla="*/ 13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164929" name="Freeform 98"/>
            <p:cNvSpPr>
              <a:spLocks/>
            </p:cNvSpPr>
            <p:nvPr/>
          </p:nvSpPr>
          <p:spPr bwMode="white">
            <a:xfrm flipH="1">
              <a:off x="521" y="3692"/>
              <a:ext cx="34" cy="22"/>
            </a:xfrm>
            <a:custGeom>
              <a:avLst/>
              <a:gdLst>
                <a:gd name="T0" fmla="*/ 55 w 55"/>
                <a:gd name="T1" fmla="*/ 13 h 36"/>
                <a:gd name="T2" fmla="*/ 55 w 55"/>
                <a:gd name="T3" fmla="*/ 13 h 36"/>
                <a:gd name="T4" fmla="*/ 54 w 55"/>
                <a:gd name="T5" fmla="*/ 10 h 36"/>
                <a:gd name="T6" fmla="*/ 53 w 55"/>
                <a:gd name="T7" fmla="*/ 6 h 36"/>
                <a:gd name="T8" fmla="*/ 50 w 55"/>
                <a:gd name="T9" fmla="*/ 5 h 36"/>
                <a:gd name="T10" fmla="*/ 46 w 55"/>
                <a:gd name="T11" fmla="*/ 2 h 36"/>
                <a:gd name="T12" fmla="*/ 37 w 55"/>
                <a:gd name="T13" fmla="*/ 0 h 36"/>
                <a:gd name="T14" fmla="*/ 25 w 55"/>
                <a:gd name="T15" fmla="*/ 0 h 36"/>
                <a:gd name="T16" fmla="*/ 25 w 55"/>
                <a:gd name="T17" fmla="*/ 0 h 36"/>
                <a:gd name="T18" fmla="*/ 14 w 55"/>
                <a:gd name="T19" fmla="*/ 4 h 36"/>
                <a:gd name="T20" fmla="*/ 6 w 55"/>
                <a:gd name="T21" fmla="*/ 8 h 36"/>
                <a:gd name="T22" fmla="*/ 3 w 55"/>
                <a:gd name="T23" fmla="*/ 12 h 36"/>
                <a:gd name="T24" fmla="*/ 0 w 55"/>
                <a:gd name="T25" fmla="*/ 14 h 36"/>
                <a:gd name="T26" fmla="*/ 0 w 55"/>
                <a:gd name="T27" fmla="*/ 18 h 36"/>
                <a:gd name="T28" fmla="*/ 0 w 55"/>
                <a:gd name="T29" fmla="*/ 22 h 36"/>
                <a:gd name="T30" fmla="*/ 0 w 55"/>
                <a:gd name="T31" fmla="*/ 22 h 36"/>
                <a:gd name="T32" fmla="*/ 0 w 55"/>
                <a:gd name="T33" fmla="*/ 25 h 36"/>
                <a:gd name="T34" fmla="*/ 3 w 55"/>
                <a:gd name="T35" fmla="*/ 29 h 36"/>
                <a:gd name="T36" fmla="*/ 6 w 55"/>
                <a:gd name="T37" fmla="*/ 32 h 36"/>
                <a:gd name="T38" fmla="*/ 10 w 55"/>
                <a:gd name="T39" fmla="*/ 33 h 36"/>
                <a:gd name="T40" fmla="*/ 19 w 55"/>
                <a:gd name="T41" fmla="*/ 36 h 36"/>
                <a:gd name="T42" fmla="*/ 30 w 55"/>
                <a:gd name="T43" fmla="*/ 36 h 36"/>
                <a:gd name="T44" fmla="*/ 30 w 55"/>
                <a:gd name="T45" fmla="*/ 36 h 36"/>
                <a:gd name="T46" fmla="*/ 41 w 55"/>
                <a:gd name="T47" fmla="*/ 33 h 36"/>
                <a:gd name="T48" fmla="*/ 50 w 55"/>
                <a:gd name="T49" fmla="*/ 28 h 36"/>
                <a:gd name="T50" fmla="*/ 53 w 55"/>
                <a:gd name="T51" fmla="*/ 24 h 36"/>
                <a:gd name="T52" fmla="*/ 54 w 55"/>
                <a:gd name="T53" fmla="*/ 21 h 36"/>
                <a:gd name="T54" fmla="*/ 55 w 55"/>
                <a:gd name="T55" fmla="*/ 17 h 36"/>
                <a:gd name="T56" fmla="*/ 55 w 55"/>
                <a:gd name="T57" fmla="*/ 13 h 36"/>
                <a:gd name="T58" fmla="*/ 55 w 55"/>
                <a:gd name="T59" fmla="*/ 13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164930" name="Freeform 99"/>
            <p:cNvSpPr>
              <a:spLocks/>
            </p:cNvSpPr>
            <p:nvPr/>
          </p:nvSpPr>
          <p:spPr bwMode="white">
            <a:xfrm flipH="1">
              <a:off x="522" y="3693"/>
              <a:ext cx="33" cy="21"/>
            </a:xfrm>
            <a:custGeom>
              <a:avLst/>
              <a:gdLst>
                <a:gd name="T0" fmla="*/ 54 w 54"/>
                <a:gd name="T1" fmla="*/ 13 h 35"/>
                <a:gd name="T2" fmla="*/ 54 w 54"/>
                <a:gd name="T3" fmla="*/ 13 h 35"/>
                <a:gd name="T4" fmla="*/ 54 w 54"/>
                <a:gd name="T5" fmla="*/ 9 h 35"/>
                <a:gd name="T6" fmla="*/ 51 w 54"/>
                <a:gd name="T7" fmla="*/ 7 h 35"/>
                <a:gd name="T8" fmla="*/ 49 w 54"/>
                <a:gd name="T9" fmla="*/ 4 h 35"/>
                <a:gd name="T10" fmla="*/ 45 w 54"/>
                <a:gd name="T11" fmla="*/ 1 h 35"/>
                <a:gd name="T12" fmla="*/ 35 w 54"/>
                <a:gd name="T13" fmla="*/ 0 h 35"/>
                <a:gd name="T14" fmla="*/ 25 w 54"/>
                <a:gd name="T15" fmla="*/ 0 h 35"/>
                <a:gd name="T16" fmla="*/ 25 w 54"/>
                <a:gd name="T17" fmla="*/ 0 h 35"/>
                <a:gd name="T18" fmla="*/ 15 w 54"/>
                <a:gd name="T19" fmla="*/ 3 h 35"/>
                <a:gd name="T20" fmla="*/ 7 w 54"/>
                <a:gd name="T21" fmla="*/ 8 h 35"/>
                <a:gd name="T22" fmla="*/ 5 w 54"/>
                <a:gd name="T23" fmla="*/ 11 h 35"/>
                <a:gd name="T24" fmla="*/ 2 w 54"/>
                <a:gd name="T25" fmla="*/ 13 h 35"/>
                <a:gd name="T26" fmla="*/ 0 w 54"/>
                <a:gd name="T27" fmla="*/ 17 h 35"/>
                <a:gd name="T28" fmla="*/ 0 w 54"/>
                <a:gd name="T29" fmla="*/ 21 h 35"/>
                <a:gd name="T30" fmla="*/ 0 w 54"/>
                <a:gd name="T31" fmla="*/ 21 h 35"/>
                <a:gd name="T32" fmla="*/ 2 w 54"/>
                <a:gd name="T33" fmla="*/ 24 h 35"/>
                <a:gd name="T34" fmla="*/ 5 w 54"/>
                <a:gd name="T35" fmla="*/ 27 h 35"/>
                <a:gd name="T36" fmla="*/ 7 w 54"/>
                <a:gd name="T37" fmla="*/ 29 h 35"/>
                <a:gd name="T38" fmla="*/ 11 w 54"/>
                <a:gd name="T39" fmla="*/ 32 h 35"/>
                <a:gd name="T40" fmla="*/ 19 w 54"/>
                <a:gd name="T41" fmla="*/ 35 h 35"/>
                <a:gd name="T42" fmla="*/ 30 w 54"/>
                <a:gd name="T43" fmla="*/ 33 h 35"/>
                <a:gd name="T44" fmla="*/ 30 w 54"/>
                <a:gd name="T45" fmla="*/ 33 h 35"/>
                <a:gd name="T46" fmla="*/ 41 w 54"/>
                <a:gd name="T47" fmla="*/ 31 h 35"/>
                <a:gd name="T48" fmla="*/ 49 w 54"/>
                <a:gd name="T49" fmla="*/ 25 h 35"/>
                <a:gd name="T50" fmla="*/ 51 w 54"/>
                <a:gd name="T51" fmla="*/ 23 h 35"/>
                <a:gd name="T52" fmla="*/ 54 w 54"/>
                <a:gd name="T53" fmla="*/ 20 h 35"/>
                <a:gd name="T54" fmla="*/ 54 w 54"/>
                <a:gd name="T55" fmla="*/ 16 h 35"/>
                <a:gd name="T56" fmla="*/ 54 w 54"/>
                <a:gd name="T57" fmla="*/ 13 h 35"/>
                <a:gd name="T58" fmla="*/ 54 w 54"/>
                <a:gd name="T59" fmla="*/ 13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164931" name="Freeform 100"/>
            <p:cNvSpPr>
              <a:spLocks/>
            </p:cNvSpPr>
            <p:nvPr/>
          </p:nvSpPr>
          <p:spPr bwMode="white">
            <a:xfrm flipH="1">
              <a:off x="523" y="3693"/>
              <a:ext cx="30" cy="21"/>
            </a:xfrm>
            <a:custGeom>
              <a:avLst/>
              <a:gdLst>
                <a:gd name="T0" fmla="*/ 51 w 51"/>
                <a:gd name="T1" fmla="*/ 13 h 33"/>
                <a:gd name="T2" fmla="*/ 51 w 51"/>
                <a:gd name="T3" fmla="*/ 13 h 33"/>
                <a:gd name="T4" fmla="*/ 51 w 51"/>
                <a:gd name="T5" fmla="*/ 9 h 33"/>
                <a:gd name="T6" fmla="*/ 48 w 51"/>
                <a:gd name="T7" fmla="*/ 7 h 33"/>
                <a:gd name="T8" fmla="*/ 43 w 51"/>
                <a:gd name="T9" fmla="*/ 3 h 33"/>
                <a:gd name="T10" fmla="*/ 33 w 51"/>
                <a:gd name="T11" fmla="*/ 0 h 33"/>
                <a:gd name="T12" fmla="*/ 24 w 51"/>
                <a:gd name="T13" fmla="*/ 0 h 33"/>
                <a:gd name="T14" fmla="*/ 24 w 51"/>
                <a:gd name="T15" fmla="*/ 0 h 33"/>
                <a:gd name="T16" fmla="*/ 13 w 51"/>
                <a:gd name="T17" fmla="*/ 4 h 33"/>
                <a:gd name="T18" fmla="*/ 7 w 51"/>
                <a:gd name="T19" fmla="*/ 8 h 33"/>
                <a:gd name="T20" fmla="*/ 1 w 51"/>
                <a:gd name="T21" fmla="*/ 15 h 33"/>
                <a:gd name="T22" fmla="*/ 0 w 51"/>
                <a:gd name="T23" fmla="*/ 17 h 33"/>
                <a:gd name="T24" fmla="*/ 0 w 51"/>
                <a:gd name="T25" fmla="*/ 21 h 33"/>
                <a:gd name="T26" fmla="*/ 0 w 51"/>
                <a:gd name="T27" fmla="*/ 21 h 33"/>
                <a:gd name="T28" fmla="*/ 1 w 51"/>
                <a:gd name="T29" fmla="*/ 24 h 33"/>
                <a:gd name="T30" fmla="*/ 4 w 51"/>
                <a:gd name="T31" fmla="*/ 27 h 33"/>
                <a:gd name="T32" fmla="*/ 9 w 51"/>
                <a:gd name="T33" fmla="*/ 31 h 33"/>
                <a:gd name="T34" fmla="*/ 19 w 51"/>
                <a:gd name="T35" fmla="*/ 33 h 33"/>
                <a:gd name="T36" fmla="*/ 28 w 51"/>
                <a:gd name="T37" fmla="*/ 33 h 33"/>
                <a:gd name="T38" fmla="*/ 28 w 51"/>
                <a:gd name="T39" fmla="*/ 33 h 33"/>
                <a:gd name="T40" fmla="*/ 39 w 51"/>
                <a:gd name="T41" fmla="*/ 31 h 33"/>
                <a:gd name="T42" fmla="*/ 45 w 51"/>
                <a:gd name="T43" fmla="*/ 25 h 33"/>
                <a:gd name="T44" fmla="*/ 51 w 51"/>
                <a:gd name="T45" fmla="*/ 20 h 33"/>
                <a:gd name="T46" fmla="*/ 51 w 51"/>
                <a:gd name="T47" fmla="*/ 16 h 33"/>
                <a:gd name="T48" fmla="*/ 51 w 51"/>
                <a:gd name="T49" fmla="*/ 13 h 33"/>
                <a:gd name="T50" fmla="*/ 51 w 51"/>
                <a:gd name="T51" fmla="*/ 13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164932" name="Freeform 101"/>
            <p:cNvSpPr>
              <a:spLocks/>
            </p:cNvSpPr>
            <p:nvPr/>
          </p:nvSpPr>
          <p:spPr bwMode="white">
            <a:xfrm flipH="1">
              <a:off x="523" y="3694"/>
              <a:ext cx="29" cy="19"/>
            </a:xfrm>
            <a:custGeom>
              <a:avLst/>
              <a:gdLst>
                <a:gd name="T0" fmla="*/ 50 w 50"/>
                <a:gd name="T1" fmla="*/ 12 h 31"/>
                <a:gd name="T2" fmla="*/ 50 w 50"/>
                <a:gd name="T3" fmla="*/ 12 h 31"/>
                <a:gd name="T4" fmla="*/ 48 w 50"/>
                <a:gd name="T5" fmla="*/ 10 h 31"/>
                <a:gd name="T6" fmla="*/ 46 w 50"/>
                <a:gd name="T7" fmla="*/ 6 h 31"/>
                <a:gd name="T8" fmla="*/ 40 w 50"/>
                <a:gd name="T9" fmla="*/ 2 h 31"/>
                <a:gd name="T10" fmla="*/ 32 w 50"/>
                <a:gd name="T11" fmla="*/ 0 h 31"/>
                <a:gd name="T12" fmla="*/ 23 w 50"/>
                <a:gd name="T13" fmla="*/ 0 h 31"/>
                <a:gd name="T14" fmla="*/ 23 w 50"/>
                <a:gd name="T15" fmla="*/ 0 h 31"/>
                <a:gd name="T16" fmla="*/ 14 w 50"/>
                <a:gd name="T17" fmla="*/ 3 h 31"/>
                <a:gd name="T18" fmla="*/ 6 w 50"/>
                <a:gd name="T19" fmla="*/ 7 h 31"/>
                <a:gd name="T20" fmla="*/ 2 w 50"/>
                <a:gd name="T21" fmla="*/ 14 h 31"/>
                <a:gd name="T22" fmla="*/ 0 w 50"/>
                <a:gd name="T23" fmla="*/ 16 h 31"/>
                <a:gd name="T24" fmla="*/ 0 w 50"/>
                <a:gd name="T25" fmla="*/ 19 h 31"/>
                <a:gd name="T26" fmla="*/ 0 w 50"/>
                <a:gd name="T27" fmla="*/ 19 h 31"/>
                <a:gd name="T28" fmla="*/ 2 w 50"/>
                <a:gd name="T29" fmla="*/ 23 h 31"/>
                <a:gd name="T30" fmla="*/ 3 w 50"/>
                <a:gd name="T31" fmla="*/ 26 h 31"/>
                <a:gd name="T32" fmla="*/ 10 w 50"/>
                <a:gd name="T33" fmla="*/ 30 h 31"/>
                <a:gd name="T34" fmla="*/ 18 w 50"/>
                <a:gd name="T35" fmla="*/ 31 h 31"/>
                <a:gd name="T36" fmla="*/ 27 w 50"/>
                <a:gd name="T37" fmla="*/ 31 h 31"/>
                <a:gd name="T38" fmla="*/ 27 w 50"/>
                <a:gd name="T39" fmla="*/ 31 h 31"/>
                <a:gd name="T40" fmla="*/ 36 w 50"/>
                <a:gd name="T41" fmla="*/ 28 h 31"/>
                <a:gd name="T42" fmla="*/ 44 w 50"/>
                <a:gd name="T43" fmla="*/ 24 h 31"/>
                <a:gd name="T44" fmla="*/ 48 w 50"/>
                <a:gd name="T45" fmla="*/ 19 h 31"/>
                <a:gd name="T46" fmla="*/ 50 w 50"/>
                <a:gd name="T47" fmla="*/ 15 h 31"/>
                <a:gd name="T48" fmla="*/ 50 w 50"/>
                <a:gd name="T49" fmla="*/ 12 h 31"/>
                <a:gd name="T50" fmla="*/ 50 w 50"/>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164933" name="Freeform 102"/>
            <p:cNvSpPr>
              <a:spLocks/>
            </p:cNvSpPr>
            <p:nvPr/>
          </p:nvSpPr>
          <p:spPr bwMode="white">
            <a:xfrm flipH="1">
              <a:off x="523" y="3694"/>
              <a:ext cx="29" cy="19"/>
            </a:xfrm>
            <a:custGeom>
              <a:avLst/>
              <a:gdLst>
                <a:gd name="T0" fmla="*/ 46 w 46"/>
                <a:gd name="T1" fmla="*/ 12 h 31"/>
                <a:gd name="T2" fmla="*/ 46 w 46"/>
                <a:gd name="T3" fmla="*/ 12 h 31"/>
                <a:gd name="T4" fmla="*/ 45 w 46"/>
                <a:gd name="T5" fmla="*/ 10 h 31"/>
                <a:gd name="T6" fmla="*/ 44 w 46"/>
                <a:gd name="T7" fmla="*/ 7 h 31"/>
                <a:gd name="T8" fmla="*/ 37 w 46"/>
                <a:gd name="T9" fmla="*/ 3 h 31"/>
                <a:gd name="T10" fmla="*/ 30 w 46"/>
                <a:gd name="T11" fmla="*/ 0 h 31"/>
                <a:gd name="T12" fmla="*/ 21 w 46"/>
                <a:gd name="T13" fmla="*/ 2 h 31"/>
                <a:gd name="T14" fmla="*/ 21 w 46"/>
                <a:gd name="T15" fmla="*/ 2 h 31"/>
                <a:gd name="T16" fmla="*/ 12 w 46"/>
                <a:gd name="T17" fmla="*/ 3 h 31"/>
                <a:gd name="T18" fmla="*/ 5 w 46"/>
                <a:gd name="T19" fmla="*/ 8 h 31"/>
                <a:gd name="T20" fmla="*/ 1 w 46"/>
                <a:gd name="T21" fmla="*/ 14 h 31"/>
                <a:gd name="T22" fmla="*/ 0 w 46"/>
                <a:gd name="T23" fmla="*/ 16 h 31"/>
                <a:gd name="T24" fmla="*/ 0 w 46"/>
                <a:gd name="T25" fmla="*/ 19 h 31"/>
                <a:gd name="T26" fmla="*/ 0 w 46"/>
                <a:gd name="T27" fmla="*/ 19 h 31"/>
                <a:gd name="T28" fmla="*/ 1 w 46"/>
                <a:gd name="T29" fmla="*/ 22 h 31"/>
                <a:gd name="T30" fmla="*/ 2 w 46"/>
                <a:gd name="T31" fmla="*/ 24 h 31"/>
                <a:gd name="T32" fmla="*/ 8 w 46"/>
                <a:gd name="T33" fmla="*/ 28 h 31"/>
                <a:gd name="T34" fmla="*/ 16 w 46"/>
                <a:gd name="T35" fmla="*/ 31 h 31"/>
                <a:gd name="T36" fmla="*/ 25 w 46"/>
                <a:gd name="T37" fmla="*/ 31 h 31"/>
                <a:gd name="T38" fmla="*/ 25 w 46"/>
                <a:gd name="T39" fmla="*/ 31 h 31"/>
                <a:gd name="T40" fmla="*/ 34 w 46"/>
                <a:gd name="T41" fmla="*/ 28 h 31"/>
                <a:gd name="T42" fmla="*/ 41 w 46"/>
                <a:gd name="T43" fmla="*/ 24 h 31"/>
                <a:gd name="T44" fmla="*/ 45 w 46"/>
                <a:gd name="T45" fmla="*/ 18 h 31"/>
                <a:gd name="T46" fmla="*/ 46 w 46"/>
                <a:gd name="T47" fmla="*/ 15 h 31"/>
                <a:gd name="T48" fmla="*/ 46 w 46"/>
                <a:gd name="T49" fmla="*/ 12 h 31"/>
                <a:gd name="T50" fmla="*/ 46 w 46"/>
                <a:gd name="T51" fmla="*/ 1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164934" name="Freeform 103"/>
            <p:cNvSpPr>
              <a:spLocks/>
            </p:cNvSpPr>
            <p:nvPr/>
          </p:nvSpPr>
          <p:spPr bwMode="white">
            <a:xfrm flipH="1">
              <a:off x="525" y="3694"/>
              <a:ext cx="26" cy="18"/>
            </a:xfrm>
            <a:custGeom>
              <a:avLst/>
              <a:gdLst>
                <a:gd name="T0" fmla="*/ 44 w 44"/>
                <a:gd name="T1" fmla="*/ 10 h 28"/>
                <a:gd name="T2" fmla="*/ 44 w 44"/>
                <a:gd name="T3" fmla="*/ 10 h 28"/>
                <a:gd name="T4" fmla="*/ 43 w 44"/>
                <a:gd name="T5" fmla="*/ 8 h 28"/>
                <a:gd name="T6" fmla="*/ 41 w 44"/>
                <a:gd name="T7" fmla="*/ 5 h 28"/>
                <a:gd name="T8" fmla="*/ 36 w 44"/>
                <a:gd name="T9" fmla="*/ 1 h 28"/>
                <a:gd name="T10" fmla="*/ 28 w 44"/>
                <a:gd name="T11" fmla="*/ 0 h 28"/>
                <a:gd name="T12" fmla="*/ 20 w 44"/>
                <a:gd name="T13" fmla="*/ 0 h 28"/>
                <a:gd name="T14" fmla="*/ 20 w 44"/>
                <a:gd name="T15" fmla="*/ 0 h 28"/>
                <a:gd name="T16" fmla="*/ 12 w 44"/>
                <a:gd name="T17" fmla="*/ 2 h 28"/>
                <a:gd name="T18" fmla="*/ 5 w 44"/>
                <a:gd name="T19" fmla="*/ 6 h 28"/>
                <a:gd name="T20" fmla="*/ 1 w 44"/>
                <a:gd name="T21" fmla="*/ 12 h 28"/>
                <a:gd name="T22" fmla="*/ 0 w 44"/>
                <a:gd name="T23" fmla="*/ 14 h 28"/>
                <a:gd name="T24" fmla="*/ 0 w 44"/>
                <a:gd name="T25" fmla="*/ 17 h 28"/>
                <a:gd name="T26" fmla="*/ 0 w 44"/>
                <a:gd name="T27" fmla="*/ 17 h 28"/>
                <a:gd name="T28" fmla="*/ 1 w 44"/>
                <a:gd name="T29" fmla="*/ 20 h 28"/>
                <a:gd name="T30" fmla="*/ 3 w 44"/>
                <a:gd name="T31" fmla="*/ 22 h 28"/>
                <a:gd name="T32" fmla="*/ 8 w 44"/>
                <a:gd name="T33" fmla="*/ 26 h 28"/>
                <a:gd name="T34" fmla="*/ 16 w 44"/>
                <a:gd name="T35" fmla="*/ 28 h 28"/>
                <a:gd name="T36" fmla="*/ 24 w 44"/>
                <a:gd name="T37" fmla="*/ 28 h 28"/>
                <a:gd name="T38" fmla="*/ 24 w 44"/>
                <a:gd name="T39" fmla="*/ 28 h 28"/>
                <a:gd name="T40" fmla="*/ 32 w 44"/>
                <a:gd name="T41" fmla="*/ 25 h 28"/>
                <a:gd name="T42" fmla="*/ 39 w 44"/>
                <a:gd name="T43" fmla="*/ 21 h 28"/>
                <a:gd name="T44" fmla="*/ 43 w 44"/>
                <a:gd name="T45" fmla="*/ 16 h 28"/>
                <a:gd name="T46" fmla="*/ 44 w 44"/>
                <a:gd name="T47" fmla="*/ 13 h 28"/>
                <a:gd name="T48" fmla="*/ 44 w 44"/>
                <a:gd name="T49" fmla="*/ 10 h 28"/>
                <a:gd name="T50" fmla="*/ 44 w 44"/>
                <a:gd name="T51" fmla="*/ 1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164935" name="Freeform 104"/>
            <p:cNvSpPr>
              <a:spLocks/>
            </p:cNvSpPr>
            <p:nvPr/>
          </p:nvSpPr>
          <p:spPr bwMode="white">
            <a:xfrm flipH="1">
              <a:off x="525" y="3696"/>
              <a:ext cx="24" cy="16"/>
            </a:xfrm>
            <a:custGeom>
              <a:avLst/>
              <a:gdLst>
                <a:gd name="T0" fmla="*/ 42 w 42"/>
                <a:gd name="T1" fmla="*/ 9 h 27"/>
                <a:gd name="T2" fmla="*/ 42 w 42"/>
                <a:gd name="T3" fmla="*/ 9 h 27"/>
                <a:gd name="T4" fmla="*/ 40 w 42"/>
                <a:gd name="T5" fmla="*/ 7 h 27"/>
                <a:gd name="T6" fmla="*/ 39 w 42"/>
                <a:gd name="T7" fmla="*/ 5 h 27"/>
                <a:gd name="T8" fmla="*/ 34 w 42"/>
                <a:gd name="T9" fmla="*/ 1 h 27"/>
                <a:gd name="T10" fmla="*/ 27 w 42"/>
                <a:gd name="T11" fmla="*/ 0 h 27"/>
                <a:gd name="T12" fmla="*/ 19 w 42"/>
                <a:gd name="T13" fmla="*/ 0 h 27"/>
                <a:gd name="T14" fmla="*/ 19 w 42"/>
                <a:gd name="T15" fmla="*/ 0 h 27"/>
                <a:gd name="T16" fmla="*/ 11 w 42"/>
                <a:gd name="T17" fmla="*/ 1 h 27"/>
                <a:gd name="T18" fmla="*/ 4 w 42"/>
                <a:gd name="T19" fmla="*/ 5 h 27"/>
                <a:gd name="T20" fmla="*/ 0 w 42"/>
                <a:gd name="T21" fmla="*/ 11 h 27"/>
                <a:gd name="T22" fmla="*/ 0 w 42"/>
                <a:gd name="T23" fmla="*/ 13 h 27"/>
                <a:gd name="T24" fmla="*/ 0 w 42"/>
                <a:gd name="T25" fmla="*/ 16 h 27"/>
                <a:gd name="T26" fmla="*/ 0 w 42"/>
                <a:gd name="T27" fmla="*/ 16 h 27"/>
                <a:gd name="T28" fmla="*/ 0 w 42"/>
                <a:gd name="T29" fmla="*/ 19 h 27"/>
                <a:gd name="T30" fmla="*/ 3 w 42"/>
                <a:gd name="T31" fmla="*/ 21 h 27"/>
                <a:gd name="T32" fmla="*/ 7 w 42"/>
                <a:gd name="T33" fmla="*/ 24 h 27"/>
                <a:gd name="T34" fmla="*/ 15 w 42"/>
                <a:gd name="T35" fmla="*/ 27 h 27"/>
                <a:gd name="T36" fmla="*/ 23 w 42"/>
                <a:gd name="T37" fmla="*/ 27 h 27"/>
                <a:gd name="T38" fmla="*/ 23 w 42"/>
                <a:gd name="T39" fmla="*/ 27 h 27"/>
                <a:gd name="T40" fmla="*/ 31 w 42"/>
                <a:gd name="T41" fmla="*/ 24 h 27"/>
                <a:gd name="T42" fmla="*/ 38 w 42"/>
                <a:gd name="T43" fmla="*/ 20 h 27"/>
                <a:gd name="T44" fmla="*/ 40 w 42"/>
                <a:gd name="T45" fmla="*/ 15 h 27"/>
                <a:gd name="T46" fmla="*/ 42 w 42"/>
                <a:gd name="T47" fmla="*/ 12 h 27"/>
                <a:gd name="T48" fmla="*/ 42 w 42"/>
                <a:gd name="T49" fmla="*/ 9 h 27"/>
                <a:gd name="T50" fmla="*/ 42 w 42"/>
                <a:gd name="T51" fmla="*/ 9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164936" name="Freeform 105"/>
            <p:cNvSpPr>
              <a:spLocks/>
            </p:cNvSpPr>
            <p:nvPr/>
          </p:nvSpPr>
          <p:spPr bwMode="white">
            <a:xfrm flipH="1">
              <a:off x="525" y="3696"/>
              <a:ext cx="24" cy="16"/>
            </a:xfrm>
            <a:custGeom>
              <a:avLst/>
              <a:gdLst>
                <a:gd name="T0" fmla="*/ 38 w 38"/>
                <a:gd name="T1" fmla="*/ 9 h 25"/>
                <a:gd name="T2" fmla="*/ 38 w 38"/>
                <a:gd name="T3" fmla="*/ 9 h 25"/>
                <a:gd name="T4" fmla="*/ 36 w 38"/>
                <a:gd name="T5" fmla="*/ 5 h 25"/>
                <a:gd name="T6" fmla="*/ 32 w 38"/>
                <a:gd name="T7" fmla="*/ 1 h 25"/>
                <a:gd name="T8" fmla="*/ 25 w 38"/>
                <a:gd name="T9" fmla="*/ 0 h 25"/>
                <a:gd name="T10" fmla="*/ 17 w 38"/>
                <a:gd name="T11" fmla="*/ 0 h 25"/>
                <a:gd name="T12" fmla="*/ 17 w 38"/>
                <a:gd name="T13" fmla="*/ 0 h 25"/>
                <a:gd name="T14" fmla="*/ 9 w 38"/>
                <a:gd name="T15" fmla="*/ 3 h 25"/>
                <a:gd name="T16" fmla="*/ 4 w 38"/>
                <a:gd name="T17" fmla="*/ 7 h 25"/>
                <a:gd name="T18" fmla="*/ 0 w 38"/>
                <a:gd name="T19" fmla="*/ 11 h 25"/>
                <a:gd name="T20" fmla="*/ 0 w 38"/>
                <a:gd name="T21" fmla="*/ 16 h 25"/>
                <a:gd name="T22" fmla="*/ 0 w 38"/>
                <a:gd name="T23" fmla="*/ 16 h 25"/>
                <a:gd name="T24" fmla="*/ 1 w 38"/>
                <a:gd name="T25" fmla="*/ 20 h 25"/>
                <a:gd name="T26" fmla="*/ 6 w 38"/>
                <a:gd name="T27" fmla="*/ 24 h 25"/>
                <a:gd name="T28" fmla="*/ 13 w 38"/>
                <a:gd name="T29" fmla="*/ 25 h 25"/>
                <a:gd name="T30" fmla="*/ 21 w 38"/>
                <a:gd name="T31" fmla="*/ 25 h 25"/>
                <a:gd name="T32" fmla="*/ 21 w 38"/>
                <a:gd name="T33" fmla="*/ 25 h 25"/>
                <a:gd name="T34" fmla="*/ 28 w 38"/>
                <a:gd name="T35" fmla="*/ 23 h 25"/>
                <a:gd name="T36" fmla="*/ 34 w 38"/>
                <a:gd name="T37" fmla="*/ 20 h 25"/>
                <a:gd name="T38" fmla="*/ 38 w 38"/>
                <a:gd name="T39" fmla="*/ 15 h 25"/>
                <a:gd name="T40" fmla="*/ 38 w 38"/>
                <a:gd name="T41" fmla="*/ 9 h 25"/>
                <a:gd name="T42" fmla="*/ 38 w 38"/>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164937" name="Freeform 106"/>
            <p:cNvSpPr>
              <a:spLocks/>
            </p:cNvSpPr>
            <p:nvPr/>
          </p:nvSpPr>
          <p:spPr bwMode="white">
            <a:xfrm flipH="1">
              <a:off x="526" y="3697"/>
              <a:ext cx="22" cy="15"/>
            </a:xfrm>
            <a:custGeom>
              <a:avLst/>
              <a:gdLst>
                <a:gd name="T0" fmla="*/ 36 w 36"/>
                <a:gd name="T1" fmla="*/ 8 h 24"/>
                <a:gd name="T2" fmla="*/ 36 w 36"/>
                <a:gd name="T3" fmla="*/ 8 h 24"/>
                <a:gd name="T4" fmla="*/ 35 w 36"/>
                <a:gd name="T5" fmla="*/ 4 h 24"/>
                <a:gd name="T6" fmla="*/ 29 w 36"/>
                <a:gd name="T7" fmla="*/ 2 h 24"/>
                <a:gd name="T8" fmla="*/ 24 w 36"/>
                <a:gd name="T9" fmla="*/ 0 h 24"/>
                <a:gd name="T10" fmla="*/ 16 w 36"/>
                <a:gd name="T11" fmla="*/ 0 h 24"/>
                <a:gd name="T12" fmla="*/ 16 w 36"/>
                <a:gd name="T13" fmla="*/ 0 h 24"/>
                <a:gd name="T14" fmla="*/ 9 w 36"/>
                <a:gd name="T15" fmla="*/ 2 h 24"/>
                <a:gd name="T16" fmla="*/ 4 w 36"/>
                <a:gd name="T17" fmla="*/ 6 h 24"/>
                <a:gd name="T18" fmla="*/ 0 w 36"/>
                <a:gd name="T19" fmla="*/ 10 h 24"/>
                <a:gd name="T20" fmla="*/ 0 w 36"/>
                <a:gd name="T21" fmla="*/ 15 h 24"/>
                <a:gd name="T22" fmla="*/ 0 w 36"/>
                <a:gd name="T23" fmla="*/ 15 h 24"/>
                <a:gd name="T24" fmla="*/ 1 w 36"/>
                <a:gd name="T25" fmla="*/ 19 h 24"/>
                <a:gd name="T26" fmla="*/ 7 w 36"/>
                <a:gd name="T27" fmla="*/ 22 h 24"/>
                <a:gd name="T28" fmla="*/ 12 w 36"/>
                <a:gd name="T29" fmla="*/ 24 h 24"/>
                <a:gd name="T30" fmla="*/ 20 w 36"/>
                <a:gd name="T31" fmla="*/ 23 h 24"/>
                <a:gd name="T32" fmla="*/ 20 w 36"/>
                <a:gd name="T33" fmla="*/ 23 h 24"/>
                <a:gd name="T34" fmla="*/ 27 w 36"/>
                <a:gd name="T35" fmla="*/ 22 h 24"/>
                <a:gd name="T36" fmla="*/ 32 w 36"/>
                <a:gd name="T37" fmla="*/ 18 h 24"/>
                <a:gd name="T38" fmla="*/ 36 w 36"/>
                <a:gd name="T39" fmla="*/ 14 h 24"/>
                <a:gd name="T40" fmla="*/ 36 w 36"/>
                <a:gd name="T41" fmla="*/ 8 h 24"/>
                <a:gd name="T42" fmla="*/ 36 w 36"/>
                <a:gd name="T43" fmla="*/ 8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164938" name="Freeform 107"/>
            <p:cNvSpPr>
              <a:spLocks/>
            </p:cNvSpPr>
            <p:nvPr/>
          </p:nvSpPr>
          <p:spPr bwMode="white">
            <a:xfrm flipH="1">
              <a:off x="528" y="3697"/>
              <a:ext cx="20" cy="13"/>
            </a:xfrm>
            <a:custGeom>
              <a:avLst/>
              <a:gdLst>
                <a:gd name="T0" fmla="*/ 35 w 35"/>
                <a:gd name="T1" fmla="*/ 10 h 23"/>
                <a:gd name="T2" fmla="*/ 35 w 35"/>
                <a:gd name="T3" fmla="*/ 10 h 23"/>
                <a:gd name="T4" fmla="*/ 33 w 35"/>
                <a:gd name="T5" fmla="*/ 6 h 23"/>
                <a:gd name="T6" fmla="*/ 29 w 35"/>
                <a:gd name="T7" fmla="*/ 2 h 23"/>
                <a:gd name="T8" fmla="*/ 23 w 35"/>
                <a:gd name="T9" fmla="*/ 0 h 23"/>
                <a:gd name="T10" fmla="*/ 16 w 35"/>
                <a:gd name="T11" fmla="*/ 0 h 23"/>
                <a:gd name="T12" fmla="*/ 16 w 35"/>
                <a:gd name="T13" fmla="*/ 0 h 23"/>
                <a:gd name="T14" fmla="*/ 9 w 35"/>
                <a:gd name="T15" fmla="*/ 3 h 23"/>
                <a:gd name="T16" fmla="*/ 4 w 35"/>
                <a:gd name="T17" fmla="*/ 6 h 23"/>
                <a:gd name="T18" fmla="*/ 1 w 35"/>
                <a:gd name="T19" fmla="*/ 10 h 23"/>
                <a:gd name="T20" fmla="*/ 0 w 35"/>
                <a:gd name="T21" fmla="*/ 15 h 23"/>
                <a:gd name="T22" fmla="*/ 0 w 35"/>
                <a:gd name="T23" fmla="*/ 15 h 23"/>
                <a:gd name="T24" fmla="*/ 3 w 35"/>
                <a:gd name="T25" fmla="*/ 19 h 23"/>
                <a:gd name="T26" fmla="*/ 7 w 35"/>
                <a:gd name="T27" fmla="*/ 22 h 23"/>
                <a:gd name="T28" fmla="*/ 13 w 35"/>
                <a:gd name="T29" fmla="*/ 23 h 23"/>
                <a:gd name="T30" fmla="*/ 20 w 35"/>
                <a:gd name="T31" fmla="*/ 23 h 23"/>
                <a:gd name="T32" fmla="*/ 20 w 35"/>
                <a:gd name="T33" fmla="*/ 23 h 23"/>
                <a:gd name="T34" fmla="*/ 27 w 35"/>
                <a:gd name="T35" fmla="*/ 20 h 23"/>
                <a:gd name="T36" fmla="*/ 31 w 35"/>
                <a:gd name="T37" fmla="*/ 18 h 23"/>
                <a:gd name="T38" fmla="*/ 35 w 35"/>
                <a:gd name="T39" fmla="*/ 14 h 23"/>
                <a:gd name="T40" fmla="*/ 35 w 35"/>
                <a:gd name="T41" fmla="*/ 10 h 23"/>
                <a:gd name="T42" fmla="*/ 35 w 35"/>
                <a:gd name="T43" fmla="*/ 1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164939" name="Freeform 108"/>
            <p:cNvSpPr>
              <a:spLocks/>
            </p:cNvSpPr>
            <p:nvPr/>
          </p:nvSpPr>
          <p:spPr bwMode="white">
            <a:xfrm flipH="1">
              <a:off x="528" y="3697"/>
              <a:ext cx="19" cy="12"/>
            </a:xfrm>
            <a:custGeom>
              <a:avLst/>
              <a:gdLst>
                <a:gd name="T0" fmla="*/ 0 w 34"/>
                <a:gd name="T1" fmla="*/ 12 h 20"/>
                <a:gd name="T2" fmla="*/ 0 w 34"/>
                <a:gd name="T3" fmla="*/ 12 h 20"/>
                <a:gd name="T4" fmla="*/ 3 w 34"/>
                <a:gd name="T5" fmla="*/ 16 h 20"/>
                <a:gd name="T6" fmla="*/ 7 w 34"/>
                <a:gd name="T7" fmla="*/ 18 h 20"/>
                <a:gd name="T8" fmla="*/ 12 w 34"/>
                <a:gd name="T9" fmla="*/ 20 h 20"/>
                <a:gd name="T10" fmla="*/ 19 w 34"/>
                <a:gd name="T11" fmla="*/ 20 h 20"/>
                <a:gd name="T12" fmla="*/ 19 w 34"/>
                <a:gd name="T13" fmla="*/ 20 h 20"/>
                <a:gd name="T14" fmla="*/ 24 w 34"/>
                <a:gd name="T15" fmla="*/ 18 h 20"/>
                <a:gd name="T16" fmla="*/ 30 w 34"/>
                <a:gd name="T17" fmla="*/ 16 h 20"/>
                <a:gd name="T18" fmla="*/ 32 w 34"/>
                <a:gd name="T19" fmla="*/ 12 h 20"/>
                <a:gd name="T20" fmla="*/ 34 w 34"/>
                <a:gd name="T21" fmla="*/ 8 h 20"/>
                <a:gd name="T22" fmla="*/ 34 w 34"/>
                <a:gd name="T23" fmla="*/ 8 h 20"/>
                <a:gd name="T24" fmla="*/ 31 w 34"/>
                <a:gd name="T25" fmla="*/ 4 h 20"/>
                <a:gd name="T26" fmla="*/ 27 w 34"/>
                <a:gd name="T27" fmla="*/ 1 h 20"/>
                <a:gd name="T28" fmla="*/ 22 w 34"/>
                <a:gd name="T29" fmla="*/ 0 h 20"/>
                <a:gd name="T30" fmla="*/ 15 w 34"/>
                <a:gd name="T31" fmla="*/ 0 h 20"/>
                <a:gd name="T32" fmla="*/ 15 w 34"/>
                <a:gd name="T33" fmla="*/ 0 h 20"/>
                <a:gd name="T34" fmla="*/ 10 w 34"/>
                <a:gd name="T35" fmla="*/ 1 h 20"/>
                <a:gd name="T36" fmla="*/ 4 w 34"/>
                <a:gd name="T37" fmla="*/ 4 h 20"/>
                <a:gd name="T38" fmla="*/ 2 w 34"/>
                <a:gd name="T39" fmla="*/ 8 h 20"/>
                <a:gd name="T40" fmla="*/ 0 w 34"/>
                <a:gd name="T41" fmla="*/ 12 h 20"/>
                <a:gd name="T42" fmla="*/ 0 w 34"/>
                <a:gd name="T43" fmla="*/ 12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164940" name="Freeform 109"/>
            <p:cNvSpPr>
              <a:spLocks/>
            </p:cNvSpPr>
            <p:nvPr/>
          </p:nvSpPr>
          <p:spPr bwMode="white">
            <a:xfrm flipH="1">
              <a:off x="381" y="3566"/>
              <a:ext cx="95" cy="141"/>
            </a:xfrm>
            <a:custGeom>
              <a:avLst/>
              <a:gdLst>
                <a:gd name="T0" fmla="*/ 103 w 158"/>
                <a:gd name="T1" fmla="*/ 233 h 233"/>
                <a:gd name="T2" fmla="*/ 103 w 158"/>
                <a:gd name="T3" fmla="*/ 233 h 233"/>
                <a:gd name="T4" fmla="*/ 93 w 158"/>
                <a:gd name="T5" fmla="*/ 227 h 233"/>
                <a:gd name="T6" fmla="*/ 83 w 158"/>
                <a:gd name="T7" fmla="*/ 223 h 233"/>
                <a:gd name="T8" fmla="*/ 73 w 158"/>
                <a:gd name="T9" fmla="*/ 220 h 233"/>
                <a:gd name="T10" fmla="*/ 63 w 158"/>
                <a:gd name="T11" fmla="*/ 219 h 233"/>
                <a:gd name="T12" fmla="*/ 54 w 158"/>
                <a:gd name="T13" fmla="*/ 219 h 233"/>
                <a:gd name="T14" fmla="*/ 44 w 158"/>
                <a:gd name="T15" fmla="*/ 219 h 233"/>
                <a:gd name="T16" fmla="*/ 30 w 158"/>
                <a:gd name="T17" fmla="*/ 220 h 233"/>
                <a:gd name="T18" fmla="*/ 30 w 158"/>
                <a:gd name="T19" fmla="*/ 220 h 233"/>
                <a:gd name="T20" fmla="*/ 22 w 158"/>
                <a:gd name="T21" fmla="*/ 209 h 233"/>
                <a:gd name="T22" fmla="*/ 15 w 158"/>
                <a:gd name="T23" fmla="*/ 199 h 233"/>
                <a:gd name="T24" fmla="*/ 10 w 158"/>
                <a:gd name="T25" fmla="*/ 184 h 233"/>
                <a:gd name="T26" fmla="*/ 4 w 158"/>
                <a:gd name="T27" fmla="*/ 170 h 233"/>
                <a:gd name="T28" fmla="*/ 2 w 158"/>
                <a:gd name="T29" fmla="*/ 154 h 233"/>
                <a:gd name="T30" fmla="*/ 0 w 158"/>
                <a:gd name="T31" fmla="*/ 138 h 233"/>
                <a:gd name="T32" fmla="*/ 0 w 158"/>
                <a:gd name="T33" fmla="*/ 121 h 233"/>
                <a:gd name="T34" fmla="*/ 3 w 158"/>
                <a:gd name="T35" fmla="*/ 103 h 233"/>
                <a:gd name="T36" fmla="*/ 3 w 158"/>
                <a:gd name="T37" fmla="*/ 103 h 233"/>
                <a:gd name="T38" fmla="*/ 4 w 158"/>
                <a:gd name="T39" fmla="*/ 91 h 233"/>
                <a:gd name="T40" fmla="*/ 7 w 158"/>
                <a:gd name="T41" fmla="*/ 79 h 233"/>
                <a:gd name="T42" fmla="*/ 11 w 158"/>
                <a:gd name="T43" fmla="*/ 69 h 233"/>
                <a:gd name="T44" fmla="*/ 15 w 158"/>
                <a:gd name="T45" fmla="*/ 58 h 233"/>
                <a:gd name="T46" fmla="*/ 20 w 158"/>
                <a:gd name="T47" fmla="*/ 48 h 233"/>
                <a:gd name="T48" fmla="*/ 26 w 158"/>
                <a:gd name="T49" fmla="*/ 39 h 233"/>
                <a:gd name="T50" fmla="*/ 31 w 158"/>
                <a:gd name="T51" fmla="*/ 31 h 233"/>
                <a:gd name="T52" fmla="*/ 38 w 158"/>
                <a:gd name="T53" fmla="*/ 24 h 233"/>
                <a:gd name="T54" fmla="*/ 44 w 158"/>
                <a:gd name="T55" fmla="*/ 18 h 233"/>
                <a:gd name="T56" fmla="*/ 51 w 158"/>
                <a:gd name="T57" fmla="*/ 12 h 233"/>
                <a:gd name="T58" fmla="*/ 58 w 158"/>
                <a:gd name="T59" fmla="*/ 8 h 233"/>
                <a:gd name="T60" fmla="*/ 66 w 158"/>
                <a:gd name="T61" fmla="*/ 4 h 233"/>
                <a:gd name="T62" fmla="*/ 74 w 158"/>
                <a:gd name="T63" fmla="*/ 2 h 233"/>
                <a:gd name="T64" fmla="*/ 81 w 158"/>
                <a:gd name="T65" fmla="*/ 0 h 233"/>
                <a:gd name="T66" fmla="*/ 89 w 158"/>
                <a:gd name="T67" fmla="*/ 0 h 233"/>
                <a:gd name="T68" fmla="*/ 97 w 158"/>
                <a:gd name="T69" fmla="*/ 2 h 233"/>
                <a:gd name="T70" fmla="*/ 97 w 158"/>
                <a:gd name="T71" fmla="*/ 2 h 233"/>
                <a:gd name="T72" fmla="*/ 105 w 158"/>
                <a:gd name="T73" fmla="*/ 4 h 233"/>
                <a:gd name="T74" fmla="*/ 113 w 158"/>
                <a:gd name="T75" fmla="*/ 8 h 233"/>
                <a:gd name="T76" fmla="*/ 120 w 158"/>
                <a:gd name="T77" fmla="*/ 12 h 233"/>
                <a:gd name="T78" fmla="*/ 126 w 158"/>
                <a:gd name="T79" fmla="*/ 18 h 233"/>
                <a:gd name="T80" fmla="*/ 132 w 158"/>
                <a:gd name="T81" fmla="*/ 24 h 233"/>
                <a:gd name="T82" fmla="*/ 137 w 158"/>
                <a:gd name="T83" fmla="*/ 32 h 233"/>
                <a:gd name="T84" fmla="*/ 142 w 158"/>
                <a:gd name="T85" fmla="*/ 40 h 233"/>
                <a:gd name="T86" fmla="*/ 146 w 158"/>
                <a:gd name="T87" fmla="*/ 50 h 233"/>
                <a:gd name="T88" fmla="*/ 153 w 158"/>
                <a:gd name="T89" fmla="*/ 69 h 233"/>
                <a:gd name="T90" fmla="*/ 157 w 158"/>
                <a:gd name="T91" fmla="*/ 91 h 233"/>
                <a:gd name="T92" fmla="*/ 158 w 158"/>
                <a:gd name="T93" fmla="*/ 114 h 233"/>
                <a:gd name="T94" fmla="*/ 158 w 158"/>
                <a:gd name="T95" fmla="*/ 126 h 233"/>
                <a:gd name="T96" fmla="*/ 156 w 158"/>
                <a:gd name="T97" fmla="*/ 140 h 233"/>
                <a:gd name="T98" fmla="*/ 156 w 158"/>
                <a:gd name="T99" fmla="*/ 140 h 233"/>
                <a:gd name="T100" fmla="*/ 153 w 158"/>
                <a:gd name="T101" fmla="*/ 154 h 233"/>
                <a:gd name="T102" fmla="*/ 149 w 158"/>
                <a:gd name="T103" fmla="*/ 170 h 233"/>
                <a:gd name="T104" fmla="*/ 144 w 158"/>
                <a:gd name="T105" fmla="*/ 184 h 233"/>
                <a:gd name="T106" fmla="*/ 137 w 158"/>
                <a:gd name="T107" fmla="*/ 197 h 233"/>
                <a:gd name="T108" fmla="*/ 129 w 158"/>
                <a:gd name="T109" fmla="*/ 208 h 233"/>
                <a:gd name="T110" fmla="*/ 121 w 158"/>
                <a:gd name="T111" fmla="*/ 219 h 233"/>
                <a:gd name="T112" fmla="*/ 113 w 158"/>
                <a:gd name="T113" fmla="*/ 227 h 233"/>
                <a:gd name="T114" fmla="*/ 103 w 158"/>
                <a:gd name="T115" fmla="*/ 233 h 233"/>
                <a:gd name="T116" fmla="*/ 103 w 158"/>
                <a:gd name="T117" fmla="*/ 233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164941" name="Freeform 110"/>
            <p:cNvSpPr>
              <a:spLocks/>
            </p:cNvSpPr>
            <p:nvPr/>
          </p:nvSpPr>
          <p:spPr bwMode="black">
            <a:xfrm flipH="1">
              <a:off x="389" y="3580"/>
              <a:ext cx="80" cy="130"/>
            </a:xfrm>
            <a:custGeom>
              <a:avLst/>
              <a:gdLst>
                <a:gd name="T0" fmla="*/ 83 w 136"/>
                <a:gd name="T1" fmla="*/ 0 h 216"/>
                <a:gd name="T2" fmla="*/ 83 w 136"/>
                <a:gd name="T3" fmla="*/ 0 h 216"/>
                <a:gd name="T4" fmla="*/ 77 w 136"/>
                <a:gd name="T5" fmla="*/ 0 h 216"/>
                <a:gd name="T6" fmla="*/ 70 w 136"/>
                <a:gd name="T7" fmla="*/ 0 h 216"/>
                <a:gd name="T8" fmla="*/ 63 w 136"/>
                <a:gd name="T9" fmla="*/ 0 h 216"/>
                <a:gd name="T10" fmla="*/ 57 w 136"/>
                <a:gd name="T11" fmla="*/ 3 h 216"/>
                <a:gd name="T12" fmla="*/ 50 w 136"/>
                <a:gd name="T13" fmla="*/ 7 h 216"/>
                <a:gd name="T14" fmla="*/ 44 w 136"/>
                <a:gd name="T15" fmla="*/ 11 h 216"/>
                <a:gd name="T16" fmla="*/ 38 w 136"/>
                <a:gd name="T17" fmla="*/ 16 h 216"/>
                <a:gd name="T18" fmla="*/ 32 w 136"/>
                <a:gd name="T19" fmla="*/ 22 h 216"/>
                <a:gd name="T20" fmla="*/ 22 w 136"/>
                <a:gd name="T21" fmla="*/ 37 h 216"/>
                <a:gd name="T22" fmla="*/ 14 w 136"/>
                <a:gd name="T23" fmla="*/ 54 h 216"/>
                <a:gd name="T24" fmla="*/ 7 w 136"/>
                <a:gd name="T25" fmla="*/ 74 h 216"/>
                <a:gd name="T26" fmla="*/ 3 w 136"/>
                <a:gd name="T27" fmla="*/ 96 h 216"/>
                <a:gd name="T28" fmla="*/ 3 w 136"/>
                <a:gd name="T29" fmla="*/ 96 h 216"/>
                <a:gd name="T30" fmla="*/ 2 w 136"/>
                <a:gd name="T31" fmla="*/ 112 h 216"/>
                <a:gd name="T32" fmla="*/ 0 w 136"/>
                <a:gd name="T33" fmla="*/ 128 h 216"/>
                <a:gd name="T34" fmla="*/ 2 w 136"/>
                <a:gd name="T35" fmla="*/ 144 h 216"/>
                <a:gd name="T36" fmla="*/ 4 w 136"/>
                <a:gd name="T37" fmla="*/ 157 h 216"/>
                <a:gd name="T38" fmla="*/ 8 w 136"/>
                <a:gd name="T39" fmla="*/ 172 h 216"/>
                <a:gd name="T40" fmla="*/ 12 w 136"/>
                <a:gd name="T41" fmla="*/ 184 h 216"/>
                <a:gd name="T42" fmla="*/ 19 w 136"/>
                <a:gd name="T43" fmla="*/ 195 h 216"/>
                <a:gd name="T44" fmla="*/ 26 w 136"/>
                <a:gd name="T45" fmla="*/ 204 h 216"/>
                <a:gd name="T46" fmla="*/ 26 w 136"/>
                <a:gd name="T47" fmla="*/ 204 h 216"/>
                <a:gd name="T48" fmla="*/ 39 w 136"/>
                <a:gd name="T49" fmla="*/ 203 h 216"/>
                <a:gd name="T50" fmla="*/ 46 w 136"/>
                <a:gd name="T51" fmla="*/ 203 h 216"/>
                <a:gd name="T52" fmla="*/ 54 w 136"/>
                <a:gd name="T53" fmla="*/ 203 h 216"/>
                <a:gd name="T54" fmla="*/ 63 w 136"/>
                <a:gd name="T55" fmla="*/ 204 h 216"/>
                <a:gd name="T56" fmla="*/ 71 w 136"/>
                <a:gd name="T57" fmla="*/ 207 h 216"/>
                <a:gd name="T58" fmla="*/ 79 w 136"/>
                <a:gd name="T59" fmla="*/ 211 h 216"/>
                <a:gd name="T60" fmla="*/ 89 w 136"/>
                <a:gd name="T61" fmla="*/ 216 h 216"/>
                <a:gd name="T62" fmla="*/ 89 w 136"/>
                <a:gd name="T63" fmla="*/ 216 h 216"/>
                <a:gd name="T64" fmla="*/ 97 w 136"/>
                <a:gd name="T65" fmla="*/ 211 h 216"/>
                <a:gd name="T66" fmla="*/ 103 w 136"/>
                <a:gd name="T67" fmla="*/ 203 h 216"/>
                <a:gd name="T68" fmla="*/ 110 w 136"/>
                <a:gd name="T69" fmla="*/ 193 h 216"/>
                <a:gd name="T70" fmla="*/ 117 w 136"/>
                <a:gd name="T71" fmla="*/ 183 h 216"/>
                <a:gd name="T72" fmla="*/ 122 w 136"/>
                <a:gd name="T73" fmla="*/ 171 h 216"/>
                <a:gd name="T74" fmla="*/ 128 w 136"/>
                <a:gd name="T75" fmla="*/ 157 h 216"/>
                <a:gd name="T76" fmla="*/ 130 w 136"/>
                <a:gd name="T77" fmla="*/ 144 h 216"/>
                <a:gd name="T78" fmla="*/ 133 w 136"/>
                <a:gd name="T79" fmla="*/ 129 h 216"/>
                <a:gd name="T80" fmla="*/ 133 w 136"/>
                <a:gd name="T81" fmla="*/ 129 h 216"/>
                <a:gd name="T82" fmla="*/ 136 w 136"/>
                <a:gd name="T83" fmla="*/ 106 h 216"/>
                <a:gd name="T84" fmla="*/ 134 w 136"/>
                <a:gd name="T85" fmla="*/ 83 h 216"/>
                <a:gd name="T86" fmla="*/ 130 w 136"/>
                <a:gd name="T87" fmla="*/ 63 h 216"/>
                <a:gd name="T88" fmla="*/ 125 w 136"/>
                <a:gd name="T89" fmla="*/ 45 h 216"/>
                <a:gd name="T90" fmla="*/ 117 w 136"/>
                <a:gd name="T91" fmla="*/ 29 h 216"/>
                <a:gd name="T92" fmla="*/ 113 w 136"/>
                <a:gd name="T93" fmla="*/ 22 h 216"/>
                <a:gd name="T94" fmla="*/ 108 w 136"/>
                <a:gd name="T95" fmla="*/ 16 h 216"/>
                <a:gd name="T96" fmla="*/ 102 w 136"/>
                <a:gd name="T97" fmla="*/ 11 h 216"/>
                <a:gd name="T98" fmla="*/ 97 w 136"/>
                <a:gd name="T99" fmla="*/ 7 h 216"/>
                <a:gd name="T100" fmla="*/ 90 w 136"/>
                <a:gd name="T101" fmla="*/ 3 h 216"/>
                <a:gd name="T102" fmla="*/ 83 w 136"/>
                <a:gd name="T103" fmla="*/ 0 h 216"/>
                <a:gd name="T104" fmla="*/ 83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164942" name="Freeform 111"/>
            <p:cNvSpPr>
              <a:spLocks/>
            </p:cNvSpPr>
            <p:nvPr/>
          </p:nvSpPr>
          <p:spPr bwMode="auto">
            <a:xfrm flipH="1">
              <a:off x="393" y="3588"/>
              <a:ext cx="71" cy="119"/>
            </a:xfrm>
            <a:custGeom>
              <a:avLst/>
              <a:gdLst>
                <a:gd name="T0" fmla="*/ 69 w 118"/>
                <a:gd name="T1" fmla="*/ 0 h 199"/>
                <a:gd name="T2" fmla="*/ 69 w 118"/>
                <a:gd name="T3" fmla="*/ 0 h 199"/>
                <a:gd name="T4" fmla="*/ 63 w 118"/>
                <a:gd name="T5" fmla="*/ 0 h 199"/>
                <a:gd name="T6" fmla="*/ 57 w 118"/>
                <a:gd name="T7" fmla="*/ 0 h 199"/>
                <a:gd name="T8" fmla="*/ 51 w 118"/>
                <a:gd name="T9" fmla="*/ 3 h 199"/>
                <a:gd name="T10" fmla="*/ 45 w 118"/>
                <a:gd name="T11" fmla="*/ 6 h 199"/>
                <a:gd name="T12" fmla="*/ 34 w 118"/>
                <a:gd name="T13" fmla="*/ 14 h 199"/>
                <a:gd name="T14" fmla="*/ 25 w 118"/>
                <a:gd name="T15" fmla="*/ 25 h 199"/>
                <a:gd name="T16" fmla="*/ 16 w 118"/>
                <a:gd name="T17" fmla="*/ 39 h 199"/>
                <a:gd name="T18" fmla="*/ 9 w 118"/>
                <a:gd name="T19" fmla="*/ 55 h 199"/>
                <a:gd name="T20" fmla="*/ 4 w 118"/>
                <a:gd name="T21" fmla="*/ 74 h 199"/>
                <a:gd name="T22" fmla="*/ 0 w 118"/>
                <a:gd name="T23" fmla="*/ 94 h 199"/>
                <a:gd name="T24" fmla="*/ 0 w 118"/>
                <a:gd name="T25" fmla="*/ 94 h 199"/>
                <a:gd name="T26" fmla="*/ 0 w 118"/>
                <a:gd name="T27" fmla="*/ 109 h 199"/>
                <a:gd name="T28" fmla="*/ 0 w 118"/>
                <a:gd name="T29" fmla="*/ 124 h 199"/>
                <a:gd name="T30" fmla="*/ 1 w 118"/>
                <a:gd name="T31" fmla="*/ 138 h 199"/>
                <a:gd name="T32" fmla="*/ 5 w 118"/>
                <a:gd name="T33" fmla="*/ 151 h 199"/>
                <a:gd name="T34" fmla="*/ 9 w 118"/>
                <a:gd name="T35" fmla="*/ 163 h 199"/>
                <a:gd name="T36" fmla="*/ 13 w 118"/>
                <a:gd name="T37" fmla="*/ 173 h 199"/>
                <a:gd name="T38" fmla="*/ 20 w 118"/>
                <a:gd name="T39" fmla="*/ 183 h 199"/>
                <a:gd name="T40" fmla="*/ 26 w 118"/>
                <a:gd name="T41" fmla="*/ 191 h 199"/>
                <a:gd name="T42" fmla="*/ 26 w 118"/>
                <a:gd name="T43" fmla="*/ 191 h 199"/>
                <a:gd name="T44" fmla="*/ 36 w 118"/>
                <a:gd name="T45" fmla="*/ 191 h 199"/>
                <a:gd name="T46" fmla="*/ 47 w 118"/>
                <a:gd name="T47" fmla="*/ 191 h 199"/>
                <a:gd name="T48" fmla="*/ 57 w 118"/>
                <a:gd name="T49" fmla="*/ 193 h 199"/>
                <a:gd name="T50" fmla="*/ 68 w 118"/>
                <a:gd name="T51" fmla="*/ 199 h 199"/>
                <a:gd name="T52" fmla="*/ 68 w 118"/>
                <a:gd name="T53" fmla="*/ 199 h 199"/>
                <a:gd name="T54" fmla="*/ 77 w 118"/>
                <a:gd name="T55" fmla="*/ 193 h 199"/>
                <a:gd name="T56" fmla="*/ 85 w 118"/>
                <a:gd name="T57" fmla="*/ 185 h 199"/>
                <a:gd name="T58" fmla="*/ 93 w 118"/>
                <a:gd name="T59" fmla="*/ 176 h 199"/>
                <a:gd name="T60" fmla="*/ 100 w 118"/>
                <a:gd name="T61" fmla="*/ 165 h 199"/>
                <a:gd name="T62" fmla="*/ 106 w 118"/>
                <a:gd name="T63" fmla="*/ 153 h 199"/>
                <a:gd name="T64" fmla="*/ 111 w 118"/>
                <a:gd name="T65" fmla="*/ 138 h 199"/>
                <a:gd name="T66" fmla="*/ 115 w 118"/>
                <a:gd name="T67" fmla="*/ 124 h 199"/>
                <a:gd name="T68" fmla="*/ 116 w 118"/>
                <a:gd name="T69" fmla="*/ 108 h 199"/>
                <a:gd name="T70" fmla="*/ 116 w 118"/>
                <a:gd name="T71" fmla="*/ 108 h 199"/>
                <a:gd name="T72" fmla="*/ 118 w 118"/>
                <a:gd name="T73" fmla="*/ 88 h 199"/>
                <a:gd name="T74" fmla="*/ 116 w 118"/>
                <a:gd name="T75" fmla="*/ 69 h 199"/>
                <a:gd name="T76" fmla="*/ 112 w 118"/>
                <a:gd name="T77" fmla="*/ 50 h 199"/>
                <a:gd name="T78" fmla="*/ 107 w 118"/>
                <a:gd name="T79" fmla="*/ 35 h 199"/>
                <a:gd name="T80" fmla="*/ 100 w 118"/>
                <a:gd name="T81" fmla="*/ 22 h 199"/>
                <a:gd name="T82" fmla="*/ 91 w 118"/>
                <a:gd name="T83" fmla="*/ 11 h 199"/>
                <a:gd name="T84" fmla="*/ 85 w 118"/>
                <a:gd name="T85" fmla="*/ 7 h 199"/>
                <a:gd name="T86" fmla="*/ 80 w 118"/>
                <a:gd name="T87" fmla="*/ 3 h 199"/>
                <a:gd name="T88" fmla="*/ 75 w 118"/>
                <a:gd name="T89" fmla="*/ 2 h 199"/>
                <a:gd name="T90" fmla="*/ 69 w 118"/>
                <a:gd name="T91" fmla="*/ 0 h 199"/>
                <a:gd name="T92" fmla="*/ 69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164943" name="Freeform 112"/>
            <p:cNvSpPr>
              <a:spLocks/>
            </p:cNvSpPr>
            <p:nvPr/>
          </p:nvSpPr>
          <p:spPr bwMode="black">
            <a:xfrm flipH="1">
              <a:off x="401" y="3626"/>
              <a:ext cx="57" cy="76"/>
            </a:xfrm>
            <a:custGeom>
              <a:avLst/>
              <a:gdLst>
                <a:gd name="T0" fmla="*/ 0 w 97"/>
                <a:gd name="T1" fmla="*/ 58 h 129"/>
                <a:gd name="T2" fmla="*/ 0 w 97"/>
                <a:gd name="T3" fmla="*/ 58 h 129"/>
                <a:gd name="T4" fmla="*/ 0 w 97"/>
                <a:gd name="T5" fmla="*/ 71 h 129"/>
                <a:gd name="T6" fmla="*/ 0 w 97"/>
                <a:gd name="T7" fmla="*/ 83 h 129"/>
                <a:gd name="T8" fmla="*/ 4 w 97"/>
                <a:gd name="T9" fmla="*/ 96 h 129"/>
                <a:gd name="T10" fmla="*/ 8 w 97"/>
                <a:gd name="T11" fmla="*/ 106 h 129"/>
                <a:gd name="T12" fmla="*/ 13 w 97"/>
                <a:gd name="T13" fmla="*/ 114 h 129"/>
                <a:gd name="T14" fmla="*/ 21 w 97"/>
                <a:gd name="T15" fmla="*/ 121 h 129"/>
                <a:gd name="T16" fmla="*/ 30 w 97"/>
                <a:gd name="T17" fmla="*/ 126 h 129"/>
                <a:gd name="T18" fmla="*/ 39 w 97"/>
                <a:gd name="T19" fmla="*/ 129 h 129"/>
                <a:gd name="T20" fmla="*/ 39 w 97"/>
                <a:gd name="T21" fmla="*/ 129 h 129"/>
                <a:gd name="T22" fmla="*/ 50 w 97"/>
                <a:gd name="T23" fmla="*/ 129 h 129"/>
                <a:gd name="T24" fmla="*/ 59 w 97"/>
                <a:gd name="T25" fmla="*/ 126 h 129"/>
                <a:gd name="T26" fmla="*/ 67 w 97"/>
                <a:gd name="T27" fmla="*/ 122 h 129"/>
                <a:gd name="T28" fmla="*/ 75 w 97"/>
                <a:gd name="T29" fmla="*/ 114 h 129"/>
                <a:gd name="T30" fmla="*/ 83 w 97"/>
                <a:gd name="T31" fmla="*/ 106 h 129"/>
                <a:gd name="T32" fmla="*/ 89 w 97"/>
                <a:gd name="T33" fmla="*/ 96 h 129"/>
                <a:gd name="T34" fmla="*/ 93 w 97"/>
                <a:gd name="T35" fmla="*/ 85 h 129"/>
                <a:gd name="T36" fmla="*/ 95 w 97"/>
                <a:gd name="T37" fmla="*/ 71 h 129"/>
                <a:gd name="T38" fmla="*/ 95 w 97"/>
                <a:gd name="T39" fmla="*/ 71 h 129"/>
                <a:gd name="T40" fmla="*/ 97 w 97"/>
                <a:gd name="T41" fmla="*/ 58 h 129"/>
                <a:gd name="T42" fmla="*/ 95 w 97"/>
                <a:gd name="T43" fmla="*/ 46 h 129"/>
                <a:gd name="T44" fmla="*/ 93 w 97"/>
                <a:gd name="T45" fmla="*/ 35 h 129"/>
                <a:gd name="T46" fmla="*/ 89 w 97"/>
                <a:gd name="T47" fmla="*/ 25 h 129"/>
                <a:gd name="T48" fmla="*/ 82 w 97"/>
                <a:gd name="T49" fmla="*/ 15 h 129"/>
                <a:gd name="T50" fmla="*/ 75 w 97"/>
                <a:gd name="T51" fmla="*/ 8 h 129"/>
                <a:gd name="T52" fmla="*/ 66 w 97"/>
                <a:gd name="T53" fmla="*/ 3 h 129"/>
                <a:gd name="T54" fmla="*/ 56 w 97"/>
                <a:gd name="T55" fmla="*/ 0 h 129"/>
                <a:gd name="T56" fmla="*/ 56 w 97"/>
                <a:gd name="T57" fmla="*/ 0 h 129"/>
                <a:gd name="T58" fmla="*/ 47 w 97"/>
                <a:gd name="T59" fmla="*/ 0 h 129"/>
                <a:gd name="T60" fmla="*/ 38 w 97"/>
                <a:gd name="T61" fmla="*/ 3 h 129"/>
                <a:gd name="T62" fmla="*/ 28 w 97"/>
                <a:gd name="T63" fmla="*/ 8 h 129"/>
                <a:gd name="T64" fmla="*/ 20 w 97"/>
                <a:gd name="T65" fmla="*/ 15 h 129"/>
                <a:gd name="T66" fmla="*/ 13 w 97"/>
                <a:gd name="T67" fmla="*/ 23 h 129"/>
                <a:gd name="T68" fmla="*/ 8 w 97"/>
                <a:gd name="T69" fmla="*/ 34 h 129"/>
                <a:gd name="T70" fmla="*/ 3 w 97"/>
                <a:gd name="T71" fmla="*/ 46 h 129"/>
                <a:gd name="T72" fmla="*/ 0 w 97"/>
                <a:gd name="T73" fmla="*/ 58 h 129"/>
                <a:gd name="T74" fmla="*/ 0 w 97"/>
                <a:gd name="T75" fmla="*/ 58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164944" name="Freeform 113"/>
            <p:cNvSpPr>
              <a:spLocks/>
            </p:cNvSpPr>
            <p:nvPr/>
          </p:nvSpPr>
          <p:spPr bwMode="black">
            <a:xfrm flipH="1">
              <a:off x="406" y="3633"/>
              <a:ext cx="46" cy="61"/>
            </a:xfrm>
            <a:custGeom>
              <a:avLst/>
              <a:gdLst>
                <a:gd name="T0" fmla="*/ 0 w 78"/>
                <a:gd name="T1" fmla="*/ 45 h 102"/>
                <a:gd name="T2" fmla="*/ 0 w 78"/>
                <a:gd name="T3" fmla="*/ 45 h 102"/>
                <a:gd name="T4" fmla="*/ 0 w 78"/>
                <a:gd name="T5" fmla="*/ 56 h 102"/>
                <a:gd name="T6" fmla="*/ 2 w 78"/>
                <a:gd name="T7" fmla="*/ 67 h 102"/>
                <a:gd name="T8" fmla="*/ 3 w 78"/>
                <a:gd name="T9" fmla="*/ 75 h 102"/>
                <a:gd name="T10" fmla="*/ 7 w 78"/>
                <a:gd name="T11" fmla="*/ 83 h 102"/>
                <a:gd name="T12" fmla="*/ 12 w 78"/>
                <a:gd name="T13" fmla="*/ 91 h 102"/>
                <a:gd name="T14" fmla="*/ 18 w 78"/>
                <a:gd name="T15" fmla="*/ 96 h 102"/>
                <a:gd name="T16" fmla="*/ 25 w 78"/>
                <a:gd name="T17" fmla="*/ 100 h 102"/>
                <a:gd name="T18" fmla="*/ 33 w 78"/>
                <a:gd name="T19" fmla="*/ 102 h 102"/>
                <a:gd name="T20" fmla="*/ 33 w 78"/>
                <a:gd name="T21" fmla="*/ 102 h 102"/>
                <a:gd name="T22" fmla="*/ 39 w 78"/>
                <a:gd name="T23" fmla="*/ 102 h 102"/>
                <a:gd name="T24" fmla="*/ 47 w 78"/>
                <a:gd name="T25" fmla="*/ 100 h 102"/>
                <a:gd name="T26" fmla="*/ 54 w 78"/>
                <a:gd name="T27" fmla="*/ 96 h 102"/>
                <a:gd name="T28" fmla="*/ 61 w 78"/>
                <a:gd name="T29" fmla="*/ 91 h 102"/>
                <a:gd name="T30" fmla="*/ 66 w 78"/>
                <a:gd name="T31" fmla="*/ 84 h 102"/>
                <a:gd name="T32" fmla="*/ 71 w 78"/>
                <a:gd name="T33" fmla="*/ 76 h 102"/>
                <a:gd name="T34" fmla="*/ 75 w 78"/>
                <a:gd name="T35" fmla="*/ 67 h 102"/>
                <a:gd name="T36" fmla="*/ 77 w 78"/>
                <a:gd name="T37" fmla="*/ 56 h 102"/>
                <a:gd name="T38" fmla="*/ 77 w 78"/>
                <a:gd name="T39" fmla="*/ 56 h 102"/>
                <a:gd name="T40" fmla="*/ 78 w 78"/>
                <a:gd name="T41" fmla="*/ 45 h 102"/>
                <a:gd name="T42" fmla="*/ 77 w 78"/>
                <a:gd name="T43" fmla="*/ 36 h 102"/>
                <a:gd name="T44" fmla="*/ 74 w 78"/>
                <a:gd name="T45" fmla="*/ 27 h 102"/>
                <a:gd name="T46" fmla="*/ 71 w 78"/>
                <a:gd name="T47" fmla="*/ 19 h 102"/>
                <a:gd name="T48" fmla="*/ 66 w 78"/>
                <a:gd name="T49" fmla="*/ 12 h 102"/>
                <a:gd name="T50" fmla="*/ 61 w 78"/>
                <a:gd name="T51" fmla="*/ 5 h 102"/>
                <a:gd name="T52" fmla="*/ 54 w 78"/>
                <a:gd name="T53" fmla="*/ 2 h 102"/>
                <a:gd name="T54" fmla="*/ 46 w 78"/>
                <a:gd name="T55" fmla="*/ 0 h 102"/>
                <a:gd name="T56" fmla="*/ 46 w 78"/>
                <a:gd name="T57" fmla="*/ 0 h 102"/>
                <a:gd name="T58" fmla="*/ 38 w 78"/>
                <a:gd name="T59" fmla="*/ 0 h 102"/>
                <a:gd name="T60" fmla="*/ 31 w 78"/>
                <a:gd name="T61" fmla="*/ 1 h 102"/>
                <a:gd name="T62" fmla="*/ 23 w 78"/>
                <a:gd name="T63" fmla="*/ 5 h 102"/>
                <a:gd name="T64" fmla="*/ 16 w 78"/>
                <a:gd name="T65" fmla="*/ 11 h 102"/>
                <a:gd name="T66" fmla="*/ 11 w 78"/>
                <a:gd name="T67" fmla="*/ 19 h 102"/>
                <a:gd name="T68" fmla="*/ 7 w 78"/>
                <a:gd name="T69" fmla="*/ 27 h 102"/>
                <a:gd name="T70" fmla="*/ 3 w 78"/>
                <a:gd name="T71" fmla="*/ 36 h 102"/>
                <a:gd name="T72" fmla="*/ 0 w 78"/>
                <a:gd name="T73" fmla="*/ 45 h 102"/>
                <a:gd name="T74" fmla="*/ 0 w 78"/>
                <a:gd name="T75" fmla="*/ 45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164945" name="Freeform 114"/>
            <p:cNvSpPr>
              <a:spLocks/>
            </p:cNvSpPr>
            <p:nvPr/>
          </p:nvSpPr>
          <p:spPr bwMode="auto">
            <a:xfrm flipH="1">
              <a:off x="413" y="3644"/>
              <a:ext cx="35" cy="43"/>
            </a:xfrm>
            <a:custGeom>
              <a:avLst/>
              <a:gdLst>
                <a:gd name="T0" fmla="*/ 0 w 57"/>
                <a:gd name="T1" fmla="*/ 32 h 73"/>
                <a:gd name="T2" fmla="*/ 0 w 57"/>
                <a:gd name="T3" fmla="*/ 32 h 73"/>
                <a:gd name="T4" fmla="*/ 0 w 57"/>
                <a:gd name="T5" fmla="*/ 40 h 73"/>
                <a:gd name="T6" fmla="*/ 0 w 57"/>
                <a:gd name="T7" fmla="*/ 47 h 73"/>
                <a:gd name="T8" fmla="*/ 2 w 57"/>
                <a:gd name="T9" fmla="*/ 54 h 73"/>
                <a:gd name="T10" fmla="*/ 5 w 57"/>
                <a:gd name="T11" fmla="*/ 59 h 73"/>
                <a:gd name="T12" fmla="*/ 8 w 57"/>
                <a:gd name="T13" fmla="*/ 65 h 73"/>
                <a:gd name="T14" fmla="*/ 13 w 57"/>
                <a:gd name="T15" fmla="*/ 69 h 73"/>
                <a:gd name="T16" fmla="*/ 19 w 57"/>
                <a:gd name="T17" fmla="*/ 71 h 73"/>
                <a:gd name="T18" fmla="*/ 24 w 57"/>
                <a:gd name="T19" fmla="*/ 73 h 73"/>
                <a:gd name="T20" fmla="*/ 24 w 57"/>
                <a:gd name="T21" fmla="*/ 73 h 73"/>
                <a:gd name="T22" fmla="*/ 29 w 57"/>
                <a:gd name="T23" fmla="*/ 73 h 73"/>
                <a:gd name="T24" fmla="*/ 35 w 57"/>
                <a:gd name="T25" fmla="*/ 71 h 73"/>
                <a:gd name="T26" fmla="*/ 40 w 57"/>
                <a:gd name="T27" fmla="*/ 69 h 73"/>
                <a:gd name="T28" fmla="*/ 45 w 57"/>
                <a:gd name="T29" fmla="*/ 65 h 73"/>
                <a:gd name="T30" fmla="*/ 49 w 57"/>
                <a:gd name="T31" fmla="*/ 61 h 73"/>
                <a:gd name="T32" fmla="*/ 53 w 57"/>
                <a:gd name="T33" fmla="*/ 54 h 73"/>
                <a:gd name="T34" fmla="*/ 56 w 57"/>
                <a:gd name="T35" fmla="*/ 47 h 73"/>
                <a:gd name="T36" fmla="*/ 57 w 57"/>
                <a:gd name="T37" fmla="*/ 40 h 73"/>
                <a:gd name="T38" fmla="*/ 57 w 57"/>
                <a:gd name="T39" fmla="*/ 40 h 73"/>
                <a:gd name="T40" fmla="*/ 57 w 57"/>
                <a:gd name="T41" fmla="*/ 32 h 73"/>
                <a:gd name="T42" fmla="*/ 57 w 57"/>
                <a:gd name="T43" fmla="*/ 26 h 73"/>
                <a:gd name="T44" fmla="*/ 55 w 57"/>
                <a:gd name="T45" fmla="*/ 19 h 73"/>
                <a:gd name="T46" fmla="*/ 52 w 57"/>
                <a:gd name="T47" fmla="*/ 14 h 73"/>
                <a:gd name="T48" fmla="*/ 49 w 57"/>
                <a:gd name="T49" fmla="*/ 8 h 73"/>
                <a:gd name="T50" fmla="*/ 44 w 57"/>
                <a:gd name="T51" fmla="*/ 4 h 73"/>
                <a:gd name="T52" fmla="*/ 40 w 57"/>
                <a:gd name="T53" fmla="*/ 2 h 73"/>
                <a:gd name="T54" fmla="*/ 33 w 57"/>
                <a:gd name="T55" fmla="*/ 0 h 73"/>
                <a:gd name="T56" fmla="*/ 33 w 57"/>
                <a:gd name="T57" fmla="*/ 0 h 73"/>
                <a:gd name="T58" fmla="*/ 28 w 57"/>
                <a:gd name="T59" fmla="*/ 0 h 73"/>
                <a:gd name="T60" fmla="*/ 23 w 57"/>
                <a:gd name="T61" fmla="*/ 2 h 73"/>
                <a:gd name="T62" fmla="*/ 17 w 57"/>
                <a:gd name="T63" fmla="*/ 4 h 73"/>
                <a:gd name="T64" fmla="*/ 12 w 57"/>
                <a:gd name="T65" fmla="*/ 8 h 73"/>
                <a:gd name="T66" fmla="*/ 8 w 57"/>
                <a:gd name="T67" fmla="*/ 12 h 73"/>
                <a:gd name="T68" fmla="*/ 4 w 57"/>
                <a:gd name="T69" fmla="*/ 19 h 73"/>
                <a:gd name="T70" fmla="*/ 1 w 57"/>
                <a:gd name="T71" fmla="*/ 26 h 73"/>
                <a:gd name="T72" fmla="*/ 0 w 57"/>
                <a:gd name="T73" fmla="*/ 32 h 73"/>
                <a:gd name="T74" fmla="*/ 0 w 57"/>
                <a:gd name="T75" fmla="*/ 32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164946" name="Freeform 115"/>
            <p:cNvSpPr>
              <a:spLocks/>
            </p:cNvSpPr>
            <p:nvPr/>
          </p:nvSpPr>
          <p:spPr bwMode="auto">
            <a:xfrm flipH="1">
              <a:off x="433" y="3643"/>
              <a:ext cx="10" cy="10"/>
            </a:xfrm>
            <a:custGeom>
              <a:avLst/>
              <a:gdLst>
                <a:gd name="T0" fmla="*/ 17 w 18"/>
                <a:gd name="T1" fmla="*/ 10 h 17"/>
                <a:gd name="T2" fmla="*/ 17 w 18"/>
                <a:gd name="T3" fmla="*/ 10 h 17"/>
                <a:gd name="T4" fmla="*/ 15 w 18"/>
                <a:gd name="T5" fmla="*/ 14 h 17"/>
                <a:gd name="T6" fmla="*/ 13 w 18"/>
                <a:gd name="T7" fmla="*/ 16 h 17"/>
                <a:gd name="T8" fmla="*/ 10 w 18"/>
                <a:gd name="T9" fmla="*/ 17 h 17"/>
                <a:gd name="T10" fmla="*/ 6 w 18"/>
                <a:gd name="T11" fmla="*/ 17 h 17"/>
                <a:gd name="T12" fmla="*/ 6 w 18"/>
                <a:gd name="T13" fmla="*/ 17 h 17"/>
                <a:gd name="T14" fmla="*/ 3 w 18"/>
                <a:gd name="T15" fmla="*/ 14 h 17"/>
                <a:gd name="T16" fmla="*/ 2 w 18"/>
                <a:gd name="T17" fmla="*/ 13 h 17"/>
                <a:gd name="T18" fmla="*/ 0 w 18"/>
                <a:gd name="T19" fmla="*/ 9 h 17"/>
                <a:gd name="T20" fmla="*/ 0 w 18"/>
                <a:gd name="T21" fmla="*/ 6 h 17"/>
                <a:gd name="T22" fmla="*/ 0 w 18"/>
                <a:gd name="T23" fmla="*/ 6 h 17"/>
                <a:gd name="T24" fmla="*/ 2 w 18"/>
                <a:gd name="T25" fmla="*/ 4 h 17"/>
                <a:gd name="T26" fmla="*/ 5 w 18"/>
                <a:gd name="T27" fmla="*/ 1 h 17"/>
                <a:gd name="T28" fmla="*/ 9 w 18"/>
                <a:gd name="T29" fmla="*/ 0 h 17"/>
                <a:gd name="T30" fmla="*/ 11 w 18"/>
                <a:gd name="T31" fmla="*/ 1 h 17"/>
                <a:gd name="T32" fmla="*/ 11 w 18"/>
                <a:gd name="T33" fmla="*/ 1 h 17"/>
                <a:gd name="T34" fmla="*/ 14 w 18"/>
                <a:gd name="T35" fmla="*/ 2 h 17"/>
                <a:gd name="T36" fmla="*/ 17 w 18"/>
                <a:gd name="T37" fmla="*/ 5 h 17"/>
                <a:gd name="T38" fmla="*/ 18 w 18"/>
                <a:gd name="T39" fmla="*/ 8 h 17"/>
                <a:gd name="T40" fmla="*/ 17 w 18"/>
                <a:gd name="T41" fmla="*/ 10 h 17"/>
                <a:gd name="T42" fmla="*/ 17 w 18"/>
                <a:gd name="T43" fmla="*/ 10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164947" name="Freeform 116"/>
            <p:cNvSpPr>
              <a:spLocks/>
            </p:cNvSpPr>
            <p:nvPr/>
          </p:nvSpPr>
          <p:spPr bwMode="white">
            <a:xfrm flipH="1">
              <a:off x="393" y="3588"/>
              <a:ext cx="71" cy="73"/>
            </a:xfrm>
            <a:custGeom>
              <a:avLst/>
              <a:gdLst>
                <a:gd name="T0" fmla="*/ 67 w 118"/>
                <a:gd name="T1" fmla="*/ 18 h 121"/>
                <a:gd name="T2" fmla="*/ 67 w 118"/>
                <a:gd name="T3" fmla="*/ 18 h 121"/>
                <a:gd name="T4" fmla="*/ 72 w 118"/>
                <a:gd name="T5" fmla="*/ 19 h 121"/>
                <a:gd name="T6" fmla="*/ 77 w 118"/>
                <a:gd name="T7" fmla="*/ 21 h 121"/>
                <a:gd name="T8" fmla="*/ 83 w 118"/>
                <a:gd name="T9" fmla="*/ 25 h 121"/>
                <a:gd name="T10" fmla="*/ 88 w 118"/>
                <a:gd name="T11" fmla="*/ 29 h 121"/>
                <a:gd name="T12" fmla="*/ 96 w 118"/>
                <a:gd name="T13" fmla="*/ 38 h 121"/>
                <a:gd name="T14" fmla="*/ 104 w 118"/>
                <a:gd name="T15" fmla="*/ 51 h 121"/>
                <a:gd name="T16" fmla="*/ 110 w 118"/>
                <a:gd name="T17" fmla="*/ 66 h 121"/>
                <a:gd name="T18" fmla="*/ 114 w 118"/>
                <a:gd name="T19" fmla="*/ 82 h 121"/>
                <a:gd name="T20" fmla="*/ 115 w 118"/>
                <a:gd name="T21" fmla="*/ 101 h 121"/>
                <a:gd name="T22" fmla="*/ 115 w 118"/>
                <a:gd name="T23" fmla="*/ 121 h 121"/>
                <a:gd name="T24" fmla="*/ 115 w 118"/>
                <a:gd name="T25" fmla="*/ 121 h 121"/>
                <a:gd name="T26" fmla="*/ 116 w 118"/>
                <a:gd name="T27" fmla="*/ 108 h 121"/>
                <a:gd name="T28" fmla="*/ 116 w 118"/>
                <a:gd name="T29" fmla="*/ 108 h 121"/>
                <a:gd name="T30" fmla="*/ 118 w 118"/>
                <a:gd name="T31" fmla="*/ 88 h 121"/>
                <a:gd name="T32" fmla="*/ 116 w 118"/>
                <a:gd name="T33" fmla="*/ 69 h 121"/>
                <a:gd name="T34" fmla="*/ 112 w 118"/>
                <a:gd name="T35" fmla="*/ 50 h 121"/>
                <a:gd name="T36" fmla="*/ 107 w 118"/>
                <a:gd name="T37" fmla="*/ 35 h 121"/>
                <a:gd name="T38" fmla="*/ 100 w 118"/>
                <a:gd name="T39" fmla="*/ 22 h 121"/>
                <a:gd name="T40" fmla="*/ 91 w 118"/>
                <a:gd name="T41" fmla="*/ 11 h 121"/>
                <a:gd name="T42" fmla="*/ 85 w 118"/>
                <a:gd name="T43" fmla="*/ 7 h 121"/>
                <a:gd name="T44" fmla="*/ 80 w 118"/>
                <a:gd name="T45" fmla="*/ 3 h 121"/>
                <a:gd name="T46" fmla="*/ 75 w 118"/>
                <a:gd name="T47" fmla="*/ 2 h 121"/>
                <a:gd name="T48" fmla="*/ 69 w 118"/>
                <a:gd name="T49" fmla="*/ 0 h 121"/>
                <a:gd name="T50" fmla="*/ 69 w 118"/>
                <a:gd name="T51" fmla="*/ 0 h 121"/>
                <a:gd name="T52" fmla="*/ 63 w 118"/>
                <a:gd name="T53" fmla="*/ 0 h 121"/>
                <a:gd name="T54" fmla="*/ 57 w 118"/>
                <a:gd name="T55" fmla="*/ 0 h 121"/>
                <a:gd name="T56" fmla="*/ 51 w 118"/>
                <a:gd name="T57" fmla="*/ 3 h 121"/>
                <a:gd name="T58" fmla="*/ 45 w 118"/>
                <a:gd name="T59" fmla="*/ 6 h 121"/>
                <a:gd name="T60" fmla="*/ 34 w 118"/>
                <a:gd name="T61" fmla="*/ 14 h 121"/>
                <a:gd name="T62" fmla="*/ 25 w 118"/>
                <a:gd name="T63" fmla="*/ 25 h 121"/>
                <a:gd name="T64" fmla="*/ 16 w 118"/>
                <a:gd name="T65" fmla="*/ 39 h 121"/>
                <a:gd name="T66" fmla="*/ 9 w 118"/>
                <a:gd name="T67" fmla="*/ 55 h 121"/>
                <a:gd name="T68" fmla="*/ 4 w 118"/>
                <a:gd name="T69" fmla="*/ 74 h 121"/>
                <a:gd name="T70" fmla="*/ 0 w 118"/>
                <a:gd name="T71" fmla="*/ 94 h 121"/>
                <a:gd name="T72" fmla="*/ 0 w 118"/>
                <a:gd name="T73" fmla="*/ 94 h 121"/>
                <a:gd name="T74" fmla="*/ 0 w 118"/>
                <a:gd name="T75" fmla="*/ 98 h 121"/>
                <a:gd name="T76" fmla="*/ 0 w 118"/>
                <a:gd name="T77" fmla="*/ 98 h 121"/>
                <a:gd name="T78" fmla="*/ 4 w 118"/>
                <a:gd name="T79" fmla="*/ 81 h 121"/>
                <a:gd name="T80" fmla="*/ 10 w 118"/>
                <a:gd name="T81" fmla="*/ 65 h 121"/>
                <a:gd name="T82" fmla="*/ 17 w 118"/>
                <a:gd name="T83" fmla="*/ 50 h 121"/>
                <a:gd name="T84" fmla="*/ 25 w 118"/>
                <a:gd name="T85" fmla="*/ 38 h 121"/>
                <a:gd name="T86" fmla="*/ 34 w 118"/>
                <a:gd name="T87" fmla="*/ 29 h 121"/>
                <a:gd name="T88" fmla="*/ 45 w 118"/>
                <a:gd name="T89" fmla="*/ 22 h 121"/>
                <a:gd name="T90" fmla="*/ 51 w 118"/>
                <a:gd name="T91" fmla="*/ 19 h 121"/>
                <a:gd name="T92" fmla="*/ 56 w 118"/>
                <a:gd name="T93" fmla="*/ 18 h 121"/>
                <a:gd name="T94" fmla="*/ 61 w 118"/>
                <a:gd name="T95" fmla="*/ 18 h 121"/>
                <a:gd name="T96" fmla="*/ 67 w 118"/>
                <a:gd name="T97" fmla="*/ 18 h 121"/>
                <a:gd name="T98" fmla="*/ 67 w 118"/>
                <a:gd name="T99" fmla="*/ 18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164948" name="Freeform 117"/>
            <p:cNvSpPr>
              <a:spLocks/>
            </p:cNvSpPr>
            <p:nvPr/>
          </p:nvSpPr>
          <p:spPr bwMode="white">
            <a:xfrm flipH="1">
              <a:off x="397" y="3685"/>
              <a:ext cx="77" cy="38"/>
            </a:xfrm>
            <a:custGeom>
              <a:avLst/>
              <a:gdLst>
                <a:gd name="T0" fmla="*/ 129 w 129"/>
                <a:gd name="T1" fmla="*/ 42 h 63"/>
                <a:gd name="T2" fmla="*/ 129 w 129"/>
                <a:gd name="T3" fmla="*/ 42 h 63"/>
                <a:gd name="T4" fmla="*/ 128 w 129"/>
                <a:gd name="T5" fmla="*/ 37 h 63"/>
                <a:gd name="T6" fmla="*/ 125 w 129"/>
                <a:gd name="T7" fmla="*/ 30 h 63"/>
                <a:gd name="T8" fmla="*/ 121 w 129"/>
                <a:gd name="T9" fmla="*/ 24 h 63"/>
                <a:gd name="T10" fmla="*/ 114 w 129"/>
                <a:gd name="T11" fmla="*/ 17 h 63"/>
                <a:gd name="T12" fmla="*/ 106 w 129"/>
                <a:gd name="T13" fmla="*/ 10 h 63"/>
                <a:gd name="T14" fmla="*/ 97 w 129"/>
                <a:gd name="T15" fmla="*/ 5 h 63"/>
                <a:gd name="T16" fmla="*/ 90 w 129"/>
                <a:gd name="T17" fmla="*/ 4 h 63"/>
                <a:gd name="T18" fmla="*/ 83 w 129"/>
                <a:gd name="T19" fmla="*/ 2 h 63"/>
                <a:gd name="T20" fmla="*/ 83 w 129"/>
                <a:gd name="T21" fmla="*/ 2 h 63"/>
                <a:gd name="T22" fmla="*/ 47 w 129"/>
                <a:gd name="T23" fmla="*/ 0 h 63"/>
                <a:gd name="T24" fmla="*/ 38 w 129"/>
                <a:gd name="T25" fmla="*/ 1 h 63"/>
                <a:gd name="T26" fmla="*/ 30 w 129"/>
                <a:gd name="T27" fmla="*/ 2 h 63"/>
                <a:gd name="T28" fmla="*/ 30 w 129"/>
                <a:gd name="T29" fmla="*/ 2 h 63"/>
                <a:gd name="T30" fmla="*/ 19 w 129"/>
                <a:gd name="T31" fmla="*/ 6 h 63"/>
                <a:gd name="T32" fmla="*/ 10 w 129"/>
                <a:gd name="T33" fmla="*/ 10 h 63"/>
                <a:gd name="T34" fmla="*/ 0 w 129"/>
                <a:gd name="T35" fmla="*/ 16 h 63"/>
                <a:gd name="T36" fmla="*/ 0 w 129"/>
                <a:gd name="T37" fmla="*/ 16 h 63"/>
                <a:gd name="T38" fmla="*/ 4 w 129"/>
                <a:gd name="T39" fmla="*/ 21 h 63"/>
                <a:gd name="T40" fmla="*/ 12 w 129"/>
                <a:gd name="T41" fmla="*/ 34 h 63"/>
                <a:gd name="T42" fmla="*/ 19 w 129"/>
                <a:gd name="T43" fmla="*/ 41 h 63"/>
                <a:gd name="T44" fmla="*/ 27 w 129"/>
                <a:gd name="T45" fmla="*/ 48 h 63"/>
                <a:gd name="T46" fmla="*/ 35 w 129"/>
                <a:gd name="T47" fmla="*/ 55 h 63"/>
                <a:gd name="T48" fmla="*/ 46 w 129"/>
                <a:gd name="T49" fmla="*/ 57 h 63"/>
                <a:gd name="T50" fmla="*/ 46 w 129"/>
                <a:gd name="T51" fmla="*/ 57 h 63"/>
                <a:gd name="T52" fmla="*/ 63 w 129"/>
                <a:gd name="T53" fmla="*/ 60 h 63"/>
                <a:gd name="T54" fmla="*/ 77 w 129"/>
                <a:gd name="T55" fmla="*/ 63 h 63"/>
                <a:gd name="T56" fmla="*/ 87 w 129"/>
                <a:gd name="T57" fmla="*/ 61 h 63"/>
                <a:gd name="T58" fmla="*/ 98 w 129"/>
                <a:gd name="T59" fmla="*/ 59 h 63"/>
                <a:gd name="T60" fmla="*/ 98 w 129"/>
                <a:gd name="T61" fmla="*/ 59 h 63"/>
                <a:gd name="T62" fmla="*/ 120 w 129"/>
                <a:gd name="T63" fmla="*/ 48 h 63"/>
                <a:gd name="T64" fmla="*/ 129 w 129"/>
                <a:gd name="T65" fmla="*/ 42 h 63"/>
                <a:gd name="T66" fmla="*/ 129 w 129"/>
                <a:gd name="T67" fmla="*/ 42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164949" name="Freeform 118"/>
            <p:cNvSpPr>
              <a:spLocks/>
            </p:cNvSpPr>
            <p:nvPr/>
          </p:nvSpPr>
          <p:spPr bwMode="black">
            <a:xfrm flipH="1">
              <a:off x="392" y="3684"/>
              <a:ext cx="82" cy="25"/>
            </a:xfrm>
            <a:custGeom>
              <a:avLst/>
              <a:gdLst>
                <a:gd name="T0" fmla="*/ 0 w 137"/>
                <a:gd name="T1" fmla="*/ 17 h 41"/>
                <a:gd name="T2" fmla="*/ 0 w 137"/>
                <a:gd name="T3" fmla="*/ 17 h 41"/>
                <a:gd name="T4" fmla="*/ 4 w 137"/>
                <a:gd name="T5" fmla="*/ 15 h 41"/>
                <a:gd name="T6" fmla="*/ 14 w 137"/>
                <a:gd name="T7" fmla="*/ 11 h 41"/>
                <a:gd name="T8" fmla="*/ 30 w 137"/>
                <a:gd name="T9" fmla="*/ 4 h 41"/>
                <a:gd name="T10" fmla="*/ 38 w 137"/>
                <a:gd name="T11" fmla="*/ 3 h 41"/>
                <a:gd name="T12" fmla="*/ 48 w 137"/>
                <a:gd name="T13" fmla="*/ 0 h 41"/>
                <a:gd name="T14" fmla="*/ 59 w 137"/>
                <a:gd name="T15" fmla="*/ 0 h 41"/>
                <a:gd name="T16" fmla="*/ 70 w 137"/>
                <a:gd name="T17" fmla="*/ 0 h 41"/>
                <a:gd name="T18" fmla="*/ 81 w 137"/>
                <a:gd name="T19" fmla="*/ 1 h 41"/>
                <a:gd name="T20" fmla="*/ 93 w 137"/>
                <a:gd name="T21" fmla="*/ 5 h 41"/>
                <a:gd name="T22" fmla="*/ 103 w 137"/>
                <a:gd name="T23" fmla="*/ 11 h 41"/>
                <a:gd name="T24" fmla="*/ 116 w 137"/>
                <a:gd name="T25" fmla="*/ 17 h 41"/>
                <a:gd name="T26" fmla="*/ 126 w 137"/>
                <a:gd name="T27" fmla="*/ 28 h 41"/>
                <a:gd name="T28" fmla="*/ 137 w 137"/>
                <a:gd name="T29" fmla="*/ 41 h 41"/>
                <a:gd name="T30" fmla="*/ 137 w 137"/>
                <a:gd name="T31" fmla="*/ 41 h 41"/>
                <a:gd name="T32" fmla="*/ 134 w 137"/>
                <a:gd name="T33" fmla="*/ 39 h 41"/>
                <a:gd name="T34" fmla="*/ 129 w 137"/>
                <a:gd name="T35" fmla="*/ 33 h 41"/>
                <a:gd name="T36" fmla="*/ 120 w 137"/>
                <a:gd name="T37" fmla="*/ 25 h 41"/>
                <a:gd name="T38" fmla="*/ 105 w 137"/>
                <a:gd name="T39" fmla="*/ 17 h 41"/>
                <a:gd name="T40" fmla="*/ 95 w 137"/>
                <a:gd name="T41" fmla="*/ 15 h 41"/>
                <a:gd name="T42" fmla="*/ 86 w 137"/>
                <a:gd name="T43" fmla="*/ 12 h 41"/>
                <a:gd name="T44" fmla="*/ 75 w 137"/>
                <a:gd name="T45" fmla="*/ 9 h 41"/>
                <a:gd name="T46" fmla="*/ 62 w 137"/>
                <a:gd name="T47" fmla="*/ 8 h 41"/>
                <a:gd name="T48" fmla="*/ 48 w 137"/>
                <a:gd name="T49" fmla="*/ 8 h 41"/>
                <a:gd name="T50" fmla="*/ 34 w 137"/>
                <a:gd name="T51" fmla="*/ 9 h 41"/>
                <a:gd name="T52" fmla="*/ 18 w 137"/>
                <a:gd name="T53" fmla="*/ 12 h 41"/>
                <a:gd name="T54" fmla="*/ 0 w 137"/>
                <a:gd name="T55" fmla="*/ 17 h 41"/>
                <a:gd name="T56" fmla="*/ 0 w 137"/>
                <a:gd name="T57" fmla="*/ 1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164950" name="Freeform 119"/>
            <p:cNvSpPr>
              <a:spLocks/>
            </p:cNvSpPr>
            <p:nvPr/>
          </p:nvSpPr>
          <p:spPr bwMode="white">
            <a:xfrm flipH="1">
              <a:off x="413" y="3692"/>
              <a:ext cx="37" cy="25"/>
            </a:xfrm>
            <a:custGeom>
              <a:avLst/>
              <a:gdLst>
                <a:gd name="T0" fmla="*/ 63 w 63"/>
                <a:gd name="T1" fmla="*/ 25 h 41"/>
                <a:gd name="T2" fmla="*/ 63 w 63"/>
                <a:gd name="T3" fmla="*/ 25 h 41"/>
                <a:gd name="T4" fmla="*/ 62 w 63"/>
                <a:gd name="T5" fmla="*/ 29 h 41"/>
                <a:gd name="T6" fmla="*/ 59 w 63"/>
                <a:gd name="T7" fmla="*/ 32 h 41"/>
                <a:gd name="T8" fmla="*/ 55 w 63"/>
                <a:gd name="T9" fmla="*/ 34 h 41"/>
                <a:gd name="T10" fmla="*/ 51 w 63"/>
                <a:gd name="T11" fmla="*/ 37 h 41"/>
                <a:gd name="T12" fmla="*/ 47 w 63"/>
                <a:gd name="T13" fmla="*/ 40 h 41"/>
                <a:gd name="T14" fmla="*/ 41 w 63"/>
                <a:gd name="T15" fmla="*/ 40 h 41"/>
                <a:gd name="T16" fmla="*/ 35 w 63"/>
                <a:gd name="T17" fmla="*/ 41 h 41"/>
                <a:gd name="T18" fmla="*/ 29 w 63"/>
                <a:gd name="T19" fmla="*/ 40 h 41"/>
                <a:gd name="T20" fmla="*/ 29 w 63"/>
                <a:gd name="T21" fmla="*/ 40 h 41"/>
                <a:gd name="T22" fmla="*/ 22 w 63"/>
                <a:gd name="T23" fmla="*/ 38 h 41"/>
                <a:gd name="T24" fmla="*/ 17 w 63"/>
                <a:gd name="T25" fmla="*/ 37 h 41"/>
                <a:gd name="T26" fmla="*/ 11 w 63"/>
                <a:gd name="T27" fmla="*/ 34 h 41"/>
                <a:gd name="T28" fmla="*/ 7 w 63"/>
                <a:gd name="T29" fmla="*/ 30 h 41"/>
                <a:gd name="T30" fmla="*/ 4 w 63"/>
                <a:gd name="T31" fmla="*/ 26 h 41"/>
                <a:gd name="T32" fmla="*/ 2 w 63"/>
                <a:gd name="T33" fmla="*/ 24 h 41"/>
                <a:gd name="T34" fmla="*/ 0 w 63"/>
                <a:gd name="T35" fmla="*/ 20 h 41"/>
                <a:gd name="T36" fmla="*/ 0 w 63"/>
                <a:gd name="T37" fmla="*/ 16 h 41"/>
                <a:gd name="T38" fmla="*/ 0 w 63"/>
                <a:gd name="T39" fmla="*/ 16 h 41"/>
                <a:gd name="T40" fmla="*/ 2 w 63"/>
                <a:gd name="T41" fmla="*/ 12 h 41"/>
                <a:gd name="T42" fmla="*/ 4 w 63"/>
                <a:gd name="T43" fmla="*/ 8 h 41"/>
                <a:gd name="T44" fmla="*/ 7 w 63"/>
                <a:gd name="T45" fmla="*/ 5 h 41"/>
                <a:gd name="T46" fmla="*/ 11 w 63"/>
                <a:gd name="T47" fmla="*/ 2 h 41"/>
                <a:gd name="T48" fmla="*/ 17 w 63"/>
                <a:gd name="T49" fmla="*/ 1 h 41"/>
                <a:gd name="T50" fmla="*/ 22 w 63"/>
                <a:gd name="T51" fmla="*/ 0 h 41"/>
                <a:gd name="T52" fmla="*/ 29 w 63"/>
                <a:gd name="T53" fmla="*/ 0 h 41"/>
                <a:gd name="T54" fmla="*/ 35 w 63"/>
                <a:gd name="T55" fmla="*/ 0 h 41"/>
                <a:gd name="T56" fmla="*/ 35 w 63"/>
                <a:gd name="T57" fmla="*/ 0 h 41"/>
                <a:gd name="T58" fmla="*/ 41 w 63"/>
                <a:gd name="T59" fmla="*/ 1 h 41"/>
                <a:gd name="T60" fmla="*/ 47 w 63"/>
                <a:gd name="T61" fmla="*/ 4 h 41"/>
                <a:gd name="T62" fmla="*/ 51 w 63"/>
                <a:gd name="T63" fmla="*/ 6 h 41"/>
                <a:gd name="T64" fmla="*/ 57 w 63"/>
                <a:gd name="T65" fmla="*/ 9 h 41"/>
                <a:gd name="T66" fmla="*/ 59 w 63"/>
                <a:gd name="T67" fmla="*/ 13 h 41"/>
                <a:gd name="T68" fmla="*/ 62 w 63"/>
                <a:gd name="T69" fmla="*/ 17 h 41"/>
                <a:gd name="T70" fmla="*/ 63 w 63"/>
                <a:gd name="T71" fmla="*/ 21 h 41"/>
                <a:gd name="T72" fmla="*/ 63 w 63"/>
                <a:gd name="T73" fmla="*/ 25 h 41"/>
                <a:gd name="T74" fmla="*/ 63 w 63"/>
                <a:gd name="T75" fmla="*/ 25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164951" name="Freeform 120"/>
            <p:cNvSpPr>
              <a:spLocks/>
            </p:cNvSpPr>
            <p:nvPr/>
          </p:nvSpPr>
          <p:spPr bwMode="white">
            <a:xfrm flipH="1">
              <a:off x="413" y="3692"/>
              <a:ext cx="37" cy="24"/>
            </a:xfrm>
            <a:custGeom>
              <a:avLst/>
              <a:gdLst>
                <a:gd name="T0" fmla="*/ 0 w 60"/>
                <a:gd name="T1" fmla="*/ 16 h 40"/>
                <a:gd name="T2" fmla="*/ 0 w 60"/>
                <a:gd name="T3" fmla="*/ 16 h 40"/>
                <a:gd name="T4" fmla="*/ 1 w 60"/>
                <a:gd name="T5" fmla="*/ 12 h 40"/>
                <a:gd name="T6" fmla="*/ 2 w 60"/>
                <a:gd name="T7" fmla="*/ 8 h 40"/>
                <a:gd name="T8" fmla="*/ 6 w 60"/>
                <a:gd name="T9" fmla="*/ 5 h 40"/>
                <a:gd name="T10" fmla="*/ 10 w 60"/>
                <a:gd name="T11" fmla="*/ 2 h 40"/>
                <a:gd name="T12" fmla="*/ 16 w 60"/>
                <a:gd name="T13" fmla="*/ 1 h 40"/>
                <a:gd name="T14" fmla="*/ 21 w 60"/>
                <a:gd name="T15" fmla="*/ 1 h 40"/>
                <a:gd name="T16" fmla="*/ 27 w 60"/>
                <a:gd name="T17" fmla="*/ 0 h 40"/>
                <a:gd name="T18" fmla="*/ 33 w 60"/>
                <a:gd name="T19" fmla="*/ 1 h 40"/>
                <a:gd name="T20" fmla="*/ 33 w 60"/>
                <a:gd name="T21" fmla="*/ 1 h 40"/>
                <a:gd name="T22" fmla="*/ 39 w 60"/>
                <a:gd name="T23" fmla="*/ 2 h 40"/>
                <a:gd name="T24" fmla="*/ 44 w 60"/>
                <a:gd name="T25" fmla="*/ 4 h 40"/>
                <a:gd name="T26" fmla="*/ 49 w 60"/>
                <a:gd name="T27" fmla="*/ 6 h 40"/>
                <a:gd name="T28" fmla="*/ 53 w 60"/>
                <a:gd name="T29" fmla="*/ 9 h 40"/>
                <a:gd name="T30" fmla="*/ 56 w 60"/>
                <a:gd name="T31" fmla="*/ 13 h 40"/>
                <a:gd name="T32" fmla="*/ 59 w 60"/>
                <a:gd name="T33" fmla="*/ 17 h 40"/>
                <a:gd name="T34" fmla="*/ 60 w 60"/>
                <a:gd name="T35" fmla="*/ 21 h 40"/>
                <a:gd name="T36" fmla="*/ 60 w 60"/>
                <a:gd name="T37" fmla="*/ 25 h 40"/>
                <a:gd name="T38" fmla="*/ 60 w 60"/>
                <a:gd name="T39" fmla="*/ 25 h 40"/>
                <a:gd name="T40" fmla="*/ 59 w 60"/>
                <a:gd name="T41" fmla="*/ 28 h 40"/>
                <a:gd name="T42" fmla="*/ 56 w 60"/>
                <a:gd name="T43" fmla="*/ 32 h 40"/>
                <a:gd name="T44" fmla="*/ 53 w 60"/>
                <a:gd name="T45" fmla="*/ 34 h 40"/>
                <a:gd name="T46" fmla="*/ 49 w 60"/>
                <a:gd name="T47" fmla="*/ 37 h 40"/>
                <a:gd name="T48" fmla="*/ 44 w 60"/>
                <a:gd name="T49" fmla="*/ 38 h 40"/>
                <a:gd name="T50" fmla="*/ 39 w 60"/>
                <a:gd name="T51" fmla="*/ 40 h 40"/>
                <a:gd name="T52" fmla="*/ 33 w 60"/>
                <a:gd name="T53" fmla="*/ 40 h 40"/>
                <a:gd name="T54" fmla="*/ 27 w 60"/>
                <a:gd name="T55" fmla="*/ 40 h 40"/>
                <a:gd name="T56" fmla="*/ 27 w 60"/>
                <a:gd name="T57" fmla="*/ 40 h 40"/>
                <a:gd name="T58" fmla="*/ 21 w 60"/>
                <a:gd name="T59" fmla="*/ 38 h 40"/>
                <a:gd name="T60" fmla="*/ 16 w 60"/>
                <a:gd name="T61" fmla="*/ 36 h 40"/>
                <a:gd name="T62" fmla="*/ 10 w 60"/>
                <a:gd name="T63" fmla="*/ 33 h 40"/>
                <a:gd name="T64" fmla="*/ 6 w 60"/>
                <a:gd name="T65" fmla="*/ 30 h 40"/>
                <a:gd name="T66" fmla="*/ 2 w 60"/>
                <a:gd name="T67" fmla="*/ 26 h 40"/>
                <a:gd name="T68" fmla="*/ 1 w 60"/>
                <a:gd name="T69" fmla="*/ 24 h 40"/>
                <a:gd name="T70" fmla="*/ 0 w 60"/>
                <a:gd name="T71" fmla="*/ 20 h 40"/>
                <a:gd name="T72" fmla="*/ 0 w 60"/>
                <a:gd name="T73" fmla="*/ 16 h 40"/>
                <a:gd name="T74" fmla="*/ 0 w 60"/>
                <a:gd name="T75" fmla="*/ 1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164952" name="Freeform 121"/>
            <p:cNvSpPr>
              <a:spLocks/>
            </p:cNvSpPr>
            <p:nvPr/>
          </p:nvSpPr>
          <p:spPr bwMode="white">
            <a:xfrm flipH="1">
              <a:off x="414" y="3693"/>
              <a:ext cx="35" cy="23"/>
            </a:xfrm>
            <a:custGeom>
              <a:avLst/>
              <a:gdLst>
                <a:gd name="T0" fmla="*/ 0 w 58"/>
                <a:gd name="T1" fmla="*/ 15 h 37"/>
                <a:gd name="T2" fmla="*/ 0 w 58"/>
                <a:gd name="T3" fmla="*/ 15 h 37"/>
                <a:gd name="T4" fmla="*/ 1 w 58"/>
                <a:gd name="T5" fmla="*/ 11 h 37"/>
                <a:gd name="T6" fmla="*/ 3 w 58"/>
                <a:gd name="T7" fmla="*/ 8 h 37"/>
                <a:gd name="T8" fmla="*/ 7 w 58"/>
                <a:gd name="T9" fmla="*/ 5 h 37"/>
                <a:gd name="T10" fmla="*/ 11 w 58"/>
                <a:gd name="T11" fmla="*/ 3 h 37"/>
                <a:gd name="T12" fmla="*/ 20 w 58"/>
                <a:gd name="T13" fmla="*/ 0 h 37"/>
                <a:gd name="T14" fmla="*/ 32 w 58"/>
                <a:gd name="T15" fmla="*/ 0 h 37"/>
                <a:gd name="T16" fmla="*/ 32 w 58"/>
                <a:gd name="T17" fmla="*/ 0 h 37"/>
                <a:gd name="T18" fmla="*/ 43 w 58"/>
                <a:gd name="T19" fmla="*/ 4 h 37"/>
                <a:gd name="T20" fmla="*/ 51 w 58"/>
                <a:gd name="T21" fmla="*/ 9 h 37"/>
                <a:gd name="T22" fmla="*/ 55 w 58"/>
                <a:gd name="T23" fmla="*/ 12 h 37"/>
                <a:gd name="T24" fmla="*/ 56 w 58"/>
                <a:gd name="T25" fmla="*/ 16 h 37"/>
                <a:gd name="T26" fmla="*/ 58 w 58"/>
                <a:gd name="T27" fmla="*/ 20 h 37"/>
                <a:gd name="T28" fmla="*/ 58 w 58"/>
                <a:gd name="T29" fmla="*/ 23 h 37"/>
                <a:gd name="T30" fmla="*/ 58 w 58"/>
                <a:gd name="T31" fmla="*/ 23 h 37"/>
                <a:gd name="T32" fmla="*/ 56 w 58"/>
                <a:gd name="T33" fmla="*/ 27 h 37"/>
                <a:gd name="T34" fmla="*/ 54 w 58"/>
                <a:gd name="T35" fmla="*/ 31 h 37"/>
                <a:gd name="T36" fmla="*/ 51 w 58"/>
                <a:gd name="T37" fmla="*/ 33 h 37"/>
                <a:gd name="T38" fmla="*/ 47 w 58"/>
                <a:gd name="T39" fmla="*/ 35 h 37"/>
                <a:gd name="T40" fmla="*/ 38 w 58"/>
                <a:gd name="T41" fmla="*/ 37 h 37"/>
                <a:gd name="T42" fmla="*/ 26 w 58"/>
                <a:gd name="T43" fmla="*/ 37 h 37"/>
                <a:gd name="T44" fmla="*/ 26 w 58"/>
                <a:gd name="T45" fmla="*/ 37 h 37"/>
                <a:gd name="T46" fmla="*/ 15 w 58"/>
                <a:gd name="T47" fmla="*/ 35 h 37"/>
                <a:gd name="T48" fmla="*/ 7 w 58"/>
                <a:gd name="T49" fmla="*/ 29 h 37"/>
                <a:gd name="T50" fmla="*/ 3 w 58"/>
                <a:gd name="T51" fmla="*/ 25 h 37"/>
                <a:gd name="T52" fmla="*/ 1 w 58"/>
                <a:gd name="T53" fmla="*/ 21 h 37"/>
                <a:gd name="T54" fmla="*/ 0 w 58"/>
                <a:gd name="T55" fmla="*/ 19 h 37"/>
                <a:gd name="T56" fmla="*/ 0 w 58"/>
                <a:gd name="T57" fmla="*/ 15 h 37"/>
                <a:gd name="T58" fmla="*/ 0 w 58"/>
                <a:gd name="T59" fmla="*/ 1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164953" name="Freeform 122"/>
            <p:cNvSpPr>
              <a:spLocks/>
            </p:cNvSpPr>
            <p:nvPr/>
          </p:nvSpPr>
          <p:spPr bwMode="white">
            <a:xfrm flipH="1">
              <a:off x="415" y="3694"/>
              <a:ext cx="33" cy="22"/>
            </a:xfrm>
            <a:custGeom>
              <a:avLst/>
              <a:gdLst>
                <a:gd name="T0" fmla="*/ 0 w 55"/>
                <a:gd name="T1" fmla="*/ 14 h 36"/>
                <a:gd name="T2" fmla="*/ 0 w 55"/>
                <a:gd name="T3" fmla="*/ 14 h 36"/>
                <a:gd name="T4" fmla="*/ 0 w 55"/>
                <a:gd name="T5" fmla="*/ 10 h 36"/>
                <a:gd name="T6" fmla="*/ 3 w 55"/>
                <a:gd name="T7" fmla="*/ 7 h 36"/>
                <a:gd name="T8" fmla="*/ 6 w 55"/>
                <a:gd name="T9" fmla="*/ 4 h 36"/>
                <a:gd name="T10" fmla="*/ 10 w 55"/>
                <a:gd name="T11" fmla="*/ 2 h 36"/>
                <a:gd name="T12" fmla="*/ 19 w 55"/>
                <a:gd name="T13" fmla="*/ 0 h 36"/>
                <a:gd name="T14" fmla="*/ 30 w 55"/>
                <a:gd name="T15" fmla="*/ 0 h 36"/>
                <a:gd name="T16" fmla="*/ 30 w 55"/>
                <a:gd name="T17" fmla="*/ 0 h 36"/>
                <a:gd name="T18" fmla="*/ 41 w 55"/>
                <a:gd name="T19" fmla="*/ 3 h 36"/>
                <a:gd name="T20" fmla="*/ 50 w 55"/>
                <a:gd name="T21" fmla="*/ 8 h 36"/>
                <a:gd name="T22" fmla="*/ 53 w 55"/>
                <a:gd name="T23" fmla="*/ 11 h 36"/>
                <a:gd name="T24" fmla="*/ 54 w 55"/>
                <a:gd name="T25" fmla="*/ 15 h 36"/>
                <a:gd name="T26" fmla="*/ 55 w 55"/>
                <a:gd name="T27" fmla="*/ 19 h 36"/>
                <a:gd name="T28" fmla="*/ 55 w 55"/>
                <a:gd name="T29" fmla="*/ 22 h 36"/>
                <a:gd name="T30" fmla="*/ 55 w 55"/>
                <a:gd name="T31" fmla="*/ 22 h 36"/>
                <a:gd name="T32" fmla="*/ 54 w 55"/>
                <a:gd name="T33" fmla="*/ 26 h 36"/>
                <a:gd name="T34" fmla="*/ 53 w 55"/>
                <a:gd name="T35" fmla="*/ 28 h 36"/>
                <a:gd name="T36" fmla="*/ 49 w 55"/>
                <a:gd name="T37" fmla="*/ 31 h 36"/>
                <a:gd name="T38" fmla="*/ 46 w 55"/>
                <a:gd name="T39" fmla="*/ 34 h 36"/>
                <a:gd name="T40" fmla="*/ 37 w 55"/>
                <a:gd name="T41" fmla="*/ 36 h 36"/>
                <a:gd name="T42" fmla="*/ 25 w 55"/>
                <a:gd name="T43" fmla="*/ 35 h 36"/>
                <a:gd name="T44" fmla="*/ 25 w 55"/>
                <a:gd name="T45" fmla="*/ 35 h 36"/>
                <a:gd name="T46" fmla="*/ 14 w 55"/>
                <a:gd name="T47" fmla="*/ 32 h 36"/>
                <a:gd name="T48" fmla="*/ 6 w 55"/>
                <a:gd name="T49" fmla="*/ 27 h 36"/>
                <a:gd name="T50" fmla="*/ 3 w 55"/>
                <a:gd name="T51" fmla="*/ 24 h 36"/>
                <a:gd name="T52" fmla="*/ 0 w 55"/>
                <a:gd name="T53" fmla="*/ 20 h 36"/>
                <a:gd name="T54" fmla="*/ 0 w 55"/>
                <a:gd name="T55" fmla="*/ 18 h 36"/>
                <a:gd name="T56" fmla="*/ 0 w 55"/>
                <a:gd name="T57" fmla="*/ 14 h 36"/>
                <a:gd name="T58" fmla="*/ 0 w 55"/>
                <a:gd name="T59" fmla="*/ 14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164954" name="Freeform 123"/>
            <p:cNvSpPr>
              <a:spLocks/>
            </p:cNvSpPr>
            <p:nvPr/>
          </p:nvSpPr>
          <p:spPr bwMode="white">
            <a:xfrm flipH="1">
              <a:off x="415" y="3694"/>
              <a:ext cx="33" cy="21"/>
            </a:xfrm>
            <a:custGeom>
              <a:avLst/>
              <a:gdLst>
                <a:gd name="T0" fmla="*/ 0 w 54"/>
                <a:gd name="T1" fmla="*/ 14 h 35"/>
                <a:gd name="T2" fmla="*/ 0 w 54"/>
                <a:gd name="T3" fmla="*/ 14 h 35"/>
                <a:gd name="T4" fmla="*/ 2 w 54"/>
                <a:gd name="T5" fmla="*/ 11 h 35"/>
                <a:gd name="T6" fmla="*/ 4 w 54"/>
                <a:gd name="T7" fmla="*/ 7 h 35"/>
                <a:gd name="T8" fmla="*/ 7 w 54"/>
                <a:gd name="T9" fmla="*/ 4 h 35"/>
                <a:gd name="T10" fmla="*/ 11 w 54"/>
                <a:gd name="T11" fmla="*/ 3 h 35"/>
                <a:gd name="T12" fmla="*/ 19 w 54"/>
                <a:gd name="T13" fmla="*/ 0 h 35"/>
                <a:gd name="T14" fmla="*/ 30 w 54"/>
                <a:gd name="T15" fmla="*/ 0 h 35"/>
                <a:gd name="T16" fmla="*/ 30 w 54"/>
                <a:gd name="T17" fmla="*/ 0 h 35"/>
                <a:gd name="T18" fmla="*/ 41 w 54"/>
                <a:gd name="T19" fmla="*/ 4 h 35"/>
                <a:gd name="T20" fmla="*/ 49 w 54"/>
                <a:gd name="T21" fmla="*/ 8 h 35"/>
                <a:gd name="T22" fmla="*/ 51 w 54"/>
                <a:gd name="T23" fmla="*/ 12 h 35"/>
                <a:gd name="T24" fmla="*/ 53 w 54"/>
                <a:gd name="T25" fmla="*/ 15 h 35"/>
                <a:gd name="T26" fmla="*/ 54 w 54"/>
                <a:gd name="T27" fmla="*/ 19 h 35"/>
                <a:gd name="T28" fmla="*/ 54 w 54"/>
                <a:gd name="T29" fmla="*/ 22 h 35"/>
                <a:gd name="T30" fmla="*/ 54 w 54"/>
                <a:gd name="T31" fmla="*/ 22 h 35"/>
                <a:gd name="T32" fmla="*/ 53 w 54"/>
                <a:gd name="T33" fmla="*/ 26 h 35"/>
                <a:gd name="T34" fmla="*/ 51 w 54"/>
                <a:gd name="T35" fmla="*/ 28 h 35"/>
                <a:gd name="T36" fmla="*/ 49 w 54"/>
                <a:gd name="T37" fmla="*/ 31 h 35"/>
                <a:gd name="T38" fmla="*/ 45 w 54"/>
                <a:gd name="T39" fmla="*/ 32 h 35"/>
                <a:gd name="T40" fmla="*/ 35 w 54"/>
                <a:gd name="T41" fmla="*/ 35 h 35"/>
                <a:gd name="T42" fmla="*/ 25 w 54"/>
                <a:gd name="T43" fmla="*/ 35 h 35"/>
                <a:gd name="T44" fmla="*/ 25 w 54"/>
                <a:gd name="T45" fmla="*/ 35 h 35"/>
                <a:gd name="T46" fmla="*/ 15 w 54"/>
                <a:gd name="T47" fmla="*/ 32 h 35"/>
                <a:gd name="T48" fmla="*/ 7 w 54"/>
                <a:gd name="T49" fmla="*/ 27 h 35"/>
                <a:gd name="T50" fmla="*/ 4 w 54"/>
                <a:gd name="T51" fmla="*/ 24 h 35"/>
                <a:gd name="T52" fmla="*/ 2 w 54"/>
                <a:gd name="T53" fmla="*/ 20 h 35"/>
                <a:gd name="T54" fmla="*/ 0 w 54"/>
                <a:gd name="T55" fmla="*/ 18 h 35"/>
                <a:gd name="T56" fmla="*/ 0 w 54"/>
                <a:gd name="T57" fmla="*/ 14 h 35"/>
                <a:gd name="T58" fmla="*/ 0 w 54"/>
                <a:gd name="T59" fmla="*/ 14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164955" name="Freeform 124"/>
            <p:cNvSpPr>
              <a:spLocks/>
            </p:cNvSpPr>
            <p:nvPr/>
          </p:nvSpPr>
          <p:spPr bwMode="white">
            <a:xfrm flipH="1">
              <a:off x="416" y="3694"/>
              <a:ext cx="32" cy="20"/>
            </a:xfrm>
            <a:custGeom>
              <a:avLst/>
              <a:gdLst>
                <a:gd name="T0" fmla="*/ 0 w 51"/>
                <a:gd name="T1" fmla="*/ 12 h 32"/>
                <a:gd name="T2" fmla="*/ 0 w 51"/>
                <a:gd name="T3" fmla="*/ 12 h 32"/>
                <a:gd name="T4" fmla="*/ 1 w 51"/>
                <a:gd name="T5" fmla="*/ 9 h 32"/>
                <a:gd name="T6" fmla="*/ 4 w 51"/>
                <a:gd name="T7" fmla="*/ 6 h 32"/>
                <a:gd name="T8" fmla="*/ 9 w 51"/>
                <a:gd name="T9" fmla="*/ 1 h 32"/>
                <a:gd name="T10" fmla="*/ 19 w 51"/>
                <a:gd name="T11" fmla="*/ 0 h 32"/>
                <a:gd name="T12" fmla="*/ 28 w 51"/>
                <a:gd name="T13" fmla="*/ 0 h 32"/>
                <a:gd name="T14" fmla="*/ 28 w 51"/>
                <a:gd name="T15" fmla="*/ 0 h 32"/>
                <a:gd name="T16" fmla="*/ 39 w 51"/>
                <a:gd name="T17" fmla="*/ 2 h 32"/>
                <a:gd name="T18" fmla="*/ 45 w 51"/>
                <a:gd name="T19" fmla="*/ 8 h 32"/>
                <a:gd name="T20" fmla="*/ 51 w 51"/>
                <a:gd name="T21" fmla="*/ 13 h 32"/>
                <a:gd name="T22" fmla="*/ 51 w 51"/>
                <a:gd name="T23" fmla="*/ 17 h 32"/>
                <a:gd name="T24" fmla="*/ 51 w 51"/>
                <a:gd name="T25" fmla="*/ 20 h 32"/>
                <a:gd name="T26" fmla="*/ 51 w 51"/>
                <a:gd name="T27" fmla="*/ 20 h 32"/>
                <a:gd name="T28" fmla="*/ 51 w 51"/>
                <a:gd name="T29" fmla="*/ 22 h 32"/>
                <a:gd name="T30" fmla="*/ 48 w 51"/>
                <a:gd name="T31" fmla="*/ 26 h 32"/>
                <a:gd name="T32" fmla="*/ 43 w 51"/>
                <a:gd name="T33" fmla="*/ 30 h 32"/>
                <a:gd name="T34" fmla="*/ 33 w 51"/>
                <a:gd name="T35" fmla="*/ 32 h 32"/>
                <a:gd name="T36" fmla="*/ 23 w 51"/>
                <a:gd name="T37" fmla="*/ 32 h 32"/>
                <a:gd name="T38" fmla="*/ 23 w 51"/>
                <a:gd name="T39" fmla="*/ 32 h 32"/>
                <a:gd name="T40" fmla="*/ 13 w 51"/>
                <a:gd name="T41" fmla="*/ 29 h 32"/>
                <a:gd name="T42" fmla="*/ 6 w 51"/>
                <a:gd name="T43" fmla="*/ 25 h 32"/>
                <a:gd name="T44" fmla="*/ 1 w 51"/>
                <a:gd name="T45" fmla="*/ 18 h 32"/>
                <a:gd name="T46" fmla="*/ 0 w 51"/>
                <a:gd name="T47" fmla="*/ 16 h 32"/>
                <a:gd name="T48" fmla="*/ 0 w 51"/>
                <a:gd name="T49" fmla="*/ 12 h 32"/>
                <a:gd name="T50" fmla="*/ 0 w 51"/>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164956" name="Freeform 125"/>
            <p:cNvSpPr>
              <a:spLocks/>
            </p:cNvSpPr>
            <p:nvPr/>
          </p:nvSpPr>
          <p:spPr bwMode="white">
            <a:xfrm flipH="1">
              <a:off x="416" y="3694"/>
              <a:ext cx="30" cy="20"/>
            </a:xfrm>
            <a:custGeom>
              <a:avLst/>
              <a:gdLst>
                <a:gd name="T0" fmla="*/ 0 w 50"/>
                <a:gd name="T1" fmla="*/ 12 h 32"/>
                <a:gd name="T2" fmla="*/ 0 w 50"/>
                <a:gd name="T3" fmla="*/ 12 h 32"/>
                <a:gd name="T4" fmla="*/ 1 w 50"/>
                <a:gd name="T5" fmla="*/ 9 h 32"/>
                <a:gd name="T6" fmla="*/ 3 w 50"/>
                <a:gd name="T7" fmla="*/ 6 h 32"/>
                <a:gd name="T8" fmla="*/ 10 w 50"/>
                <a:gd name="T9" fmla="*/ 2 h 32"/>
                <a:gd name="T10" fmla="*/ 18 w 50"/>
                <a:gd name="T11" fmla="*/ 0 h 32"/>
                <a:gd name="T12" fmla="*/ 27 w 50"/>
                <a:gd name="T13" fmla="*/ 1 h 32"/>
                <a:gd name="T14" fmla="*/ 27 w 50"/>
                <a:gd name="T15" fmla="*/ 1 h 32"/>
                <a:gd name="T16" fmla="*/ 36 w 50"/>
                <a:gd name="T17" fmla="*/ 4 h 32"/>
                <a:gd name="T18" fmla="*/ 43 w 50"/>
                <a:gd name="T19" fmla="*/ 8 h 32"/>
                <a:gd name="T20" fmla="*/ 48 w 50"/>
                <a:gd name="T21" fmla="*/ 13 h 32"/>
                <a:gd name="T22" fmla="*/ 50 w 50"/>
                <a:gd name="T23" fmla="*/ 17 h 32"/>
                <a:gd name="T24" fmla="*/ 50 w 50"/>
                <a:gd name="T25" fmla="*/ 20 h 32"/>
                <a:gd name="T26" fmla="*/ 50 w 50"/>
                <a:gd name="T27" fmla="*/ 20 h 32"/>
                <a:gd name="T28" fmla="*/ 48 w 50"/>
                <a:gd name="T29" fmla="*/ 22 h 32"/>
                <a:gd name="T30" fmla="*/ 46 w 50"/>
                <a:gd name="T31" fmla="*/ 25 h 32"/>
                <a:gd name="T32" fmla="*/ 40 w 50"/>
                <a:gd name="T33" fmla="*/ 29 h 32"/>
                <a:gd name="T34" fmla="*/ 32 w 50"/>
                <a:gd name="T35" fmla="*/ 32 h 32"/>
                <a:gd name="T36" fmla="*/ 23 w 50"/>
                <a:gd name="T37" fmla="*/ 32 h 32"/>
                <a:gd name="T38" fmla="*/ 23 w 50"/>
                <a:gd name="T39" fmla="*/ 32 h 32"/>
                <a:gd name="T40" fmla="*/ 14 w 50"/>
                <a:gd name="T41" fmla="*/ 29 h 32"/>
                <a:gd name="T42" fmla="*/ 5 w 50"/>
                <a:gd name="T43" fmla="*/ 24 h 32"/>
                <a:gd name="T44" fmla="*/ 1 w 50"/>
                <a:gd name="T45" fmla="*/ 18 h 32"/>
                <a:gd name="T46" fmla="*/ 0 w 50"/>
                <a:gd name="T47" fmla="*/ 16 h 32"/>
                <a:gd name="T48" fmla="*/ 0 w 50"/>
                <a:gd name="T49" fmla="*/ 12 h 32"/>
                <a:gd name="T50" fmla="*/ 0 w 50"/>
                <a:gd name="T51" fmla="*/ 12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164957" name="Freeform 126"/>
            <p:cNvSpPr>
              <a:spLocks/>
            </p:cNvSpPr>
            <p:nvPr/>
          </p:nvSpPr>
          <p:spPr bwMode="white">
            <a:xfrm flipH="1">
              <a:off x="418" y="3696"/>
              <a:ext cx="27" cy="18"/>
            </a:xfrm>
            <a:custGeom>
              <a:avLst/>
              <a:gdLst>
                <a:gd name="T0" fmla="*/ 0 w 47"/>
                <a:gd name="T1" fmla="*/ 11 h 29"/>
                <a:gd name="T2" fmla="*/ 0 w 47"/>
                <a:gd name="T3" fmla="*/ 11 h 29"/>
                <a:gd name="T4" fmla="*/ 2 w 47"/>
                <a:gd name="T5" fmla="*/ 8 h 29"/>
                <a:gd name="T6" fmla="*/ 3 w 47"/>
                <a:gd name="T7" fmla="*/ 5 h 29"/>
                <a:gd name="T8" fmla="*/ 9 w 47"/>
                <a:gd name="T9" fmla="*/ 1 h 29"/>
                <a:gd name="T10" fmla="*/ 17 w 47"/>
                <a:gd name="T11" fmla="*/ 0 h 29"/>
                <a:gd name="T12" fmla="*/ 26 w 47"/>
                <a:gd name="T13" fmla="*/ 0 h 29"/>
                <a:gd name="T14" fmla="*/ 26 w 47"/>
                <a:gd name="T15" fmla="*/ 0 h 29"/>
                <a:gd name="T16" fmla="*/ 35 w 47"/>
                <a:gd name="T17" fmla="*/ 3 h 29"/>
                <a:gd name="T18" fmla="*/ 42 w 47"/>
                <a:gd name="T19" fmla="*/ 7 h 29"/>
                <a:gd name="T20" fmla="*/ 46 w 47"/>
                <a:gd name="T21" fmla="*/ 12 h 29"/>
                <a:gd name="T22" fmla="*/ 47 w 47"/>
                <a:gd name="T23" fmla="*/ 16 h 29"/>
                <a:gd name="T24" fmla="*/ 47 w 47"/>
                <a:gd name="T25" fmla="*/ 19 h 29"/>
                <a:gd name="T26" fmla="*/ 47 w 47"/>
                <a:gd name="T27" fmla="*/ 19 h 29"/>
                <a:gd name="T28" fmla="*/ 46 w 47"/>
                <a:gd name="T29" fmla="*/ 21 h 29"/>
                <a:gd name="T30" fmla="*/ 45 w 47"/>
                <a:gd name="T31" fmla="*/ 24 h 29"/>
                <a:gd name="T32" fmla="*/ 38 w 47"/>
                <a:gd name="T33" fmla="*/ 28 h 29"/>
                <a:gd name="T34" fmla="*/ 31 w 47"/>
                <a:gd name="T35" fmla="*/ 29 h 29"/>
                <a:gd name="T36" fmla="*/ 22 w 47"/>
                <a:gd name="T37" fmla="*/ 29 h 29"/>
                <a:gd name="T38" fmla="*/ 22 w 47"/>
                <a:gd name="T39" fmla="*/ 29 h 29"/>
                <a:gd name="T40" fmla="*/ 13 w 47"/>
                <a:gd name="T41" fmla="*/ 27 h 29"/>
                <a:gd name="T42" fmla="*/ 6 w 47"/>
                <a:gd name="T43" fmla="*/ 23 h 29"/>
                <a:gd name="T44" fmla="*/ 2 w 47"/>
                <a:gd name="T45" fmla="*/ 17 h 29"/>
                <a:gd name="T46" fmla="*/ 0 w 47"/>
                <a:gd name="T47" fmla="*/ 15 h 29"/>
                <a:gd name="T48" fmla="*/ 0 w 47"/>
                <a:gd name="T49" fmla="*/ 11 h 29"/>
                <a:gd name="T50" fmla="*/ 0 w 47"/>
                <a:gd name="T51" fmla="*/ 1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164958" name="Freeform 127"/>
            <p:cNvSpPr>
              <a:spLocks/>
            </p:cNvSpPr>
            <p:nvPr/>
          </p:nvSpPr>
          <p:spPr bwMode="white">
            <a:xfrm flipH="1">
              <a:off x="418" y="3696"/>
              <a:ext cx="27" cy="18"/>
            </a:xfrm>
            <a:custGeom>
              <a:avLst/>
              <a:gdLst>
                <a:gd name="T0" fmla="*/ 0 w 44"/>
                <a:gd name="T1" fmla="*/ 12 h 29"/>
                <a:gd name="T2" fmla="*/ 0 w 44"/>
                <a:gd name="T3" fmla="*/ 12 h 29"/>
                <a:gd name="T4" fmla="*/ 1 w 44"/>
                <a:gd name="T5" fmla="*/ 9 h 29"/>
                <a:gd name="T6" fmla="*/ 2 w 44"/>
                <a:gd name="T7" fmla="*/ 7 h 29"/>
                <a:gd name="T8" fmla="*/ 8 w 44"/>
                <a:gd name="T9" fmla="*/ 3 h 29"/>
                <a:gd name="T10" fmla="*/ 15 w 44"/>
                <a:gd name="T11" fmla="*/ 0 h 29"/>
                <a:gd name="T12" fmla="*/ 24 w 44"/>
                <a:gd name="T13" fmla="*/ 1 h 29"/>
                <a:gd name="T14" fmla="*/ 24 w 44"/>
                <a:gd name="T15" fmla="*/ 1 h 29"/>
                <a:gd name="T16" fmla="*/ 32 w 44"/>
                <a:gd name="T17" fmla="*/ 3 h 29"/>
                <a:gd name="T18" fmla="*/ 39 w 44"/>
                <a:gd name="T19" fmla="*/ 7 h 29"/>
                <a:gd name="T20" fmla="*/ 43 w 44"/>
                <a:gd name="T21" fmla="*/ 12 h 29"/>
                <a:gd name="T22" fmla="*/ 44 w 44"/>
                <a:gd name="T23" fmla="*/ 15 h 29"/>
                <a:gd name="T24" fmla="*/ 44 w 44"/>
                <a:gd name="T25" fmla="*/ 19 h 29"/>
                <a:gd name="T26" fmla="*/ 44 w 44"/>
                <a:gd name="T27" fmla="*/ 19 h 29"/>
                <a:gd name="T28" fmla="*/ 43 w 44"/>
                <a:gd name="T29" fmla="*/ 21 h 29"/>
                <a:gd name="T30" fmla="*/ 41 w 44"/>
                <a:gd name="T31" fmla="*/ 24 h 29"/>
                <a:gd name="T32" fmla="*/ 36 w 44"/>
                <a:gd name="T33" fmla="*/ 27 h 29"/>
                <a:gd name="T34" fmla="*/ 28 w 44"/>
                <a:gd name="T35" fmla="*/ 29 h 29"/>
                <a:gd name="T36" fmla="*/ 20 w 44"/>
                <a:gd name="T37" fmla="*/ 29 h 29"/>
                <a:gd name="T38" fmla="*/ 20 w 44"/>
                <a:gd name="T39" fmla="*/ 29 h 29"/>
                <a:gd name="T40" fmla="*/ 11 w 44"/>
                <a:gd name="T41" fmla="*/ 27 h 29"/>
                <a:gd name="T42" fmla="*/ 5 w 44"/>
                <a:gd name="T43" fmla="*/ 23 h 29"/>
                <a:gd name="T44" fmla="*/ 1 w 44"/>
                <a:gd name="T45" fmla="*/ 17 h 29"/>
                <a:gd name="T46" fmla="*/ 0 w 44"/>
                <a:gd name="T47" fmla="*/ 15 h 29"/>
                <a:gd name="T48" fmla="*/ 0 w 44"/>
                <a:gd name="T49" fmla="*/ 12 h 29"/>
                <a:gd name="T50" fmla="*/ 0 w 44"/>
                <a:gd name="T51" fmla="*/ 12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164959" name="Freeform 128"/>
            <p:cNvSpPr>
              <a:spLocks/>
            </p:cNvSpPr>
            <p:nvPr/>
          </p:nvSpPr>
          <p:spPr bwMode="white">
            <a:xfrm flipH="1">
              <a:off x="419" y="3697"/>
              <a:ext cx="25" cy="16"/>
            </a:xfrm>
            <a:custGeom>
              <a:avLst/>
              <a:gdLst>
                <a:gd name="T0" fmla="*/ 0 w 42"/>
                <a:gd name="T1" fmla="*/ 11 h 27"/>
                <a:gd name="T2" fmla="*/ 0 w 42"/>
                <a:gd name="T3" fmla="*/ 11 h 27"/>
                <a:gd name="T4" fmla="*/ 0 w 42"/>
                <a:gd name="T5" fmla="*/ 8 h 27"/>
                <a:gd name="T6" fmla="*/ 3 w 42"/>
                <a:gd name="T7" fmla="*/ 6 h 27"/>
                <a:gd name="T8" fmla="*/ 7 w 42"/>
                <a:gd name="T9" fmla="*/ 2 h 27"/>
                <a:gd name="T10" fmla="*/ 15 w 42"/>
                <a:gd name="T11" fmla="*/ 0 h 27"/>
                <a:gd name="T12" fmla="*/ 23 w 42"/>
                <a:gd name="T13" fmla="*/ 0 h 27"/>
                <a:gd name="T14" fmla="*/ 23 w 42"/>
                <a:gd name="T15" fmla="*/ 0 h 27"/>
                <a:gd name="T16" fmla="*/ 31 w 42"/>
                <a:gd name="T17" fmla="*/ 3 h 27"/>
                <a:gd name="T18" fmla="*/ 36 w 42"/>
                <a:gd name="T19" fmla="*/ 7 h 27"/>
                <a:gd name="T20" fmla="*/ 40 w 42"/>
                <a:gd name="T21" fmla="*/ 11 h 27"/>
                <a:gd name="T22" fmla="*/ 42 w 42"/>
                <a:gd name="T23" fmla="*/ 14 h 27"/>
                <a:gd name="T24" fmla="*/ 42 w 42"/>
                <a:gd name="T25" fmla="*/ 18 h 27"/>
                <a:gd name="T26" fmla="*/ 42 w 42"/>
                <a:gd name="T27" fmla="*/ 18 h 27"/>
                <a:gd name="T28" fmla="*/ 40 w 42"/>
                <a:gd name="T29" fmla="*/ 19 h 27"/>
                <a:gd name="T30" fmla="*/ 39 w 42"/>
                <a:gd name="T31" fmla="*/ 22 h 27"/>
                <a:gd name="T32" fmla="*/ 34 w 42"/>
                <a:gd name="T33" fmla="*/ 26 h 27"/>
                <a:gd name="T34" fmla="*/ 27 w 42"/>
                <a:gd name="T35" fmla="*/ 27 h 27"/>
                <a:gd name="T36" fmla="*/ 19 w 42"/>
                <a:gd name="T37" fmla="*/ 27 h 27"/>
                <a:gd name="T38" fmla="*/ 19 w 42"/>
                <a:gd name="T39" fmla="*/ 27 h 27"/>
                <a:gd name="T40" fmla="*/ 11 w 42"/>
                <a:gd name="T41" fmla="*/ 24 h 27"/>
                <a:gd name="T42" fmla="*/ 4 w 42"/>
                <a:gd name="T43" fmla="*/ 20 h 27"/>
                <a:gd name="T44" fmla="*/ 0 w 42"/>
                <a:gd name="T45" fmla="*/ 16 h 27"/>
                <a:gd name="T46" fmla="*/ 0 w 42"/>
                <a:gd name="T47" fmla="*/ 14 h 27"/>
                <a:gd name="T48" fmla="*/ 0 w 42"/>
                <a:gd name="T49" fmla="*/ 11 h 27"/>
                <a:gd name="T50" fmla="*/ 0 w 42"/>
                <a:gd name="T51" fmla="*/ 11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164960" name="Freeform 129"/>
            <p:cNvSpPr>
              <a:spLocks/>
            </p:cNvSpPr>
            <p:nvPr/>
          </p:nvSpPr>
          <p:spPr bwMode="white">
            <a:xfrm flipH="1">
              <a:off x="419" y="3697"/>
              <a:ext cx="24" cy="16"/>
            </a:xfrm>
            <a:custGeom>
              <a:avLst/>
              <a:gdLst>
                <a:gd name="T0" fmla="*/ 0 w 39"/>
                <a:gd name="T1" fmla="*/ 9 h 25"/>
                <a:gd name="T2" fmla="*/ 0 w 39"/>
                <a:gd name="T3" fmla="*/ 9 h 25"/>
                <a:gd name="T4" fmla="*/ 2 w 39"/>
                <a:gd name="T5" fmla="*/ 4 h 25"/>
                <a:gd name="T6" fmla="*/ 7 w 39"/>
                <a:gd name="T7" fmla="*/ 1 h 25"/>
                <a:gd name="T8" fmla="*/ 14 w 39"/>
                <a:gd name="T9" fmla="*/ 0 h 25"/>
                <a:gd name="T10" fmla="*/ 22 w 39"/>
                <a:gd name="T11" fmla="*/ 0 h 25"/>
                <a:gd name="T12" fmla="*/ 22 w 39"/>
                <a:gd name="T13" fmla="*/ 0 h 25"/>
                <a:gd name="T14" fmla="*/ 29 w 39"/>
                <a:gd name="T15" fmla="*/ 1 h 25"/>
                <a:gd name="T16" fmla="*/ 35 w 39"/>
                <a:gd name="T17" fmla="*/ 5 h 25"/>
                <a:gd name="T18" fmla="*/ 38 w 39"/>
                <a:gd name="T19" fmla="*/ 10 h 25"/>
                <a:gd name="T20" fmla="*/ 39 w 39"/>
                <a:gd name="T21" fmla="*/ 14 h 25"/>
                <a:gd name="T22" fmla="*/ 39 w 39"/>
                <a:gd name="T23" fmla="*/ 14 h 25"/>
                <a:gd name="T24" fmla="*/ 37 w 39"/>
                <a:gd name="T25" fmla="*/ 20 h 25"/>
                <a:gd name="T26" fmla="*/ 33 w 39"/>
                <a:gd name="T27" fmla="*/ 22 h 25"/>
                <a:gd name="T28" fmla="*/ 26 w 39"/>
                <a:gd name="T29" fmla="*/ 25 h 25"/>
                <a:gd name="T30" fmla="*/ 18 w 39"/>
                <a:gd name="T31" fmla="*/ 25 h 25"/>
                <a:gd name="T32" fmla="*/ 18 w 39"/>
                <a:gd name="T33" fmla="*/ 25 h 25"/>
                <a:gd name="T34" fmla="*/ 10 w 39"/>
                <a:gd name="T35" fmla="*/ 22 h 25"/>
                <a:gd name="T36" fmla="*/ 5 w 39"/>
                <a:gd name="T37" fmla="*/ 18 h 25"/>
                <a:gd name="T38" fmla="*/ 0 w 39"/>
                <a:gd name="T39" fmla="*/ 14 h 25"/>
                <a:gd name="T40" fmla="*/ 0 w 39"/>
                <a:gd name="T41" fmla="*/ 9 h 25"/>
                <a:gd name="T42" fmla="*/ 0 w 39"/>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164961" name="Freeform 130"/>
            <p:cNvSpPr>
              <a:spLocks/>
            </p:cNvSpPr>
            <p:nvPr/>
          </p:nvSpPr>
          <p:spPr bwMode="white">
            <a:xfrm flipH="1">
              <a:off x="419" y="3697"/>
              <a:ext cx="24" cy="15"/>
            </a:xfrm>
            <a:custGeom>
              <a:avLst/>
              <a:gdLst>
                <a:gd name="T0" fmla="*/ 0 w 36"/>
                <a:gd name="T1" fmla="*/ 9 h 24"/>
                <a:gd name="T2" fmla="*/ 0 w 36"/>
                <a:gd name="T3" fmla="*/ 9 h 24"/>
                <a:gd name="T4" fmla="*/ 1 w 36"/>
                <a:gd name="T5" fmla="*/ 5 h 24"/>
                <a:gd name="T6" fmla="*/ 7 w 36"/>
                <a:gd name="T7" fmla="*/ 1 h 24"/>
                <a:gd name="T8" fmla="*/ 12 w 36"/>
                <a:gd name="T9" fmla="*/ 0 h 24"/>
                <a:gd name="T10" fmla="*/ 20 w 36"/>
                <a:gd name="T11" fmla="*/ 0 h 24"/>
                <a:gd name="T12" fmla="*/ 20 w 36"/>
                <a:gd name="T13" fmla="*/ 0 h 24"/>
                <a:gd name="T14" fmla="*/ 27 w 36"/>
                <a:gd name="T15" fmla="*/ 2 h 24"/>
                <a:gd name="T16" fmla="*/ 32 w 36"/>
                <a:gd name="T17" fmla="*/ 5 h 24"/>
                <a:gd name="T18" fmla="*/ 36 w 36"/>
                <a:gd name="T19" fmla="*/ 10 h 24"/>
                <a:gd name="T20" fmla="*/ 36 w 36"/>
                <a:gd name="T21" fmla="*/ 14 h 24"/>
                <a:gd name="T22" fmla="*/ 36 w 36"/>
                <a:gd name="T23" fmla="*/ 14 h 24"/>
                <a:gd name="T24" fmla="*/ 35 w 36"/>
                <a:gd name="T25" fmla="*/ 20 h 24"/>
                <a:gd name="T26" fmla="*/ 29 w 36"/>
                <a:gd name="T27" fmla="*/ 22 h 24"/>
                <a:gd name="T28" fmla="*/ 23 w 36"/>
                <a:gd name="T29" fmla="*/ 24 h 24"/>
                <a:gd name="T30" fmla="*/ 16 w 36"/>
                <a:gd name="T31" fmla="*/ 24 h 24"/>
                <a:gd name="T32" fmla="*/ 16 w 36"/>
                <a:gd name="T33" fmla="*/ 24 h 24"/>
                <a:gd name="T34" fmla="*/ 9 w 36"/>
                <a:gd name="T35" fmla="*/ 21 h 24"/>
                <a:gd name="T36" fmla="*/ 4 w 36"/>
                <a:gd name="T37" fmla="*/ 18 h 24"/>
                <a:gd name="T38" fmla="*/ 0 w 36"/>
                <a:gd name="T39" fmla="*/ 14 h 24"/>
                <a:gd name="T40" fmla="*/ 0 w 36"/>
                <a:gd name="T41" fmla="*/ 9 h 24"/>
                <a:gd name="T42" fmla="*/ 0 w 36"/>
                <a:gd name="T43" fmla="*/ 9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164962" name="Freeform 131"/>
            <p:cNvSpPr>
              <a:spLocks/>
            </p:cNvSpPr>
            <p:nvPr/>
          </p:nvSpPr>
          <p:spPr bwMode="white">
            <a:xfrm flipH="1">
              <a:off x="421" y="3698"/>
              <a:ext cx="22" cy="14"/>
            </a:xfrm>
            <a:custGeom>
              <a:avLst/>
              <a:gdLst>
                <a:gd name="T0" fmla="*/ 0 w 35"/>
                <a:gd name="T1" fmla="*/ 8 h 23"/>
                <a:gd name="T2" fmla="*/ 0 w 35"/>
                <a:gd name="T3" fmla="*/ 8 h 23"/>
                <a:gd name="T4" fmla="*/ 3 w 35"/>
                <a:gd name="T5" fmla="*/ 4 h 23"/>
                <a:gd name="T6" fmla="*/ 7 w 35"/>
                <a:gd name="T7" fmla="*/ 1 h 23"/>
                <a:gd name="T8" fmla="*/ 12 w 35"/>
                <a:gd name="T9" fmla="*/ 0 h 23"/>
                <a:gd name="T10" fmla="*/ 20 w 35"/>
                <a:gd name="T11" fmla="*/ 0 h 23"/>
                <a:gd name="T12" fmla="*/ 20 w 35"/>
                <a:gd name="T13" fmla="*/ 0 h 23"/>
                <a:gd name="T14" fmla="*/ 27 w 35"/>
                <a:gd name="T15" fmla="*/ 1 h 23"/>
                <a:gd name="T16" fmla="*/ 31 w 35"/>
                <a:gd name="T17" fmla="*/ 5 h 23"/>
                <a:gd name="T18" fmla="*/ 35 w 35"/>
                <a:gd name="T19" fmla="*/ 9 h 23"/>
                <a:gd name="T20" fmla="*/ 35 w 35"/>
                <a:gd name="T21" fmla="*/ 13 h 23"/>
                <a:gd name="T22" fmla="*/ 35 w 35"/>
                <a:gd name="T23" fmla="*/ 13 h 23"/>
                <a:gd name="T24" fmla="*/ 33 w 35"/>
                <a:gd name="T25" fmla="*/ 17 h 23"/>
                <a:gd name="T26" fmla="*/ 29 w 35"/>
                <a:gd name="T27" fmla="*/ 20 h 23"/>
                <a:gd name="T28" fmla="*/ 23 w 35"/>
                <a:gd name="T29" fmla="*/ 23 h 23"/>
                <a:gd name="T30" fmla="*/ 16 w 35"/>
                <a:gd name="T31" fmla="*/ 21 h 23"/>
                <a:gd name="T32" fmla="*/ 16 w 35"/>
                <a:gd name="T33" fmla="*/ 21 h 23"/>
                <a:gd name="T34" fmla="*/ 9 w 35"/>
                <a:gd name="T35" fmla="*/ 20 h 23"/>
                <a:gd name="T36" fmla="*/ 4 w 35"/>
                <a:gd name="T37" fmla="*/ 17 h 23"/>
                <a:gd name="T38" fmla="*/ 1 w 35"/>
                <a:gd name="T39" fmla="*/ 13 h 23"/>
                <a:gd name="T40" fmla="*/ 0 w 35"/>
                <a:gd name="T41" fmla="*/ 8 h 23"/>
                <a:gd name="T42" fmla="*/ 0 w 35"/>
                <a:gd name="T43" fmla="*/ 8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164963" name="Freeform 132"/>
            <p:cNvSpPr>
              <a:spLocks/>
            </p:cNvSpPr>
            <p:nvPr/>
          </p:nvSpPr>
          <p:spPr bwMode="white">
            <a:xfrm flipH="1">
              <a:off x="422" y="3698"/>
              <a:ext cx="19" cy="14"/>
            </a:xfrm>
            <a:custGeom>
              <a:avLst/>
              <a:gdLst>
                <a:gd name="T0" fmla="*/ 32 w 32"/>
                <a:gd name="T1" fmla="*/ 13 h 21"/>
                <a:gd name="T2" fmla="*/ 32 w 32"/>
                <a:gd name="T3" fmla="*/ 13 h 21"/>
                <a:gd name="T4" fmla="*/ 31 w 32"/>
                <a:gd name="T5" fmla="*/ 17 h 21"/>
                <a:gd name="T6" fmla="*/ 27 w 32"/>
                <a:gd name="T7" fmla="*/ 20 h 21"/>
                <a:gd name="T8" fmla="*/ 22 w 32"/>
                <a:gd name="T9" fmla="*/ 21 h 21"/>
                <a:gd name="T10" fmla="*/ 15 w 32"/>
                <a:gd name="T11" fmla="*/ 21 h 21"/>
                <a:gd name="T12" fmla="*/ 15 w 32"/>
                <a:gd name="T13" fmla="*/ 21 h 21"/>
                <a:gd name="T14" fmla="*/ 10 w 32"/>
                <a:gd name="T15" fmla="*/ 20 h 21"/>
                <a:gd name="T16" fmla="*/ 4 w 32"/>
                <a:gd name="T17" fmla="*/ 16 h 21"/>
                <a:gd name="T18" fmla="*/ 2 w 32"/>
                <a:gd name="T19" fmla="*/ 12 h 21"/>
                <a:gd name="T20" fmla="*/ 0 w 32"/>
                <a:gd name="T21" fmla="*/ 8 h 21"/>
                <a:gd name="T22" fmla="*/ 0 w 32"/>
                <a:gd name="T23" fmla="*/ 8 h 21"/>
                <a:gd name="T24" fmla="*/ 3 w 32"/>
                <a:gd name="T25" fmla="*/ 4 h 21"/>
                <a:gd name="T26" fmla="*/ 7 w 32"/>
                <a:gd name="T27" fmla="*/ 1 h 21"/>
                <a:gd name="T28" fmla="*/ 12 w 32"/>
                <a:gd name="T29" fmla="*/ 0 h 21"/>
                <a:gd name="T30" fmla="*/ 19 w 32"/>
                <a:gd name="T31" fmla="*/ 0 h 21"/>
                <a:gd name="T32" fmla="*/ 19 w 32"/>
                <a:gd name="T33" fmla="*/ 0 h 21"/>
                <a:gd name="T34" fmla="*/ 24 w 32"/>
                <a:gd name="T35" fmla="*/ 3 h 21"/>
                <a:gd name="T36" fmla="*/ 30 w 32"/>
                <a:gd name="T37" fmla="*/ 5 h 21"/>
                <a:gd name="T38" fmla="*/ 32 w 32"/>
                <a:gd name="T39" fmla="*/ 9 h 21"/>
                <a:gd name="T40" fmla="*/ 32 w 32"/>
                <a:gd name="T41" fmla="*/ 13 h 21"/>
                <a:gd name="T42" fmla="*/ 32 w 32"/>
                <a:gd name="T43" fmla="*/ 13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164964" name="Freeform 133"/>
            <p:cNvSpPr>
              <a:spLocks/>
            </p:cNvSpPr>
            <p:nvPr/>
          </p:nvSpPr>
          <p:spPr bwMode="black">
            <a:xfrm flipH="1">
              <a:off x="393" y="3554"/>
              <a:ext cx="51" cy="36"/>
            </a:xfrm>
            <a:custGeom>
              <a:avLst/>
              <a:gdLst>
                <a:gd name="T0" fmla="*/ 77 w 83"/>
                <a:gd name="T1" fmla="*/ 60 h 60"/>
                <a:gd name="T2" fmla="*/ 77 w 83"/>
                <a:gd name="T3" fmla="*/ 60 h 60"/>
                <a:gd name="T4" fmla="*/ 81 w 83"/>
                <a:gd name="T5" fmla="*/ 51 h 60"/>
                <a:gd name="T6" fmla="*/ 82 w 83"/>
                <a:gd name="T7" fmla="*/ 42 h 60"/>
                <a:gd name="T8" fmla="*/ 83 w 83"/>
                <a:gd name="T9" fmla="*/ 31 h 60"/>
                <a:gd name="T10" fmla="*/ 82 w 83"/>
                <a:gd name="T11" fmla="*/ 20 h 60"/>
                <a:gd name="T12" fmla="*/ 81 w 83"/>
                <a:gd name="T13" fmla="*/ 16 h 60"/>
                <a:gd name="T14" fmla="*/ 78 w 83"/>
                <a:gd name="T15" fmla="*/ 12 h 60"/>
                <a:gd name="T16" fmla="*/ 74 w 83"/>
                <a:gd name="T17" fmla="*/ 8 h 60"/>
                <a:gd name="T18" fmla="*/ 70 w 83"/>
                <a:gd name="T19" fmla="*/ 4 h 60"/>
                <a:gd name="T20" fmla="*/ 65 w 83"/>
                <a:gd name="T21" fmla="*/ 3 h 60"/>
                <a:gd name="T22" fmla="*/ 58 w 83"/>
                <a:gd name="T23" fmla="*/ 1 h 60"/>
                <a:gd name="T24" fmla="*/ 58 w 83"/>
                <a:gd name="T25" fmla="*/ 1 h 60"/>
                <a:gd name="T26" fmla="*/ 54 w 83"/>
                <a:gd name="T27" fmla="*/ 0 h 60"/>
                <a:gd name="T28" fmla="*/ 48 w 83"/>
                <a:gd name="T29" fmla="*/ 1 h 60"/>
                <a:gd name="T30" fmla="*/ 36 w 83"/>
                <a:gd name="T31" fmla="*/ 3 h 60"/>
                <a:gd name="T32" fmla="*/ 26 w 83"/>
                <a:gd name="T33" fmla="*/ 6 h 60"/>
                <a:gd name="T34" fmla="*/ 22 w 83"/>
                <a:gd name="T35" fmla="*/ 6 h 60"/>
                <a:gd name="T36" fmla="*/ 18 w 83"/>
                <a:gd name="T37" fmla="*/ 4 h 60"/>
                <a:gd name="T38" fmla="*/ 18 w 83"/>
                <a:gd name="T39" fmla="*/ 4 h 60"/>
                <a:gd name="T40" fmla="*/ 11 w 83"/>
                <a:gd name="T41" fmla="*/ 3 h 60"/>
                <a:gd name="T42" fmla="*/ 6 w 83"/>
                <a:gd name="T43" fmla="*/ 4 h 60"/>
                <a:gd name="T44" fmla="*/ 1 w 83"/>
                <a:gd name="T45" fmla="*/ 7 h 60"/>
                <a:gd name="T46" fmla="*/ 0 w 83"/>
                <a:gd name="T47" fmla="*/ 11 h 60"/>
                <a:gd name="T48" fmla="*/ 1 w 83"/>
                <a:gd name="T49" fmla="*/ 15 h 60"/>
                <a:gd name="T50" fmla="*/ 6 w 83"/>
                <a:gd name="T51" fmla="*/ 19 h 60"/>
                <a:gd name="T52" fmla="*/ 14 w 83"/>
                <a:gd name="T53" fmla="*/ 20 h 60"/>
                <a:gd name="T54" fmla="*/ 24 w 83"/>
                <a:gd name="T55" fmla="*/ 20 h 60"/>
                <a:gd name="T56" fmla="*/ 24 w 83"/>
                <a:gd name="T57" fmla="*/ 20 h 60"/>
                <a:gd name="T58" fmla="*/ 40 w 83"/>
                <a:gd name="T59" fmla="*/ 19 h 60"/>
                <a:gd name="T60" fmla="*/ 48 w 83"/>
                <a:gd name="T61" fmla="*/ 18 h 60"/>
                <a:gd name="T62" fmla="*/ 56 w 83"/>
                <a:gd name="T63" fmla="*/ 19 h 60"/>
                <a:gd name="T64" fmla="*/ 63 w 83"/>
                <a:gd name="T65" fmla="*/ 20 h 60"/>
                <a:gd name="T66" fmla="*/ 69 w 83"/>
                <a:gd name="T67" fmla="*/ 23 h 60"/>
                <a:gd name="T68" fmla="*/ 73 w 83"/>
                <a:gd name="T69" fmla="*/ 27 h 60"/>
                <a:gd name="T70" fmla="*/ 75 w 83"/>
                <a:gd name="T71" fmla="*/ 34 h 60"/>
                <a:gd name="T72" fmla="*/ 75 w 83"/>
                <a:gd name="T73" fmla="*/ 34 h 60"/>
                <a:gd name="T74" fmla="*/ 78 w 83"/>
                <a:gd name="T75" fmla="*/ 47 h 60"/>
                <a:gd name="T76" fmla="*/ 78 w 83"/>
                <a:gd name="T77" fmla="*/ 55 h 60"/>
                <a:gd name="T78" fmla="*/ 77 w 83"/>
                <a:gd name="T79" fmla="*/ 60 h 60"/>
                <a:gd name="T80" fmla="*/ 77 w 83"/>
                <a:gd name="T81" fmla="*/ 60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164965" name="Freeform 134"/>
            <p:cNvSpPr>
              <a:spLocks/>
            </p:cNvSpPr>
            <p:nvPr/>
          </p:nvSpPr>
          <p:spPr bwMode="white">
            <a:xfrm flipH="1">
              <a:off x="518" y="3543"/>
              <a:ext cx="55" cy="39"/>
            </a:xfrm>
            <a:custGeom>
              <a:avLst/>
              <a:gdLst>
                <a:gd name="T0" fmla="*/ 3 w 93"/>
                <a:gd name="T1" fmla="*/ 63 h 63"/>
                <a:gd name="T2" fmla="*/ 93 w 93"/>
                <a:gd name="T3" fmla="*/ 37 h 63"/>
                <a:gd name="T4" fmla="*/ 93 w 93"/>
                <a:gd name="T5" fmla="*/ 37 h 63"/>
                <a:gd name="T6" fmla="*/ 89 w 93"/>
                <a:gd name="T7" fmla="*/ 28 h 63"/>
                <a:gd name="T8" fmla="*/ 83 w 93"/>
                <a:gd name="T9" fmla="*/ 18 h 63"/>
                <a:gd name="T10" fmla="*/ 75 w 93"/>
                <a:gd name="T11" fmla="*/ 10 h 63"/>
                <a:gd name="T12" fmla="*/ 70 w 93"/>
                <a:gd name="T13" fmla="*/ 6 h 63"/>
                <a:gd name="T14" fmla="*/ 63 w 93"/>
                <a:gd name="T15" fmla="*/ 2 h 63"/>
                <a:gd name="T16" fmla="*/ 57 w 93"/>
                <a:gd name="T17" fmla="*/ 1 h 63"/>
                <a:gd name="T18" fmla="*/ 49 w 93"/>
                <a:gd name="T19" fmla="*/ 0 h 63"/>
                <a:gd name="T20" fmla="*/ 39 w 93"/>
                <a:gd name="T21" fmla="*/ 0 h 63"/>
                <a:gd name="T22" fmla="*/ 28 w 93"/>
                <a:gd name="T23" fmla="*/ 1 h 63"/>
                <a:gd name="T24" fmla="*/ 18 w 93"/>
                <a:gd name="T25" fmla="*/ 5 h 63"/>
                <a:gd name="T26" fmla="*/ 4 w 93"/>
                <a:gd name="T27" fmla="*/ 10 h 63"/>
                <a:gd name="T28" fmla="*/ 4 w 93"/>
                <a:gd name="T29" fmla="*/ 10 h 63"/>
                <a:gd name="T30" fmla="*/ 3 w 93"/>
                <a:gd name="T31" fmla="*/ 14 h 63"/>
                <a:gd name="T32" fmla="*/ 2 w 93"/>
                <a:gd name="T33" fmla="*/ 25 h 63"/>
                <a:gd name="T34" fmla="*/ 0 w 93"/>
                <a:gd name="T35" fmla="*/ 41 h 63"/>
                <a:gd name="T36" fmla="*/ 2 w 93"/>
                <a:gd name="T37" fmla="*/ 52 h 63"/>
                <a:gd name="T38" fmla="*/ 3 w 93"/>
                <a:gd name="T39" fmla="*/ 63 h 63"/>
                <a:gd name="T40" fmla="*/ 3 w 93"/>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164966" name="Freeform 135"/>
            <p:cNvSpPr>
              <a:spLocks/>
            </p:cNvSpPr>
            <p:nvPr/>
          </p:nvSpPr>
          <p:spPr bwMode="black">
            <a:xfrm flipH="1">
              <a:off x="521" y="3536"/>
              <a:ext cx="56" cy="50"/>
            </a:xfrm>
            <a:custGeom>
              <a:avLst/>
              <a:gdLst>
                <a:gd name="T0" fmla="*/ 4 w 94"/>
                <a:gd name="T1" fmla="*/ 83 h 83"/>
                <a:gd name="T2" fmla="*/ 4 w 94"/>
                <a:gd name="T3" fmla="*/ 83 h 83"/>
                <a:gd name="T4" fmla="*/ 1 w 94"/>
                <a:gd name="T5" fmla="*/ 69 h 83"/>
                <a:gd name="T6" fmla="*/ 0 w 94"/>
                <a:gd name="T7" fmla="*/ 57 h 83"/>
                <a:gd name="T8" fmla="*/ 0 w 94"/>
                <a:gd name="T9" fmla="*/ 44 h 83"/>
                <a:gd name="T10" fmla="*/ 3 w 94"/>
                <a:gd name="T11" fmla="*/ 30 h 83"/>
                <a:gd name="T12" fmla="*/ 4 w 94"/>
                <a:gd name="T13" fmla="*/ 24 h 83"/>
                <a:gd name="T14" fmla="*/ 7 w 94"/>
                <a:gd name="T15" fmla="*/ 17 h 83"/>
                <a:gd name="T16" fmla="*/ 9 w 94"/>
                <a:gd name="T17" fmla="*/ 12 h 83"/>
                <a:gd name="T18" fmla="*/ 15 w 94"/>
                <a:gd name="T19" fmla="*/ 6 h 83"/>
                <a:gd name="T20" fmla="*/ 20 w 94"/>
                <a:gd name="T21" fmla="*/ 2 h 83"/>
                <a:gd name="T22" fmla="*/ 27 w 94"/>
                <a:gd name="T23" fmla="*/ 0 h 83"/>
                <a:gd name="T24" fmla="*/ 27 w 94"/>
                <a:gd name="T25" fmla="*/ 0 h 83"/>
                <a:gd name="T26" fmla="*/ 33 w 94"/>
                <a:gd name="T27" fmla="*/ 0 h 83"/>
                <a:gd name="T28" fmla="*/ 40 w 94"/>
                <a:gd name="T29" fmla="*/ 1 h 83"/>
                <a:gd name="T30" fmla="*/ 47 w 94"/>
                <a:gd name="T31" fmla="*/ 2 h 83"/>
                <a:gd name="T32" fmla="*/ 52 w 94"/>
                <a:gd name="T33" fmla="*/ 6 h 83"/>
                <a:gd name="T34" fmla="*/ 63 w 94"/>
                <a:gd name="T35" fmla="*/ 13 h 83"/>
                <a:gd name="T36" fmla="*/ 67 w 94"/>
                <a:gd name="T37" fmla="*/ 14 h 83"/>
                <a:gd name="T38" fmla="*/ 70 w 94"/>
                <a:gd name="T39" fmla="*/ 14 h 83"/>
                <a:gd name="T40" fmla="*/ 70 w 94"/>
                <a:gd name="T41" fmla="*/ 14 h 83"/>
                <a:gd name="T42" fmla="*/ 78 w 94"/>
                <a:gd name="T43" fmla="*/ 12 h 83"/>
                <a:gd name="T44" fmla="*/ 84 w 94"/>
                <a:gd name="T45" fmla="*/ 13 h 83"/>
                <a:gd name="T46" fmla="*/ 90 w 94"/>
                <a:gd name="T47" fmla="*/ 16 h 83"/>
                <a:gd name="T48" fmla="*/ 92 w 94"/>
                <a:gd name="T49" fmla="*/ 20 h 83"/>
                <a:gd name="T50" fmla="*/ 94 w 94"/>
                <a:gd name="T51" fmla="*/ 24 h 83"/>
                <a:gd name="T52" fmla="*/ 92 w 94"/>
                <a:gd name="T53" fmla="*/ 26 h 83"/>
                <a:gd name="T54" fmla="*/ 91 w 94"/>
                <a:gd name="T55" fmla="*/ 28 h 83"/>
                <a:gd name="T56" fmla="*/ 84 w 94"/>
                <a:gd name="T57" fmla="*/ 29 h 83"/>
                <a:gd name="T58" fmla="*/ 74 w 94"/>
                <a:gd name="T59" fmla="*/ 29 h 83"/>
                <a:gd name="T60" fmla="*/ 74 w 94"/>
                <a:gd name="T61" fmla="*/ 29 h 83"/>
                <a:gd name="T62" fmla="*/ 66 w 94"/>
                <a:gd name="T63" fmla="*/ 28 h 83"/>
                <a:gd name="T64" fmla="*/ 58 w 94"/>
                <a:gd name="T65" fmla="*/ 24 h 83"/>
                <a:gd name="T66" fmla="*/ 50 w 94"/>
                <a:gd name="T67" fmla="*/ 20 h 83"/>
                <a:gd name="T68" fmla="*/ 42 w 94"/>
                <a:gd name="T69" fmla="*/ 17 h 83"/>
                <a:gd name="T70" fmla="*/ 33 w 94"/>
                <a:gd name="T71" fmla="*/ 17 h 83"/>
                <a:gd name="T72" fmla="*/ 29 w 94"/>
                <a:gd name="T73" fmla="*/ 17 h 83"/>
                <a:gd name="T74" fmla="*/ 27 w 94"/>
                <a:gd name="T75" fmla="*/ 20 h 83"/>
                <a:gd name="T76" fmla="*/ 23 w 94"/>
                <a:gd name="T77" fmla="*/ 22 h 83"/>
                <a:gd name="T78" fmla="*/ 19 w 94"/>
                <a:gd name="T79" fmla="*/ 26 h 83"/>
                <a:gd name="T80" fmla="*/ 15 w 94"/>
                <a:gd name="T81" fmla="*/ 32 h 83"/>
                <a:gd name="T82" fmla="*/ 12 w 94"/>
                <a:gd name="T83" fmla="*/ 39 h 83"/>
                <a:gd name="T84" fmla="*/ 12 w 94"/>
                <a:gd name="T85" fmla="*/ 39 h 83"/>
                <a:gd name="T86" fmla="*/ 8 w 94"/>
                <a:gd name="T87" fmla="*/ 47 h 83"/>
                <a:gd name="T88" fmla="*/ 7 w 94"/>
                <a:gd name="T89" fmla="*/ 55 h 83"/>
                <a:gd name="T90" fmla="*/ 4 w 94"/>
                <a:gd name="T91" fmla="*/ 68 h 83"/>
                <a:gd name="T92" fmla="*/ 4 w 94"/>
                <a:gd name="T93" fmla="*/ 83 h 83"/>
                <a:gd name="T94" fmla="*/ 4 w 94"/>
                <a:gd name="T95" fmla="*/ 83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164967" name="Freeform 136"/>
            <p:cNvSpPr>
              <a:spLocks/>
            </p:cNvSpPr>
            <p:nvPr/>
          </p:nvSpPr>
          <p:spPr bwMode="auto">
            <a:xfrm flipH="1">
              <a:off x="466" y="3778"/>
              <a:ext cx="36" cy="10"/>
            </a:xfrm>
            <a:custGeom>
              <a:avLst/>
              <a:gdLst>
                <a:gd name="T0" fmla="*/ 0 w 59"/>
                <a:gd name="T1" fmla="*/ 4 h 19"/>
                <a:gd name="T2" fmla="*/ 0 w 59"/>
                <a:gd name="T3" fmla="*/ 4 h 19"/>
                <a:gd name="T4" fmla="*/ 5 w 59"/>
                <a:gd name="T5" fmla="*/ 10 h 19"/>
                <a:gd name="T6" fmla="*/ 11 w 59"/>
                <a:gd name="T7" fmla="*/ 14 h 19"/>
                <a:gd name="T8" fmla="*/ 19 w 59"/>
                <a:gd name="T9" fmla="*/ 16 h 19"/>
                <a:gd name="T10" fmla="*/ 28 w 59"/>
                <a:gd name="T11" fmla="*/ 19 h 19"/>
                <a:gd name="T12" fmla="*/ 32 w 59"/>
                <a:gd name="T13" fmla="*/ 18 h 19"/>
                <a:gd name="T14" fmla="*/ 38 w 59"/>
                <a:gd name="T15" fmla="*/ 18 h 19"/>
                <a:gd name="T16" fmla="*/ 43 w 59"/>
                <a:gd name="T17" fmla="*/ 15 h 19"/>
                <a:gd name="T18" fmla="*/ 48 w 59"/>
                <a:gd name="T19" fmla="*/ 12 h 19"/>
                <a:gd name="T20" fmla="*/ 54 w 59"/>
                <a:gd name="T21" fmla="*/ 7 h 19"/>
                <a:gd name="T22" fmla="*/ 59 w 59"/>
                <a:gd name="T23" fmla="*/ 0 h 19"/>
                <a:gd name="T24" fmla="*/ 59 w 59"/>
                <a:gd name="T25" fmla="*/ 0 h 19"/>
                <a:gd name="T26" fmla="*/ 55 w 59"/>
                <a:gd name="T27" fmla="*/ 3 h 19"/>
                <a:gd name="T28" fmla="*/ 50 w 59"/>
                <a:gd name="T29" fmla="*/ 6 h 19"/>
                <a:gd name="T30" fmla="*/ 44 w 59"/>
                <a:gd name="T31" fmla="*/ 7 h 19"/>
                <a:gd name="T32" fmla="*/ 35 w 59"/>
                <a:gd name="T33" fmla="*/ 10 h 19"/>
                <a:gd name="T34" fmla="*/ 25 w 59"/>
                <a:gd name="T35" fmla="*/ 10 h 19"/>
                <a:gd name="T36" fmla="*/ 13 w 59"/>
                <a:gd name="T37" fmla="*/ 8 h 19"/>
                <a:gd name="T38" fmla="*/ 0 w 59"/>
                <a:gd name="T39" fmla="*/ 4 h 19"/>
                <a:gd name="T40" fmla="*/ 0 w 59"/>
                <a:gd name="T41" fmla="*/ 4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164968" name="Freeform 137"/>
            <p:cNvSpPr>
              <a:spLocks/>
            </p:cNvSpPr>
            <p:nvPr/>
          </p:nvSpPr>
          <p:spPr bwMode="black">
            <a:xfrm flipH="1">
              <a:off x="419" y="3712"/>
              <a:ext cx="24" cy="19"/>
            </a:xfrm>
            <a:custGeom>
              <a:avLst/>
              <a:gdLst>
                <a:gd name="T0" fmla="*/ 0 w 38"/>
                <a:gd name="T1" fmla="*/ 0 h 32"/>
                <a:gd name="T2" fmla="*/ 0 w 38"/>
                <a:gd name="T3" fmla="*/ 0 h 32"/>
                <a:gd name="T4" fmla="*/ 9 w 38"/>
                <a:gd name="T5" fmla="*/ 0 h 32"/>
                <a:gd name="T6" fmla="*/ 18 w 38"/>
                <a:gd name="T7" fmla="*/ 2 h 32"/>
                <a:gd name="T8" fmla="*/ 23 w 38"/>
                <a:gd name="T9" fmla="*/ 6 h 32"/>
                <a:gd name="T10" fmla="*/ 29 w 38"/>
                <a:gd name="T11" fmla="*/ 11 h 32"/>
                <a:gd name="T12" fmla="*/ 33 w 38"/>
                <a:gd name="T13" fmla="*/ 15 h 32"/>
                <a:gd name="T14" fmla="*/ 35 w 38"/>
                <a:gd name="T15" fmla="*/ 21 h 32"/>
                <a:gd name="T16" fmla="*/ 35 w 38"/>
                <a:gd name="T17" fmla="*/ 21 h 32"/>
                <a:gd name="T18" fmla="*/ 38 w 38"/>
                <a:gd name="T19" fmla="*/ 29 h 32"/>
                <a:gd name="T20" fmla="*/ 38 w 38"/>
                <a:gd name="T21" fmla="*/ 32 h 32"/>
                <a:gd name="T22" fmla="*/ 38 w 38"/>
                <a:gd name="T23" fmla="*/ 32 h 32"/>
                <a:gd name="T24" fmla="*/ 35 w 38"/>
                <a:gd name="T25" fmla="*/ 28 h 32"/>
                <a:gd name="T26" fmla="*/ 33 w 38"/>
                <a:gd name="T27" fmla="*/ 23 h 32"/>
                <a:gd name="T28" fmla="*/ 23 w 38"/>
                <a:gd name="T29" fmla="*/ 12 h 32"/>
                <a:gd name="T30" fmla="*/ 17 w 38"/>
                <a:gd name="T31" fmla="*/ 6 h 32"/>
                <a:gd name="T32" fmla="*/ 11 w 38"/>
                <a:gd name="T33" fmla="*/ 2 h 32"/>
                <a:gd name="T34" fmla="*/ 6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164969" name="Freeform 138"/>
            <p:cNvSpPr>
              <a:spLocks/>
            </p:cNvSpPr>
            <p:nvPr/>
          </p:nvSpPr>
          <p:spPr bwMode="auto">
            <a:xfrm flipH="1">
              <a:off x="436" y="3726"/>
              <a:ext cx="108" cy="61"/>
            </a:xfrm>
            <a:custGeom>
              <a:avLst/>
              <a:gdLst>
                <a:gd name="T0" fmla="*/ 124 w 182"/>
                <a:gd name="T1" fmla="*/ 30 h 101"/>
                <a:gd name="T2" fmla="*/ 124 w 182"/>
                <a:gd name="T3" fmla="*/ 30 h 101"/>
                <a:gd name="T4" fmla="*/ 112 w 182"/>
                <a:gd name="T5" fmla="*/ 33 h 101"/>
                <a:gd name="T6" fmla="*/ 99 w 182"/>
                <a:gd name="T7" fmla="*/ 36 h 101"/>
                <a:gd name="T8" fmla="*/ 84 w 182"/>
                <a:gd name="T9" fmla="*/ 36 h 101"/>
                <a:gd name="T10" fmla="*/ 67 w 182"/>
                <a:gd name="T11" fmla="*/ 32 h 101"/>
                <a:gd name="T12" fmla="*/ 67 w 182"/>
                <a:gd name="T13" fmla="*/ 32 h 101"/>
                <a:gd name="T14" fmla="*/ 56 w 182"/>
                <a:gd name="T15" fmla="*/ 28 h 101"/>
                <a:gd name="T16" fmla="*/ 45 w 182"/>
                <a:gd name="T17" fmla="*/ 21 h 101"/>
                <a:gd name="T18" fmla="*/ 28 w 182"/>
                <a:gd name="T19" fmla="*/ 10 h 101"/>
                <a:gd name="T20" fmla="*/ 13 w 182"/>
                <a:gd name="T21" fmla="*/ 1 h 101"/>
                <a:gd name="T22" fmla="*/ 8 w 182"/>
                <a:gd name="T23" fmla="*/ 0 h 101"/>
                <a:gd name="T24" fmla="*/ 4 w 182"/>
                <a:gd name="T25" fmla="*/ 1 h 101"/>
                <a:gd name="T26" fmla="*/ 4 w 182"/>
                <a:gd name="T27" fmla="*/ 1 h 101"/>
                <a:gd name="T28" fmla="*/ 2 w 182"/>
                <a:gd name="T29" fmla="*/ 2 h 101"/>
                <a:gd name="T30" fmla="*/ 1 w 182"/>
                <a:gd name="T31" fmla="*/ 4 h 101"/>
                <a:gd name="T32" fmla="*/ 0 w 182"/>
                <a:gd name="T33" fmla="*/ 10 h 101"/>
                <a:gd name="T34" fmla="*/ 1 w 182"/>
                <a:gd name="T35" fmla="*/ 20 h 101"/>
                <a:gd name="T36" fmla="*/ 2 w 182"/>
                <a:gd name="T37" fmla="*/ 30 h 101"/>
                <a:gd name="T38" fmla="*/ 5 w 182"/>
                <a:gd name="T39" fmla="*/ 41 h 101"/>
                <a:gd name="T40" fmla="*/ 9 w 182"/>
                <a:gd name="T41" fmla="*/ 52 h 101"/>
                <a:gd name="T42" fmla="*/ 14 w 182"/>
                <a:gd name="T43" fmla="*/ 61 h 101"/>
                <a:gd name="T44" fmla="*/ 20 w 182"/>
                <a:gd name="T45" fmla="*/ 68 h 101"/>
                <a:gd name="T46" fmla="*/ 20 w 182"/>
                <a:gd name="T47" fmla="*/ 68 h 101"/>
                <a:gd name="T48" fmla="*/ 32 w 182"/>
                <a:gd name="T49" fmla="*/ 80 h 101"/>
                <a:gd name="T50" fmla="*/ 38 w 182"/>
                <a:gd name="T51" fmla="*/ 87 h 101"/>
                <a:gd name="T52" fmla="*/ 46 w 182"/>
                <a:gd name="T53" fmla="*/ 91 h 101"/>
                <a:gd name="T54" fmla="*/ 55 w 182"/>
                <a:gd name="T55" fmla="*/ 95 h 101"/>
                <a:gd name="T56" fmla="*/ 65 w 182"/>
                <a:gd name="T57" fmla="*/ 99 h 101"/>
                <a:gd name="T58" fmla="*/ 77 w 182"/>
                <a:gd name="T59" fmla="*/ 100 h 101"/>
                <a:gd name="T60" fmla="*/ 92 w 182"/>
                <a:gd name="T61" fmla="*/ 101 h 101"/>
                <a:gd name="T62" fmla="*/ 92 w 182"/>
                <a:gd name="T63" fmla="*/ 101 h 101"/>
                <a:gd name="T64" fmla="*/ 105 w 182"/>
                <a:gd name="T65" fmla="*/ 100 h 101"/>
                <a:gd name="T66" fmla="*/ 118 w 182"/>
                <a:gd name="T67" fmla="*/ 97 h 101"/>
                <a:gd name="T68" fmla="*/ 128 w 182"/>
                <a:gd name="T69" fmla="*/ 93 h 101"/>
                <a:gd name="T70" fmla="*/ 138 w 182"/>
                <a:gd name="T71" fmla="*/ 89 h 101"/>
                <a:gd name="T72" fmla="*/ 147 w 182"/>
                <a:gd name="T73" fmla="*/ 84 h 101"/>
                <a:gd name="T74" fmla="*/ 154 w 182"/>
                <a:gd name="T75" fmla="*/ 79 h 101"/>
                <a:gd name="T76" fmla="*/ 160 w 182"/>
                <a:gd name="T77" fmla="*/ 72 h 101"/>
                <a:gd name="T78" fmla="*/ 166 w 182"/>
                <a:gd name="T79" fmla="*/ 65 h 101"/>
                <a:gd name="T80" fmla="*/ 170 w 182"/>
                <a:gd name="T81" fmla="*/ 59 h 101"/>
                <a:gd name="T82" fmla="*/ 174 w 182"/>
                <a:gd name="T83" fmla="*/ 50 h 101"/>
                <a:gd name="T84" fmla="*/ 179 w 182"/>
                <a:gd name="T85" fmla="*/ 36 h 101"/>
                <a:gd name="T86" fmla="*/ 182 w 182"/>
                <a:gd name="T87" fmla="*/ 22 h 101"/>
                <a:gd name="T88" fmla="*/ 182 w 182"/>
                <a:gd name="T89" fmla="*/ 10 h 101"/>
                <a:gd name="T90" fmla="*/ 182 w 182"/>
                <a:gd name="T91" fmla="*/ 10 h 101"/>
                <a:gd name="T92" fmla="*/ 181 w 182"/>
                <a:gd name="T93" fmla="*/ 5 h 101"/>
                <a:gd name="T94" fmla="*/ 179 w 182"/>
                <a:gd name="T95" fmla="*/ 2 h 101"/>
                <a:gd name="T96" fmla="*/ 177 w 182"/>
                <a:gd name="T97" fmla="*/ 0 h 101"/>
                <a:gd name="T98" fmla="*/ 174 w 182"/>
                <a:gd name="T99" fmla="*/ 0 h 101"/>
                <a:gd name="T100" fmla="*/ 170 w 182"/>
                <a:gd name="T101" fmla="*/ 0 h 101"/>
                <a:gd name="T102" fmla="*/ 166 w 182"/>
                <a:gd name="T103" fmla="*/ 1 h 101"/>
                <a:gd name="T104" fmla="*/ 156 w 182"/>
                <a:gd name="T105" fmla="*/ 6 h 101"/>
                <a:gd name="T106" fmla="*/ 138 w 182"/>
                <a:gd name="T107" fmla="*/ 21 h 101"/>
                <a:gd name="T108" fmla="*/ 130 w 182"/>
                <a:gd name="T109" fmla="*/ 26 h 101"/>
                <a:gd name="T110" fmla="*/ 124 w 182"/>
                <a:gd name="T111" fmla="*/ 30 h 101"/>
                <a:gd name="T112" fmla="*/ 124 w 182"/>
                <a:gd name="T113" fmla="*/ 30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164970" name="Freeform 139"/>
            <p:cNvSpPr>
              <a:spLocks noEditPoints="1"/>
            </p:cNvSpPr>
            <p:nvPr/>
          </p:nvSpPr>
          <p:spPr bwMode="black">
            <a:xfrm flipH="1">
              <a:off x="430" y="3720"/>
              <a:ext cx="119" cy="76"/>
            </a:xfrm>
            <a:custGeom>
              <a:avLst/>
              <a:gdLst>
                <a:gd name="T0" fmla="*/ 200 w 201"/>
                <a:gd name="T1" fmla="*/ 14 h 129"/>
                <a:gd name="T2" fmla="*/ 191 w 201"/>
                <a:gd name="T3" fmla="*/ 2 h 129"/>
                <a:gd name="T4" fmla="*/ 181 w 201"/>
                <a:gd name="T5" fmla="*/ 0 h 129"/>
                <a:gd name="T6" fmla="*/ 157 w 201"/>
                <a:gd name="T7" fmla="*/ 12 h 129"/>
                <a:gd name="T8" fmla="*/ 146 w 201"/>
                <a:gd name="T9" fmla="*/ 20 h 129"/>
                <a:gd name="T10" fmla="*/ 130 w 201"/>
                <a:gd name="T11" fmla="*/ 31 h 129"/>
                <a:gd name="T12" fmla="*/ 107 w 201"/>
                <a:gd name="T13" fmla="*/ 36 h 129"/>
                <a:gd name="T14" fmla="*/ 79 w 201"/>
                <a:gd name="T15" fmla="*/ 34 h 129"/>
                <a:gd name="T16" fmla="*/ 44 w 201"/>
                <a:gd name="T17" fmla="*/ 14 h 129"/>
                <a:gd name="T18" fmla="*/ 26 w 201"/>
                <a:gd name="T19" fmla="*/ 3 h 129"/>
                <a:gd name="T20" fmla="*/ 10 w 201"/>
                <a:gd name="T21" fmla="*/ 2 h 129"/>
                <a:gd name="T22" fmla="*/ 4 w 201"/>
                <a:gd name="T23" fmla="*/ 7 h 129"/>
                <a:gd name="T24" fmla="*/ 2 w 201"/>
                <a:gd name="T25" fmla="*/ 15 h 129"/>
                <a:gd name="T26" fmla="*/ 2 w 201"/>
                <a:gd name="T27" fmla="*/ 39 h 129"/>
                <a:gd name="T28" fmla="*/ 18 w 201"/>
                <a:gd name="T29" fmla="*/ 82 h 129"/>
                <a:gd name="T30" fmla="*/ 22 w 201"/>
                <a:gd name="T31" fmla="*/ 89 h 129"/>
                <a:gd name="T32" fmla="*/ 38 w 201"/>
                <a:gd name="T33" fmla="*/ 105 h 129"/>
                <a:gd name="T34" fmla="*/ 63 w 201"/>
                <a:gd name="T35" fmla="*/ 122 h 129"/>
                <a:gd name="T36" fmla="*/ 103 w 201"/>
                <a:gd name="T37" fmla="*/ 129 h 129"/>
                <a:gd name="T38" fmla="*/ 124 w 201"/>
                <a:gd name="T39" fmla="*/ 125 h 129"/>
                <a:gd name="T40" fmla="*/ 152 w 201"/>
                <a:gd name="T41" fmla="*/ 113 h 129"/>
                <a:gd name="T42" fmla="*/ 177 w 201"/>
                <a:gd name="T43" fmla="*/ 91 h 129"/>
                <a:gd name="T44" fmla="*/ 189 w 201"/>
                <a:gd name="T45" fmla="*/ 75 h 129"/>
                <a:gd name="T46" fmla="*/ 199 w 201"/>
                <a:gd name="T47" fmla="*/ 47 h 129"/>
                <a:gd name="T48" fmla="*/ 201 w 201"/>
                <a:gd name="T49" fmla="*/ 20 h 129"/>
                <a:gd name="T50" fmla="*/ 36 w 201"/>
                <a:gd name="T51" fmla="*/ 71 h 129"/>
                <a:gd name="T52" fmla="*/ 28 w 201"/>
                <a:gd name="T53" fmla="*/ 60 h 129"/>
                <a:gd name="T54" fmla="*/ 19 w 201"/>
                <a:gd name="T55" fmla="*/ 22 h 129"/>
                <a:gd name="T56" fmla="*/ 19 w 201"/>
                <a:gd name="T57" fmla="*/ 20 h 129"/>
                <a:gd name="T58" fmla="*/ 52 w 201"/>
                <a:gd name="T59" fmla="*/ 40 h 129"/>
                <a:gd name="T60" fmla="*/ 74 w 201"/>
                <a:gd name="T61" fmla="*/ 51 h 129"/>
                <a:gd name="T62" fmla="*/ 75 w 201"/>
                <a:gd name="T63" fmla="*/ 51 h 129"/>
                <a:gd name="T64" fmla="*/ 122 w 201"/>
                <a:gd name="T65" fmla="*/ 52 h 129"/>
                <a:gd name="T66" fmla="*/ 145 w 201"/>
                <a:gd name="T67" fmla="*/ 44 h 129"/>
                <a:gd name="T68" fmla="*/ 157 w 201"/>
                <a:gd name="T69" fmla="*/ 35 h 129"/>
                <a:gd name="T70" fmla="*/ 183 w 201"/>
                <a:gd name="T71" fmla="*/ 19 h 129"/>
                <a:gd name="T72" fmla="*/ 183 w 201"/>
                <a:gd name="T73" fmla="*/ 24 h 129"/>
                <a:gd name="T74" fmla="*/ 180 w 201"/>
                <a:gd name="T75" fmla="*/ 46 h 129"/>
                <a:gd name="T76" fmla="*/ 169 w 201"/>
                <a:gd name="T77" fmla="*/ 69 h 129"/>
                <a:gd name="T78" fmla="*/ 157 w 201"/>
                <a:gd name="T79" fmla="*/ 82 h 129"/>
                <a:gd name="T80" fmla="*/ 137 w 201"/>
                <a:gd name="T81" fmla="*/ 94 h 129"/>
                <a:gd name="T82" fmla="*/ 101 w 201"/>
                <a:gd name="T83" fmla="*/ 102 h 129"/>
                <a:gd name="T84" fmla="*/ 78 w 201"/>
                <a:gd name="T85" fmla="*/ 99 h 129"/>
                <a:gd name="T86" fmla="*/ 54 w 201"/>
                <a:gd name="T87" fmla="*/ 89 h 129"/>
                <a:gd name="T88" fmla="*/ 36 w 201"/>
                <a:gd name="T89" fmla="*/ 73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164971" name="Freeform 140"/>
            <p:cNvSpPr>
              <a:spLocks/>
            </p:cNvSpPr>
            <p:nvPr/>
          </p:nvSpPr>
          <p:spPr bwMode="black">
            <a:xfrm flipH="1">
              <a:off x="437" y="3728"/>
              <a:ext cx="106" cy="56"/>
            </a:xfrm>
            <a:custGeom>
              <a:avLst/>
              <a:gdLst>
                <a:gd name="T0" fmla="*/ 119 w 175"/>
                <a:gd name="T1" fmla="*/ 29 h 92"/>
                <a:gd name="T2" fmla="*/ 119 w 175"/>
                <a:gd name="T3" fmla="*/ 29 h 92"/>
                <a:gd name="T4" fmla="*/ 107 w 175"/>
                <a:gd name="T5" fmla="*/ 32 h 92"/>
                <a:gd name="T6" fmla="*/ 93 w 175"/>
                <a:gd name="T7" fmla="*/ 35 h 92"/>
                <a:gd name="T8" fmla="*/ 79 w 175"/>
                <a:gd name="T9" fmla="*/ 33 h 92"/>
                <a:gd name="T10" fmla="*/ 63 w 175"/>
                <a:gd name="T11" fmla="*/ 31 h 92"/>
                <a:gd name="T12" fmla="*/ 63 w 175"/>
                <a:gd name="T13" fmla="*/ 31 h 92"/>
                <a:gd name="T14" fmla="*/ 52 w 175"/>
                <a:gd name="T15" fmla="*/ 27 h 92"/>
                <a:gd name="T16" fmla="*/ 42 w 175"/>
                <a:gd name="T17" fmla="*/ 21 h 92"/>
                <a:gd name="T18" fmla="*/ 25 w 175"/>
                <a:gd name="T19" fmla="*/ 9 h 92"/>
                <a:gd name="T20" fmla="*/ 12 w 175"/>
                <a:gd name="T21" fmla="*/ 1 h 92"/>
                <a:gd name="T22" fmla="*/ 6 w 175"/>
                <a:gd name="T23" fmla="*/ 0 h 92"/>
                <a:gd name="T24" fmla="*/ 2 w 175"/>
                <a:gd name="T25" fmla="*/ 0 h 92"/>
                <a:gd name="T26" fmla="*/ 2 w 175"/>
                <a:gd name="T27" fmla="*/ 0 h 92"/>
                <a:gd name="T28" fmla="*/ 1 w 175"/>
                <a:gd name="T29" fmla="*/ 1 h 92"/>
                <a:gd name="T30" fmla="*/ 1 w 175"/>
                <a:gd name="T31" fmla="*/ 4 h 92"/>
                <a:gd name="T32" fmla="*/ 0 w 175"/>
                <a:gd name="T33" fmla="*/ 11 h 92"/>
                <a:gd name="T34" fmla="*/ 1 w 175"/>
                <a:gd name="T35" fmla="*/ 19 h 92"/>
                <a:gd name="T36" fmla="*/ 4 w 175"/>
                <a:gd name="T37" fmla="*/ 28 h 92"/>
                <a:gd name="T38" fmla="*/ 6 w 175"/>
                <a:gd name="T39" fmla="*/ 39 h 92"/>
                <a:gd name="T40" fmla="*/ 10 w 175"/>
                <a:gd name="T41" fmla="*/ 48 h 92"/>
                <a:gd name="T42" fmla="*/ 16 w 175"/>
                <a:gd name="T43" fmla="*/ 58 h 92"/>
                <a:gd name="T44" fmla="*/ 21 w 175"/>
                <a:gd name="T45" fmla="*/ 64 h 92"/>
                <a:gd name="T46" fmla="*/ 21 w 175"/>
                <a:gd name="T47" fmla="*/ 64 h 92"/>
                <a:gd name="T48" fmla="*/ 33 w 175"/>
                <a:gd name="T49" fmla="*/ 75 h 92"/>
                <a:gd name="T50" fmla="*/ 38 w 175"/>
                <a:gd name="T51" fmla="*/ 80 h 92"/>
                <a:gd name="T52" fmla="*/ 47 w 175"/>
                <a:gd name="T53" fmla="*/ 84 h 92"/>
                <a:gd name="T54" fmla="*/ 55 w 175"/>
                <a:gd name="T55" fmla="*/ 88 h 92"/>
                <a:gd name="T56" fmla="*/ 64 w 175"/>
                <a:gd name="T57" fmla="*/ 91 h 92"/>
                <a:gd name="T58" fmla="*/ 75 w 175"/>
                <a:gd name="T59" fmla="*/ 92 h 92"/>
                <a:gd name="T60" fmla="*/ 88 w 175"/>
                <a:gd name="T61" fmla="*/ 92 h 92"/>
                <a:gd name="T62" fmla="*/ 88 w 175"/>
                <a:gd name="T63" fmla="*/ 92 h 92"/>
                <a:gd name="T64" fmla="*/ 101 w 175"/>
                <a:gd name="T65" fmla="*/ 92 h 92"/>
                <a:gd name="T66" fmla="*/ 112 w 175"/>
                <a:gd name="T67" fmla="*/ 90 h 92"/>
                <a:gd name="T68" fmla="*/ 123 w 175"/>
                <a:gd name="T69" fmla="*/ 86 h 92"/>
                <a:gd name="T70" fmla="*/ 132 w 175"/>
                <a:gd name="T71" fmla="*/ 82 h 92"/>
                <a:gd name="T72" fmla="*/ 140 w 175"/>
                <a:gd name="T73" fmla="*/ 78 h 92"/>
                <a:gd name="T74" fmla="*/ 147 w 175"/>
                <a:gd name="T75" fmla="*/ 72 h 92"/>
                <a:gd name="T76" fmla="*/ 154 w 175"/>
                <a:gd name="T77" fmla="*/ 66 h 92"/>
                <a:gd name="T78" fmla="*/ 159 w 175"/>
                <a:gd name="T79" fmla="*/ 60 h 92"/>
                <a:gd name="T80" fmla="*/ 167 w 175"/>
                <a:gd name="T81" fmla="*/ 47 h 92"/>
                <a:gd name="T82" fmla="*/ 173 w 175"/>
                <a:gd name="T83" fmla="*/ 33 h 92"/>
                <a:gd name="T84" fmla="*/ 175 w 175"/>
                <a:gd name="T85" fmla="*/ 20 h 92"/>
                <a:gd name="T86" fmla="*/ 175 w 175"/>
                <a:gd name="T87" fmla="*/ 9 h 92"/>
                <a:gd name="T88" fmla="*/ 175 w 175"/>
                <a:gd name="T89" fmla="*/ 9 h 92"/>
                <a:gd name="T90" fmla="*/ 174 w 175"/>
                <a:gd name="T91" fmla="*/ 5 h 92"/>
                <a:gd name="T92" fmla="*/ 173 w 175"/>
                <a:gd name="T93" fmla="*/ 1 h 92"/>
                <a:gd name="T94" fmla="*/ 170 w 175"/>
                <a:gd name="T95" fmla="*/ 0 h 92"/>
                <a:gd name="T96" fmla="*/ 167 w 175"/>
                <a:gd name="T97" fmla="*/ 0 h 92"/>
                <a:gd name="T98" fmla="*/ 163 w 175"/>
                <a:gd name="T99" fmla="*/ 0 h 92"/>
                <a:gd name="T100" fmla="*/ 159 w 175"/>
                <a:gd name="T101" fmla="*/ 1 h 92"/>
                <a:gd name="T102" fmla="*/ 151 w 175"/>
                <a:gd name="T103" fmla="*/ 7 h 92"/>
                <a:gd name="T104" fmla="*/ 132 w 175"/>
                <a:gd name="T105" fmla="*/ 20 h 92"/>
                <a:gd name="T106" fmla="*/ 124 w 175"/>
                <a:gd name="T107" fmla="*/ 25 h 92"/>
                <a:gd name="T108" fmla="*/ 119 w 175"/>
                <a:gd name="T109" fmla="*/ 29 h 92"/>
                <a:gd name="T110" fmla="*/ 119 w 175"/>
                <a:gd name="T111" fmla="*/ 29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164972" name="Freeform 141"/>
            <p:cNvSpPr>
              <a:spLocks/>
            </p:cNvSpPr>
            <p:nvPr/>
          </p:nvSpPr>
          <p:spPr bwMode="white">
            <a:xfrm flipH="1">
              <a:off x="488" y="3768"/>
              <a:ext cx="12" cy="16"/>
            </a:xfrm>
            <a:custGeom>
              <a:avLst/>
              <a:gdLst>
                <a:gd name="T0" fmla="*/ 10 w 20"/>
                <a:gd name="T1" fmla="*/ 0 h 30"/>
                <a:gd name="T2" fmla="*/ 10 w 20"/>
                <a:gd name="T3" fmla="*/ 0 h 30"/>
                <a:gd name="T4" fmla="*/ 10 w 20"/>
                <a:gd name="T5" fmla="*/ 0 h 30"/>
                <a:gd name="T6" fmla="*/ 14 w 20"/>
                <a:gd name="T7" fmla="*/ 0 h 30"/>
                <a:gd name="T8" fmla="*/ 16 w 20"/>
                <a:gd name="T9" fmla="*/ 3 h 30"/>
                <a:gd name="T10" fmla="*/ 19 w 20"/>
                <a:gd name="T11" fmla="*/ 4 h 30"/>
                <a:gd name="T12" fmla="*/ 20 w 20"/>
                <a:gd name="T13" fmla="*/ 8 h 30"/>
                <a:gd name="T14" fmla="*/ 20 w 20"/>
                <a:gd name="T15" fmla="*/ 20 h 30"/>
                <a:gd name="T16" fmla="*/ 20 w 20"/>
                <a:gd name="T17" fmla="*/ 20 h 30"/>
                <a:gd name="T18" fmla="*/ 19 w 20"/>
                <a:gd name="T19" fmla="*/ 24 h 30"/>
                <a:gd name="T20" fmla="*/ 16 w 20"/>
                <a:gd name="T21" fmla="*/ 27 h 30"/>
                <a:gd name="T22" fmla="*/ 14 w 20"/>
                <a:gd name="T23" fmla="*/ 28 h 30"/>
                <a:gd name="T24" fmla="*/ 10 w 20"/>
                <a:gd name="T25" fmla="*/ 30 h 30"/>
                <a:gd name="T26" fmla="*/ 10 w 20"/>
                <a:gd name="T27" fmla="*/ 30 h 30"/>
                <a:gd name="T28" fmla="*/ 10 w 20"/>
                <a:gd name="T29" fmla="*/ 30 h 30"/>
                <a:gd name="T30" fmla="*/ 6 w 20"/>
                <a:gd name="T31" fmla="*/ 28 h 30"/>
                <a:gd name="T32" fmla="*/ 3 w 20"/>
                <a:gd name="T33" fmla="*/ 27 h 30"/>
                <a:gd name="T34" fmla="*/ 0 w 20"/>
                <a:gd name="T35" fmla="*/ 24 h 30"/>
                <a:gd name="T36" fmla="*/ 0 w 20"/>
                <a:gd name="T37" fmla="*/ 20 h 30"/>
                <a:gd name="T38" fmla="*/ 0 w 20"/>
                <a:gd name="T39" fmla="*/ 8 h 30"/>
                <a:gd name="T40" fmla="*/ 0 w 20"/>
                <a:gd name="T41" fmla="*/ 8 h 30"/>
                <a:gd name="T42" fmla="*/ 0 w 20"/>
                <a:gd name="T43" fmla="*/ 4 h 30"/>
                <a:gd name="T44" fmla="*/ 3 w 20"/>
                <a:gd name="T45" fmla="*/ 3 h 30"/>
                <a:gd name="T46" fmla="*/ 6 w 20"/>
                <a:gd name="T47" fmla="*/ 0 h 30"/>
                <a:gd name="T48" fmla="*/ 10 w 20"/>
                <a:gd name="T49" fmla="*/ 0 h 30"/>
                <a:gd name="T50" fmla="*/ 10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164973" name="Freeform 142"/>
            <p:cNvSpPr>
              <a:spLocks noEditPoints="1"/>
            </p:cNvSpPr>
            <p:nvPr/>
          </p:nvSpPr>
          <p:spPr bwMode="white">
            <a:xfrm flipH="1">
              <a:off x="488" y="3767"/>
              <a:ext cx="14" cy="17"/>
            </a:xfrm>
            <a:custGeom>
              <a:avLst/>
              <a:gdLst>
                <a:gd name="T0" fmla="*/ 0 w 21"/>
                <a:gd name="T1" fmla="*/ 9 h 31"/>
                <a:gd name="T2" fmla="*/ 0 w 21"/>
                <a:gd name="T3" fmla="*/ 21 h 31"/>
                <a:gd name="T4" fmla="*/ 0 w 21"/>
                <a:gd name="T5" fmla="*/ 21 h 31"/>
                <a:gd name="T6" fmla="*/ 0 w 21"/>
                <a:gd name="T7" fmla="*/ 25 h 31"/>
                <a:gd name="T8" fmla="*/ 3 w 21"/>
                <a:gd name="T9" fmla="*/ 28 h 31"/>
                <a:gd name="T10" fmla="*/ 7 w 21"/>
                <a:gd name="T11" fmla="*/ 31 h 31"/>
                <a:gd name="T12" fmla="*/ 11 w 21"/>
                <a:gd name="T13" fmla="*/ 31 h 31"/>
                <a:gd name="T14" fmla="*/ 11 w 21"/>
                <a:gd name="T15" fmla="*/ 31 h 31"/>
                <a:gd name="T16" fmla="*/ 15 w 21"/>
                <a:gd name="T17" fmla="*/ 31 h 31"/>
                <a:gd name="T18" fmla="*/ 19 w 21"/>
                <a:gd name="T19" fmla="*/ 28 h 31"/>
                <a:gd name="T20" fmla="*/ 21 w 21"/>
                <a:gd name="T21" fmla="*/ 25 h 31"/>
                <a:gd name="T22" fmla="*/ 21 w 21"/>
                <a:gd name="T23" fmla="*/ 21 h 31"/>
                <a:gd name="T24" fmla="*/ 21 w 21"/>
                <a:gd name="T25" fmla="*/ 9 h 31"/>
                <a:gd name="T26" fmla="*/ 21 w 21"/>
                <a:gd name="T27" fmla="*/ 9 h 31"/>
                <a:gd name="T28" fmla="*/ 21 w 21"/>
                <a:gd name="T29" fmla="*/ 5 h 31"/>
                <a:gd name="T30" fmla="*/ 19 w 21"/>
                <a:gd name="T31" fmla="*/ 3 h 31"/>
                <a:gd name="T32" fmla="*/ 15 w 21"/>
                <a:gd name="T33" fmla="*/ 0 h 31"/>
                <a:gd name="T34" fmla="*/ 11 w 21"/>
                <a:gd name="T35" fmla="*/ 0 h 31"/>
                <a:gd name="T36" fmla="*/ 11 w 21"/>
                <a:gd name="T37" fmla="*/ 0 h 31"/>
                <a:gd name="T38" fmla="*/ 7 w 21"/>
                <a:gd name="T39" fmla="*/ 0 h 31"/>
                <a:gd name="T40" fmla="*/ 3 w 21"/>
                <a:gd name="T41" fmla="*/ 3 h 31"/>
                <a:gd name="T42" fmla="*/ 0 w 21"/>
                <a:gd name="T43" fmla="*/ 5 h 31"/>
                <a:gd name="T44" fmla="*/ 0 w 21"/>
                <a:gd name="T45" fmla="*/ 9 h 31"/>
                <a:gd name="T46" fmla="*/ 0 w 21"/>
                <a:gd name="T47" fmla="*/ 9 h 31"/>
                <a:gd name="T48" fmla="*/ 1 w 21"/>
                <a:gd name="T49" fmla="*/ 21 h 31"/>
                <a:gd name="T50" fmla="*/ 1 w 21"/>
                <a:gd name="T51" fmla="*/ 9 h 31"/>
                <a:gd name="T52" fmla="*/ 1 w 21"/>
                <a:gd name="T53" fmla="*/ 9 h 31"/>
                <a:gd name="T54" fmla="*/ 3 w 21"/>
                <a:gd name="T55" fmla="*/ 7 h 31"/>
                <a:gd name="T56" fmla="*/ 4 w 21"/>
                <a:gd name="T57" fmla="*/ 4 h 31"/>
                <a:gd name="T58" fmla="*/ 7 w 21"/>
                <a:gd name="T59" fmla="*/ 3 h 31"/>
                <a:gd name="T60" fmla="*/ 11 w 21"/>
                <a:gd name="T61" fmla="*/ 3 h 31"/>
                <a:gd name="T62" fmla="*/ 11 w 21"/>
                <a:gd name="T63" fmla="*/ 3 h 31"/>
                <a:gd name="T64" fmla="*/ 15 w 21"/>
                <a:gd name="T65" fmla="*/ 3 h 31"/>
                <a:gd name="T66" fmla="*/ 17 w 21"/>
                <a:gd name="T67" fmla="*/ 4 h 31"/>
                <a:gd name="T68" fmla="*/ 19 w 21"/>
                <a:gd name="T69" fmla="*/ 7 h 31"/>
                <a:gd name="T70" fmla="*/ 20 w 21"/>
                <a:gd name="T71" fmla="*/ 9 h 31"/>
                <a:gd name="T72" fmla="*/ 20 w 21"/>
                <a:gd name="T73" fmla="*/ 21 h 31"/>
                <a:gd name="T74" fmla="*/ 20 w 21"/>
                <a:gd name="T75" fmla="*/ 21 h 31"/>
                <a:gd name="T76" fmla="*/ 19 w 21"/>
                <a:gd name="T77" fmla="*/ 24 h 31"/>
                <a:gd name="T78" fmla="*/ 17 w 21"/>
                <a:gd name="T79" fmla="*/ 27 h 31"/>
                <a:gd name="T80" fmla="*/ 15 w 21"/>
                <a:gd name="T81" fmla="*/ 28 h 31"/>
                <a:gd name="T82" fmla="*/ 11 w 21"/>
                <a:gd name="T83" fmla="*/ 29 h 31"/>
                <a:gd name="T84" fmla="*/ 11 w 21"/>
                <a:gd name="T85" fmla="*/ 29 h 31"/>
                <a:gd name="T86" fmla="*/ 7 w 21"/>
                <a:gd name="T87" fmla="*/ 28 h 31"/>
                <a:gd name="T88" fmla="*/ 4 w 21"/>
                <a:gd name="T89" fmla="*/ 27 h 31"/>
                <a:gd name="T90" fmla="*/ 3 w 21"/>
                <a:gd name="T91" fmla="*/ 24 h 31"/>
                <a:gd name="T92" fmla="*/ 1 w 21"/>
                <a:gd name="T93" fmla="*/ 21 h 31"/>
                <a:gd name="T94" fmla="*/ 1 w 21"/>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4" name="Freeform 143"/>
            <p:cNvSpPr>
              <a:spLocks/>
            </p:cNvSpPr>
            <p:nvPr/>
          </p:nvSpPr>
          <p:spPr bwMode="white">
            <a:xfrm flipH="1">
              <a:off x="476" y="3768"/>
              <a:ext cx="12" cy="16"/>
            </a:xfrm>
            <a:custGeom>
              <a:avLst/>
              <a:gdLst>
                <a:gd name="T0" fmla="*/ 11 w 20"/>
                <a:gd name="T1" fmla="*/ 0 h 28"/>
                <a:gd name="T2" fmla="*/ 11 w 20"/>
                <a:gd name="T3" fmla="*/ 0 h 28"/>
                <a:gd name="T4" fmla="*/ 11 w 20"/>
                <a:gd name="T5" fmla="*/ 0 h 28"/>
                <a:gd name="T6" fmla="*/ 15 w 20"/>
                <a:gd name="T7" fmla="*/ 0 h 28"/>
                <a:gd name="T8" fmla="*/ 18 w 20"/>
                <a:gd name="T9" fmla="*/ 3 h 28"/>
                <a:gd name="T10" fmla="*/ 20 w 20"/>
                <a:gd name="T11" fmla="*/ 4 h 28"/>
                <a:gd name="T12" fmla="*/ 20 w 20"/>
                <a:gd name="T13" fmla="*/ 8 h 28"/>
                <a:gd name="T14" fmla="*/ 20 w 20"/>
                <a:gd name="T15" fmla="*/ 20 h 28"/>
                <a:gd name="T16" fmla="*/ 20 w 20"/>
                <a:gd name="T17" fmla="*/ 20 h 28"/>
                <a:gd name="T18" fmla="*/ 20 w 20"/>
                <a:gd name="T19" fmla="*/ 24 h 28"/>
                <a:gd name="T20" fmla="*/ 18 w 20"/>
                <a:gd name="T21" fmla="*/ 27 h 28"/>
                <a:gd name="T22" fmla="*/ 15 w 20"/>
                <a:gd name="T23" fmla="*/ 28 h 28"/>
                <a:gd name="T24" fmla="*/ 11 w 20"/>
                <a:gd name="T25" fmla="*/ 28 h 28"/>
                <a:gd name="T26" fmla="*/ 11 w 20"/>
                <a:gd name="T27" fmla="*/ 28 h 28"/>
                <a:gd name="T28" fmla="*/ 11 w 20"/>
                <a:gd name="T29" fmla="*/ 28 h 28"/>
                <a:gd name="T30" fmla="*/ 7 w 20"/>
                <a:gd name="T31" fmla="*/ 28 h 28"/>
                <a:gd name="T32" fmla="*/ 4 w 20"/>
                <a:gd name="T33" fmla="*/ 27 h 28"/>
                <a:gd name="T34" fmla="*/ 1 w 20"/>
                <a:gd name="T35" fmla="*/ 24 h 28"/>
                <a:gd name="T36" fmla="*/ 0 w 20"/>
                <a:gd name="T37" fmla="*/ 20 h 28"/>
                <a:gd name="T38" fmla="*/ 0 w 20"/>
                <a:gd name="T39" fmla="*/ 8 h 28"/>
                <a:gd name="T40" fmla="*/ 0 w 20"/>
                <a:gd name="T41" fmla="*/ 8 h 28"/>
                <a:gd name="T42" fmla="*/ 1 w 20"/>
                <a:gd name="T43" fmla="*/ 4 h 28"/>
                <a:gd name="T44" fmla="*/ 4 w 20"/>
                <a:gd name="T45" fmla="*/ 3 h 28"/>
                <a:gd name="T46" fmla="*/ 7 w 20"/>
                <a:gd name="T47" fmla="*/ 0 h 28"/>
                <a:gd name="T48" fmla="*/ 11 w 20"/>
                <a:gd name="T49" fmla="*/ 0 h 28"/>
                <a:gd name="T50" fmla="*/ 11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164975" name="Freeform 144"/>
            <p:cNvSpPr>
              <a:spLocks noEditPoints="1"/>
            </p:cNvSpPr>
            <p:nvPr/>
          </p:nvSpPr>
          <p:spPr bwMode="white">
            <a:xfrm flipH="1">
              <a:off x="476" y="3767"/>
              <a:ext cx="12" cy="17"/>
            </a:xfrm>
            <a:custGeom>
              <a:avLst/>
              <a:gdLst>
                <a:gd name="T0" fmla="*/ 11 w 22"/>
                <a:gd name="T1" fmla="*/ 0 h 31"/>
                <a:gd name="T2" fmla="*/ 11 w 22"/>
                <a:gd name="T3" fmla="*/ 0 h 31"/>
                <a:gd name="T4" fmla="*/ 7 w 22"/>
                <a:gd name="T5" fmla="*/ 0 h 31"/>
                <a:gd name="T6" fmla="*/ 3 w 22"/>
                <a:gd name="T7" fmla="*/ 3 h 31"/>
                <a:gd name="T8" fmla="*/ 0 w 22"/>
                <a:gd name="T9" fmla="*/ 5 h 31"/>
                <a:gd name="T10" fmla="*/ 0 w 22"/>
                <a:gd name="T11" fmla="*/ 9 h 31"/>
                <a:gd name="T12" fmla="*/ 0 w 22"/>
                <a:gd name="T13" fmla="*/ 21 h 31"/>
                <a:gd name="T14" fmla="*/ 0 w 22"/>
                <a:gd name="T15" fmla="*/ 21 h 31"/>
                <a:gd name="T16" fmla="*/ 0 w 22"/>
                <a:gd name="T17" fmla="*/ 25 h 31"/>
                <a:gd name="T18" fmla="*/ 3 w 22"/>
                <a:gd name="T19" fmla="*/ 28 h 31"/>
                <a:gd name="T20" fmla="*/ 7 w 22"/>
                <a:gd name="T21" fmla="*/ 31 h 31"/>
                <a:gd name="T22" fmla="*/ 11 w 22"/>
                <a:gd name="T23" fmla="*/ 31 h 31"/>
                <a:gd name="T24" fmla="*/ 11 w 22"/>
                <a:gd name="T25" fmla="*/ 31 h 31"/>
                <a:gd name="T26" fmla="*/ 15 w 22"/>
                <a:gd name="T27" fmla="*/ 31 h 31"/>
                <a:gd name="T28" fmla="*/ 19 w 22"/>
                <a:gd name="T29" fmla="*/ 28 h 31"/>
                <a:gd name="T30" fmla="*/ 20 w 22"/>
                <a:gd name="T31" fmla="*/ 25 h 31"/>
                <a:gd name="T32" fmla="*/ 22 w 22"/>
                <a:gd name="T33" fmla="*/ 21 h 31"/>
                <a:gd name="T34" fmla="*/ 22 w 22"/>
                <a:gd name="T35" fmla="*/ 9 h 31"/>
                <a:gd name="T36" fmla="*/ 22 w 22"/>
                <a:gd name="T37" fmla="*/ 9 h 31"/>
                <a:gd name="T38" fmla="*/ 20 w 22"/>
                <a:gd name="T39" fmla="*/ 5 h 31"/>
                <a:gd name="T40" fmla="*/ 19 w 22"/>
                <a:gd name="T41" fmla="*/ 3 h 31"/>
                <a:gd name="T42" fmla="*/ 15 w 22"/>
                <a:gd name="T43" fmla="*/ 0 h 31"/>
                <a:gd name="T44" fmla="*/ 11 w 22"/>
                <a:gd name="T45" fmla="*/ 0 h 31"/>
                <a:gd name="T46" fmla="*/ 11 w 22"/>
                <a:gd name="T47" fmla="*/ 0 h 31"/>
                <a:gd name="T48" fmla="*/ 1 w 22"/>
                <a:gd name="T49" fmla="*/ 21 h 31"/>
                <a:gd name="T50" fmla="*/ 1 w 22"/>
                <a:gd name="T51" fmla="*/ 9 h 31"/>
                <a:gd name="T52" fmla="*/ 1 w 22"/>
                <a:gd name="T53" fmla="*/ 9 h 31"/>
                <a:gd name="T54" fmla="*/ 3 w 22"/>
                <a:gd name="T55" fmla="*/ 7 h 31"/>
                <a:gd name="T56" fmla="*/ 4 w 22"/>
                <a:gd name="T57" fmla="*/ 4 h 31"/>
                <a:gd name="T58" fmla="*/ 7 w 22"/>
                <a:gd name="T59" fmla="*/ 3 h 31"/>
                <a:gd name="T60" fmla="*/ 11 w 22"/>
                <a:gd name="T61" fmla="*/ 3 h 31"/>
                <a:gd name="T62" fmla="*/ 11 w 22"/>
                <a:gd name="T63" fmla="*/ 3 h 31"/>
                <a:gd name="T64" fmla="*/ 13 w 22"/>
                <a:gd name="T65" fmla="*/ 3 h 31"/>
                <a:gd name="T66" fmla="*/ 16 w 22"/>
                <a:gd name="T67" fmla="*/ 4 h 31"/>
                <a:gd name="T68" fmla="*/ 19 w 22"/>
                <a:gd name="T69" fmla="*/ 7 h 31"/>
                <a:gd name="T70" fmla="*/ 19 w 22"/>
                <a:gd name="T71" fmla="*/ 9 h 31"/>
                <a:gd name="T72" fmla="*/ 19 w 22"/>
                <a:gd name="T73" fmla="*/ 21 h 31"/>
                <a:gd name="T74" fmla="*/ 19 w 22"/>
                <a:gd name="T75" fmla="*/ 21 h 31"/>
                <a:gd name="T76" fmla="*/ 19 w 22"/>
                <a:gd name="T77" fmla="*/ 24 h 31"/>
                <a:gd name="T78" fmla="*/ 16 w 22"/>
                <a:gd name="T79" fmla="*/ 27 h 31"/>
                <a:gd name="T80" fmla="*/ 13 w 22"/>
                <a:gd name="T81" fmla="*/ 28 h 31"/>
                <a:gd name="T82" fmla="*/ 11 w 22"/>
                <a:gd name="T83" fmla="*/ 29 h 31"/>
                <a:gd name="T84" fmla="*/ 11 w 22"/>
                <a:gd name="T85" fmla="*/ 29 h 31"/>
                <a:gd name="T86" fmla="*/ 7 w 22"/>
                <a:gd name="T87" fmla="*/ 28 h 31"/>
                <a:gd name="T88" fmla="*/ 4 w 22"/>
                <a:gd name="T89" fmla="*/ 27 h 31"/>
                <a:gd name="T90" fmla="*/ 3 w 22"/>
                <a:gd name="T91" fmla="*/ 24 h 31"/>
                <a:gd name="T92" fmla="*/ 1 w 22"/>
                <a:gd name="T93" fmla="*/ 21 h 31"/>
                <a:gd name="T94" fmla="*/ 1 w 22"/>
                <a:gd name="T95" fmla="*/ 21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164976" name="Freeform 145"/>
            <p:cNvSpPr>
              <a:spLocks/>
            </p:cNvSpPr>
            <p:nvPr/>
          </p:nvSpPr>
          <p:spPr bwMode="white">
            <a:xfrm flipH="1">
              <a:off x="444" y="3750"/>
              <a:ext cx="7" cy="13"/>
            </a:xfrm>
            <a:custGeom>
              <a:avLst/>
              <a:gdLst>
                <a:gd name="T0" fmla="*/ 5 w 12"/>
                <a:gd name="T1" fmla="*/ 0 h 22"/>
                <a:gd name="T2" fmla="*/ 7 w 12"/>
                <a:gd name="T3" fmla="*/ 0 h 22"/>
                <a:gd name="T4" fmla="*/ 7 w 12"/>
                <a:gd name="T5" fmla="*/ 0 h 22"/>
                <a:gd name="T6" fmla="*/ 9 w 12"/>
                <a:gd name="T7" fmla="*/ 0 h 22"/>
                <a:gd name="T8" fmla="*/ 11 w 12"/>
                <a:gd name="T9" fmla="*/ 0 h 22"/>
                <a:gd name="T10" fmla="*/ 12 w 12"/>
                <a:gd name="T11" fmla="*/ 3 h 22"/>
                <a:gd name="T12" fmla="*/ 12 w 12"/>
                <a:gd name="T13" fmla="*/ 4 h 22"/>
                <a:gd name="T14" fmla="*/ 12 w 12"/>
                <a:gd name="T15" fmla="*/ 15 h 22"/>
                <a:gd name="T16" fmla="*/ 12 w 12"/>
                <a:gd name="T17" fmla="*/ 15 h 22"/>
                <a:gd name="T18" fmla="*/ 11 w 12"/>
                <a:gd name="T19" fmla="*/ 19 h 22"/>
                <a:gd name="T20" fmla="*/ 9 w 12"/>
                <a:gd name="T21" fmla="*/ 20 h 22"/>
                <a:gd name="T22" fmla="*/ 7 w 12"/>
                <a:gd name="T23" fmla="*/ 22 h 22"/>
                <a:gd name="T24" fmla="*/ 5 w 12"/>
                <a:gd name="T25" fmla="*/ 22 h 22"/>
                <a:gd name="T26" fmla="*/ 5 w 12"/>
                <a:gd name="T27" fmla="*/ 22 h 22"/>
                <a:gd name="T28" fmla="*/ 4 w 12"/>
                <a:gd name="T29" fmla="*/ 22 h 22"/>
                <a:gd name="T30" fmla="*/ 3 w 12"/>
                <a:gd name="T31" fmla="*/ 20 h 22"/>
                <a:gd name="T32" fmla="*/ 1 w 12"/>
                <a:gd name="T33" fmla="*/ 19 h 22"/>
                <a:gd name="T34" fmla="*/ 0 w 12"/>
                <a:gd name="T35" fmla="*/ 18 h 22"/>
                <a:gd name="T36" fmla="*/ 0 w 12"/>
                <a:gd name="T37" fmla="*/ 5 h 22"/>
                <a:gd name="T38" fmla="*/ 0 w 12"/>
                <a:gd name="T39" fmla="*/ 5 h 22"/>
                <a:gd name="T40" fmla="*/ 3 w 12"/>
                <a:gd name="T41" fmla="*/ 1 h 22"/>
                <a:gd name="T42" fmla="*/ 4 w 12"/>
                <a:gd name="T43" fmla="*/ 0 h 22"/>
                <a:gd name="T44" fmla="*/ 5 w 12"/>
                <a:gd name="T45" fmla="*/ 0 h 22"/>
                <a:gd name="T46" fmla="*/ 5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164977" name="Freeform 146"/>
            <p:cNvSpPr>
              <a:spLocks noEditPoints="1"/>
            </p:cNvSpPr>
            <p:nvPr/>
          </p:nvSpPr>
          <p:spPr bwMode="white">
            <a:xfrm flipH="1">
              <a:off x="443" y="3742"/>
              <a:ext cx="19" cy="22"/>
            </a:xfrm>
            <a:custGeom>
              <a:avLst/>
              <a:gdLst>
                <a:gd name="T0" fmla="*/ 26 w 32"/>
                <a:gd name="T1" fmla="*/ 12 h 36"/>
                <a:gd name="T2" fmla="*/ 24 w 32"/>
                <a:gd name="T3" fmla="*/ 12 h 36"/>
                <a:gd name="T4" fmla="*/ 24 w 32"/>
                <a:gd name="T5" fmla="*/ 12 h 36"/>
                <a:gd name="T6" fmla="*/ 23 w 32"/>
                <a:gd name="T7" fmla="*/ 13 h 36"/>
                <a:gd name="T8" fmla="*/ 20 w 32"/>
                <a:gd name="T9" fmla="*/ 14 h 36"/>
                <a:gd name="T10" fmla="*/ 19 w 32"/>
                <a:gd name="T11" fmla="*/ 17 h 36"/>
                <a:gd name="T12" fmla="*/ 19 w 32"/>
                <a:gd name="T13" fmla="*/ 18 h 36"/>
                <a:gd name="T14" fmla="*/ 19 w 32"/>
                <a:gd name="T15" fmla="*/ 31 h 36"/>
                <a:gd name="T16" fmla="*/ 19 w 32"/>
                <a:gd name="T17" fmla="*/ 31 h 36"/>
                <a:gd name="T18" fmla="*/ 19 w 32"/>
                <a:gd name="T19" fmla="*/ 32 h 36"/>
                <a:gd name="T20" fmla="*/ 20 w 32"/>
                <a:gd name="T21" fmla="*/ 35 h 36"/>
                <a:gd name="T22" fmla="*/ 20 w 32"/>
                <a:gd name="T23" fmla="*/ 35 h 36"/>
                <a:gd name="T24" fmla="*/ 23 w 32"/>
                <a:gd name="T25" fmla="*/ 36 h 36"/>
                <a:gd name="T26" fmla="*/ 24 w 32"/>
                <a:gd name="T27" fmla="*/ 36 h 36"/>
                <a:gd name="T28" fmla="*/ 26 w 32"/>
                <a:gd name="T29" fmla="*/ 36 h 36"/>
                <a:gd name="T30" fmla="*/ 26 w 32"/>
                <a:gd name="T31" fmla="*/ 36 h 36"/>
                <a:gd name="T32" fmla="*/ 28 w 32"/>
                <a:gd name="T33" fmla="*/ 35 h 36"/>
                <a:gd name="T34" fmla="*/ 30 w 32"/>
                <a:gd name="T35" fmla="*/ 33 h 36"/>
                <a:gd name="T36" fmla="*/ 31 w 32"/>
                <a:gd name="T37" fmla="*/ 31 h 36"/>
                <a:gd name="T38" fmla="*/ 32 w 32"/>
                <a:gd name="T39" fmla="*/ 28 h 36"/>
                <a:gd name="T40" fmla="*/ 32 w 32"/>
                <a:gd name="T41" fmla="*/ 17 h 36"/>
                <a:gd name="T42" fmla="*/ 32 w 32"/>
                <a:gd name="T43" fmla="*/ 17 h 36"/>
                <a:gd name="T44" fmla="*/ 31 w 32"/>
                <a:gd name="T45" fmla="*/ 14 h 36"/>
                <a:gd name="T46" fmla="*/ 30 w 32"/>
                <a:gd name="T47" fmla="*/ 13 h 36"/>
                <a:gd name="T48" fmla="*/ 30 w 32"/>
                <a:gd name="T49" fmla="*/ 13 h 36"/>
                <a:gd name="T50" fmla="*/ 28 w 32"/>
                <a:gd name="T51" fmla="*/ 12 h 36"/>
                <a:gd name="T52" fmla="*/ 26 w 32"/>
                <a:gd name="T53" fmla="*/ 12 h 36"/>
                <a:gd name="T54" fmla="*/ 26 w 32"/>
                <a:gd name="T55" fmla="*/ 12 h 36"/>
                <a:gd name="T56" fmla="*/ 22 w 32"/>
                <a:gd name="T57" fmla="*/ 33 h 36"/>
                <a:gd name="T58" fmla="*/ 22 w 32"/>
                <a:gd name="T59" fmla="*/ 33 h 36"/>
                <a:gd name="T60" fmla="*/ 20 w 32"/>
                <a:gd name="T61" fmla="*/ 31 h 36"/>
                <a:gd name="T62" fmla="*/ 20 w 32"/>
                <a:gd name="T63" fmla="*/ 18 h 36"/>
                <a:gd name="T64" fmla="*/ 20 w 32"/>
                <a:gd name="T65" fmla="*/ 18 h 36"/>
                <a:gd name="T66" fmla="*/ 22 w 32"/>
                <a:gd name="T67" fmla="*/ 16 h 36"/>
                <a:gd name="T68" fmla="*/ 24 w 32"/>
                <a:gd name="T69" fmla="*/ 13 h 36"/>
                <a:gd name="T70" fmla="*/ 26 w 32"/>
                <a:gd name="T71" fmla="*/ 13 h 36"/>
                <a:gd name="T72" fmla="*/ 26 w 32"/>
                <a:gd name="T73" fmla="*/ 13 h 36"/>
                <a:gd name="T74" fmla="*/ 30 w 32"/>
                <a:gd name="T75" fmla="*/ 14 h 36"/>
                <a:gd name="T76" fmla="*/ 30 w 32"/>
                <a:gd name="T77" fmla="*/ 14 h 36"/>
                <a:gd name="T78" fmla="*/ 31 w 32"/>
                <a:gd name="T79" fmla="*/ 17 h 36"/>
                <a:gd name="T80" fmla="*/ 31 w 32"/>
                <a:gd name="T81" fmla="*/ 28 h 36"/>
                <a:gd name="T82" fmla="*/ 31 w 32"/>
                <a:gd name="T83" fmla="*/ 28 h 36"/>
                <a:gd name="T84" fmla="*/ 30 w 32"/>
                <a:gd name="T85" fmla="*/ 32 h 36"/>
                <a:gd name="T86" fmla="*/ 26 w 32"/>
                <a:gd name="T87" fmla="*/ 35 h 36"/>
                <a:gd name="T88" fmla="*/ 24 w 32"/>
                <a:gd name="T89" fmla="*/ 35 h 36"/>
                <a:gd name="T90" fmla="*/ 24 w 32"/>
                <a:gd name="T91" fmla="*/ 35 h 36"/>
                <a:gd name="T92" fmla="*/ 22 w 32"/>
                <a:gd name="T93" fmla="*/ 33 h 36"/>
                <a:gd name="T94" fmla="*/ 22 w 32"/>
                <a:gd name="T95" fmla="*/ 33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164978" name="Freeform 147"/>
            <p:cNvSpPr>
              <a:spLocks/>
            </p:cNvSpPr>
            <p:nvPr/>
          </p:nvSpPr>
          <p:spPr bwMode="white">
            <a:xfrm flipH="1">
              <a:off x="450" y="3756"/>
              <a:ext cx="8" cy="14"/>
            </a:xfrm>
            <a:custGeom>
              <a:avLst/>
              <a:gdLst>
                <a:gd name="T0" fmla="*/ 5 w 13"/>
                <a:gd name="T1" fmla="*/ 0 h 26"/>
                <a:gd name="T2" fmla="*/ 7 w 13"/>
                <a:gd name="T3" fmla="*/ 0 h 26"/>
                <a:gd name="T4" fmla="*/ 7 w 13"/>
                <a:gd name="T5" fmla="*/ 0 h 26"/>
                <a:gd name="T6" fmla="*/ 9 w 13"/>
                <a:gd name="T7" fmla="*/ 0 h 26"/>
                <a:gd name="T8" fmla="*/ 12 w 13"/>
                <a:gd name="T9" fmla="*/ 1 h 26"/>
                <a:gd name="T10" fmla="*/ 13 w 13"/>
                <a:gd name="T11" fmla="*/ 3 h 26"/>
                <a:gd name="T12" fmla="*/ 13 w 13"/>
                <a:gd name="T13" fmla="*/ 6 h 26"/>
                <a:gd name="T14" fmla="*/ 13 w 13"/>
                <a:gd name="T15" fmla="*/ 19 h 26"/>
                <a:gd name="T16" fmla="*/ 13 w 13"/>
                <a:gd name="T17" fmla="*/ 19 h 26"/>
                <a:gd name="T18" fmla="*/ 13 w 13"/>
                <a:gd name="T19" fmla="*/ 22 h 26"/>
                <a:gd name="T20" fmla="*/ 12 w 13"/>
                <a:gd name="T21" fmla="*/ 23 h 26"/>
                <a:gd name="T22" fmla="*/ 9 w 13"/>
                <a:gd name="T23" fmla="*/ 26 h 26"/>
                <a:gd name="T24" fmla="*/ 7 w 13"/>
                <a:gd name="T25" fmla="*/ 26 h 26"/>
                <a:gd name="T26" fmla="*/ 5 w 13"/>
                <a:gd name="T27" fmla="*/ 26 h 26"/>
                <a:gd name="T28" fmla="*/ 5 w 13"/>
                <a:gd name="T29" fmla="*/ 26 h 26"/>
                <a:gd name="T30" fmla="*/ 4 w 13"/>
                <a:gd name="T31" fmla="*/ 26 h 26"/>
                <a:gd name="T32" fmla="*/ 1 w 13"/>
                <a:gd name="T33" fmla="*/ 24 h 26"/>
                <a:gd name="T34" fmla="*/ 0 w 13"/>
                <a:gd name="T35" fmla="*/ 23 h 26"/>
                <a:gd name="T36" fmla="*/ 0 w 13"/>
                <a:gd name="T37" fmla="*/ 20 h 26"/>
                <a:gd name="T38" fmla="*/ 0 w 13"/>
                <a:gd name="T39" fmla="*/ 8 h 26"/>
                <a:gd name="T40" fmla="*/ 0 w 13"/>
                <a:gd name="T41" fmla="*/ 8 h 26"/>
                <a:gd name="T42" fmla="*/ 0 w 13"/>
                <a:gd name="T43" fmla="*/ 6 h 26"/>
                <a:gd name="T44" fmla="*/ 1 w 13"/>
                <a:gd name="T45" fmla="*/ 3 h 26"/>
                <a:gd name="T46" fmla="*/ 4 w 13"/>
                <a:gd name="T47" fmla="*/ 1 h 26"/>
                <a:gd name="T48" fmla="*/ 5 w 13"/>
                <a:gd name="T49" fmla="*/ 0 h 26"/>
                <a:gd name="T50" fmla="*/ 5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164979" name="Freeform 148"/>
            <p:cNvSpPr>
              <a:spLocks noEditPoints="1"/>
            </p:cNvSpPr>
            <p:nvPr/>
          </p:nvSpPr>
          <p:spPr bwMode="white">
            <a:xfrm flipH="1">
              <a:off x="450" y="3755"/>
              <a:ext cx="10" cy="16"/>
            </a:xfrm>
            <a:custGeom>
              <a:avLst/>
              <a:gdLst>
                <a:gd name="T0" fmla="*/ 8 w 16"/>
                <a:gd name="T1" fmla="*/ 0 h 28"/>
                <a:gd name="T2" fmla="*/ 6 w 16"/>
                <a:gd name="T3" fmla="*/ 0 h 28"/>
                <a:gd name="T4" fmla="*/ 6 w 16"/>
                <a:gd name="T5" fmla="*/ 0 h 28"/>
                <a:gd name="T6" fmla="*/ 4 w 16"/>
                <a:gd name="T7" fmla="*/ 1 h 28"/>
                <a:gd name="T8" fmla="*/ 2 w 16"/>
                <a:gd name="T9" fmla="*/ 4 h 28"/>
                <a:gd name="T10" fmla="*/ 1 w 16"/>
                <a:gd name="T11" fmla="*/ 7 h 28"/>
                <a:gd name="T12" fmla="*/ 0 w 16"/>
                <a:gd name="T13" fmla="*/ 9 h 28"/>
                <a:gd name="T14" fmla="*/ 0 w 16"/>
                <a:gd name="T15" fmla="*/ 21 h 28"/>
                <a:gd name="T16" fmla="*/ 0 w 16"/>
                <a:gd name="T17" fmla="*/ 21 h 28"/>
                <a:gd name="T18" fmla="*/ 1 w 16"/>
                <a:gd name="T19" fmla="*/ 24 h 28"/>
                <a:gd name="T20" fmla="*/ 2 w 16"/>
                <a:gd name="T21" fmla="*/ 27 h 28"/>
                <a:gd name="T22" fmla="*/ 2 w 16"/>
                <a:gd name="T23" fmla="*/ 27 h 28"/>
                <a:gd name="T24" fmla="*/ 4 w 16"/>
                <a:gd name="T25" fmla="*/ 28 h 28"/>
                <a:gd name="T26" fmla="*/ 6 w 16"/>
                <a:gd name="T27" fmla="*/ 28 h 28"/>
                <a:gd name="T28" fmla="*/ 9 w 16"/>
                <a:gd name="T29" fmla="*/ 28 h 28"/>
                <a:gd name="T30" fmla="*/ 9 w 16"/>
                <a:gd name="T31" fmla="*/ 28 h 28"/>
                <a:gd name="T32" fmla="*/ 12 w 16"/>
                <a:gd name="T33" fmla="*/ 27 h 28"/>
                <a:gd name="T34" fmla="*/ 13 w 16"/>
                <a:gd name="T35" fmla="*/ 25 h 28"/>
                <a:gd name="T36" fmla="*/ 14 w 16"/>
                <a:gd name="T37" fmla="*/ 23 h 28"/>
                <a:gd name="T38" fmla="*/ 16 w 16"/>
                <a:gd name="T39" fmla="*/ 20 h 28"/>
                <a:gd name="T40" fmla="*/ 16 w 16"/>
                <a:gd name="T41" fmla="*/ 7 h 28"/>
                <a:gd name="T42" fmla="*/ 16 w 16"/>
                <a:gd name="T43" fmla="*/ 7 h 28"/>
                <a:gd name="T44" fmla="*/ 14 w 16"/>
                <a:gd name="T45" fmla="*/ 4 h 28"/>
                <a:gd name="T46" fmla="*/ 13 w 16"/>
                <a:gd name="T47" fmla="*/ 1 h 28"/>
                <a:gd name="T48" fmla="*/ 13 w 16"/>
                <a:gd name="T49" fmla="*/ 1 h 28"/>
                <a:gd name="T50" fmla="*/ 10 w 16"/>
                <a:gd name="T51" fmla="*/ 0 h 28"/>
                <a:gd name="T52" fmla="*/ 8 w 16"/>
                <a:gd name="T53" fmla="*/ 0 h 28"/>
                <a:gd name="T54" fmla="*/ 8 w 16"/>
                <a:gd name="T55" fmla="*/ 0 h 28"/>
                <a:gd name="T56" fmla="*/ 9 w 16"/>
                <a:gd name="T57" fmla="*/ 2 h 28"/>
                <a:gd name="T58" fmla="*/ 9 w 16"/>
                <a:gd name="T59" fmla="*/ 2 h 28"/>
                <a:gd name="T60" fmla="*/ 12 w 16"/>
                <a:gd name="T61" fmla="*/ 2 h 28"/>
                <a:gd name="T62" fmla="*/ 12 w 16"/>
                <a:gd name="T63" fmla="*/ 2 h 28"/>
                <a:gd name="T64" fmla="*/ 13 w 16"/>
                <a:gd name="T65" fmla="*/ 4 h 28"/>
                <a:gd name="T66" fmla="*/ 13 w 16"/>
                <a:gd name="T67" fmla="*/ 7 h 28"/>
                <a:gd name="T68" fmla="*/ 13 w 16"/>
                <a:gd name="T69" fmla="*/ 20 h 28"/>
                <a:gd name="T70" fmla="*/ 13 w 16"/>
                <a:gd name="T71" fmla="*/ 20 h 28"/>
                <a:gd name="T72" fmla="*/ 12 w 16"/>
                <a:gd name="T73" fmla="*/ 24 h 28"/>
                <a:gd name="T74" fmla="*/ 10 w 16"/>
                <a:gd name="T75" fmla="*/ 25 h 28"/>
                <a:gd name="T76" fmla="*/ 8 w 16"/>
                <a:gd name="T77" fmla="*/ 25 h 28"/>
                <a:gd name="T78" fmla="*/ 6 w 16"/>
                <a:gd name="T79" fmla="*/ 27 h 28"/>
                <a:gd name="T80" fmla="*/ 6 w 16"/>
                <a:gd name="T81" fmla="*/ 27 h 28"/>
                <a:gd name="T82" fmla="*/ 4 w 16"/>
                <a:gd name="T83" fmla="*/ 25 h 28"/>
                <a:gd name="T84" fmla="*/ 4 w 16"/>
                <a:gd name="T85" fmla="*/ 25 h 28"/>
                <a:gd name="T86" fmla="*/ 2 w 16"/>
                <a:gd name="T87" fmla="*/ 24 h 28"/>
                <a:gd name="T88" fmla="*/ 2 w 16"/>
                <a:gd name="T89" fmla="*/ 21 h 28"/>
                <a:gd name="T90" fmla="*/ 2 w 16"/>
                <a:gd name="T91" fmla="*/ 9 h 28"/>
                <a:gd name="T92" fmla="*/ 2 w 16"/>
                <a:gd name="T93" fmla="*/ 9 h 28"/>
                <a:gd name="T94" fmla="*/ 4 w 16"/>
                <a:gd name="T95" fmla="*/ 5 h 28"/>
                <a:gd name="T96" fmla="*/ 5 w 16"/>
                <a:gd name="T97" fmla="*/ 2 h 28"/>
                <a:gd name="T98" fmla="*/ 6 w 16"/>
                <a:gd name="T99" fmla="*/ 2 h 28"/>
                <a:gd name="T100" fmla="*/ 6 w 16"/>
                <a:gd name="T101" fmla="*/ 2 h 28"/>
                <a:gd name="T102" fmla="*/ 9 w 16"/>
                <a:gd name="T103" fmla="*/ 2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164980" name="Freeform 149"/>
            <p:cNvSpPr>
              <a:spLocks/>
            </p:cNvSpPr>
            <p:nvPr/>
          </p:nvSpPr>
          <p:spPr bwMode="white">
            <a:xfrm flipH="1">
              <a:off x="458" y="3761"/>
              <a:ext cx="8" cy="15"/>
            </a:xfrm>
            <a:custGeom>
              <a:avLst/>
              <a:gdLst>
                <a:gd name="T0" fmla="*/ 5 w 13"/>
                <a:gd name="T1" fmla="*/ 0 h 25"/>
                <a:gd name="T2" fmla="*/ 6 w 13"/>
                <a:gd name="T3" fmla="*/ 0 h 25"/>
                <a:gd name="T4" fmla="*/ 6 w 13"/>
                <a:gd name="T5" fmla="*/ 0 h 25"/>
                <a:gd name="T6" fmla="*/ 9 w 13"/>
                <a:gd name="T7" fmla="*/ 0 h 25"/>
                <a:gd name="T8" fmla="*/ 10 w 13"/>
                <a:gd name="T9" fmla="*/ 1 h 25"/>
                <a:gd name="T10" fmla="*/ 12 w 13"/>
                <a:gd name="T11" fmla="*/ 2 h 25"/>
                <a:gd name="T12" fmla="*/ 13 w 13"/>
                <a:gd name="T13" fmla="*/ 5 h 25"/>
                <a:gd name="T14" fmla="*/ 13 w 13"/>
                <a:gd name="T15" fmla="*/ 18 h 25"/>
                <a:gd name="T16" fmla="*/ 13 w 13"/>
                <a:gd name="T17" fmla="*/ 18 h 25"/>
                <a:gd name="T18" fmla="*/ 12 w 13"/>
                <a:gd name="T19" fmla="*/ 21 h 25"/>
                <a:gd name="T20" fmla="*/ 10 w 13"/>
                <a:gd name="T21" fmla="*/ 22 h 25"/>
                <a:gd name="T22" fmla="*/ 9 w 13"/>
                <a:gd name="T23" fmla="*/ 25 h 25"/>
                <a:gd name="T24" fmla="*/ 6 w 13"/>
                <a:gd name="T25" fmla="*/ 25 h 25"/>
                <a:gd name="T26" fmla="*/ 5 w 13"/>
                <a:gd name="T27" fmla="*/ 25 h 25"/>
                <a:gd name="T28" fmla="*/ 5 w 13"/>
                <a:gd name="T29" fmla="*/ 25 h 25"/>
                <a:gd name="T30" fmla="*/ 2 w 13"/>
                <a:gd name="T31" fmla="*/ 25 h 25"/>
                <a:gd name="T32" fmla="*/ 1 w 13"/>
                <a:gd name="T33" fmla="*/ 25 h 25"/>
                <a:gd name="T34" fmla="*/ 0 w 13"/>
                <a:gd name="T35" fmla="*/ 22 h 25"/>
                <a:gd name="T36" fmla="*/ 0 w 13"/>
                <a:gd name="T37" fmla="*/ 20 h 25"/>
                <a:gd name="T38" fmla="*/ 0 w 13"/>
                <a:gd name="T39" fmla="*/ 8 h 25"/>
                <a:gd name="T40" fmla="*/ 0 w 13"/>
                <a:gd name="T41" fmla="*/ 8 h 25"/>
                <a:gd name="T42" fmla="*/ 0 w 13"/>
                <a:gd name="T43" fmla="*/ 5 h 25"/>
                <a:gd name="T44" fmla="*/ 1 w 13"/>
                <a:gd name="T45" fmla="*/ 2 h 25"/>
                <a:gd name="T46" fmla="*/ 2 w 13"/>
                <a:gd name="T47" fmla="*/ 1 h 25"/>
                <a:gd name="T48" fmla="*/ 5 w 13"/>
                <a:gd name="T49" fmla="*/ 0 h 25"/>
                <a:gd name="T50" fmla="*/ 5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164981" name="Freeform 150"/>
            <p:cNvSpPr>
              <a:spLocks noEditPoints="1"/>
            </p:cNvSpPr>
            <p:nvPr/>
          </p:nvSpPr>
          <p:spPr bwMode="white">
            <a:xfrm flipH="1">
              <a:off x="458" y="3761"/>
              <a:ext cx="8" cy="17"/>
            </a:xfrm>
            <a:custGeom>
              <a:avLst/>
              <a:gdLst>
                <a:gd name="T0" fmla="*/ 8 w 15"/>
                <a:gd name="T1" fmla="*/ 0 h 28"/>
                <a:gd name="T2" fmla="*/ 7 w 15"/>
                <a:gd name="T3" fmla="*/ 2 h 28"/>
                <a:gd name="T4" fmla="*/ 7 w 15"/>
                <a:gd name="T5" fmla="*/ 2 h 28"/>
                <a:gd name="T6" fmla="*/ 4 w 15"/>
                <a:gd name="T7" fmla="*/ 2 h 28"/>
                <a:gd name="T8" fmla="*/ 3 w 15"/>
                <a:gd name="T9" fmla="*/ 4 h 28"/>
                <a:gd name="T10" fmla="*/ 0 w 15"/>
                <a:gd name="T11" fmla="*/ 7 h 28"/>
                <a:gd name="T12" fmla="*/ 0 w 15"/>
                <a:gd name="T13" fmla="*/ 10 h 28"/>
                <a:gd name="T14" fmla="*/ 0 w 15"/>
                <a:gd name="T15" fmla="*/ 22 h 28"/>
                <a:gd name="T16" fmla="*/ 0 w 15"/>
                <a:gd name="T17" fmla="*/ 22 h 28"/>
                <a:gd name="T18" fmla="*/ 0 w 15"/>
                <a:gd name="T19" fmla="*/ 24 h 28"/>
                <a:gd name="T20" fmla="*/ 3 w 15"/>
                <a:gd name="T21" fmla="*/ 27 h 28"/>
                <a:gd name="T22" fmla="*/ 3 w 15"/>
                <a:gd name="T23" fmla="*/ 27 h 28"/>
                <a:gd name="T24" fmla="*/ 4 w 15"/>
                <a:gd name="T25" fmla="*/ 28 h 28"/>
                <a:gd name="T26" fmla="*/ 7 w 15"/>
                <a:gd name="T27" fmla="*/ 28 h 28"/>
                <a:gd name="T28" fmla="*/ 8 w 15"/>
                <a:gd name="T29" fmla="*/ 28 h 28"/>
                <a:gd name="T30" fmla="*/ 8 w 15"/>
                <a:gd name="T31" fmla="*/ 28 h 28"/>
                <a:gd name="T32" fmla="*/ 11 w 15"/>
                <a:gd name="T33" fmla="*/ 27 h 28"/>
                <a:gd name="T34" fmla="*/ 14 w 15"/>
                <a:gd name="T35" fmla="*/ 26 h 28"/>
                <a:gd name="T36" fmla="*/ 15 w 15"/>
                <a:gd name="T37" fmla="*/ 23 h 28"/>
                <a:gd name="T38" fmla="*/ 15 w 15"/>
                <a:gd name="T39" fmla="*/ 20 h 28"/>
                <a:gd name="T40" fmla="*/ 15 w 15"/>
                <a:gd name="T41" fmla="*/ 7 h 28"/>
                <a:gd name="T42" fmla="*/ 15 w 15"/>
                <a:gd name="T43" fmla="*/ 7 h 28"/>
                <a:gd name="T44" fmla="*/ 15 w 15"/>
                <a:gd name="T45" fmla="*/ 4 h 28"/>
                <a:gd name="T46" fmla="*/ 14 w 15"/>
                <a:gd name="T47" fmla="*/ 2 h 28"/>
                <a:gd name="T48" fmla="*/ 14 w 15"/>
                <a:gd name="T49" fmla="*/ 2 h 28"/>
                <a:gd name="T50" fmla="*/ 11 w 15"/>
                <a:gd name="T51" fmla="*/ 0 h 28"/>
                <a:gd name="T52" fmla="*/ 8 w 15"/>
                <a:gd name="T53" fmla="*/ 0 h 28"/>
                <a:gd name="T54" fmla="*/ 8 w 15"/>
                <a:gd name="T55" fmla="*/ 0 h 28"/>
                <a:gd name="T56" fmla="*/ 8 w 15"/>
                <a:gd name="T57" fmla="*/ 3 h 28"/>
                <a:gd name="T58" fmla="*/ 8 w 15"/>
                <a:gd name="T59" fmla="*/ 3 h 28"/>
                <a:gd name="T60" fmla="*/ 12 w 15"/>
                <a:gd name="T61" fmla="*/ 3 h 28"/>
                <a:gd name="T62" fmla="*/ 12 w 15"/>
                <a:gd name="T63" fmla="*/ 3 h 28"/>
                <a:gd name="T64" fmla="*/ 14 w 15"/>
                <a:gd name="T65" fmla="*/ 6 h 28"/>
                <a:gd name="T66" fmla="*/ 14 w 15"/>
                <a:gd name="T67" fmla="*/ 7 h 28"/>
                <a:gd name="T68" fmla="*/ 14 w 15"/>
                <a:gd name="T69" fmla="*/ 20 h 28"/>
                <a:gd name="T70" fmla="*/ 14 w 15"/>
                <a:gd name="T71" fmla="*/ 20 h 28"/>
                <a:gd name="T72" fmla="*/ 12 w 15"/>
                <a:gd name="T73" fmla="*/ 24 h 28"/>
                <a:gd name="T74" fmla="*/ 11 w 15"/>
                <a:gd name="T75" fmla="*/ 26 h 28"/>
                <a:gd name="T76" fmla="*/ 8 w 15"/>
                <a:gd name="T77" fmla="*/ 27 h 28"/>
                <a:gd name="T78" fmla="*/ 7 w 15"/>
                <a:gd name="T79" fmla="*/ 27 h 28"/>
                <a:gd name="T80" fmla="*/ 7 w 15"/>
                <a:gd name="T81" fmla="*/ 27 h 28"/>
                <a:gd name="T82" fmla="*/ 4 w 15"/>
                <a:gd name="T83" fmla="*/ 26 h 28"/>
                <a:gd name="T84" fmla="*/ 4 w 15"/>
                <a:gd name="T85" fmla="*/ 26 h 28"/>
                <a:gd name="T86" fmla="*/ 3 w 15"/>
                <a:gd name="T87" fmla="*/ 24 h 28"/>
                <a:gd name="T88" fmla="*/ 2 w 15"/>
                <a:gd name="T89" fmla="*/ 22 h 28"/>
                <a:gd name="T90" fmla="*/ 2 w 15"/>
                <a:gd name="T91" fmla="*/ 10 h 28"/>
                <a:gd name="T92" fmla="*/ 2 w 15"/>
                <a:gd name="T93" fmla="*/ 10 h 28"/>
                <a:gd name="T94" fmla="*/ 4 w 15"/>
                <a:gd name="T95" fmla="*/ 6 h 28"/>
                <a:gd name="T96" fmla="*/ 6 w 15"/>
                <a:gd name="T97" fmla="*/ 3 h 28"/>
                <a:gd name="T98" fmla="*/ 7 w 15"/>
                <a:gd name="T99" fmla="*/ 3 h 28"/>
                <a:gd name="T100" fmla="*/ 7 w 15"/>
                <a:gd name="T101" fmla="*/ 3 h 28"/>
                <a:gd name="T102" fmla="*/ 8 w 15"/>
                <a:gd name="T103" fmla="*/ 3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164982" name="Freeform 151"/>
            <p:cNvSpPr>
              <a:spLocks/>
            </p:cNvSpPr>
            <p:nvPr/>
          </p:nvSpPr>
          <p:spPr bwMode="white">
            <a:xfrm flipH="1">
              <a:off x="466" y="3765"/>
              <a:ext cx="10" cy="17"/>
            </a:xfrm>
            <a:custGeom>
              <a:avLst/>
              <a:gdLst>
                <a:gd name="T0" fmla="*/ 7 w 16"/>
                <a:gd name="T1" fmla="*/ 0 h 30"/>
                <a:gd name="T2" fmla="*/ 10 w 16"/>
                <a:gd name="T3" fmla="*/ 0 h 30"/>
                <a:gd name="T4" fmla="*/ 10 w 16"/>
                <a:gd name="T5" fmla="*/ 0 h 30"/>
                <a:gd name="T6" fmla="*/ 12 w 16"/>
                <a:gd name="T7" fmla="*/ 0 h 30"/>
                <a:gd name="T8" fmla="*/ 14 w 16"/>
                <a:gd name="T9" fmla="*/ 2 h 30"/>
                <a:gd name="T10" fmla="*/ 16 w 16"/>
                <a:gd name="T11" fmla="*/ 3 h 30"/>
                <a:gd name="T12" fmla="*/ 16 w 16"/>
                <a:gd name="T13" fmla="*/ 6 h 30"/>
                <a:gd name="T14" fmla="*/ 16 w 16"/>
                <a:gd name="T15" fmla="*/ 20 h 30"/>
                <a:gd name="T16" fmla="*/ 16 w 16"/>
                <a:gd name="T17" fmla="*/ 20 h 30"/>
                <a:gd name="T18" fmla="*/ 16 w 16"/>
                <a:gd name="T19" fmla="*/ 23 h 30"/>
                <a:gd name="T20" fmla="*/ 14 w 16"/>
                <a:gd name="T21" fmla="*/ 26 h 30"/>
                <a:gd name="T22" fmla="*/ 12 w 16"/>
                <a:gd name="T23" fmla="*/ 28 h 30"/>
                <a:gd name="T24" fmla="*/ 10 w 16"/>
                <a:gd name="T25" fmla="*/ 30 h 30"/>
                <a:gd name="T26" fmla="*/ 7 w 16"/>
                <a:gd name="T27" fmla="*/ 30 h 30"/>
                <a:gd name="T28" fmla="*/ 7 w 16"/>
                <a:gd name="T29" fmla="*/ 30 h 30"/>
                <a:gd name="T30" fmla="*/ 4 w 16"/>
                <a:gd name="T31" fmla="*/ 30 h 30"/>
                <a:gd name="T32" fmla="*/ 3 w 16"/>
                <a:gd name="T33" fmla="*/ 28 h 30"/>
                <a:gd name="T34" fmla="*/ 0 w 16"/>
                <a:gd name="T35" fmla="*/ 26 h 30"/>
                <a:gd name="T36" fmla="*/ 0 w 16"/>
                <a:gd name="T37" fmla="*/ 23 h 30"/>
                <a:gd name="T38" fmla="*/ 0 w 16"/>
                <a:gd name="T39" fmla="*/ 8 h 30"/>
                <a:gd name="T40" fmla="*/ 0 w 16"/>
                <a:gd name="T41" fmla="*/ 8 h 30"/>
                <a:gd name="T42" fmla="*/ 0 w 16"/>
                <a:gd name="T43" fmla="*/ 6 h 30"/>
                <a:gd name="T44" fmla="*/ 3 w 16"/>
                <a:gd name="T45" fmla="*/ 3 h 30"/>
                <a:gd name="T46" fmla="*/ 4 w 16"/>
                <a:gd name="T47" fmla="*/ 2 h 30"/>
                <a:gd name="T48" fmla="*/ 7 w 16"/>
                <a:gd name="T49" fmla="*/ 0 h 30"/>
                <a:gd name="T50" fmla="*/ 7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164983" name="Freeform 152"/>
            <p:cNvSpPr>
              <a:spLocks noEditPoints="1"/>
            </p:cNvSpPr>
            <p:nvPr/>
          </p:nvSpPr>
          <p:spPr bwMode="white">
            <a:xfrm flipH="1">
              <a:off x="466" y="3764"/>
              <a:ext cx="12" cy="18"/>
            </a:xfrm>
            <a:custGeom>
              <a:avLst/>
              <a:gdLst>
                <a:gd name="T0" fmla="*/ 11 w 19"/>
                <a:gd name="T1" fmla="*/ 0 h 31"/>
                <a:gd name="T2" fmla="*/ 11 w 19"/>
                <a:gd name="T3" fmla="*/ 0 h 31"/>
                <a:gd name="T4" fmla="*/ 8 w 19"/>
                <a:gd name="T5" fmla="*/ 0 h 31"/>
                <a:gd name="T6" fmla="*/ 8 w 19"/>
                <a:gd name="T7" fmla="*/ 0 h 31"/>
                <a:gd name="T8" fmla="*/ 5 w 19"/>
                <a:gd name="T9" fmla="*/ 1 h 31"/>
                <a:gd name="T10" fmla="*/ 3 w 19"/>
                <a:gd name="T11" fmla="*/ 4 h 31"/>
                <a:gd name="T12" fmla="*/ 1 w 19"/>
                <a:gd name="T13" fmla="*/ 7 h 31"/>
                <a:gd name="T14" fmla="*/ 0 w 19"/>
                <a:gd name="T15" fmla="*/ 9 h 31"/>
                <a:gd name="T16" fmla="*/ 0 w 19"/>
                <a:gd name="T17" fmla="*/ 24 h 31"/>
                <a:gd name="T18" fmla="*/ 0 w 19"/>
                <a:gd name="T19" fmla="*/ 24 h 31"/>
                <a:gd name="T20" fmla="*/ 1 w 19"/>
                <a:gd name="T21" fmla="*/ 28 h 31"/>
                <a:gd name="T22" fmla="*/ 3 w 19"/>
                <a:gd name="T23" fmla="*/ 29 h 31"/>
                <a:gd name="T24" fmla="*/ 3 w 19"/>
                <a:gd name="T25" fmla="*/ 29 h 31"/>
                <a:gd name="T26" fmla="*/ 5 w 19"/>
                <a:gd name="T27" fmla="*/ 31 h 31"/>
                <a:gd name="T28" fmla="*/ 8 w 19"/>
                <a:gd name="T29" fmla="*/ 31 h 31"/>
                <a:gd name="T30" fmla="*/ 11 w 19"/>
                <a:gd name="T31" fmla="*/ 31 h 31"/>
                <a:gd name="T32" fmla="*/ 11 w 19"/>
                <a:gd name="T33" fmla="*/ 31 h 31"/>
                <a:gd name="T34" fmla="*/ 13 w 19"/>
                <a:gd name="T35" fmla="*/ 29 h 31"/>
                <a:gd name="T36" fmla="*/ 16 w 19"/>
                <a:gd name="T37" fmla="*/ 28 h 31"/>
                <a:gd name="T38" fmla="*/ 17 w 19"/>
                <a:gd name="T39" fmla="*/ 25 h 31"/>
                <a:gd name="T40" fmla="*/ 19 w 19"/>
                <a:gd name="T41" fmla="*/ 21 h 31"/>
                <a:gd name="T42" fmla="*/ 19 w 19"/>
                <a:gd name="T43" fmla="*/ 7 h 31"/>
                <a:gd name="T44" fmla="*/ 19 w 19"/>
                <a:gd name="T45" fmla="*/ 7 h 31"/>
                <a:gd name="T46" fmla="*/ 17 w 19"/>
                <a:gd name="T47" fmla="*/ 4 h 31"/>
                <a:gd name="T48" fmla="*/ 16 w 19"/>
                <a:gd name="T49" fmla="*/ 1 h 31"/>
                <a:gd name="T50" fmla="*/ 16 w 19"/>
                <a:gd name="T51" fmla="*/ 1 h 31"/>
                <a:gd name="T52" fmla="*/ 13 w 19"/>
                <a:gd name="T53" fmla="*/ 0 h 31"/>
                <a:gd name="T54" fmla="*/ 11 w 19"/>
                <a:gd name="T55" fmla="*/ 0 h 31"/>
                <a:gd name="T56" fmla="*/ 11 w 19"/>
                <a:gd name="T57" fmla="*/ 0 h 31"/>
                <a:gd name="T58" fmla="*/ 11 w 19"/>
                <a:gd name="T59" fmla="*/ 1 h 31"/>
                <a:gd name="T60" fmla="*/ 11 w 19"/>
                <a:gd name="T61" fmla="*/ 1 h 31"/>
                <a:gd name="T62" fmla="*/ 12 w 19"/>
                <a:gd name="T63" fmla="*/ 1 h 31"/>
                <a:gd name="T64" fmla="*/ 15 w 19"/>
                <a:gd name="T65" fmla="*/ 3 h 31"/>
                <a:gd name="T66" fmla="*/ 15 w 19"/>
                <a:gd name="T67" fmla="*/ 3 h 31"/>
                <a:gd name="T68" fmla="*/ 16 w 19"/>
                <a:gd name="T69" fmla="*/ 5 h 31"/>
                <a:gd name="T70" fmla="*/ 16 w 19"/>
                <a:gd name="T71" fmla="*/ 7 h 31"/>
                <a:gd name="T72" fmla="*/ 16 w 19"/>
                <a:gd name="T73" fmla="*/ 21 h 31"/>
                <a:gd name="T74" fmla="*/ 16 w 19"/>
                <a:gd name="T75" fmla="*/ 21 h 31"/>
                <a:gd name="T76" fmla="*/ 16 w 19"/>
                <a:gd name="T77" fmla="*/ 24 h 31"/>
                <a:gd name="T78" fmla="*/ 15 w 19"/>
                <a:gd name="T79" fmla="*/ 27 h 31"/>
                <a:gd name="T80" fmla="*/ 12 w 19"/>
                <a:gd name="T81" fmla="*/ 28 h 31"/>
                <a:gd name="T82" fmla="*/ 11 w 19"/>
                <a:gd name="T83" fmla="*/ 29 h 31"/>
                <a:gd name="T84" fmla="*/ 8 w 19"/>
                <a:gd name="T85" fmla="*/ 29 h 31"/>
                <a:gd name="T86" fmla="*/ 8 w 19"/>
                <a:gd name="T87" fmla="*/ 29 h 31"/>
                <a:gd name="T88" fmla="*/ 7 w 19"/>
                <a:gd name="T89" fmla="*/ 29 h 31"/>
                <a:gd name="T90" fmla="*/ 4 w 19"/>
                <a:gd name="T91" fmla="*/ 28 h 31"/>
                <a:gd name="T92" fmla="*/ 4 w 19"/>
                <a:gd name="T93" fmla="*/ 28 h 31"/>
                <a:gd name="T94" fmla="*/ 3 w 19"/>
                <a:gd name="T95" fmla="*/ 27 h 31"/>
                <a:gd name="T96" fmla="*/ 3 w 19"/>
                <a:gd name="T97" fmla="*/ 24 h 31"/>
                <a:gd name="T98" fmla="*/ 3 w 19"/>
                <a:gd name="T99" fmla="*/ 9 h 31"/>
                <a:gd name="T100" fmla="*/ 3 w 19"/>
                <a:gd name="T101" fmla="*/ 9 h 31"/>
                <a:gd name="T102" fmla="*/ 3 w 19"/>
                <a:gd name="T103" fmla="*/ 7 h 31"/>
                <a:gd name="T104" fmla="*/ 4 w 19"/>
                <a:gd name="T105" fmla="*/ 5 h 31"/>
                <a:gd name="T106" fmla="*/ 7 w 19"/>
                <a:gd name="T107" fmla="*/ 3 h 31"/>
                <a:gd name="T108" fmla="*/ 8 w 19"/>
                <a:gd name="T109" fmla="*/ 3 h 31"/>
                <a:gd name="T110" fmla="*/ 8 w 19"/>
                <a:gd name="T111" fmla="*/ 3 h 31"/>
                <a:gd name="T112" fmla="*/ 11 w 19"/>
                <a:gd name="T113" fmla="*/ 1 h 31"/>
                <a:gd name="T114" fmla="*/ 11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164984" name="Freeform 153"/>
            <p:cNvSpPr>
              <a:spLocks/>
            </p:cNvSpPr>
            <p:nvPr/>
          </p:nvSpPr>
          <p:spPr bwMode="white">
            <a:xfrm flipH="1">
              <a:off x="502" y="3746"/>
              <a:ext cx="11" cy="19"/>
            </a:xfrm>
            <a:custGeom>
              <a:avLst/>
              <a:gdLst>
                <a:gd name="T0" fmla="*/ 10 w 18"/>
                <a:gd name="T1" fmla="*/ 0 h 31"/>
                <a:gd name="T2" fmla="*/ 8 w 18"/>
                <a:gd name="T3" fmla="*/ 0 h 31"/>
                <a:gd name="T4" fmla="*/ 8 w 18"/>
                <a:gd name="T5" fmla="*/ 0 h 31"/>
                <a:gd name="T6" fmla="*/ 6 w 18"/>
                <a:gd name="T7" fmla="*/ 0 h 31"/>
                <a:gd name="T8" fmla="*/ 3 w 18"/>
                <a:gd name="T9" fmla="*/ 2 h 31"/>
                <a:gd name="T10" fmla="*/ 2 w 18"/>
                <a:gd name="T11" fmla="*/ 4 h 31"/>
                <a:gd name="T12" fmla="*/ 0 w 18"/>
                <a:gd name="T13" fmla="*/ 7 h 31"/>
                <a:gd name="T14" fmla="*/ 0 w 18"/>
                <a:gd name="T15" fmla="*/ 22 h 31"/>
                <a:gd name="T16" fmla="*/ 0 w 18"/>
                <a:gd name="T17" fmla="*/ 22 h 31"/>
                <a:gd name="T18" fmla="*/ 2 w 18"/>
                <a:gd name="T19" fmla="*/ 25 h 31"/>
                <a:gd name="T20" fmla="*/ 3 w 18"/>
                <a:gd name="T21" fmla="*/ 27 h 31"/>
                <a:gd name="T22" fmla="*/ 6 w 18"/>
                <a:gd name="T23" fmla="*/ 30 h 31"/>
                <a:gd name="T24" fmla="*/ 8 w 18"/>
                <a:gd name="T25" fmla="*/ 31 h 31"/>
                <a:gd name="T26" fmla="*/ 10 w 18"/>
                <a:gd name="T27" fmla="*/ 31 h 31"/>
                <a:gd name="T28" fmla="*/ 10 w 18"/>
                <a:gd name="T29" fmla="*/ 31 h 31"/>
                <a:gd name="T30" fmla="*/ 14 w 18"/>
                <a:gd name="T31" fmla="*/ 31 h 31"/>
                <a:gd name="T32" fmla="*/ 15 w 18"/>
                <a:gd name="T33" fmla="*/ 30 h 31"/>
                <a:gd name="T34" fmla="*/ 16 w 18"/>
                <a:gd name="T35" fmla="*/ 27 h 31"/>
                <a:gd name="T36" fmla="*/ 18 w 18"/>
                <a:gd name="T37" fmla="*/ 25 h 31"/>
                <a:gd name="T38" fmla="*/ 18 w 18"/>
                <a:gd name="T39" fmla="*/ 10 h 31"/>
                <a:gd name="T40" fmla="*/ 18 w 18"/>
                <a:gd name="T41" fmla="*/ 10 h 31"/>
                <a:gd name="T42" fmla="*/ 16 w 18"/>
                <a:gd name="T43" fmla="*/ 6 h 31"/>
                <a:gd name="T44" fmla="*/ 15 w 18"/>
                <a:gd name="T45" fmla="*/ 3 h 31"/>
                <a:gd name="T46" fmla="*/ 14 w 18"/>
                <a:gd name="T47" fmla="*/ 2 h 31"/>
                <a:gd name="T48" fmla="*/ 10 w 18"/>
                <a:gd name="T49" fmla="*/ 0 h 31"/>
                <a:gd name="T50" fmla="*/ 10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164985" name="Freeform 154"/>
            <p:cNvSpPr>
              <a:spLocks noEditPoints="1"/>
            </p:cNvSpPr>
            <p:nvPr/>
          </p:nvSpPr>
          <p:spPr bwMode="white">
            <a:xfrm flipH="1">
              <a:off x="502" y="3746"/>
              <a:ext cx="11" cy="19"/>
            </a:xfrm>
            <a:custGeom>
              <a:avLst/>
              <a:gdLst>
                <a:gd name="T0" fmla="*/ 3 w 19"/>
                <a:gd name="T1" fmla="*/ 1 h 34"/>
                <a:gd name="T2" fmla="*/ 3 w 19"/>
                <a:gd name="T3" fmla="*/ 1 h 34"/>
                <a:gd name="T4" fmla="*/ 0 w 19"/>
                <a:gd name="T5" fmla="*/ 4 h 34"/>
                <a:gd name="T6" fmla="*/ 0 w 19"/>
                <a:gd name="T7" fmla="*/ 8 h 34"/>
                <a:gd name="T8" fmla="*/ 0 w 19"/>
                <a:gd name="T9" fmla="*/ 23 h 34"/>
                <a:gd name="T10" fmla="*/ 0 w 19"/>
                <a:gd name="T11" fmla="*/ 23 h 34"/>
                <a:gd name="T12" fmla="*/ 0 w 19"/>
                <a:gd name="T13" fmla="*/ 27 h 34"/>
                <a:gd name="T14" fmla="*/ 2 w 19"/>
                <a:gd name="T15" fmla="*/ 30 h 34"/>
                <a:gd name="T16" fmla="*/ 4 w 19"/>
                <a:gd name="T17" fmla="*/ 32 h 34"/>
                <a:gd name="T18" fmla="*/ 8 w 19"/>
                <a:gd name="T19" fmla="*/ 32 h 34"/>
                <a:gd name="T20" fmla="*/ 10 w 19"/>
                <a:gd name="T21" fmla="*/ 34 h 34"/>
                <a:gd name="T22" fmla="*/ 10 w 19"/>
                <a:gd name="T23" fmla="*/ 34 h 34"/>
                <a:gd name="T24" fmla="*/ 14 w 19"/>
                <a:gd name="T25" fmla="*/ 34 h 34"/>
                <a:gd name="T26" fmla="*/ 16 w 19"/>
                <a:gd name="T27" fmla="*/ 31 h 34"/>
                <a:gd name="T28" fmla="*/ 16 w 19"/>
                <a:gd name="T29" fmla="*/ 31 h 34"/>
                <a:gd name="T30" fmla="*/ 18 w 19"/>
                <a:gd name="T31" fmla="*/ 28 h 34"/>
                <a:gd name="T32" fmla="*/ 19 w 19"/>
                <a:gd name="T33" fmla="*/ 26 h 34"/>
                <a:gd name="T34" fmla="*/ 19 w 19"/>
                <a:gd name="T35" fmla="*/ 11 h 34"/>
                <a:gd name="T36" fmla="*/ 19 w 19"/>
                <a:gd name="T37" fmla="*/ 11 h 34"/>
                <a:gd name="T38" fmla="*/ 18 w 19"/>
                <a:gd name="T39" fmla="*/ 7 h 34"/>
                <a:gd name="T40" fmla="*/ 16 w 19"/>
                <a:gd name="T41" fmla="*/ 4 h 34"/>
                <a:gd name="T42" fmla="*/ 14 w 19"/>
                <a:gd name="T43" fmla="*/ 1 h 34"/>
                <a:gd name="T44" fmla="*/ 11 w 19"/>
                <a:gd name="T45" fmla="*/ 0 h 34"/>
                <a:gd name="T46" fmla="*/ 11 w 19"/>
                <a:gd name="T47" fmla="*/ 0 h 34"/>
                <a:gd name="T48" fmla="*/ 8 w 19"/>
                <a:gd name="T49" fmla="*/ 0 h 34"/>
                <a:gd name="T50" fmla="*/ 8 w 19"/>
                <a:gd name="T51" fmla="*/ 0 h 34"/>
                <a:gd name="T52" fmla="*/ 6 w 19"/>
                <a:gd name="T53" fmla="*/ 0 h 34"/>
                <a:gd name="T54" fmla="*/ 3 w 19"/>
                <a:gd name="T55" fmla="*/ 1 h 34"/>
                <a:gd name="T56" fmla="*/ 3 w 19"/>
                <a:gd name="T57" fmla="*/ 1 h 34"/>
                <a:gd name="T58" fmla="*/ 11 w 19"/>
                <a:gd name="T59" fmla="*/ 31 h 34"/>
                <a:gd name="T60" fmla="*/ 8 w 19"/>
                <a:gd name="T61" fmla="*/ 31 h 34"/>
                <a:gd name="T62" fmla="*/ 8 w 19"/>
                <a:gd name="T63" fmla="*/ 31 h 34"/>
                <a:gd name="T64" fmla="*/ 6 w 19"/>
                <a:gd name="T65" fmla="*/ 30 h 34"/>
                <a:gd name="T66" fmla="*/ 4 w 19"/>
                <a:gd name="T67" fmla="*/ 28 h 34"/>
                <a:gd name="T68" fmla="*/ 3 w 19"/>
                <a:gd name="T69" fmla="*/ 26 h 34"/>
                <a:gd name="T70" fmla="*/ 2 w 19"/>
                <a:gd name="T71" fmla="*/ 23 h 34"/>
                <a:gd name="T72" fmla="*/ 2 w 19"/>
                <a:gd name="T73" fmla="*/ 8 h 34"/>
                <a:gd name="T74" fmla="*/ 2 w 19"/>
                <a:gd name="T75" fmla="*/ 8 h 34"/>
                <a:gd name="T76" fmla="*/ 3 w 19"/>
                <a:gd name="T77" fmla="*/ 5 h 34"/>
                <a:gd name="T78" fmla="*/ 4 w 19"/>
                <a:gd name="T79" fmla="*/ 3 h 34"/>
                <a:gd name="T80" fmla="*/ 4 w 19"/>
                <a:gd name="T81" fmla="*/ 3 h 34"/>
                <a:gd name="T82" fmla="*/ 6 w 19"/>
                <a:gd name="T83" fmla="*/ 3 h 34"/>
                <a:gd name="T84" fmla="*/ 8 w 19"/>
                <a:gd name="T85" fmla="*/ 3 h 34"/>
                <a:gd name="T86" fmla="*/ 10 w 19"/>
                <a:gd name="T87" fmla="*/ 3 h 34"/>
                <a:gd name="T88" fmla="*/ 10 w 19"/>
                <a:gd name="T89" fmla="*/ 3 h 34"/>
                <a:gd name="T90" fmla="*/ 12 w 19"/>
                <a:gd name="T91" fmla="*/ 4 h 34"/>
                <a:gd name="T92" fmla="*/ 15 w 19"/>
                <a:gd name="T93" fmla="*/ 5 h 34"/>
                <a:gd name="T94" fmla="*/ 16 w 19"/>
                <a:gd name="T95" fmla="*/ 8 h 34"/>
                <a:gd name="T96" fmla="*/ 16 w 19"/>
                <a:gd name="T97" fmla="*/ 11 h 34"/>
                <a:gd name="T98" fmla="*/ 16 w 19"/>
                <a:gd name="T99" fmla="*/ 26 h 34"/>
                <a:gd name="T100" fmla="*/ 16 w 19"/>
                <a:gd name="T101" fmla="*/ 26 h 34"/>
                <a:gd name="T102" fmla="*/ 16 w 19"/>
                <a:gd name="T103" fmla="*/ 28 h 34"/>
                <a:gd name="T104" fmla="*/ 15 w 19"/>
                <a:gd name="T105" fmla="*/ 30 h 34"/>
                <a:gd name="T106" fmla="*/ 15 w 19"/>
                <a:gd name="T107" fmla="*/ 30 h 34"/>
                <a:gd name="T108" fmla="*/ 12 w 19"/>
                <a:gd name="T109" fmla="*/ 31 h 34"/>
                <a:gd name="T110" fmla="*/ 11 w 19"/>
                <a:gd name="T111" fmla="*/ 31 h 34"/>
                <a:gd name="T112" fmla="*/ 11 w 19"/>
                <a:gd name="T113" fmla="*/ 31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164986" name="Freeform 155"/>
            <p:cNvSpPr>
              <a:spLocks/>
            </p:cNvSpPr>
            <p:nvPr/>
          </p:nvSpPr>
          <p:spPr bwMode="white">
            <a:xfrm flipH="1">
              <a:off x="521" y="3739"/>
              <a:ext cx="8" cy="17"/>
            </a:xfrm>
            <a:custGeom>
              <a:avLst/>
              <a:gdLst>
                <a:gd name="T0" fmla="*/ 8 w 13"/>
                <a:gd name="T1" fmla="*/ 0 h 28"/>
                <a:gd name="T2" fmla="*/ 5 w 13"/>
                <a:gd name="T3" fmla="*/ 0 h 28"/>
                <a:gd name="T4" fmla="*/ 5 w 13"/>
                <a:gd name="T5" fmla="*/ 0 h 28"/>
                <a:gd name="T6" fmla="*/ 4 w 13"/>
                <a:gd name="T7" fmla="*/ 0 h 28"/>
                <a:gd name="T8" fmla="*/ 1 w 13"/>
                <a:gd name="T9" fmla="*/ 1 h 28"/>
                <a:gd name="T10" fmla="*/ 0 w 13"/>
                <a:gd name="T11" fmla="*/ 3 h 28"/>
                <a:gd name="T12" fmla="*/ 0 w 13"/>
                <a:gd name="T13" fmla="*/ 5 h 28"/>
                <a:gd name="T14" fmla="*/ 0 w 13"/>
                <a:gd name="T15" fmla="*/ 20 h 28"/>
                <a:gd name="T16" fmla="*/ 0 w 13"/>
                <a:gd name="T17" fmla="*/ 20 h 28"/>
                <a:gd name="T18" fmla="*/ 0 w 13"/>
                <a:gd name="T19" fmla="*/ 23 h 28"/>
                <a:gd name="T20" fmla="*/ 1 w 13"/>
                <a:gd name="T21" fmla="*/ 25 h 28"/>
                <a:gd name="T22" fmla="*/ 4 w 13"/>
                <a:gd name="T23" fmla="*/ 27 h 28"/>
                <a:gd name="T24" fmla="*/ 5 w 13"/>
                <a:gd name="T25" fmla="*/ 28 h 28"/>
                <a:gd name="T26" fmla="*/ 8 w 13"/>
                <a:gd name="T27" fmla="*/ 28 h 28"/>
                <a:gd name="T28" fmla="*/ 8 w 13"/>
                <a:gd name="T29" fmla="*/ 28 h 28"/>
                <a:gd name="T30" fmla="*/ 11 w 13"/>
                <a:gd name="T31" fmla="*/ 28 h 28"/>
                <a:gd name="T32" fmla="*/ 12 w 13"/>
                <a:gd name="T33" fmla="*/ 27 h 28"/>
                <a:gd name="T34" fmla="*/ 13 w 13"/>
                <a:gd name="T35" fmla="*/ 25 h 28"/>
                <a:gd name="T36" fmla="*/ 13 w 13"/>
                <a:gd name="T37" fmla="*/ 23 h 28"/>
                <a:gd name="T38" fmla="*/ 13 w 13"/>
                <a:gd name="T39" fmla="*/ 8 h 28"/>
                <a:gd name="T40" fmla="*/ 13 w 13"/>
                <a:gd name="T41" fmla="*/ 8 h 28"/>
                <a:gd name="T42" fmla="*/ 13 w 13"/>
                <a:gd name="T43" fmla="*/ 5 h 28"/>
                <a:gd name="T44" fmla="*/ 12 w 13"/>
                <a:gd name="T45" fmla="*/ 3 h 28"/>
                <a:gd name="T46" fmla="*/ 11 w 13"/>
                <a:gd name="T47" fmla="*/ 1 h 28"/>
                <a:gd name="T48" fmla="*/ 8 w 13"/>
                <a:gd name="T49" fmla="*/ 0 h 28"/>
                <a:gd name="T50" fmla="*/ 8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164987" name="Freeform 156"/>
            <p:cNvSpPr>
              <a:spLocks noEditPoints="1"/>
            </p:cNvSpPr>
            <p:nvPr/>
          </p:nvSpPr>
          <p:spPr bwMode="white">
            <a:xfrm flipH="1">
              <a:off x="521" y="3737"/>
              <a:ext cx="9" cy="19"/>
            </a:xfrm>
            <a:custGeom>
              <a:avLst/>
              <a:gdLst>
                <a:gd name="T0" fmla="*/ 2 w 16"/>
                <a:gd name="T1" fmla="*/ 1 h 29"/>
                <a:gd name="T2" fmla="*/ 2 w 16"/>
                <a:gd name="T3" fmla="*/ 1 h 29"/>
                <a:gd name="T4" fmla="*/ 1 w 16"/>
                <a:gd name="T5" fmla="*/ 4 h 29"/>
                <a:gd name="T6" fmla="*/ 0 w 16"/>
                <a:gd name="T7" fmla="*/ 6 h 29"/>
                <a:gd name="T8" fmla="*/ 0 w 16"/>
                <a:gd name="T9" fmla="*/ 21 h 29"/>
                <a:gd name="T10" fmla="*/ 0 w 16"/>
                <a:gd name="T11" fmla="*/ 21 h 29"/>
                <a:gd name="T12" fmla="*/ 0 w 16"/>
                <a:gd name="T13" fmla="*/ 24 h 29"/>
                <a:gd name="T14" fmla="*/ 2 w 16"/>
                <a:gd name="T15" fmla="*/ 26 h 29"/>
                <a:gd name="T16" fmla="*/ 4 w 16"/>
                <a:gd name="T17" fmla="*/ 28 h 29"/>
                <a:gd name="T18" fmla="*/ 6 w 16"/>
                <a:gd name="T19" fmla="*/ 29 h 29"/>
                <a:gd name="T20" fmla="*/ 9 w 16"/>
                <a:gd name="T21" fmla="*/ 29 h 29"/>
                <a:gd name="T22" fmla="*/ 9 w 16"/>
                <a:gd name="T23" fmla="*/ 29 h 29"/>
                <a:gd name="T24" fmla="*/ 12 w 16"/>
                <a:gd name="T25" fmla="*/ 29 h 29"/>
                <a:gd name="T26" fmla="*/ 13 w 16"/>
                <a:gd name="T27" fmla="*/ 28 h 29"/>
                <a:gd name="T28" fmla="*/ 13 w 16"/>
                <a:gd name="T29" fmla="*/ 28 h 29"/>
                <a:gd name="T30" fmla="*/ 16 w 16"/>
                <a:gd name="T31" fmla="*/ 26 h 29"/>
                <a:gd name="T32" fmla="*/ 16 w 16"/>
                <a:gd name="T33" fmla="*/ 24 h 29"/>
                <a:gd name="T34" fmla="*/ 16 w 16"/>
                <a:gd name="T35" fmla="*/ 9 h 29"/>
                <a:gd name="T36" fmla="*/ 16 w 16"/>
                <a:gd name="T37" fmla="*/ 9 h 29"/>
                <a:gd name="T38" fmla="*/ 16 w 16"/>
                <a:gd name="T39" fmla="*/ 6 h 29"/>
                <a:gd name="T40" fmla="*/ 13 w 16"/>
                <a:gd name="T41" fmla="*/ 4 h 29"/>
                <a:gd name="T42" fmla="*/ 12 w 16"/>
                <a:gd name="T43" fmla="*/ 1 h 29"/>
                <a:gd name="T44" fmla="*/ 9 w 16"/>
                <a:gd name="T45" fmla="*/ 1 h 29"/>
                <a:gd name="T46" fmla="*/ 6 w 16"/>
                <a:gd name="T47" fmla="*/ 0 h 29"/>
                <a:gd name="T48" fmla="*/ 6 w 16"/>
                <a:gd name="T49" fmla="*/ 0 h 29"/>
                <a:gd name="T50" fmla="*/ 5 w 16"/>
                <a:gd name="T51" fmla="*/ 1 h 29"/>
                <a:gd name="T52" fmla="*/ 2 w 16"/>
                <a:gd name="T53" fmla="*/ 1 h 29"/>
                <a:gd name="T54" fmla="*/ 2 w 16"/>
                <a:gd name="T55" fmla="*/ 1 h 29"/>
                <a:gd name="T56" fmla="*/ 9 w 16"/>
                <a:gd name="T57" fmla="*/ 29 h 29"/>
                <a:gd name="T58" fmla="*/ 6 w 16"/>
                <a:gd name="T59" fmla="*/ 28 h 29"/>
                <a:gd name="T60" fmla="*/ 6 w 16"/>
                <a:gd name="T61" fmla="*/ 28 h 29"/>
                <a:gd name="T62" fmla="*/ 5 w 16"/>
                <a:gd name="T63" fmla="*/ 28 h 29"/>
                <a:gd name="T64" fmla="*/ 2 w 16"/>
                <a:gd name="T65" fmla="*/ 25 h 29"/>
                <a:gd name="T66" fmla="*/ 1 w 16"/>
                <a:gd name="T67" fmla="*/ 24 h 29"/>
                <a:gd name="T68" fmla="*/ 1 w 16"/>
                <a:gd name="T69" fmla="*/ 21 h 29"/>
                <a:gd name="T70" fmla="*/ 1 w 16"/>
                <a:gd name="T71" fmla="*/ 6 h 29"/>
                <a:gd name="T72" fmla="*/ 1 w 16"/>
                <a:gd name="T73" fmla="*/ 6 h 29"/>
                <a:gd name="T74" fmla="*/ 1 w 16"/>
                <a:gd name="T75" fmla="*/ 5 h 29"/>
                <a:gd name="T76" fmla="*/ 2 w 16"/>
                <a:gd name="T77" fmla="*/ 2 h 29"/>
                <a:gd name="T78" fmla="*/ 2 w 16"/>
                <a:gd name="T79" fmla="*/ 2 h 29"/>
                <a:gd name="T80" fmla="*/ 5 w 16"/>
                <a:gd name="T81" fmla="*/ 1 h 29"/>
                <a:gd name="T82" fmla="*/ 6 w 16"/>
                <a:gd name="T83" fmla="*/ 1 h 29"/>
                <a:gd name="T84" fmla="*/ 9 w 16"/>
                <a:gd name="T85" fmla="*/ 2 h 29"/>
                <a:gd name="T86" fmla="*/ 9 w 16"/>
                <a:gd name="T87" fmla="*/ 2 h 29"/>
                <a:gd name="T88" fmla="*/ 10 w 16"/>
                <a:gd name="T89" fmla="*/ 2 h 29"/>
                <a:gd name="T90" fmla="*/ 13 w 16"/>
                <a:gd name="T91" fmla="*/ 5 h 29"/>
                <a:gd name="T92" fmla="*/ 14 w 16"/>
                <a:gd name="T93" fmla="*/ 6 h 29"/>
                <a:gd name="T94" fmla="*/ 14 w 16"/>
                <a:gd name="T95" fmla="*/ 9 h 29"/>
                <a:gd name="T96" fmla="*/ 14 w 16"/>
                <a:gd name="T97" fmla="*/ 24 h 29"/>
                <a:gd name="T98" fmla="*/ 14 w 16"/>
                <a:gd name="T99" fmla="*/ 24 h 29"/>
                <a:gd name="T100" fmla="*/ 14 w 16"/>
                <a:gd name="T101" fmla="*/ 25 h 29"/>
                <a:gd name="T102" fmla="*/ 13 w 16"/>
                <a:gd name="T103" fmla="*/ 28 h 29"/>
                <a:gd name="T104" fmla="*/ 13 w 16"/>
                <a:gd name="T105" fmla="*/ 28 h 29"/>
                <a:gd name="T106" fmla="*/ 10 w 16"/>
                <a:gd name="T107" fmla="*/ 28 h 29"/>
                <a:gd name="T108" fmla="*/ 9 w 16"/>
                <a:gd name="T109" fmla="*/ 29 h 29"/>
                <a:gd name="T110" fmla="*/ 9 w 16"/>
                <a:gd name="T111" fmla="*/ 29 h 29"/>
                <a:gd name="T112" fmla="*/ 9 w 16"/>
                <a:gd name="T113" fmla="*/ 1 h 29"/>
                <a:gd name="T114" fmla="*/ 9 w 16"/>
                <a:gd name="T115" fmla="*/ 1 h 29"/>
                <a:gd name="T116" fmla="*/ 9 w 16"/>
                <a:gd name="T117" fmla="*/ 1 h 29"/>
                <a:gd name="T118" fmla="*/ 9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164988" name="Freeform 157"/>
            <p:cNvSpPr>
              <a:spLocks/>
            </p:cNvSpPr>
            <p:nvPr/>
          </p:nvSpPr>
          <p:spPr bwMode="white">
            <a:xfrm flipH="1">
              <a:off x="511" y="3742"/>
              <a:ext cx="10" cy="18"/>
            </a:xfrm>
            <a:custGeom>
              <a:avLst/>
              <a:gdLst>
                <a:gd name="T0" fmla="*/ 8 w 15"/>
                <a:gd name="T1" fmla="*/ 0 h 28"/>
                <a:gd name="T2" fmla="*/ 5 w 15"/>
                <a:gd name="T3" fmla="*/ 0 h 28"/>
                <a:gd name="T4" fmla="*/ 5 w 15"/>
                <a:gd name="T5" fmla="*/ 0 h 28"/>
                <a:gd name="T6" fmla="*/ 4 w 15"/>
                <a:gd name="T7" fmla="*/ 0 h 28"/>
                <a:gd name="T8" fmla="*/ 1 w 15"/>
                <a:gd name="T9" fmla="*/ 1 h 28"/>
                <a:gd name="T10" fmla="*/ 0 w 15"/>
                <a:gd name="T11" fmla="*/ 4 h 28"/>
                <a:gd name="T12" fmla="*/ 0 w 15"/>
                <a:gd name="T13" fmla="*/ 6 h 28"/>
                <a:gd name="T14" fmla="*/ 0 w 15"/>
                <a:gd name="T15" fmla="*/ 20 h 28"/>
                <a:gd name="T16" fmla="*/ 0 w 15"/>
                <a:gd name="T17" fmla="*/ 20 h 28"/>
                <a:gd name="T18" fmla="*/ 0 w 15"/>
                <a:gd name="T19" fmla="*/ 22 h 28"/>
                <a:gd name="T20" fmla="*/ 1 w 15"/>
                <a:gd name="T21" fmla="*/ 25 h 28"/>
                <a:gd name="T22" fmla="*/ 4 w 15"/>
                <a:gd name="T23" fmla="*/ 27 h 28"/>
                <a:gd name="T24" fmla="*/ 5 w 15"/>
                <a:gd name="T25" fmla="*/ 28 h 28"/>
                <a:gd name="T26" fmla="*/ 8 w 15"/>
                <a:gd name="T27" fmla="*/ 28 h 28"/>
                <a:gd name="T28" fmla="*/ 8 w 15"/>
                <a:gd name="T29" fmla="*/ 28 h 28"/>
                <a:gd name="T30" fmla="*/ 11 w 15"/>
                <a:gd name="T31" fmla="*/ 28 h 28"/>
                <a:gd name="T32" fmla="*/ 12 w 15"/>
                <a:gd name="T33" fmla="*/ 27 h 28"/>
                <a:gd name="T34" fmla="*/ 13 w 15"/>
                <a:gd name="T35" fmla="*/ 25 h 28"/>
                <a:gd name="T36" fmla="*/ 15 w 15"/>
                <a:gd name="T37" fmla="*/ 22 h 28"/>
                <a:gd name="T38" fmla="*/ 15 w 15"/>
                <a:gd name="T39" fmla="*/ 9 h 28"/>
                <a:gd name="T40" fmla="*/ 15 w 15"/>
                <a:gd name="T41" fmla="*/ 9 h 28"/>
                <a:gd name="T42" fmla="*/ 13 w 15"/>
                <a:gd name="T43" fmla="*/ 5 h 28"/>
                <a:gd name="T44" fmla="*/ 12 w 15"/>
                <a:gd name="T45" fmla="*/ 4 h 28"/>
                <a:gd name="T46" fmla="*/ 11 w 15"/>
                <a:gd name="T47" fmla="*/ 1 h 28"/>
                <a:gd name="T48" fmla="*/ 8 w 15"/>
                <a:gd name="T49" fmla="*/ 0 h 28"/>
                <a:gd name="T50" fmla="*/ 8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164989" name="Freeform 158"/>
            <p:cNvSpPr>
              <a:spLocks noEditPoints="1"/>
            </p:cNvSpPr>
            <p:nvPr/>
          </p:nvSpPr>
          <p:spPr bwMode="white">
            <a:xfrm flipH="1">
              <a:off x="511" y="3742"/>
              <a:ext cx="10" cy="19"/>
            </a:xfrm>
            <a:custGeom>
              <a:avLst/>
              <a:gdLst>
                <a:gd name="T0" fmla="*/ 3 w 17"/>
                <a:gd name="T1" fmla="*/ 1 h 29"/>
                <a:gd name="T2" fmla="*/ 3 w 17"/>
                <a:gd name="T3" fmla="*/ 1 h 29"/>
                <a:gd name="T4" fmla="*/ 2 w 17"/>
                <a:gd name="T5" fmla="*/ 4 h 29"/>
                <a:gd name="T6" fmla="*/ 0 w 17"/>
                <a:gd name="T7" fmla="*/ 6 h 29"/>
                <a:gd name="T8" fmla="*/ 0 w 17"/>
                <a:gd name="T9" fmla="*/ 20 h 29"/>
                <a:gd name="T10" fmla="*/ 0 w 17"/>
                <a:gd name="T11" fmla="*/ 20 h 29"/>
                <a:gd name="T12" fmla="*/ 0 w 17"/>
                <a:gd name="T13" fmla="*/ 22 h 29"/>
                <a:gd name="T14" fmla="*/ 3 w 17"/>
                <a:gd name="T15" fmla="*/ 25 h 29"/>
                <a:gd name="T16" fmla="*/ 4 w 17"/>
                <a:gd name="T17" fmla="*/ 28 h 29"/>
                <a:gd name="T18" fmla="*/ 7 w 17"/>
                <a:gd name="T19" fmla="*/ 29 h 29"/>
                <a:gd name="T20" fmla="*/ 10 w 17"/>
                <a:gd name="T21" fmla="*/ 29 h 29"/>
                <a:gd name="T22" fmla="*/ 10 w 17"/>
                <a:gd name="T23" fmla="*/ 29 h 29"/>
                <a:gd name="T24" fmla="*/ 13 w 17"/>
                <a:gd name="T25" fmla="*/ 29 h 29"/>
                <a:gd name="T26" fmla="*/ 14 w 17"/>
                <a:gd name="T27" fmla="*/ 28 h 29"/>
                <a:gd name="T28" fmla="*/ 14 w 17"/>
                <a:gd name="T29" fmla="*/ 28 h 29"/>
                <a:gd name="T30" fmla="*/ 17 w 17"/>
                <a:gd name="T31" fmla="*/ 25 h 29"/>
                <a:gd name="T32" fmla="*/ 17 w 17"/>
                <a:gd name="T33" fmla="*/ 22 h 29"/>
                <a:gd name="T34" fmla="*/ 17 w 17"/>
                <a:gd name="T35" fmla="*/ 9 h 29"/>
                <a:gd name="T36" fmla="*/ 17 w 17"/>
                <a:gd name="T37" fmla="*/ 9 h 29"/>
                <a:gd name="T38" fmla="*/ 17 w 17"/>
                <a:gd name="T39" fmla="*/ 5 h 29"/>
                <a:gd name="T40" fmla="*/ 14 w 17"/>
                <a:gd name="T41" fmla="*/ 2 h 29"/>
                <a:gd name="T42" fmla="*/ 13 w 17"/>
                <a:gd name="T43" fmla="*/ 1 h 29"/>
                <a:gd name="T44" fmla="*/ 10 w 17"/>
                <a:gd name="T45" fmla="*/ 0 h 29"/>
                <a:gd name="T46" fmla="*/ 7 w 17"/>
                <a:gd name="T47" fmla="*/ 0 h 29"/>
                <a:gd name="T48" fmla="*/ 7 w 17"/>
                <a:gd name="T49" fmla="*/ 0 h 29"/>
                <a:gd name="T50" fmla="*/ 6 w 17"/>
                <a:gd name="T51" fmla="*/ 0 h 29"/>
                <a:gd name="T52" fmla="*/ 3 w 17"/>
                <a:gd name="T53" fmla="*/ 1 h 29"/>
                <a:gd name="T54" fmla="*/ 3 w 17"/>
                <a:gd name="T55" fmla="*/ 1 h 29"/>
                <a:gd name="T56" fmla="*/ 10 w 17"/>
                <a:gd name="T57" fmla="*/ 28 h 29"/>
                <a:gd name="T58" fmla="*/ 7 w 17"/>
                <a:gd name="T59" fmla="*/ 28 h 29"/>
                <a:gd name="T60" fmla="*/ 7 w 17"/>
                <a:gd name="T61" fmla="*/ 28 h 29"/>
                <a:gd name="T62" fmla="*/ 6 w 17"/>
                <a:gd name="T63" fmla="*/ 27 h 29"/>
                <a:gd name="T64" fmla="*/ 3 w 17"/>
                <a:gd name="T65" fmla="*/ 25 h 29"/>
                <a:gd name="T66" fmla="*/ 2 w 17"/>
                <a:gd name="T67" fmla="*/ 22 h 29"/>
                <a:gd name="T68" fmla="*/ 2 w 17"/>
                <a:gd name="T69" fmla="*/ 20 h 29"/>
                <a:gd name="T70" fmla="*/ 2 w 17"/>
                <a:gd name="T71" fmla="*/ 6 h 29"/>
                <a:gd name="T72" fmla="*/ 2 w 17"/>
                <a:gd name="T73" fmla="*/ 6 h 29"/>
                <a:gd name="T74" fmla="*/ 2 w 17"/>
                <a:gd name="T75" fmla="*/ 4 h 29"/>
                <a:gd name="T76" fmla="*/ 3 w 17"/>
                <a:gd name="T77" fmla="*/ 2 h 29"/>
                <a:gd name="T78" fmla="*/ 3 w 17"/>
                <a:gd name="T79" fmla="*/ 2 h 29"/>
                <a:gd name="T80" fmla="*/ 6 w 17"/>
                <a:gd name="T81" fmla="*/ 1 h 29"/>
                <a:gd name="T82" fmla="*/ 7 w 17"/>
                <a:gd name="T83" fmla="*/ 1 h 29"/>
                <a:gd name="T84" fmla="*/ 10 w 17"/>
                <a:gd name="T85" fmla="*/ 1 h 29"/>
                <a:gd name="T86" fmla="*/ 10 w 17"/>
                <a:gd name="T87" fmla="*/ 1 h 29"/>
                <a:gd name="T88" fmla="*/ 11 w 17"/>
                <a:gd name="T89" fmla="*/ 2 h 29"/>
                <a:gd name="T90" fmla="*/ 14 w 17"/>
                <a:gd name="T91" fmla="*/ 4 h 29"/>
                <a:gd name="T92" fmla="*/ 15 w 17"/>
                <a:gd name="T93" fmla="*/ 6 h 29"/>
                <a:gd name="T94" fmla="*/ 15 w 17"/>
                <a:gd name="T95" fmla="*/ 9 h 29"/>
                <a:gd name="T96" fmla="*/ 15 w 17"/>
                <a:gd name="T97" fmla="*/ 22 h 29"/>
                <a:gd name="T98" fmla="*/ 15 w 17"/>
                <a:gd name="T99" fmla="*/ 22 h 29"/>
                <a:gd name="T100" fmla="*/ 15 w 17"/>
                <a:gd name="T101" fmla="*/ 25 h 29"/>
                <a:gd name="T102" fmla="*/ 14 w 17"/>
                <a:gd name="T103" fmla="*/ 27 h 29"/>
                <a:gd name="T104" fmla="*/ 14 w 17"/>
                <a:gd name="T105" fmla="*/ 27 h 29"/>
                <a:gd name="T106" fmla="*/ 11 w 17"/>
                <a:gd name="T107" fmla="*/ 28 h 29"/>
                <a:gd name="T108" fmla="*/ 10 w 17"/>
                <a:gd name="T109" fmla="*/ 28 h 29"/>
                <a:gd name="T110" fmla="*/ 10 w 17"/>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164990" name="Freeform 159"/>
            <p:cNvSpPr>
              <a:spLocks/>
            </p:cNvSpPr>
            <p:nvPr/>
          </p:nvSpPr>
          <p:spPr bwMode="white">
            <a:xfrm flipH="1">
              <a:off x="511" y="3761"/>
              <a:ext cx="10" cy="18"/>
            </a:xfrm>
            <a:custGeom>
              <a:avLst/>
              <a:gdLst>
                <a:gd name="T0" fmla="*/ 8 w 17"/>
                <a:gd name="T1" fmla="*/ 0 h 29"/>
                <a:gd name="T2" fmla="*/ 8 w 17"/>
                <a:gd name="T3" fmla="*/ 0 h 29"/>
                <a:gd name="T4" fmla="*/ 8 w 17"/>
                <a:gd name="T5" fmla="*/ 0 h 29"/>
                <a:gd name="T6" fmla="*/ 4 w 17"/>
                <a:gd name="T7" fmla="*/ 0 h 29"/>
                <a:gd name="T8" fmla="*/ 2 w 17"/>
                <a:gd name="T9" fmla="*/ 0 h 29"/>
                <a:gd name="T10" fmla="*/ 0 w 17"/>
                <a:gd name="T11" fmla="*/ 3 h 29"/>
                <a:gd name="T12" fmla="*/ 0 w 17"/>
                <a:gd name="T13" fmla="*/ 5 h 29"/>
                <a:gd name="T14" fmla="*/ 0 w 17"/>
                <a:gd name="T15" fmla="*/ 19 h 29"/>
                <a:gd name="T16" fmla="*/ 0 w 17"/>
                <a:gd name="T17" fmla="*/ 19 h 29"/>
                <a:gd name="T18" fmla="*/ 0 w 17"/>
                <a:gd name="T19" fmla="*/ 21 h 29"/>
                <a:gd name="T20" fmla="*/ 2 w 17"/>
                <a:gd name="T21" fmla="*/ 25 h 29"/>
                <a:gd name="T22" fmla="*/ 4 w 17"/>
                <a:gd name="T23" fmla="*/ 27 h 29"/>
                <a:gd name="T24" fmla="*/ 8 w 17"/>
                <a:gd name="T25" fmla="*/ 28 h 29"/>
                <a:gd name="T26" fmla="*/ 8 w 17"/>
                <a:gd name="T27" fmla="*/ 29 h 29"/>
                <a:gd name="T28" fmla="*/ 8 w 17"/>
                <a:gd name="T29" fmla="*/ 29 h 29"/>
                <a:gd name="T30" fmla="*/ 11 w 17"/>
                <a:gd name="T31" fmla="*/ 29 h 29"/>
                <a:gd name="T32" fmla="*/ 14 w 17"/>
                <a:gd name="T33" fmla="*/ 28 h 29"/>
                <a:gd name="T34" fmla="*/ 15 w 17"/>
                <a:gd name="T35" fmla="*/ 25 h 29"/>
                <a:gd name="T36" fmla="*/ 17 w 17"/>
                <a:gd name="T37" fmla="*/ 23 h 29"/>
                <a:gd name="T38" fmla="*/ 17 w 17"/>
                <a:gd name="T39" fmla="*/ 11 h 29"/>
                <a:gd name="T40" fmla="*/ 17 w 17"/>
                <a:gd name="T41" fmla="*/ 11 h 29"/>
                <a:gd name="T42" fmla="*/ 15 w 17"/>
                <a:gd name="T43" fmla="*/ 7 h 29"/>
                <a:gd name="T44" fmla="*/ 14 w 17"/>
                <a:gd name="T45" fmla="*/ 4 h 29"/>
                <a:gd name="T46" fmla="*/ 11 w 17"/>
                <a:gd name="T47" fmla="*/ 1 h 29"/>
                <a:gd name="T48" fmla="*/ 8 w 17"/>
                <a:gd name="T49" fmla="*/ 0 h 29"/>
                <a:gd name="T50" fmla="*/ 8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164991" name="Freeform 160"/>
            <p:cNvSpPr>
              <a:spLocks noEditPoints="1"/>
            </p:cNvSpPr>
            <p:nvPr/>
          </p:nvSpPr>
          <p:spPr bwMode="white">
            <a:xfrm flipH="1">
              <a:off x="511" y="3761"/>
              <a:ext cx="11" cy="18"/>
            </a:xfrm>
            <a:custGeom>
              <a:avLst/>
              <a:gdLst>
                <a:gd name="T0" fmla="*/ 3 w 18"/>
                <a:gd name="T1" fmla="*/ 1 h 30"/>
                <a:gd name="T2" fmla="*/ 3 w 18"/>
                <a:gd name="T3" fmla="*/ 1 h 30"/>
                <a:gd name="T4" fmla="*/ 1 w 18"/>
                <a:gd name="T5" fmla="*/ 4 h 30"/>
                <a:gd name="T6" fmla="*/ 0 w 18"/>
                <a:gd name="T7" fmla="*/ 6 h 30"/>
                <a:gd name="T8" fmla="*/ 0 w 18"/>
                <a:gd name="T9" fmla="*/ 20 h 30"/>
                <a:gd name="T10" fmla="*/ 0 w 18"/>
                <a:gd name="T11" fmla="*/ 20 h 30"/>
                <a:gd name="T12" fmla="*/ 1 w 18"/>
                <a:gd name="T13" fmla="*/ 22 h 30"/>
                <a:gd name="T14" fmla="*/ 3 w 18"/>
                <a:gd name="T15" fmla="*/ 26 h 30"/>
                <a:gd name="T16" fmla="*/ 5 w 18"/>
                <a:gd name="T17" fmla="*/ 29 h 30"/>
                <a:gd name="T18" fmla="*/ 8 w 18"/>
                <a:gd name="T19" fmla="*/ 30 h 30"/>
                <a:gd name="T20" fmla="*/ 8 w 18"/>
                <a:gd name="T21" fmla="*/ 30 h 30"/>
                <a:gd name="T22" fmla="*/ 12 w 18"/>
                <a:gd name="T23" fmla="*/ 30 h 30"/>
                <a:gd name="T24" fmla="*/ 15 w 18"/>
                <a:gd name="T25" fmla="*/ 30 h 30"/>
                <a:gd name="T26" fmla="*/ 15 w 18"/>
                <a:gd name="T27" fmla="*/ 30 h 30"/>
                <a:gd name="T28" fmla="*/ 18 w 18"/>
                <a:gd name="T29" fmla="*/ 28 h 30"/>
                <a:gd name="T30" fmla="*/ 18 w 18"/>
                <a:gd name="T31" fmla="*/ 24 h 30"/>
                <a:gd name="T32" fmla="*/ 18 w 18"/>
                <a:gd name="T33" fmla="*/ 12 h 30"/>
                <a:gd name="T34" fmla="*/ 18 w 18"/>
                <a:gd name="T35" fmla="*/ 12 h 30"/>
                <a:gd name="T36" fmla="*/ 18 w 18"/>
                <a:gd name="T37" fmla="*/ 8 h 30"/>
                <a:gd name="T38" fmla="*/ 15 w 18"/>
                <a:gd name="T39" fmla="*/ 4 h 30"/>
                <a:gd name="T40" fmla="*/ 12 w 18"/>
                <a:gd name="T41" fmla="*/ 1 h 30"/>
                <a:gd name="T42" fmla="*/ 9 w 18"/>
                <a:gd name="T43" fmla="*/ 0 h 30"/>
                <a:gd name="T44" fmla="*/ 9 w 18"/>
                <a:gd name="T45" fmla="*/ 0 h 30"/>
                <a:gd name="T46" fmla="*/ 9 w 18"/>
                <a:gd name="T47" fmla="*/ 0 h 30"/>
                <a:gd name="T48" fmla="*/ 5 w 18"/>
                <a:gd name="T49" fmla="*/ 0 h 30"/>
                <a:gd name="T50" fmla="*/ 3 w 18"/>
                <a:gd name="T51" fmla="*/ 1 h 30"/>
                <a:gd name="T52" fmla="*/ 3 w 18"/>
                <a:gd name="T53" fmla="*/ 1 h 30"/>
                <a:gd name="T54" fmla="*/ 9 w 18"/>
                <a:gd name="T55" fmla="*/ 29 h 30"/>
                <a:gd name="T56" fmla="*/ 9 w 18"/>
                <a:gd name="T57" fmla="*/ 29 h 30"/>
                <a:gd name="T58" fmla="*/ 7 w 18"/>
                <a:gd name="T59" fmla="*/ 28 h 30"/>
                <a:gd name="T60" fmla="*/ 4 w 18"/>
                <a:gd name="T61" fmla="*/ 25 h 30"/>
                <a:gd name="T62" fmla="*/ 3 w 18"/>
                <a:gd name="T63" fmla="*/ 22 h 30"/>
                <a:gd name="T64" fmla="*/ 1 w 18"/>
                <a:gd name="T65" fmla="*/ 20 h 30"/>
                <a:gd name="T66" fmla="*/ 1 w 18"/>
                <a:gd name="T67" fmla="*/ 6 h 30"/>
                <a:gd name="T68" fmla="*/ 1 w 18"/>
                <a:gd name="T69" fmla="*/ 6 h 30"/>
                <a:gd name="T70" fmla="*/ 3 w 18"/>
                <a:gd name="T71" fmla="*/ 4 h 30"/>
                <a:gd name="T72" fmla="*/ 4 w 18"/>
                <a:gd name="T73" fmla="*/ 2 h 30"/>
                <a:gd name="T74" fmla="*/ 4 w 18"/>
                <a:gd name="T75" fmla="*/ 2 h 30"/>
                <a:gd name="T76" fmla="*/ 5 w 18"/>
                <a:gd name="T77" fmla="*/ 1 h 30"/>
                <a:gd name="T78" fmla="*/ 8 w 18"/>
                <a:gd name="T79" fmla="*/ 1 h 30"/>
                <a:gd name="T80" fmla="*/ 9 w 18"/>
                <a:gd name="T81" fmla="*/ 2 h 30"/>
                <a:gd name="T82" fmla="*/ 9 w 18"/>
                <a:gd name="T83" fmla="*/ 2 h 30"/>
                <a:gd name="T84" fmla="*/ 12 w 18"/>
                <a:gd name="T85" fmla="*/ 4 h 30"/>
                <a:gd name="T86" fmla="*/ 14 w 18"/>
                <a:gd name="T87" fmla="*/ 5 h 30"/>
                <a:gd name="T88" fmla="*/ 16 w 18"/>
                <a:gd name="T89" fmla="*/ 8 h 30"/>
                <a:gd name="T90" fmla="*/ 16 w 18"/>
                <a:gd name="T91" fmla="*/ 12 h 30"/>
                <a:gd name="T92" fmla="*/ 16 w 18"/>
                <a:gd name="T93" fmla="*/ 24 h 30"/>
                <a:gd name="T94" fmla="*/ 16 w 18"/>
                <a:gd name="T95" fmla="*/ 24 h 30"/>
                <a:gd name="T96" fmla="*/ 16 w 18"/>
                <a:gd name="T97" fmla="*/ 26 h 30"/>
                <a:gd name="T98" fmla="*/ 15 w 18"/>
                <a:gd name="T99" fmla="*/ 28 h 30"/>
                <a:gd name="T100" fmla="*/ 15 w 18"/>
                <a:gd name="T101" fmla="*/ 28 h 30"/>
                <a:gd name="T102" fmla="*/ 12 w 18"/>
                <a:gd name="T103" fmla="*/ 29 h 30"/>
                <a:gd name="T104" fmla="*/ 9 w 18"/>
                <a:gd name="T105" fmla="*/ 29 h 30"/>
                <a:gd name="T106" fmla="*/ 9 w 18"/>
                <a:gd name="T107" fmla="*/ 29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164992" name="Freeform 161"/>
            <p:cNvSpPr>
              <a:spLocks/>
            </p:cNvSpPr>
            <p:nvPr/>
          </p:nvSpPr>
          <p:spPr bwMode="white">
            <a:xfrm flipH="1">
              <a:off x="521" y="3757"/>
              <a:ext cx="8" cy="16"/>
            </a:xfrm>
            <a:custGeom>
              <a:avLst/>
              <a:gdLst>
                <a:gd name="T0" fmla="*/ 7 w 13"/>
                <a:gd name="T1" fmla="*/ 0 h 27"/>
                <a:gd name="T2" fmla="*/ 7 w 13"/>
                <a:gd name="T3" fmla="*/ 0 h 27"/>
                <a:gd name="T4" fmla="*/ 7 w 13"/>
                <a:gd name="T5" fmla="*/ 0 h 27"/>
                <a:gd name="T6" fmla="*/ 4 w 13"/>
                <a:gd name="T7" fmla="*/ 0 h 27"/>
                <a:gd name="T8" fmla="*/ 1 w 13"/>
                <a:gd name="T9" fmla="*/ 1 h 27"/>
                <a:gd name="T10" fmla="*/ 0 w 13"/>
                <a:gd name="T11" fmla="*/ 3 h 27"/>
                <a:gd name="T12" fmla="*/ 0 w 13"/>
                <a:gd name="T13" fmla="*/ 5 h 27"/>
                <a:gd name="T14" fmla="*/ 0 w 13"/>
                <a:gd name="T15" fmla="*/ 17 h 27"/>
                <a:gd name="T16" fmla="*/ 0 w 13"/>
                <a:gd name="T17" fmla="*/ 17 h 27"/>
                <a:gd name="T18" fmla="*/ 0 w 13"/>
                <a:gd name="T19" fmla="*/ 20 h 27"/>
                <a:gd name="T20" fmla="*/ 1 w 13"/>
                <a:gd name="T21" fmla="*/ 23 h 27"/>
                <a:gd name="T22" fmla="*/ 4 w 13"/>
                <a:gd name="T23" fmla="*/ 24 h 27"/>
                <a:gd name="T24" fmla="*/ 7 w 13"/>
                <a:gd name="T25" fmla="*/ 25 h 27"/>
                <a:gd name="T26" fmla="*/ 7 w 13"/>
                <a:gd name="T27" fmla="*/ 25 h 27"/>
                <a:gd name="T28" fmla="*/ 7 w 13"/>
                <a:gd name="T29" fmla="*/ 25 h 27"/>
                <a:gd name="T30" fmla="*/ 9 w 13"/>
                <a:gd name="T31" fmla="*/ 27 h 27"/>
                <a:gd name="T32" fmla="*/ 12 w 13"/>
                <a:gd name="T33" fmla="*/ 25 h 27"/>
                <a:gd name="T34" fmla="*/ 13 w 13"/>
                <a:gd name="T35" fmla="*/ 24 h 27"/>
                <a:gd name="T36" fmla="*/ 13 w 13"/>
                <a:gd name="T37" fmla="*/ 21 h 27"/>
                <a:gd name="T38" fmla="*/ 13 w 13"/>
                <a:gd name="T39" fmla="*/ 9 h 27"/>
                <a:gd name="T40" fmla="*/ 13 w 13"/>
                <a:gd name="T41" fmla="*/ 9 h 27"/>
                <a:gd name="T42" fmla="*/ 13 w 13"/>
                <a:gd name="T43" fmla="*/ 7 h 27"/>
                <a:gd name="T44" fmla="*/ 12 w 13"/>
                <a:gd name="T45" fmla="*/ 4 h 27"/>
                <a:gd name="T46" fmla="*/ 9 w 13"/>
                <a:gd name="T47" fmla="*/ 1 h 27"/>
                <a:gd name="T48" fmla="*/ 7 w 13"/>
                <a:gd name="T49" fmla="*/ 0 h 27"/>
                <a:gd name="T50" fmla="*/ 7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164993" name="Freeform 162"/>
            <p:cNvSpPr>
              <a:spLocks noEditPoints="1"/>
            </p:cNvSpPr>
            <p:nvPr/>
          </p:nvSpPr>
          <p:spPr bwMode="white">
            <a:xfrm flipH="1">
              <a:off x="521" y="3756"/>
              <a:ext cx="9" cy="17"/>
            </a:xfrm>
            <a:custGeom>
              <a:avLst/>
              <a:gdLst>
                <a:gd name="T0" fmla="*/ 2 w 16"/>
                <a:gd name="T1" fmla="*/ 2 h 29"/>
                <a:gd name="T2" fmla="*/ 2 w 16"/>
                <a:gd name="T3" fmla="*/ 2 h 29"/>
                <a:gd name="T4" fmla="*/ 0 w 16"/>
                <a:gd name="T5" fmla="*/ 5 h 29"/>
                <a:gd name="T6" fmla="*/ 0 w 16"/>
                <a:gd name="T7" fmla="*/ 7 h 29"/>
                <a:gd name="T8" fmla="*/ 0 w 16"/>
                <a:gd name="T9" fmla="*/ 19 h 29"/>
                <a:gd name="T10" fmla="*/ 0 w 16"/>
                <a:gd name="T11" fmla="*/ 19 h 29"/>
                <a:gd name="T12" fmla="*/ 0 w 16"/>
                <a:gd name="T13" fmla="*/ 22 h 29"/>
                <a:gd name="T14" fmla="*/ 2 w 16"/>
                <a:gd name="T15" fmla="*/ 25 h 29"/>
                <a:gd name="T16" fmla="*/ 4 w 16"/>
                <a:gd name="T17" fmla="*/ 27 h 29"/>
                <a:gd name="T18" fmla="*/ 8 w 16"/>
                <a:gd name="T19" fmla="*/ 29 h 29"/>
                <a:gd name="T20" fmla="*/ 8 w 16"/>
                <a:gd name="T21" fmla="*/ 29 h 29"/>
                <a:gd name="T22" fmla="*/ 10 w 16"/>
                <a:gd name="T23" fmla="*/ 29 h 29"/>
                <a:gd name="T24" fmla="*/ 13 w 16"/>
                <a:gd name="T25" fmla="*/ 27 h 29"/>
                <a:gd name="T26" fmla="*/ 13 w 16"/>
                <a:gd name="T27" fmla="*/ 27 h 29"/>
                <a:gd name="T28" fmla="*/ 14 w 16"/>
                <a:gd name="T29" fmla="*/ 26 h 29"/>
                <a:gd name="T30" fmla="*/ 16 w 16"/>
                <a:gd name="T31" fmla="*/ 23 h 29"/>
                <a:gd name="T32" fmla="*/ 16 w 16"/>
                <a:gd name="T33" fmla="*/ 11 h 29"/>
                <a:gd name="T34" fmla="*/ 16 w 16"/>
                <a:gd name="T35" fmla="*/ 11 h 29"/>
                <a:gd name="T36" fmla="*/ 14 w 16"/>
                <a:gd name="T37" fmla="*/ 9 h 29"/>
                <a:gd name="T38" fmla="*/ 13 w 16"/>
                <a:gd name="T39" fmla="*/ 5 h 29"/>
                <a:gd name="T40" fmla="*/ 10 w 16"/>
                <a:gd name="T41" fmla="*/ 3 h 29"/>
                <a:gd name="T42" fmla="*/ 8 w 16"/>
                <a:gd name="T43" fmla="*/ 2 h 29"/>
                <a:gd name="T44" fmla="*/ 8 w 16"/>
                <a:gd name="T45" fmla="*/ 2 h 29"/>
                <a:gd name="T46" fmla="*/ 8 w 16"/>
                <a:gd name="T47" fmla="*/ 2 h 29"/>
                <a:gd name="T48" fmla="*/ 5 w 16"/>
                <a:gd name="T49" fmla="*/ 0 h 29"/>
                <a:gd name="T50" fmla="*/ 2 w 16"/>
                <a:gd name="T51" fmla="*/ 2 h 29"/>
                <a:gd name="T52" fmla="*/ 2 w 16"/>
                <a:gd name="T53" fmla="*/ 2 h 29"/>
                <a:gd name="T54" fmla="*/ 8 w 16"/>
                <a:gd name="T55" fmla="*/ 27 h 29"/>
                <a:gd name="T56" fmla="*/ 8 w 16"/>
                <a:gd name="T57" fmla="*/ 27 h 29"/>
                <a:gd name="T58" fmla="*/ 5 w 16"/>
                <a:gd name="T59" fmla="*/ 26 h 29"/>
                <a:gd name="T60" fmla="*/ 4 w 16"/>
                <a:gd name="T61" fmla="*/ 23 h 29"/>
                <a:gd name="T62" fmla="*/ 2 w 16"/>
                <a:gd name="T63" fmla="*/ 21 h 29"/>
                <a:gd name="T64" fmla="*/ 1 w 16"/>
                <a:gd name="T65" fmla="*/ 19 h 29"/>
                <a:gd name="T66" fmla="*/ 1 w 16"/>
                <a:gd name="T67" fmla="*/ 7 h 29"/>
                <a:gd name="T68" fmla="*/ 1 w 16"/>
                <a:gd name="T69" fmla="*/ 7 h 29"/>
                <a:gd name="T70" fmla="*/ 2 w 16"/>
                <a:gd name="T71" fmla="*/ 5 h 29"/>
                <a:gd name="T72" fmla="*/ 4 w 16"/>
                <a:gd name="T73" fmla="*/ 3 h 29"/>
                <a:gd name="T74" fmla="*/ 4 w 16"/>
                <a:gd name="T75" fmla="*/ 3 h 29"/>
                <a:gd name="T76" fmla="*/ 5 w 16"/>
                <a:gd name="T77" fmla="*/ 3 h 29"/>
                <a:gd name="T78" fmla="*/ 8 w 16"/>
                <a:gd name="T79" fmla="*/ 3 h 29"/>
                <a:gd name="T80" fmla="*/ 8 w 16"/>
                <a:gd name="T81" fmla="*/ 3 h 29"/>
                <a:gd name="T82" fmla="*/ 8 w 16"/>
                <a:gd name="T83" fmla="*/ 3 h 29"/>
                <a:gd name="T84" fmla="*/ 10 w 16"/>
                <a:gd name="T85" fmla="*/ 5 h 29"/>
                <a:gd name="T86" fmla="*/ 12 w 16"/>
                <a:gd name="T87" fmla="*/ 6 h 29"/>
                <a:gd name="T88" fmla="*/ 13 w 16"/>
                <a:gd name="T89" fmla="*/ 9 h 29"/>
                <a:gd name="T90" fmla="*/ 13 w 16"/>
                <a:gd name="T91" fmla="*/ 11 h 29"/>
                <a:gd name="T92" fmla="*/ 13 w 16"/>
                <a:gd name="T93" fmla="*/ 23 h 29"/>
                <a:gd name="T94" fmla="*/ 13 w 16"/>
                <a:gd name="T95" fmla="*/ 23 h 29"/>
                <a:gd name="T96" fmla="*/ 13 w 16"/>
                <a:gd name="T97" fmla="*/ 25 h 29"/>
                <a:gd name="T98" fmla="*/ 12 w 16"/>
                <a:gd name="T99" fmla="*/ 26 h 29"/>
                <a:gd name="T100" fmla="*/ 12 w 16"/>
                <a:gd name="T101" fmla="*/ 26 h 29"/>
                <a:gd name="T102" fmla="*/ 10 w 16"/>
                <a:gd name="T103" fmla="*/ 27 h 29"/>
                <a:gd name="T104" fmla="*/ 8 w 16"/>
                <a:gd name="T105" fmla="*/ 27 h 29"/>
                <a:gd name="T106" fmla="*/ 8 w 16"/>
                <a:gd name="T107" fmla="*/ 27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164994" name="Freeform 163"/>
            <p:cNvSpPr>
              <a:spLocks/>
            </p:cNvSpPr>
            <p:nvPr/>
          </p:nvSpPr>
          <p:spPr bwMode="white">
            <a:xfrm flipH="1">
              <a:off x="535" y="3748"/>
              <a:ext cx="5" cy="9"/>
            </a:xfrm>
            <a:custGeom>
              <a:avLst/>
              <a:gdLst>
                <a:gd name="T0" fmla="*/ 4 w 6"/>
                <a:gd name="T1" fmla="*/ 0 h 16"/>
                <a:gd name="T2" fmla="*/ 4 w 6"/>
                <a:gd name="T3" fmla="*/ 0 h 16"/>
                <a:gd name="T4" fmla="*/ 4 w 6"/>
                <a:gd name="T5" fmla="*/ 0 h 16"/>
                <a:gd name="T6" fmla="*/ 1 w 6"/>
                <a:gd name="T7" fmla="*/ 0 h 16"/>
                <a:gd name="T8" fmla="*/ 0 w 6"/>
                <a:gd name="T9" fmla="*/ 2 h 16"/>
                <a:gd name="T10" fmla="*/ 0 w 6"/>
                <a:gd name="T11" fmla="*/ 10 h 16"/>
                <a:gd name="T12" fmla="*/ 0 w 6"/>
                <a:gd name="T13" fmla="*/ 10 h 16"/>
                <a:gd name="T14" fmla="*/ 1 w 6"/>
                <a:gd name="T15" fmla="*/ 13 h 16"/>
                <a:gd name="T16" fmla="*/ 4 w 6"/>
                <a:gd name="T17" fmla="*/ 16 h 16"/>
                <a:gd name="T18" fmla="*/ 4 w 6"/>
                <a:gd name="T19" fmla="*/ 16 h 16"/>
                <a:gd name="T20" fmla="*/ 4 w 6"/>
                <a:gd name="T21" fmla="*/ 16 h 16"/>
                <a:gd name="T22" fmla="*/ 5 w 6"/>
                <a:gd name="T23" fmla="*/ 16 h 16"/>
                <a:gd name="T24" fmla="*/ 6 w 6"/>
                <a:gd name="T25" fmla="*/ 13 h 16"/>
                <a:gd name="T26" fmla="*/ 6 w 6"/>
                <a:gd name="T27" fmla="*/ 5 h 16"/>
                <a:gd name="T28" fmla="*/ 6 w 6"/>
                <a:gd name="T29" fmla="*/ 5 h 16"/>
                <a:gd name="T30" fmla="*/ 5 w 6"/>
                <a:gd name="T31" fmla="*/ 2 h 16"/>
                <a:gd name="T32" fmla="*/ 4 w 6"/>
                <a:gd name="T33" fmla="*/ 0 h 16"/>
                <a:gd name="T34" fmla="*/ 4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164995" name="Freeform 164"/>
            <p:cNvSpPr>
              <a:spLocks noEditPoints="1"/>
            </p:cNvSpPr>
            <p:nvPr/>
          </p:nvSpPr>
          <p:spPr bwMode="white">
            <a:xfrm flipH="1">
              <a:off x="535" y="3746"/>
              <a:ext cx="5" cy="12"/>
            </a:xfrm>
            <a:custGeom>
              <a:avLst/>
              <a:gdLst>
                <a:gd name="T0" fmla="*/ 1 w 8"/>
                <a:gd name="T1" fmla="*/ 2 h 19"/>
                <a:gd name="T2" fmla="*/ 1 w 8"/>
                <a:gd name="T3" fmla="*/ 2 h 19"/>
                <a:gd name="T4" fmla="*/ 0 w 8"/>
                <a:gd name="T5" fmla="*/ 3 h 19"/>
                <a:gd name="T6" fmla="*/ 0 w 8"/>
                <a:gd name="T7" fmla="*/ 4 h 19"/>
                <a:gd name="T8" fmla="*/ 0 w 8"/>
                <a:gd name="T9" fmla="*/ 12 h 19"/>
                <a:gd name="T10" fmla="*/ 0 w 8"/>
                <a:gd name="T11" fmla="*/ 12 h 19"/>
                <a:gd name="T12" fmla="*/ 0 w 8"/>
                <a:gd name="T13" fmla="*/ 16 h 19"/>
                <a:gd name="T14" fmla="*/ 2 w 8"/>
                <a:gd name="T15" fmla="*/ 19 h 19"/>
                <a:gd name="T16" fmla="*/ 2 w 8"/>
                <a:gd name="T17" fmla="*/ 19 h 19"/>
                <a:gd name="T18" fmla="*/ 6 w 8"/>
                <a:gd name="T19" fmla="*/ 18 h 19"/>
                <a:gd name="T20" fmla="*/ 6 w 8"/>
                <a:gd name="T21" fmla="*/ 18 h 19"/>
                <a:gd name="T22" fmla="*/ 6 w 8"/>
                <a:gd name="T23" fmla="*/ 16 h 19"/>
                <a:gd name="T24" fmla="*/ 8 w 8"/>
                <a:gd name="T25" fmla="*/ 15 h 19"/>
                <a:gd name="T26" fmla="*/ 8 w 8"/>
                <a:gd name="T27" fmla="*/ 7 h 19"/>
                <a:gd name="T28" fmla="*/ 8 w 8"/>
                <a:gd name="T29" fmla="*/ 7 h 19"/>
                <a:gd name="T30" fmla="*/ 6 w 8"/>
                <a:gd name="T31" fmla="*/ 3 h 19"/>
                <a:gd name="T32" fmla="*/ 4 w 8"/>
                <a:gd name="T33" fmla="*/ 0 h 19"/>
                <a:gd name="T34" fmla="*/ 4 w 8"/>
                <a:gd name="T35" fmla="*/ 0 h 19"/>
                <a:gd name="T36" fmla="*/ 4 w 8"/>
                <a:gd name="T37" fmla="*/ 0 h 19"/>
                <a:gd name="T38" fmla="*/ 1 w 8"/>
                <a:gd name="T39" fmla="*/ 2 h 19"/>
                <a:gd name="T40" fmla="*/ 1 w 8"/>
                <a:gd name="T41" fmla="*/ 2 h 19"/>
                <a:gd name="T42" fmla="*/ 4 w 8"/>
                <a:gd name="T43" fmla="*/ 18 h 19"/>
                <a:gd name="T44" fmla="*/ 4 w 8"/>
                <a:gd name="T45" fmla="*/ 18 h 19"/>
                <a:gd name="T46" fmla="*/ 1 w 8"/>
                <a:gd name="T47" fmla="*/ 15 h 19"/>
                <a:gd name="T48" fmla="*/ 1 w 8"/>
                <a:gd name="T49" fmla="*/ 12 h 19"/>
                <a:gd name="T50" fmla="*/ 1 w 8"/>
                <a:gd name="T51" fmla="*/ 4 h 19"/>
                <a:gd name="T52" fmla="*/ 1 w 8"/>
                <a:gd name="T53" fmla="*/ 4 h 19"/>
                <a:gd name="T54" fmla="*/ 1 w 8"/>
                <a:gd name="T55" fmla="*/ 2 h 19"/>
                <a:gd name="T56" fmla="*/ 1 w 8"/>
                <a:gd name="T57" fmla="*/ 2 h 19"/>
                <a:gd name="T58" fmla="*/ 2 w 8"/>
                <a:gd name="T59" fmla="*/ 2 h 19"/>
                <a:gd name="T60" fmla="*/ 4 w 8"/>
                <a:gd name="T61" fmla="*/ 2 h 19"/>
                <a:gd name="T62" fmla="*/ 4 w 8"/>
                <a:gd name="T63" fmla="*/ 2 h 19"/>
                <a:gd name="T64" fmla="*/ 5 w 8"/>
                <a:gd name="T65" fmla="*/ 4 h 19"/>
                <a:gd name="T66" fmla="*/ 6 w 8"/>
                <a:gd name="T67" fmla="*/ 7 h 19"/>
                <a:gd name="T68" fmla="*/ 6 w 8"/>
                <a:gd name="T69" fmla="*/ 15 h 19"/>
                <a:gd name="T70" fmla="*/ 6 w 8"/>
                <a:gd name="T71" fmla="*/ 15 h 19"/>
                <a:gd name="T72" fmla="*/ 5 w 8"/>
                <a:gd name="T73" fmla="*/ 18 h 19"/>
                <a:gd name="T74" fmla="*/ 5 w 8"/>
                <a:gd name="T75" fmla="*/ 18 h 19"/>
                <a:gd name="T76" fmla="*/ 4 w 8"/>
                <a:gd name="T77" fmla="*/ 18 h 19"/>
                <a:gd name="T78" fmla="*/ 4 w 8"/>
                <a:gd name="T79" fmla="*/ 18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164996" name="Freeform 165"/>
            <p:cNvSpPr>
              <a:spLocks/>
            </p:cNvSpPr>
            <p:nvPr/>
          </p:nvSpPr>
          <p:spPr bwMode="white">
            <a:xfrm flipH="1">
              <a:off x="529" y="3750"/>
              <a:ext cx="6" cy="13"/>
            </a:xfrm>
            <a:custGeom>
              <a:avLst/>
              <a:gdLst>
                <a:gd name="T0" fmla="*/ 6 w 11"/>
                <a:gd name="T1" fmla="*/ 0 h 21"/>
                <a:gd name="T2" fmla="*/ 6 w 11"/>
                <a:gd name="T3" fmla="*/ 0 h 21"/>
                <a:gd name="T4" fmla="*/ 6 w 11"/>
                <a:gd name="T5" fmla="*/ 0 h 21"/>
                <a:gd name="T6" fmla="*/ 3 w 11"/>
                <a:gd name="T7" fmla="*/ 0 h 21"/>
                <a:gd name="T8" fmla="*/ 2 w 11"/>
                <a:gd name="T9" fmla="*/ 2 h 21"/>
                <a:gd name="T10" fmla="*/ 0 w 11"/>
                <a:gd name="T11" fmla="*/ 3 h 21"/>
                <a:gd name="T12" fmla="*/ 0 w 11"/>
                <a:gd name="T13" fmla="*/ 4 h 21"/>
                <a:gd name="T14" fmla="*/ 0 w 11"/>
                <a:gd name="T15" fmla="*/ 14 h 21"/>
                <a:gd name="T16" fmla="*/ 0 w 11"/>
                <a:gd name="T17" fmla="*/ 14 h 21"/>
                <a:gd name="T18" fmla="*/ 2 w 11"/>
                <a:gd name="T19" fmla="*/ 18 h 21"/>
                <a:gd name="T20" fmla="*/ 6 w 11"/>
                <a:gd name="T21" fmla="*/ 21 h 21"/>
                <a:gd name="T22" fmla="*/ 6 w 11"/>
                <a:gd name="T23" fmla="*/ 21 h 21"/>
                <a:gd name="T24" fmla="*/ 6 w 11"/>
                <a:gd name="T25" fmla="*/ 21 h 21"/>
                <a:gd name="T26" fmla="*/ 7 w 11"/>
                <a:gd name="T27" fmla="*/ 21 h 21"/>
                <a:gd name="T28" fmla="*/ 10 w 11"/>
                <a:gd name="T29" fmla="*/ 21 h 21"/>
                <a:gd name="T30" fmla="*/ 10 w 11"/>
                <a:gd name="T31" fmla="*/ 19 h 21"/>
                <a:gd name="T32" fmla="*/ 11 w 11"/>
                <a:gd name="T33" fmla="*/ 17 h 21"/>
                <a:gd name="T34" fmla="*/ 11 w 11"/>
                <a:gd name="T35" fmla="*/ 8 h 21"/>
                <a:gd name="T36" fmla="*/ 11 w 11"/>
                <a:gd name="T37" fmla="*/ 8 h 21"/>
                <a:gd name="T38" fmla="*/ 10 w 11"/>
                <a:gd name="T39" fmla="*/ 3 h 21"/>
                <a:gd name="T40" fmla="*/ 6 w 11"/>
                <a:gd name="T41" fmla="*/ 0 h 21"/>
                <a:gd name="T42" fmla="*/ 6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164997" name="Freeform 166"/>
            <p:cNvSpPr>
              <a:spLocks noEditPoints="1"/>
            </p:cNvSpPr>
            <p:nvPr/>
          </p:nvSpPr>
          <p:spPr bwMode="white">
            <a:xfrm flipH="1">
              <a:off x="529" y="3750"/>
              <a:ext cx="7" cy="14"/>
            </a:xfrm>
            <a:custGeom>
              <a:avLst/>
              <a:gdLst>
                <a:gd name="T0" fmla="*/ 3 w 12"/>
                <a:gd name="T1" fmla="*/ 0 h 22"/>
                <a:gd name="T2" fmla="*/ 3 w 12"/>
                <a:gd name="T3" fmla="*/ 0 h 22"/>
                <a:gd name="T4" fmla="*/ 1 w 12"/>
                <a:gd name="T5" fmla="*/ 3 h 22"/>
                <a:gd name="T6" fmla="*/ 0 w 12"/>
                <a:gd name="T7" fmla="*/ 4 h 22"/>
                <a:gd name="T8" fmla="*/ 0 w 12"/>
                <a:gd name="T9" fmla="*/ 14 h 22"/>
                <a:gd name="T10" fmla="*/ 0 w 12"/>
                <a:gd name="T11" fmla="*/ 14 h 22"/>
                <a:gd name="T12" fmla="*/ 1 w 12"/>
                <a:gd name="T13" fmla="*/ 17 h 22"/>
                <a:gd name="T14" fmla="*/ 3 w 12"/>
                <a:gd name="T15" fmla="*/ 18 h 22"/>
                <a:gd name="T16" fmla="*/ 4 w 12"/>
                <a:gd name="T17" fmla="*/ 21 h 22"/>
                <a:gd name="T18" fmla="*/ 7 w 12"/>
                <a:gd name="T19" fmla="*/ 22 h 22"/>
                <a:gd name="T20" fmla="*/ 7 w 12"/>
                <a:gd name="T21" fmla="*/ 22 h 22"/>
                <a:gd name="T22" fmla="*/ 8 w 12"/>
                <a:gd name="T23" fmla="*/ 22 h 22"/>
                <a:gd name="T24" fmla="*/ 11 w 12"/>
                <a:gd name="T25" fmla="*/ 21 h 22"/>
                <a:gd name="T26" fmla="*/ 11 w 12"/>
                <a:gd name="T27" fmla="*/ 21 h 22"/>
                <a:gd name="T28" fmla="*/ 12 w 12"/>
                <a:gd name="T29" fmla="*/ 19 h 22"/>
                <a:gd name="T30" fmla="*/ 12 w 12"/>
                <a:gd name="T31" fmla="*/ 17 h 22"/>
                <a:gd name="T32" fmla="*/ 12 w 12"/>
                <a:gd name="T33" fmla="*/ 8 h 22"/>
                <a:gd name="T34" fmla="*/ 12 w 12"/>
                <a:gd name="T35" fmla="*/ 8 h 22"/>
                <a:gd name="T36" fmla="*/ 12 w 12"/>
                <a:gd name="T37" fmla="*/ 6 h 22"/>
                <a:gd name="T38" fmla="*/ 11 w 12"/>
                <a:gd name="T39" fmla="*/ 3 h 22"/>
                <a:gd name="T40" fmla="*/ 9 w 12"/>
                <a:gd name="T41" fmla="*/ 2 h 22"/>
                <a:gd name="T42" fmla="*/ 7 w 12"/>
                <a:gd name="T43" fmla="*/ 0 h 22"/>
                <a:gd name="T44" fmla="*/ 7 w 12"/>
                <a:gd name="T45" fmla="*/ 0 h 22"/>
                <a:gd name="T46" fmla="*/ 7 w 12"/>
                <a:gd name="T47" fmla="*/ 0 h 22"/>
                <a:gd name="T48" fmla="*/ 4 w 12"/>
                <a:gd name="T49" fmla="*/ 0 h 22"/>
                <a:gd name="T50" fmla="*/ 3 w 12"/>
                <a:gd name="T51" fmla="*/ 0 h 22"/>
                <a:gd name="T52" fmla="*/ 3 w 12"/>
                <a:gd name="T53" fmla="*/ 0 h 22"/>
                <a:gd name="T54" fmla="*/ 7 w 12"/>
                <a:gd name="T55" fmla="*/ 21 h 22"/>
                <a:gd name="T56" fmla="*/ 7 w 12"/>
                <a:gd name="T57" fmla="*/ 21 h 22"/>
                <a:gd name="T58" fmla="*/ 3 w 12"/>
                <a:gd name="T59" fmla="*/ 18 h 22"/>
                <a:gd name="T60" fmla="*/ 1 w 12"/>
                <a:gd name="T61" fmla="*/ 14 h 22"/>
                <a:gd name="T62" fmla="*/ 1 w 12"/>
                <a:gd name="T63" fmla="*/ 4 h 22"/>
                <a:gd name="T64" fmla="*/ 1 w 12"/>
                <a:gd name="T65" fmla="*/ 4 h 22"/>
                <a:gd name="T66" fmla="*/ 3 w 12"/>
                <a:gd name="T67" fmla="*/ 2 h 22"/>
                <a:gd name="T68" fmla="*/ 3 w 12"/>
                <a:gd name="T69" fmla="*/ 2 h 22"/>
                <a:gd name="T70" fmla="*/ 7 w 12"/>
                <a:gd name="T71" fmla="*/ 2 h 22"/>
                <a:gd name="T72" fmla="*/ 7 w 12"/>
                <a:gd name="T73" fmla="*/ 2 h 22"/>
                <a:gd name="T74" fmla="*/ 7 w 12"/>
                <a:gd name="T75" fmla="*/ 2 h 22"/>
                <a:gd name="T76" fmla="*/ 9 w 12"/>
                <a:gd name="T77" fmla="*/ 4 h 22"/>
                <a:gd name="T78" fmla="*/ 11 w 12"/>
                <a:gd name="T79" fmla="*/ 8 h 22"/>
                <a:gd name="T80" fmla="*/ 11 w 12"/>
                <a:gd name="T81" fmla="*/ 17 h 22"/>
                <a:gd name="T82" fmla="*/ 11 w 12"/>
                <a:gd name="T83" fmla="*/ 17 h 22"/>
                <a:gd name="T84" fmla="*/ 9 w 12"/>
                <a:gd name="T85" fmla="*/ 19 h 22"/>
                <a:gd name="T86" fmla="*/ 9 w 12"/>
                <a:gd name="T87" fmla="*/ 19 h 22"/>
                <a:gd name="T88" fmla="*/ 7 w 12"/>
                <a:gd name="T89" fmla="*/ 21 h 22"/>
                <a:gd name="T90" fmla="*/ 7 w 12"/>
                <a:gd name="T91" fmla="*/ 21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164998" name="Freeform 167"/>
            <p:cNvSpPr>
              <a:spLocks/>
            </p:cNvSpPr>
            <p:nvPr/>
          </p:nvSpPr>
          <p:spPr bwMode="white">
            <a:xfrm flipH="1">
              <a:off x="502" y="3765"/>
              <a:ext cx="9" cy="18"/>
            </a:xfrm>
            <a:custGeom>
              <a:avLst/>
              <a:gdLst>
                <a:gd name="T0" fmla="*/ 8 w 17"/>
                <a:gd name="T1" fmla="*/ 2 h 31"/>
                <a:gd name="T2" fmla="*/ 8 w 17"/>
                <a:gd name="T3" fmla="*/ 2 h 31"/>
                <a:gd name="T4" fmla="*/ 8 w 17"/>
                <a:gd name="T5" fmla="*/ 2 h 31"/>
                <a:gd name="T6" fmla="*/ 4 w 17"/>
                <a:gd name="T7" fmla="*/ 0 h 31"/>
                <a:gd name="T8" fmla="*/ 1 w 17"/>
                <a:gd name="T9" fmla="*/ 2 h 31"/>
                <a:gd name="T10" fmla="*/ 0 w 17"/>
                <a:gd name="T11" fmla="*/ 4 h 31"/>
                <a:gd name="T12" fmla="*/ 0 w 17"/>
                <a:gd name="T13" fmla="*/ 7 h 31"/>
                <a:gd name="T14" fmla="*/ 0 w 17"/>
                <a:gd name="T15" fmla="*/ 20 h 31"/>
                <a:gd name="T16" fmla="*/ 0 w 17"/>
                <a:gd name="T17" fmla="*/ 20 h 31"/>
                <a:gd name="T18" fmla="*/ 0 w 17"/>
                <a:gd name="T19" fmla="*/ 23 h 31"/>
                <a:gd name="T20" fmla="*/ 1 w 17"/>
                <a:gd name="T21" fmla="*/ 26 h 31"/>
                <a:gd name="T22" fmla="*/ 4 w 17"/>
                <a:gd name="T23" fmla="*/ 28 h 31"/>
                <a:gd name="T24" fmla="*/ 8 w 17"/>
                <a:gd name="T25" fmla="*/ 30 h 31"/>
                <a:gd name="T26" fmla="*/ 8 w 17"/>
                <a:gd name="T27" fmla="*/ 30 h 31"/>
                <a:gd name="T28" fmla="*/ 8 w 17"/>
                <a:gd name="T29" fmla="*/ 30 h 31"/>
                <a:gd name="T30" fmla="*/ 12 w 17"/>
                <a:gd name="T31" fmla="*/ 31 h 31"/>
                <a:gd name="T32" fmla="*/ 14 w 17"/>
                <a:gd name="T33" fmla="*/ 30 h 31"/>
                <a:gd name="T34" fmla="*/ 16 w 17"/>
                <a:gd name="T35" fmla="*/ 27 h 31"/>
                <a:gd name="T36" fmla="*/ 17 w 17"/>
                <a:gd name="T37" fmla="*/ 24 h 31"/>
                <a:gd name="T38" fmla="*/ 17 w 17"/>
                <a:gd name="T39" fmla="*/ 11 h 31"/>
                <a:gd name="T40" fmla="*/ 17 w 17"/>
                <a:gd name="T41" fmla="*/ 11 h 31"/>
                <a:gd name="T42" fmla="*/ 16 w 17"/>
                <a:gd name="T43" fmla="*/ 8 h 31"/>
                <a:gd name="T44" fmla="*/ 14 w 17"/>
                <a:gd name="T45" fmla="*/ 6 h 31"/>
                <a:gd name="T46" fmla="*/ 12 w 17"/>
                <a:gd name="T47" fmla="*/ 3 h 31"/>
                <a:gd name="T48" fmla="*/ 8 w 17"/>
                <a:gd name="T49" fmla="*/ 2 h 31"/>
                <a:gd name="T50" fmla="*/ 8 w 17"/>
                <a:gd name="T51" fmla="*/ 2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164999" name="Freeform 168"/>
            <p:cNvSpPr>
              <a:spLocks noEditPoints="1"/>
            </p:cNvSpPr>
            <p:nvPr/>
          </p:nvSpPr>
          <p:spPr bwMode="white">
            <a:xfrm flipH="1">
              <a:off x="502" y="3765"/>
              <a:ext cx="11" cy="18"/>
            </a:xfrm>
            <a:custGeom>
              <a:avLst/>
              <a:gdLst>
                <a:gd name="T0" fmla="*/ 3 w 19"/>
                <a:gd name="T1" fmla="*/ 2 h 31"/>
                <a:gd name="T2" fmla="*/ 3 w 19"/>
                <a:gd name="T3" fmla="*/ 2 h 31"/>
                <a:gd name="T4" fmla="*/ 0 w 19"/>
                <a:gd name="T5" fmla="*/ 4 h 31"/>
                <a:gd name="T6" fmla="*/ 0 w 19"/>
                <a:gd name="T7" fmla="*/ 7 h 31"/>
                <a:gd name="T8" fmla="*/ 0 w 19"/>
                <a:gd name="T9" fmla="*/ 20 h 31"/>
                <a:gd name="T10" fmla="*/ 0 w 19"/>
                <a:gd name="T11" fmla="*/ 20 h 31"/>
                <a:gd name="T12" fmla="*/ 0 w 19"/>
                <a:gd name="T13" fmla="*/ 23 h 31"/>
                <a:gd name="T14" fmla="*/ 3 w 19"/>
                <a:gd name="T15" fmla="*/ 27 h 31"/>
                <a:gd name="T16" fmla="*/ 6 w 19"/>
                <a:gd name="T17" fmla="*/ 30 h 31"/>
                <a:gd name="T18" fmla="*/ 10 w 19"/>
                <a:gd name="T19" fmla="*/ 31 h 31"/>
                <a:gd name="T20" fmla="*/ 10 w 19"/>
                <a:gd name="T21" fmla="*/ 31 h 31"/>
                <a:gd name="T22" fmla="*/ 10 w 19"/>
                <a:gd name="T23" fmla="*/ 31 h 31"/>
                <a:gd name="T24" fmla="*/ 10 w 19"/>
                <a:gd name="T25" fmla="*/ 31 h 31"/>
                <a:gd name="T26" fmla="*/ 14 w 19"/>
                <a:gd name="T27" fmla="*/ 31 h 31"/>
                <a:gd name="T28" fmla="*/ 16 w 19"/>
                <a:gd name="T29" fmla="*/ 30 h 31"/>
                <a:gd name="T30" fmla="*/ 16 w 19"/>
                <a:gd name="T31" fmla="*/ 30 h 31"/>
                <a:gd name="T32" fmla="*/ 19 w 19"/>
                <a:gd name="T33" fmla="*/ 27 h 31"/>
                <a:gd name="T34" fmla="*/ 19 w 19"/>
                <a:gd name="T35" fmla="*/ 24 h 31"/>
                <a:gd name="T36" fmla="*/ 19 w 19"/>
                <a:gd name="T37" fmla="*/ 11 h 31"/>
                <a:gd name="T38" fmla="*/ 19 w 19"/>
                <a:gd name="T39" fmla="*/ 11 h 31"/>
                <a:gd name="T40" fmla="*/ 19 w 19"/>
                <a:gd name="T41" fmla="*/ 8 h 31"/>
                <a:gd name="T42" fmla="*/ 16 w 19"/>
                <a:gd name="T43" fmla="*/ 4 h 31"/>
                <a:gd name="T44" fmla="*/ 14 w 19"/>
                <a:gd name="T45" fmla="*/ 2 h 31"/>
                <a:gd name="T46" fmla="*/ 10 w 19"/>
                <a:gd name="T47" fmla="*/ 0 h 31"/>
                <a:gd name="T48" fmla="*/ 10 w 19"/>
                <a:gd name="T49" fmla="*/ 0 h 31"/>
                <a:gd name="T50" fmla="*/ 10 w 19"/>
                <a:gd name="T51" fmla="*/ 0 h 31"/>
                <a:gd name="T52" fmla="*/ 6 w 19"/>
                <a:gd name="T53" fmla="*/ 0 h 31"/>
                <a:gd name="T54" fmla="*/ 3 w 19"/>
                <a:gd name="T55" fmla="*/ 2 h 31"/>
                <a:gd name="T56" fmla="*/ 3 w 19"/>
                <a:gd name="T57" fmla="*/ 2 h 31"/>
                <a:gd name="T58" fmla="*/ 10 w 19"/>
                <a:gd name="T59" fmla="*/ 30 h 31"/>
                <a:gd name="T60" fmla="*/ 10 w 19"/>
                <a:gd name="T61" fmla="*/ 30 h 31"/>
                <a:gd name="T62" fmla="*/ 10 w 19"/>
                <a:gd name="T63" fmla="*/ 30 h 31"/>
                <a:gd name="T64" fmla="*/ 10 w 19"/>
                <a:gd name="T65" fmla="*/ 30 h 31"/>
                <a:gd name="T66" fmla="*/ 7 w 19"/>
                <a:gd name="T67" fmla="*/ 28 h 31"/>
                <a:gd name="T68" fmla="*/ 4 w 19"/>
                <a:gd name="T69" fmla="*/ 26 h 31"/>
                <a:gd name="T70" fmla="*/ 3 w 19"/>
                <a:gd name="T71" fmla="*/ 23 h 31"/>
                <a:gd name="T72" fmla="*/ 2 w 19"/>
                <a:gd name="T73" fmla="*/ 20 h 31"/>
                <a:gd name="T74" fmla="*/ 2 w 19"/>
                <a:gd name="T75" fmla="*/ 7 h 31"/>
                <a:gd name="T76" fmla="*/ 2 w 19"/>
                <a:gd name="T77" fmla="*/ 7 h 31"/>
                <a:gd name="T78" fmla="*/ 3 w 19"/>
                <a:gd name="T79" fmla="*/ 4 h 31"/>
                <a:gd name="T80" fmla="*/ 4 w 19"/>
                <a:gd name="T81" fmla="*/ 3 h 31"/>
                <a:gd name="T82" fmla="*/ 4 w 19"/>
                <a:gd name="T83" fmla="*/ 3 h 31"/>
                <a:gd name="T84" fmla="*/ 7 w 19"/>
                <a:gd name="T85" fmla="*/ 2 h 31"/>
                <a:gd name="T86" fmla="*/ 10 w 19"/>
                <a:gd name="T87" fmla="*/ 2 h 31"/>
                <a:gd name="T88" fmla="*/ 10 w 19"/>
                <a:gd name="T89" fmla="*/ 2 h 31"/>
                <a:gd name="T90" fmla="*/ 10 w 19"/>
                <a:gd name="T91" fmla="*/ 2 h 31"/>
                <a:gd name="T92" fmla="*/ 10 w 19"/>
                <a:gd name="T93" fmla="*/ 2 h 31"/>
                <a:gd name="T94" fmla="*/ 12 w 19"/>
                <a:gd name="T95" fmla="*/ 3 h 31"/>
                <a:gd name="T96" fmla="*/ 15 w 19"/>
                <a:gd name="T97" fmla="*/ 6 h 31"/>
                <a:gd name="T98" fmla="*/ 16 w 19"/>
                <a:gd name="T99" fmla="*/ 8 h 31"/>
                <a:gd name="T100" fmla="*/ 18 w 19"/>
                <a:gd name="T101" fmla="*/ 11 h 31"/>
                <a:gd name="T102" fmla="*/ 18 w 19"/>
                <a:gd name="T103" fmla="*/ 24 h 31"/>
                <a:gd name="T104" fmla="*/ 18 w 19"/>
                <a:gd name="T105" fmla="*/ 24 h 31"/>
                <a:gd name="T106" fmla="*/ 18 w 19"/>
                <a:gd name="T107" fmla="*/ 27 h 31"/>
                <a:gd name="T108" fmla="*/ 16 w 19"/>
                <a:gd name="T109" fmla="*/ 28 h 31"/>
                <a:gd name="T110" fmla="*/ 16 w 19"/>
                <a:gd name="T111" fmla="*/ 28 h 31"/>
                <a:gd name="T112" fmla="*/ 14 w 19"/>
                <a:gd name="T113" fmla="*/ 30 h 31"/>
                <a:gd name="T114" fmla="*/ 10 w 19"/>
                <a:gd name="T115" fmla="*/ 30 h 31"/>
                <a:gd name="T116" fmla="*/ 10 w 19"/>
                <a:gd name="T117" fmla="*/ 3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165000" name="Freeform 169"/>
            <p:cNvSpPr>
              <a:spLocks/>
            </p:cNvSpPr>
            <p:nvPr/>
          </p:nvSpPr>
          <p:spPr bwMode="white">
            <a:xfrm flipH="1">
              <a:off x="437" y="3742"/>
              <a:ext cx="7" cy="16"/>
            </a:xfrm>
            <a:custGeom>
              <a:avLst/>
              <a:gdLst>
                <a:gd name="T0" fmla="*/ 3 w 10"/>
                <a:gd name="T1" fmla="*/ 2 h 25"/>
                <a:gd name="T2" fmla="*/ 7 w 10"/>
                <a:gd name="T3" fmla="*/ 0 h 25"/>
                <a:gd name="T4" fmla="*/ 7 w 10"/>
                <a:gd name="T5" fmla="*/ 0 h 25"/>
                <a:gd name="T6" fmla="*/ 8 w 10"/>
                <a:gd name="T7" fmla="*/ 0 h 25"/>
                <a:gd name="T8" fmla="*/ 10 w 10"/>
                <a:gd name="T9" fmla="*/ 1 h 25"/>
                <a:gd name="T10" fmla="*/ 8 w 10"/>
                <a:gd name="T11" fmla="*/ 12 h 25"/>
                <a:gd name="T12" fmla="*/ 8 w 10"/>
                <a:gd name="T13" fmla="*/ 12 h 25"/>
                <a:gd name="T14" fmla="*/ 7 w 10"/>
                <a:gd name="T15" fmla="*/ 14 h 25"/>
                <a:gd name="T16" fmla="*/ 4 w 10"/>
                <a:gd name="T17" fmla="*/ 20 h 25"/>
                <a:gd name="T18" fmla="*/ 0 w 10"/>
                <a:gd name="T19" fmla="*/ 25 h 25"/>
                <a:gd name="T20" fmla="*/ 0 w 10"/>
                <a:gd name="T21" fmla="*/ 6 h 25"/>
                <a:gd name="T22" fmla="*/ 0 w 10"/>
                <a:gd name="T23" fmla="*/ 6 h 25"/>
                <a:gd name="T24" fmla="*/ 1 w 10"/>
                <a:gd name="T25" fmla="*/ 4 h 25"/>
                <a:gd name="T26" fmla="*/ 3 w 10"/>
                <a:gd name="T27" fmla="*/ 2 h 25"/>
                <a:gd name="T28" fmla="*/ 3 w 10"/>
                <a:gd name="T29" fmla="*/ 2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165001" name="Freeform 170"/>
            <p:cNvSpPr>
              <a:spLocks noEditPoints="1"/>
            </p:cNvSpPr>
            <p:nvPr/>
          </p:nvSpPr>
          <p:spPr bwMode="white">
            <a:xfrm flipH="1">
              <a:off x="437" y="3735"/>
              <a:ext cx="20" cy="23"/>
            </a:xfrm>
            <a:custGeom>
              <a:avLst/>
              <a:gdLst>
                <a:gd name="T0" fmla="*/ 30 w 33"/>
                <a:gd name="T1" fmla="*/ 9 h 36"/>
                <a:gd name="T2" fmla="*/ 24 w 33"/>
                <a:gd name="T3" fmla="*/ 12 h 36"/>
                <a:gd name="T4" fmla="*/ 24 w 33"/>
                <a:gd name="T5" fmla="*/ 12 h 36"/>
                <a:gd name="T6" fmla="*/ 23 w 33"/>
                <a:gd name="T7" fmla="*/ 15 h 36"/>
                <a:gd name="T8" fmla="*/ 22 w 33"/>
                <a:gd name="T9" fmla="*/ 17 h 36"/>
                <a:gd name="T10" fmla="*/ 22 w 33"/>
                <a:gd name="T11" fmla="*/ 36 h 36"/>
                <a:gd name="T12" fmla="*/ 23 w 33"/>
                <a:gd name="T13" fmla="*/ 36 h 36"/>
                <a:gd name="T14" fmla="*/ 23 w 33"/>
                <a:gd name="T15" fmla="*/ 36 h 36"/>
                <a:gd name="T16" fmla="*/ 26 w 33"/>
                <a:gd name="T17" fmla="*/ 35 h 36"/>
                <a:gd name="T18" fmla="*/ 29 w 33"/>
                <a:gd name="T19" fmla="*/ 31 h 36"/>
                <a:gd name="T20" fmla="*/ 33 w 33"/>
                <a:gd name="T21" fmla="*/ 23 h 36"/>
                <a:gd name="T22" fmla="*/ 33 w 33"/>
                <a:gd name="T23" fmla="*/ 12 h 36"/>
                <a:gd name="T24" fmla="*/ 33 w 33"/>
                <a:gd name="T25" fmla="*/ 12 h 36"/>
                <a:gd name="T26" fmla="*/ 33 w 33"/>
                <a:gd name="T27" fmla="*/ 11 h 36"/>
                <a:gd name="T28" fmla="*/ 31 w 33"/>
                <a:gd name="T29" fmla="*/ 9 h 36"/>
                <a:gd name="T30" fmla="*/ 31 w 33"/>
                <a:gd name="T31" fmla="*/ 9 h 36"/>
                <a:gd name="T32" fmla="*/ 30 w 33"/>
                <a:gd name="T33" fmla="*/ 9 h 36"/>
                <a:gd name="T34" fmla="*/ 30 w 33"/>
                <a:gd name="T35" fmla="*/ 9 h 36"/>
                <a:gd name="T36" fmla="*/ 24 w 33"/>
                <a:gd name="T37" fmla="*/ 17 h 36"/>
                <a:gd name="T38" fmla="*/ 24 w 33"/>
                <a:gd name="T39" fmla="*/ 17 h 36"/>
                <a:gd name="T40" fmla="*/ 26 w 33"/>
                <a:gd name="T41" fmla="*/ 15 h 36"/>
                <a:gd name="T42" fmla="*/ 30 w 33"/>
                <a:gd name="T43" fmla="*/ 12 h 36"/>
                <a:gd name="T44" fmla="*/ 30 w 33"/>
                <a:gd name="T45" fmla="*/ 12 h 36"/>
                <a:gd name="T46" fmla="*/ 31 w 33"/>
                <a:gd name="T47" fmla="*/ 12 h 36"/>
                <a:gd name="T48" fmla="*/ 31 w 33"/>
                <a:gd name="T49" fmla="*/ 23 h 36"/>
                <a:gd name="T50" fmla="*/ 31 w 33"/>
                <a:gd name="T51" fmla="*/ 23 h 36"/>
                <a:gd name="T52" fmla="*/ 29 w 33"/>
                <a:gd name="T53" fmla="*/ 27 h 36"/>
                <a:gd name="T54" fmla="*/ 24 w 33"/>
                <a:gd name="T55" fmla="*/ 32 h 36"/>
                <a:gd name="T56" fmla="*/ 24 w 33"/>
                <a:gd name="T57" fmla="*/ 32 h 36"/>
                <a:gd name="T58" fmla="*/ 24 w 33"/>
                <a:gd name="T59" fmla="*/ 17 h 36"/>
                <a:gd name="T60" fmla="*/ 24 w 33"/>
                <a:gd name="T61" fmla="*/ 1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165002" name="Freeform 171"/>
            <p:cNvSpPr>
              <a:spLocks/>
            </p:cNvSpPr>
            <p:nvPr/>
          </p:nvSpPr>
          <p:spPr bwMode="white">
            <a:xfrm flipH="1">
              <a:off x="488" y="3749"/>
              <a:ext cx="14" cy="18"/>
            </a:xfrm>
            <a:custGeom>
              <a:avLst/>
              <a:gdLst>
                <a:gd name="T0" fmla="*/ 9 w 21"/>
                <a:gd name="T1" fmla="*/ 0 h 31"/>
                <a:gd name="T2" fmla="*/ 12 w 21"/>
                <a:gd name="T3" fmla="*/ 0 h 31"/>
                <a:gd name="T4" fmla="*/ 12 w 21"/>
                <a:gd name="T5" fmla="*/ 0 h 31"/>
                <a:gd name="T6" fmla="*/ 16 w 21"/>
                <a:gd name="T7" fmla="*/ 0 h 31"/>
                <a:gd name="T8" fmla="*/ 18 w 21"/>
                <a:gd name="T9" fmla="*/ 1 h 31"/>
                <a:gd name="T10" fmla="*/ 20 w 21"/>
                <a:gd name="T11" fmla="*/ 4 h 31"/>
                <a:gd name="T12" fmla="*/ 21 w 21"/>
                <a:gd name="T13" fmla="*/ 7 h 31"/>
                <a:gd name="T14" fmla="*/ 21 w 21"/>
                <a:gd name="T15" fmla="*/ 23 h 31"/>
                <a:gd name="T16" fmla="*/ 21 w 21"/>
                <a:gd name="T17" fmla="*/ 23 h 31"/>
                <a:gd name="T18" fmla="*/ 20 w 21"/>
                <a:gd name="T19" fmla="*/ 26 h 31"/>
                <a:gd name="T20" fmla="*/ 18 w 21"/>
                <a:gd name="T21" fmla="*/ 28 h 31"/>
                <a:gd name="T22" fmla="*/ 16 w 21"/>
                <a:gd name="T23" fmla="*/ 30 h 31"/>
                <a:gd name="T24" fmla="*/ 12 w 21"/>
                <a:gd name="T25" fmla="*/ 31 h 31"/>
                <a:gd name="T26" fmla="*/ 9 w 21"/>
                <a:gd name="T27" fmla="*/ 31 h 31"/>
                <a:gd name="T28" fmla="*/ 9 w 21"/>
                <a:gd name="T29" fmla="*/ 31 h 31"/>
                <a:gd name="T30" fmla="*/ 5 w 21"/>
                <a:gd name="T31" fmla="*/ 30 h 31"/>
                <a:gd name="T32" fmla="*/ 2 w 21"/>
                <a:gd name="T33" fmla="*/ 28 h 31"/>
                <a:gd name="T34" fmla="*/ 1 w 21"/>
                <a:gd name="T35" fmla="*/ 26 h 31"/>
                <a:gd name="T36" fmla="*/ 0 w 21"/>
                <a:gd name="T37" fmla="*/ 23 h 31"/>
                <a:gd name="T38" fmla="*/ 0 w 21"/>
                <a:gd name="T39" fmla="*/ 7 h 31"/>
                <a:gd name="T40" fmla="*/ 0 w 21"/>
                <a:gd name="T41" fmla="*/ 7 h 31"/>
                <a:gd name="T42" fmla="*/ 1 w 21"/>
                <a:gd name="T43" fmla="*/ 4 h 31"/>
                <a:gd name="T44" fmla="*/ 2 w 21"/>
                <a:gd name="T45" fmla="*/ 1 h 31"/>
                <a:gd name="T46" fmla="*/ 5 w 21"/>
                <a:gd name="T47" fmla="*/ 0 h 31"/>
                <a:gd name="T48" fmla="*/ 9 w 21"/>
                <a:gd name="T49" fmla="*/ 0 h 31"/>
                <a:gd name="T50" fmla="*/ 9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165003" name="Freeform 172"/>
            <p:cNvSpPr>
              <a:spLocks noEditPoints="1"/>
            </p:cNvSpPr>
            <p:nvPr/>
          </p:nvSpPr>
          <p:spPr bwMode="white">
            <a:xfrm flipH="1">
              <a:off x="488" y="3748"/>
              <a:ext cx="14" cy="20"/>
            </a:xfrm>
            <a:custGeom>
              <a:avLst/>
              <a:gdLst>
                <a:gd name="T0" fmla="*/ 11 w 24"/>
                <a:gd name="T1" fmla="*/ 0 h 33"/>
                <a:gd name="T2" fmla="*/ 11 w 24"/>
                <a:gd name="T3" fmla="*/ 0 h 33"/>
                <a:gd name="T4" fmla="*/ 7 w 24"/>
                <a:gd name="T5" fmla="*/ 0 h 33"/>
                <a:gd name="T6" fmla="*/ 4 w 24"/>
                <a:gd name="T7" fmla="*/ 2 h 33"/>
                <a:gd name="T8" fmla="*/ 2 w 24"/>
                <a:gd name="T9" fmla="*/ 5 h 33"/>
                <a:gd name="T10" fmla="*/ 0 w 24"/>
                <a:gd name="T11" fmla="*/ 8 h 33"/>
                <a:gd name="T12" fmla="*/ 0 w 24"/>
                <a:gd name="T13" fmla="*/ 24 h 33"/>
                <a:gd name="T14" fmla="*/ 0 w 24"/>
                <a:gd name="T15" fmla="*/ 24 h 33"/>
                <a:gd name="T16" fmla="*/ 2 w 24"/>
                <a:gd name="T17" fmla="*/ 28 h 33"/>
                <a:gd name="T18" fmla="*/ 4 w 24"/>
                <a:gd name="T19" fmla="*/ 31 h 33"/>
                <a:gd name="T20" fmla="*/ 7 w 24"/>
                <a:gd name="T21" fmla="*/ 32 h 33"/>
                <a:gd name="T22" fmla="*/ 11 w 24"/>
                <a:gd name="T23" fmla="*/ 33 h 33"/>
                <a:gd name="T24" fmla="*/ 14 w 24"/>
                <a:gd name="T25" fmla="*/ 33 h 33"/>
                <a:gd name="T26" fmla="*/ 14 w 24"/>
                <a:gd name="T27" fmla="*/ 33 h 33"/>
                <a:gd name="T28" fmla="*/ 18 w 24"/>
                <a:gd name="T29" fmla="*/ 32 h 33"/>
                <a:gd name="T30" fmla="*/ 20 w 24"/>
                <a:gd name="T31" fmla="*/ 31 h 33"/>
                <a:gd name="T32" fmla="*/ 23 w 24"/>
                <a:gd name="T33" fmla="*/ 28 h 33"/>
                <a:gd name="T34" fmla="*/ 24 w 24"/>
                <a:gd name="T35" fmla="*/ 24 h 33"/>
                <a:gd name="T36" fmla="*/ 24 w 24"/>
                <a:gd name="T37" fmla="*/ 8 h 33"/>
                <a:gd name="T38" fmla="*/ 24 w 24"/>
                <a:gd name="T39" fmla="*/ 8 h 33"/>
                <a:gd name="T40" fmla="*/ 23 w 24"/>
                <a:gd name="T41" fmla="*/ 5 h 33"/>
                <a:gd name="T42" fmla="*/ 20 w 24"/>
                <a:gd name="T43" fmla="*/ 2 h 33"/>
                <a:gd name="T44" fmla="*/ 18 w 24"/>
                <a:gd name="T45" fmla="*/ 0 h 33"/>
                <a:gd name="T46" fmla="*/ 14 w 24"/>
                <a:gd name="T47" fmla="*/ 0 h 33"/>
                <a:gd name="T48" fmla="*/ 11 w 24"/>
                <a:gd name="T49" fmla="*/ 0 h 33"/>
                <a:gd name="T50" fmla="*/ 3 w 24"/>
                <a:gd name="T51" fmla="*/ 24 h 33"/>
                <a:gd name="T52" fmla="*/ 3 w 24"/>
                <a:gd name="T53" fmla="*/ 8 h 33"/>
                <a:gd name="T54" fmla="*/ 3 w 24"/>
                <a:gd name="T55" fmla="*/ 8 h 33"/>
                <a:gd name="T56" fmla="*/ 4 w 24"/>
                <a:gd name="T57" fmla="*/ 5 h 33"/>
                <a:gd name="T58" fmla="*/ 6 w 24"/>
                <a:gd name="T59" fmla="*/ 4 h 33"/>
                <a:gd name="T60" fmla="*/ 8 w 24"/>
                <a:gd name="T61" fmla="*/ 2 h 33"/>
                <a:gd name="T62" fmla="*/ 11 w 24"/>
                <a:gd name="T63" fmla="*/ 2 h 33"/>
                <a:gd name="T64" fmla="*/ 14 w 24"/>
                <a:gd name="T65" fmla="*/ 2 h 33"/>
                <a:gd name="T66" fmla="*/ 14 w 24"/>
                <a:gd name="T67" fmla="*/ 2 h 33"/>
                <a:gd name="T68" fmla="*/ 16 w 24"/>
                <a:gd name="T69" fmla="*/ 2 h 33"/>
                <a:gd name="T70" fmla="*/ 19 w 24"/>
                <a:gd name="T71" fmla="*/ 4 h 33"/>
                <a:gd name="T72" fmla="*/ 20 w 24"/>
                <a:gd name="T73" fmla="*/ 5 h 33"/>
                <a:gd name="T74" fmla="*/ 22 w 24"/>
                <a:gd name="T75" fmla="*/ 8 h 33"/>
                <a:gd name="T76" fmla="*/ 22 w 24"/>
                <a:gd name="T77" fmla="*/ 24 h 33"/>
                <a:gd name="T78" fmla="*/ 22 w 24"/>
                <a:gd name="T79" fmla="*/ 24 h 33"/>
                <a:gd name="T80" fmla="*/ 20 w 24"/>
                <a:gd name="T81" fmla="*/ 27 h 33"/>
                <a:gd name="T82" fmla="*/ 19 w 24"/>
                <a:gd name="T83" fmla="*/ 29 h 33"/>
                <a:gd name="T84" fmla="*/ 16 w 24"/>
                <a:gd name="T85" fmla="*/ 31 h 33"/>
                <a:gd name="T86" fmla="*/ 14 w 24"/>
                <a:gd name="T87" fmla="*/ 31 h 33"/>
                <a:gd name="T88" fmla="*/ 11 w 24"/>
                <a:gd name="T89" fmla="*/ 31 h 33"/>
                <a:gd name="T90" fmla="*/ 11 w 24"/>
                <a:gd name="T91" fmla="*/ 31 h 33"/>
                <a:gd name="T92" fmla="*/ 8 w 24"/>
                <a:gd name="T93" fmla="*/ 31 h 33"/>
                <a:gd name="T94" fmla="*/ 6 w 24"/>
                <a:gd name="T95" fmla="*/ 29 h 33"/>
                <a:gd name="T96" fmla="*/ 4 w 24"/>
                <a:gd name="T97" fmla="*/ 27 h 33"/>
                <a:gd name="T98" fmla="*/ 3 w 24"/>
                <a:gd name="T99" fmla="*/ 24 h 33"/>
                <a:gd name="T100" fmla="*/ 3 w 24"/>
                <a:gd name="T101" fmla="*/ 24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165004" name="Freeform 173"/>
            <p:cNvSpPr>
              <a:spLocks/>
            </p:cNvSpPr>
            <p:nvPr/>
          </p:nvSpPr>
          <p:spPr bwMode="white">
            <a:xfrm flipH="1">
              <a:off x="466" y="3746"/>
              <a:ext cx="10" cy="18"/>
            </a:xfrm>
            <a:custGeom>
              <a:avLst/>
              <a:gdLst>
                <a:gd name="T0" fmla="*/ 8 w 18"/>
                <a:gd name="T1" fmla="*/ 0 h 30"/>
                <a:gd name="T2" fmla="*/ 10 w 18"/>
                <a:gd name="T3" fmla="*/ 0 h 30"/>
                <a:gd name="T4" fmla="*/ 10 w 18"/>
                <a:gd name="T5" fmla="*/ 0 h 30"/>
                <a:gd name="T6" fmla="*/ 12 w 18"/>
                <a:gd name="T7" fmla="*/ 0 h 30"/>
                <a:gd name="T8" fmla="*/ 15 w 18"/>
                <a:gd name="T9" fmla="*/ 2 h 30"/>
                <a:gd name="T10" fmla="*/ 16 w 18"/>
                <a:gd name="T11" fmla="*/ 3 h 30"/>
                <a:gd name="T12" fmla="*/ 18 w 18"/>
                <a:gd name="T13" fmla="*/ 6 h 30"/>
                <a:gd name="T14" fmla="*/ 18 w 18"/>
                <a:gd name="T15" fmla="*/ 21 h 30"/>
                <a:gd name="T16" fmla="*/ 18 w 18"/>
                <a:gd name="T17" fmla="*/ 21 h 30"/>
                <a:gd name="T18" fmla="*/ 16 w 18"/>
                <a:gd name="T19" fmla="*/ 25 h 30"/>
                <a:gd name="T20" fmla="*/ 15 w 18"/>
                <a:gd name="T21" fmla="*/ 26 h 30"/>
                <a:gd name="T22" fmla="*/ 12 w 18"/>
                <a:gd name="T23" fmla="*/ 29 h 30"/>
                <a:gd name="T24" fmla="*/ 10 w 18"/>
                <a:gd name="T25" fmla="*/ 30 h 30"/>
                <a:gd name="T26" fmla="*/ 8 w 18"/>
                <a:gd name="T27" fmla="*/ 30 h 30"/>
                <a:gd name="T28" fmla="*/ 8 w 18"/>
                <a:gd name="T29" fmla="*/ 30 h 30"/>
                <a:gd name="T30" fmla="*/ 6 w 18"/>
                <a:gd name="T31" fmla="*/ 30 h 30"/>
                <a:gd name="T32" fmla="*/ 3 w 18"/>
                <a:gd name="T33" fmla="*/ 29 h 30"/>
                <a:gd name="T34" fmla="*/ 2 w 18"/>
                <a:gd name="T35" fmla="*/ 26 h 30"/>
                <a:gd name="T36" fmla="*/ 0 w 18"/>
                <a:gd name="T37" fmla="*/ 23 h 30"/>
                <a:gd name="T38" fmla="*/ 0 w 18"/>
                <a:gd name="T39" fmla="*/ 8 h 30"/>
                <a:gd name="T40" fmla="*/ 0 w 18"/>
                <a:gd name="T41" fmla="*/ 8 h 30"/>
                <a:gd name="T42" fmla="*/ 2 w 18"/>
                <a:gd name="T43" fmla="*/ 6 h 30"/>
                <a:gd name="T44" fmla="*/ 3 w 18"/>
                <a:gd name="T45" fmla="*/ 3 h 30"/>
                <a:gd name="T46" fmla="*/ 4 w 18"/>
                <a:gd name="T47" fmla="*/ 2 h 30"/>
                <a:gd name="T48" fmla="*/ 8 w 18"/>
                <a:gd name="T49" fmla="*/ 0 h 30"/>
                <a:gd name="T50" fmla="*/ 8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165005" name="Freeform 174"/>
            <p:cNvSpPr>
              <a:spLocks noEditPoints="1"/>
            </p:cNvSpPr>
            <p:nvPr/>
          </p:nvSpPr>
          <p:spPr bwMode="white">
            <a:xfrm flipH="1">
              <a:off x="466" y="3746"/>
              <a:ext cx="12" cy="19"/>
            </a:xfrm>
            <a:custGeom>
              <a:avLst/>
              <a:gdLst>
                <a:gd name="T0" fmla="*/ 11 w 20"/>
                <a:gd name="T1" fmla="*/ 0 h 32"/>
                <a:gd name="T2" fmla="*/ 8 w 20"/>
                <a:gd name="T3" fmla="*/ 0 h 32"/>
                <a:gd name="T4" fmla="*/ 8 w 20"/>
                <a:gd name="T5" fmla="*/ 0 h 32"/>
                <a:gd name="T6" fmla="*/ 5 w 20"/>
                <a:gd name="T7" fmla="*/ 1 h 32"/>
                <a:gd name="T8" fmla="*/ 3 w 20"/>
                <a:gd name="T9" fmla="*/ 4 h 32"/>
                <a:gd name="T10" fmla="*/ 1 w 20"/>
                <a:gd name="T11" fmla="*/ 7 h 32"/>
                <a:gd name="T12" fmla="*/ 0 w 20"/>
                <a:gd name="T13" fmla="*/ 9 h 32"/>
                <a:gd name="T14" fmla="*/ 0 w 20"/>
                <a:gd name="T15" fmla="*/ 24 h 32"/>
                <a:gd name="T16" fmla="*/ 0 w 20"/>
                <a:gd name="T17" fmla="*/ 24 h 32"/>
                <a:gd name="T18" fmla="*/ 1 w 20"/>
                <a:gd name="T19" fmla="*/ 28 h 32"/>
                <a:gd name="T20" fmla="*/ 3 w 20"/>
                <a:gd name="T21" fmla="*/ 31 h 32"/>
                <a:gd name="T22" fmla="*/ 3 w 20"/>
                <a:gd name="T23" fmla="*/ 31 h 32"/>
                <a:gd name="T24" fmla="*/ 7 w 20"/>
                <a:gd name="T25" fmla="*/ 32 h 32"/>
                <a:gd name="T26" fmla="*/ 9 w 20"/>
                <a:gd name="T27" fmla="*/ 32 h 32"/>
                <a:gd name="T28" fmla="*/ 11 w 20"/>
                <a:gd name="T29" fmla="*/ 32 h 32"/>
                <a:gd name="T30" fmla="*/ 11 w 20"/>
                <a:gd name="T31" fmla="*/ 32 h 32"/>
                <a:gd name="T32" fmla="*/ 15 w 20"/>
                <a:gd name="T33" fmla="*/ 31 h 32"/>
                <a:gd name="T34" fmla="*/ 17 w 20"/>
                <a:gd name="T35" fmla="*/ 28 h 32"/>
                <a:gd name="T36" fmla="*/ 19 w 20"/>
                <a:gd name="T37" fmla="*/ 26 h 32"/>
                <a:gd name="T38" fmla="*/ 20 w 20"/>
                <a:gd name="T39" fmla="*/ 22 h 32"/>
                <a:gd name="T40" fmla="*/ 19 w 20"/>
                <a:gd name="T41" fmla="*/ 7 h 32"/>
                <a:gd name="T42" fmla="*/ 19 w 20"/>
                <a:gd name="T43" fmla="*/ 7 h 32"/>
                <a:gd name="T44" fmla="*/ 19 w 20"/>
                <a:gd name="T45" fmla="*/ 4 h 32"/>
                <a:gd name="T46" fmla="*/ 16 w 20"/>
                <a:gd name="T47" fmla="*/ 1 h 32"/>
                <a:gd name="T48" fmla="*/ 16 w 20"/>
                <a:gd name="T49" fmla="*/ 1 h 32"/>
                <a:gd name="T50" fmla="*/ 13 w 20"/>
                <a:gd name="T51" fmla="*/ 0 h 32"/>
                <a:gd name="T52" fmla="*/ 11 w 20"/>
                <a:gd name="T53" fmla="*/ 0 h 32"/>
                <a:gd name="T54" fmla="*/ 11 w 20"/>
                <a:gd name="T55" fmla="*/ 0 h 32"/>
                <a:gd name="T56" fmla="*/ 11 w 20"/>
                <a:gd name="T57" fmla="*/ 1 h 32"/>
                <a:gd name="T58" fmla="*/ 11 w 20"/>
                <a:gd name="T59" fmla="*/ 1 h 32"/>
                <a:gd name="T60" fmla="*/ 13 w 20"/>
                <a:gd name="T61" fmla="*/ 1 h 32"/>
                <a:gd name="T62" fmla="*/ 15 w 20"/>
                <a:gd name="T63" fmla="*/ 3 h 32"/>
                <a:gd name="T64" fmla="*/ 15 w 20"/>
                <a:gd name="T65" fmla="*/ 3 h 32"/>
                <a:gd name="T66" fmla="*/ 16 w 20"/>
                <a:gd name="T67" fmla="*/ 5 h 32"/>
                <a:gd name="T68" fmla="*/ 17 w 20"/>
                <a:gd name="T69" fmla="*/ 7 h 32"/>
                <a:gd name="T70" fmla="*/ 17 w 20"/>
                <a:gd name="T71" fmla="*/ 22 h 32"/>
                <a:gd name="T72" fmla="*/ 17 w 20"/>
                <a:gd name="T73" fmla="*/ 22 h 32"/>
                <a:gd name="T74" fmla="*/ 17 w 20"/>
                <a:gd name="T75" fmla="*/ 24 h 32"/>
                <a:gd name="T76" fmla="*/ 16 w 20"/>
                <a:gd name="T77" fmla="*/ 27 h 32"/>
                <a:gd name="T78" fmla="*/ 13 w 20"/>
                <a:gd name="T79" fmla="*/ 28 h 32"/>
                <a:gd name="T80" fmla="*/ 11 w 20"/>
                <a:gd name="T81" fmla="*/ 30 h 32"/>
                <a:gd name="T82" fmla="*/ 11 w 20"/>
                <a:gd name="T83" fmla="*/ 30 h 32"/>
                <a:gd name="T84" fmla="*/ 9 w 20"/>
                <a:gd name="T85" fmla="*/ 30 h 32"/>
                <a:gd name="T86" fmla="*/ 9 w 20"/>
                <a:gd name="T87" fmla="*/ 30 h 32"/>
                <a:gd name="T88" fmla="*/ 7 w 20"/>
                <a:gd name="T89" fmla="*/ 30 h 32"/>
                <a:gd name="T90" fmla="*/ 5 w 20"/>
                <a:gd name="T91" fmla="*/ 28 h 32"/>
                <a:gd name="T92" fmla="*/ 5 w 20"/>
                <a:gd name="T93" fmla="*/ 28 h 32"/>
                <a:gd name="T94" fmla="*/ 4 w 20"/>
                <a:gd name="T95" fmla="*/ 27 h 32"/>
                <a:gd name="T96" fmla="*/ 3 w 20"/>
                <a:gd name="T97" fmla="*/ 24 h 32"/>
                <a:gd name="T98" fmla="*/ 3 w 20"/>
                <a:gd name="T99" fmla="*/ 9 h 32"/>
                <a:gd name="T100" fmla="*/ 3 w 20"/>
                <a:gd name="T101" fmla="*/ 9 h 32"/>
                <a:gd name="T102" fmla="*/ 3 w 20"/>
                <a:gd name="T103" fmla="*/ 7 h 32"/>
                <a:gd name="T104" fmla="*/ 4 w 20"/>
                <a:gd name="T105" fmla="*/ 5 h 32"/>
                <a:gd name="T106" fmla="*/ 7 w 20"/>
                <a:gd name="T107" fmla="*/ 3 h 32"/>
                <a:gd name="T108" fmla="*/ 9 w 20"/>
                <a:gd name="T109" fmla="*/ 3 h 32"/>
                <a:gd name="T110" fmla="*/ 9 w 20"/>
                <a:gd name="T111" fmla="*/ 3 h 32"/>
                <a:gd name="T112" fmla="*/ 11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165006" name="Freeform 175"/>
            <p:cNvSpPr>
              <a:spLocks/>
            </p:cNvSpPr>
            <p:nvPr/>
          </p:nvSpPr>
          <p:spPr bwMode="white">
            <a:xfrm flipH="1">
              <a:off x="450" y="3737"/>
              <a:ext cx="8" cy="18"/>
            </a:xfrm>
            <a:custGeom>
              <a:avLst/>
              <a:gdLst>
                <a:gd name="T0" fmla="*/ 7 w 15"/>
                <a:gd name="T1" fmla="*/ 0 h 28"/>
                <a:gd name="T2" fmla="*/ 8 w 15"/>
                <a:gd name="T3" fmla="*/ 0 h 28"/>
                <a:gd name="T4" fmla="*/ 8 w 15"/>
                <a:gd name="T5" fmla="*/ 0 h 28"/>
                <a:gd name="T6" fmla="*/ 11 w 15"/>
                <a:gd name="T7" fmla="*/ 0 h 28"/>
                <a:gd name="T8" fmla="*/ 13 w 15"/>
                <a:gd name="T9" fmla="*/ 1 h 28"/>
                <a:gd name="T10" fmla="*/ 15 w 15"/>
                <a:gd name="T11" fmla="*/ 2 h 28"/>
                <a:gd name="T12" fmla="*/ 15 w 15"/>
                <a:gd name="T13" fmla="*/ 5 h 28"/>
                <a:gd name="T14" fmla="*/ 15 w 15"/>
                <a:gd name="T15" fmla="*/ 18 h 28"/>
                <a:gd name="T16" fmla="*/ 15 w 15"/>
                <a:gd name="T17" fmla="*/ 18 h 28"/>
                <a:gd name="T18" fmla="*/ 15 w 15"/>
                <a:gd name="T19" fmla="*/ 22 h 28"/>
                <a:gd name="T20" fmla="*/ 13 w 15"/>
                <a:gd name="T21" fmla="*/ 24 h 28"/>
                <a:gd name="T22" fmla="*/ 12 w 15"/>
                <a:gd name="T23" fmla="*/ 26 h 28"/>
                <a:gd name="T24" fmla="*/ 9 w 15"/>
                <a:gd name="T25" fmla="*/ 28 h 28"/>
                <a:gd name="T26" fmla="*/ 7 w 15"/>
                <a:gd name="T27" fmla="*/ 28 h 28"/>
                <a:gd name="T28" fmla="*/ 7 w 15"/>
                <a:gd name="T29" fmla="*/ 28 h 28"/>
                <a:gd name="T30" fmla="*/ 5 w 15"/>
                <a:gd name="T31" fmla="*/ 28 h 28"/>
                <a:gd name="T32" fmla="*/ 3 w 15"/>
                <a:gd name="T33" fmla="*/ 26 h 28"/>
                <a:gd name="T34" fmla="*/ 1 w 15"/>
                <a:gd name="T35" fmla="*/ 24 h 28"/>
                <a:gd name="T36" fmla="*/ 1 w 15"/>
                <a:gd name="T37" fmla="*/ 21 h 28"/>
                <a:gd name="T38" fmla="*/ 0 w 15"/>
                <a:gd name="T39" fmla="*/ 8 h 28"/>
                <a:gd name="T40" fmla="*/ 0 w 15"/>
                <a:gd name="T41" fmla="*/ 8 h 28"/>
                <a:gd name="T42" fmla="*/ 1 w 15"/>
                <a:gd name="T43" fmla="*/ 5 h 28"/>
                <a:gd name="T44" fmla="*/ 3 w 15"/>
                <a:gd name="T45" fmla="*/ 2 h 28"/>
                <a:gd name="T46" fmla="*/ 4 w 15"/>
                <a:gd name="T47" fmla="*/ 1 h 28"/>
                <a:gd name="T48" fmla="*/ 7 w 15"/>
                <a:gd name="T49" fmla="*/ 0 h 28"/>
                <a:gd name="T50" fmla="*/ 7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165007" name="Freeform 176"/>
            <p:cNvSpPr>
              <a:spLocks noEditPoints="1"/>
            </p:cNvSpPr>
            <p:nvPr/>
          </p:nvSpPr>
          <p:spPr bwMode="white">
            <a:xfrm flipH="1">
              <a:off x="449" y="3737"/>
              <a:ext cx="9" cy="18"/>
            </a:xfrm>
            <a:custGeom>
              <a:avLst/>
              <a:gdLst>
                <a:gd name="T0" fmla="*/ 8 w 16"/>
                <a:gd name="T1" fmla="*/ 0 h 30"/>
                <a:gd name="T2" fmla="*/ 7 w 16"/>
                <a:gd name="T3" fmla="*/ 0 h 30"/>
                <a:gd name="T4" fmla="*/ 7 w 16"/>
                <a:gd name="T5" fmla="*/ 0 h 30"/>
                <a:gd name="T6" fmla="*/ 4 w 16"/>
                <a:gd name="T7" fmla="*/ 2 h 30"/>
                <a:gd name="T8" fmla="*/ 1 w 16"/>
                <a:gd name="T9" fmla="*/ 4 h 30"/>
                <a:gd name="T10" fmla="*/ 0 w 16"/>
                <a:gd name="T11" fmla="*/ 7 h 30"/>
                <a:gd name="T12" fmla="*/ 0 w 16"/>
                <a:gd name="T13" fmla="*/ 10 h 30"/>
                <a:gd name="T14" fmla="*/ 0 w 16"/>
                <a:gd name="T15" fmla="*/ 23 h 30"/>
                <a:gd name="T16" fmla="*/ 0 w 16"/>
                <a:gd name="T17" fmla="*/ 23 h 30"/>
                <a:gd name="T18" fmla="*/ 1 w 16"/>
                <a:gd name="T19" fmla="*/ 27 h 30"/>
                <a:gd name="T20" fmla="*/ 3 w 16"/>
                <a:gd name="T21" fmla="*/ 28 h 30"/>
                <a:gd name="T22" fmla="*/ 3 w 16"/>
                <a:gd name="T23" fmla="*/ 28 h 30"/>
                <a:gd name="T24" fmla="*/ 5 w 16"/>
                <a:gd name="T25" fmla="*/ 30 h 30"/>
                <a:gd name="T26" fmla="*/ 8 w 16"/>
                <a:gd name="T27" fmla="*/ 30 h 30"/>
                <a:gd name="T28" fmla="*/ 8 w 16"/>
                <a:gd name="T29" fmla="*/ 30 h 30"/>
                <a:gd name="T30" fmla="*/ 9 w 16"/>
                <a:gd name="T31" fmla="*/ 30 h 30"/>
                <a:gd name="T32" fmla="*/ 9 w 16"/>
                <a:gd name="T33" fmla="*/ 30 h 30"/>
                <a:gd name="T34" fmla="*/ 12 w 16"/>
                <a:gd name="T35" fmla="*/ 28 h 30"/>
                <a:gd name="T36" fmla="*/ 13 w 16"/>
                <a:gd name="T37" fmla="*/ 27 h 30"/>
                <a:gd name="T38" fmla="*/ 16 w 16"/>
                <a:gd name="T39" fmla="*/ 24 h 30"/>
                <a:gd name="T40" fmla="*/ 16 w 16"/>
                <a:gd name="T41" fmla="*/ 20 h 30"/>
                <a:gd name="T42" fmla="*/ 16 w 16"/>
                <a:gd name="T43" fmla="*/ 7 h 30"/>
                <a:gd name="T44" fmla="*/ 16 w 16"/>
                <a:gd name="T45" fmla="*/ 7 h 30"/>
                <a:gd name="T46" fmla="*/ 15 w 16"/>
                <a:gd name="T47" fmla="*/ 4 h 30"/>
                <a:gd name="T48" fmla="*/ 13 w 16"/>
                <a:gd name="T49" fmla="*/ 2 h 30"/>
                <a:gd name="T50" fmla="*/ 13 w 16"/>
                <a:gd name="T51" fmla="*/ 2 h 30"/>
                <a:gd name="T52" fmla="*/ 11 w 16"/>
                <a:gd name="T53" fmla="*/ 0 h 30"/>
                <a:gd name="T54" fmla="*/ 8 w 16"/>
                <a:gd name="T55" fmla="*/ 0 h 30"/>
                <a:gd name="T56" fmla="*/ 8 w 16"/>
                <a:gd name="T57" fmla="*/ 0 h 30"/>
                <a:gd name="T58" fmla="*/ 8 w 16"/>
                <a:gd name="T59" fmla="*/ 2 h 30"/>
                <a:gd name="T60" fmla="*/ 8 w 16"/>
                <a:gd name="T61" fmla="*/ 2 h 30"/>
                <a:gd name="T62" fmla="*/ 11 w 16"/>
                <a:gd name="T63" fmla="*/ 2 h 30"/>
                <a:gd name="T64" fmla="*/ 12 w 16"/>
                <a:gd name="T65" fmla="*/ 3 h 30"/>
                <a:gd name="T66" fmla="*/ 12 w 16"/>
                <a:gd name="T67" fmla="*/ 3 h 30"/>
                <a:gd name="T68" fmla="*/ 13 w 16"/>
                <a:gd name="T69" fmla="*/ 4 h 30"/>
                <a:gd name="T70" fmla="*/ 15 w 16"/>
                <a:gd name="T71" fmla="*/ 7 h 30"/>
                <a:gd name="T72" fmla="*/ 15 w 16"/>
                <a:gd name="T73" fmla="*/ 20 h 30"/>
                <a:gd name="T74" fmla="*/ 15 w 16"/>
                <a:gd name="T75" fmla="*/ 20 h 30"/>
                <a:gd name="T76" fmla="*/ 15 w 16"/>
                <a:gd name="T77" fmla="*/ 23 h 30"/>
                <a:gd name="T78" fmla="*/ 13 w 16"/>
                <a:gd name="T79" fmla="*/ 26 h 30"/>
                <a:gd name="T80" fmla="*/ 11 w 16"/>
                <a:gd name="T81" fmla="*/ 27 h 30"/>
                <a:gd name="T82" fmla="*/ 9 w 16"/>
                <a:gd name="T83" fmla="*/ 28 h 30"/>
                <a:gd name="T84" fmla="*/ 7 w 16"/>
                <a:gd name="T85" fmla="*/ 28 h 30"/>
                <a:gd name="T86" fmla="*/ 7 w 16"/>
                <a:gd name="T87" fmla="*/ 28 h 30"/>
                <a:gd name="T88" fmla="*/ 5 w 16"/>
                <a:gd name="T89" fmla="*/ 28 h 30"/>
                <a:gd name="T90" fmla="*/ 3 w 16"/>
                <a:gd name="T91" fmla="*/ 28 h 30"/>
                <a:gd name="T92" fmla="*/ 3 w 16"/>
                <a:gd name="T93" fmla="*/ 28 h 30"/>
                <a:gd name="T94" fmla="*/ 1 w 16"/>
                <a:gd name="T95" fmla="*/ 26 h 30"/>
                <a:gd name="T96" fmla="*/ 1 w 16"/>
                <a:gd name="T97" fmla="*/ 23 h 30"/>
                <a:gd name="T98" fmla="*/ 1 w 16"/>
                <a:gd name="T99" fmla="*/ 10 h 30"/>
                <a:gd name="T100" fmla="*/ 1 w 16"/>
                <a:gd name="T101" fmla="*/ 10 h 30"/>
                <a:gd name="T102" fmla="*/ 1 w 16"/>
                <a:gd name="T103" fmla="*/ 7 h 30"/>
                <a:gd name="T104" fmla="*/ 3 w 16"/>
                <a:gd name="T105" fmla="*/ 4 h 30"/>
                <a:gd name="T106" fmla="*/ 4 w 16"/>
                <a:gd name="T107" fmla="*/ 3 h 30"/>
                <a:gd name="T108" fmla="*/ 7 w 16"/>
                <a:gd name="T109" fmla="*/ 2 h 30"/>
                <a:gd name="T110" fmla="*/ 7 w 16"/>
                <a:gd name="T111" fmla="*/ 2 h 30"/>
                <a:gd name="T112" fmla="*/ 8 w 16"/>
                <a:gd name="T113" fmla="*/ 2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165008" name="Freeform 177"/>
            <p:cNvSpPr>
              <a:spLocks/>
            </p:cNvSpPr>
            <p:nvPr/>
          </p:nvSpPr>
          <p:spPr bwMode="white">
            <a:xfrm flipH="1">
              <a:off x="457" y="3741"/>
              <a:ext cx="9" cy="17"/>
            </a:xfrm>
            <a:custGeom>
              <a:avLst/>
              <a:gdLst>
                <a:gd name="T0" fmla="*/ 7 w 16"/>
                <a:gd name="T1" fmla="*/ 0 h 29"/>
                <a:gd name="T2" fmla="*/ 8 w 16"/>
                <a:gd name="T3" fmla="*/ 0 h 29"/>
                <a:gd name="T4" fmla="*/ 8 w 16"/>
                <a:gd name="T5" fmla="*/ 0 h 29"/>
                <a:gd name="T6" fmla="*/ 11 w 16"/>
                <a:gd name="T7" fmla="*/ 0 h 29"/>
                <a:gd name="T8" fmla="*/ 14 w 16"/>
                <a:gd name="T9" fmla="*/ 2 h 29"/>
                <a:gd name="T10" fmla="*/ 15 w 16"/>
                <a:gd name="T11" fmla="*/ 4 h 29"/>
                <a:gd name="T12" fmla="*/ 15 w 16"/>
                <a:gd name="T13" fmla="*/ 7 h 29"/>
                <a:gd name="T14" fmla="*/ 16 w 16"/>
                <a:gd name="T15" fmla="*/ 20 h 29"/>
                <a:gd name="T16" fmla="*/ 16 w 16"/>
                <a:gd name="T17" fmla="*/ 20 h 29"/>
                <a:gd name="T18" fmla="*/ 15 w 16"/>
                <a:gd name="T19" fmla="*/ 23 h 29"/>
                <a:gd name="T20" fmla="*/ 14 w 16"/>
                <a:gd name="T21" fmla="*/ 26 h 29"/>
                <a:gd name="T22" fmla="*/ 12 w 16"/>
                <a:gd name="T23" fmla="*/ 27 h 29"/>
                <a:gd name="T24" fmla="*/ 10 w 16"/>
                <a:gd name="T25" fmla="*/ 29 h 29"/>
                <a:gd name="T26" fmla="*/ 8 w 16"/>
                <a:gd name="T27" fmla="*/ 29 h 29"/>
                <a:gd name="T28" fmla="*/ 8 w 16"/>
                <a:gd name="T29" fmla="*/ 29 h 29"/>
                <a:gd name="T30" fmla="*/ 6 w 16"/>
                <a:gd name="T31" fmla="*/ 29 h 29"/>
                <a:gd name="T32" fmla="*/ 3 w 16"/>
                <a:gd name="T33" fmla="*/ 27 h 29"/>
                <a:gd name="T34" fmla="*/ 2 w 16"/>
                <a:gd name="T35" fmla="*/ 26 h 29"/>
                <a:gd name="T36" fmla="*/ 2 w 16"/>
                <a:gd name="T37" fmla="*/ 23 h 29"/>
                <a:gd name="T38" fmla="*/ 0 w 16"/>
                <a:gd name="T39" fmla="*/ 10 h 29"/>
                <a:gd name="T40" fmla="*/ 0 w 16"/>
                <a:gd name="T41" fmla="*/ 10 h 29"/>
                <a:gd name="T42" fmla="*/ 2 w 16"/>
                <a:gd name="T43" fmla="*/ 6 h 29"/>
                <a:gd name="T44" fmla="*/ 3 w 16"/>
                <a:gd name="T45" fmla="*/ 4 h 29"/>
                <a:gd name="T46" fmla="*/ 4 w 16"/>
                <a:gd name="T47" fmla="*/ 2 h 29"/>
                <a:gd name="T48" fmla="*/ 7 w 16"/>
                <a:gd name="T49" fmla="*/ 0 h 29"/>
                <a:gd name="T50" fmla="*/ 7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165009" name="Freeform 178"/>
            <p:cNvSpPr>
              <a:spLocks noEditPoints="1"/>
            </p:cNvSpPr>
            <p:nvPr/>
          </p:nvSpPr>
          <p:spPr bwMode="white">
            <a:xfrm flipH="1">
              <a:off x="457" y="3741"/>
              <a:ext cx="9" cy="19"/>
            </a:xfrm>
            <a:custGeom>
              <a:avLst/>
              <a:gdLst>
                <a:gd name="T0" fmla="*/ 8 w 16"/>
                <a:gd name="T1" fmla="*/ 0 h 30"/>
                <a:gd name="T2" fmla="*/ 7 w 16"/>
                <a:gd name="T3" fmla="*/ 0 h 30"/>
                <a:gd name="T4" fmla="*/ 7 w 16"/>
                <a:gd name="T5" fmla="*/ 0 h 30"/>
                <a:gd name="T6" fmla="*/ 7 w 16"/>
                <a:gd name="T7" fmla="*/ 0 h 30"/>
                <a:gd name="T8" fmla="*/ 4 w 16"/>
                <a:gd name="T9" fmla="*/ 2 h 30"/>
                <a:gd name="T10" fmla="*/ 2 w 16"/>
                <a:gd name="T11" fmla="*/ 3 h 30"/>
                <a:gd name="T12" fmla="*/ 0 w 16"/>
                <a:gd name="T13" fmla="*/ 6 h 30"/>
                <a:gd name="T14" fmla="*/ 0 w 16"/>
                <a:gd name="T15" fmla="*/ 10 h 30"/>
                <a:gd name="T16" fmla="*/ 0 w 16"/>
                <a:gd name="T17" fmla="*/ 23 h 30"/>
                <a:gd name="T18" fmla="*/ 0 w 16"/>
                <a:gd name="T19" fmla="*/ 23 h 30"/>
                <a:gd name="T20" fmla="*/ 2 w 16"/>
                <a:gd name="T21" fmla="*/ 26 h 30"/>
                <a:gd name="T22" fmla="*/ 3 w 16"/>
                <a:gd name="T23" fmla="*/ 29 h 30"/>
                <a:gd name="T24" fmla="*/ 3 w 16"/>
                <a:gd name="T25" fmla="*/ 29 h 30"/>
                <a:gd name="T26" fmla="*/ 6 w 16"/>
                <a:gd name="T27" fmla="*/ 30 h 30"/>
                <a:gd name="T28" fmla="*/ 8 w 16"/>
                <a:gd name="T29" fmla="*/ 30 h 30"/>
                <a:gd name="T30" fmla="*/ 10 w 16"/>
                <a:gd name="T31" fmla="*/ 30 h 30"/>
                <a:gd name="T32" fmla="*/ 10 w 16"/>
                <a:gd name="T33" fmla="*/ 30 h 30"/>
                <a:gd name="T34" fmla="*/ 12 w 16"/>
                <a:gd name="T35" fmla="*/ 29 h 30"/>
                <a:gd name="T36" fmla="*/ 15 w 16"/>
                <a:gd name="T37" fmla="*/ 26 h 30"/>
                <a:gd name="T38" fmla="*/ 16 w 16"/>
                <a:gd name="T39" fmla="*/ 23 h 30"/>
                <a:gd name="T40" fmla="*/ 16 w 16"/>
                <a:gd name="T41" fmla="*/ 20 h 30"/>
                <a:gd name="T42" fmla="*/ 16 w 16"/>
                <a:gd name="T43" fmla="*/ 7 h 30"/>
                <a:gd name="T44" fmla="*/ 16 w 16"/>
                <a:gd name="T45" fmla="*/ 7 h 30"/>
                <a:gd name="T46" fmla="*/ 15 w 16"/>
                <a:gd name="T47" fmla="*/ 3 h 30"/>
                <a:gd name="T48" fmla="*/ 14 w 16"/>
                <a:gd name="T49" fmla="*/ 2 h 30"/>
                <a:gd name="T50" fmla="*/ 14 w 16"/>
                <a:gd name="T51" fmla="*/ 2 h 30"/>
                <a:gd name="T52" fmla="*/ 11 w 16"/>
                <a:gd name="T53" fmla="*/ 0 h 30"/>
                <a:gd name="T54" fmla="*/ 8 w 16"/>
                <a:gd name="T55" fmla="*/ 0 h 30"/>
                <a:gd name="T56" fmla="*/ 8 w 16"/>
                <a:gd name="T57" fmla="*/ 0 h 30"/>
                <a:gd name="T58" fmla="*/ 4 w 16"/>
                <a:gd name="T59" fmla="*/ 27 h 30"/>
                <a:gd name="T60" fmla="*/ 4 w 16"/>
                <a:gd name="T61" fmla="*/ 27 h 30"/>
                <a:gd name="T62" fmla="*/ 2 w 16"/>
                <a:gd name="T63" fmla="*/ 26 h 30"/>
                <a:gd name="T64" fmla="*/ 2 w 16"/>
                <a:gd name="T65" fmla="*/ 23 h 30"/>
                <a:gd name="T66" fmla="*/ 2 w 16"/>
                <a:gd name="T67" fmla="*/ 10 h 30"/>
                <a:gd name="T68" fmla="*/ 2 w 16"/>
                <a:gd name="T69" fmla="*/ 10 h 30"/>
                <a:gd name="T70" fmla="*/ 2 w 16"/>
                <a:gd name="T71" fmla="*/ 7 h 30"/>
                <a:gd name="T72" fmla="*/ 3 w 16"/>
                <a:gd name="T73" fmla="*/ 4 h 30"/>
                <a:gd name="T74" fmla="*/ 6 w 16"/>
                <a:gd name="T75" fmla="*/ 3 h 30"/>
                <a:gd name="T76" fmla="*/ 7 w 16"/>
                <a:gd name="T77" fmla="*/ 2 h 30"/>
                <a:gd name="T78" fmla="*/ 8 w 16"/>
                <a:gd name="T79" fmla="*/ 2 h 30"/>
                <a:gd name="T80" fmla="*/ 8 w 16"/>
                <a:gd name="T81" fmla="*/ 2 h 30"/>
                <a:gd name="T82" fmla="*/ 11 w 16"/>
                <a:gd name="T83" fmla="*/ 2 h 30"/>
                <a:gd name="T84" fmla="*/ 12 w 16"/>
                <a:gd name="T85" fmla="*/ 2 h 30"/>
                <a:gd name="T86" fmla="*/ 12 w 16"/>
                <a:gd name="T87" fmla="*/ 2 h 30"/>
                <a:gd name="T88" fmla="*/ 15 w 16"/>
                <a:gd name="T89" fmla="*/ 4 h 30"/>
                <a:gd name="T90" fmla="*/ 15 w 16"/>
                <a:gd name="T91" fmla="*/ 7 h 30"/>
                <a:gd name="T92" fmla="*/ 15 w 16"/>
                <a:gd name="T93" fmla="*/ 20 h 30"/>
                <a:gd name="T94" fmla="*/ 15 w 16"/>
                <a:gd name="T95" fmla="*/ 20 h 30"/>
                <a:gd name="T96" fmla="*/ 15 w 16"/>
                <a:gd name="T97" fmla="*/ 23 h 30"/>
                <a:gd name="T98" fmla="*/ 14 w 16"/>
                <a:gd name="T99" fmla="*/ 26 h 30"/>
                <a:gd name="T100" fmla="*/ 11 w 16"/>
                <a:gd name="T101" fmla="*/ 27 h 30"/>
                <a:gd name="T102" fmla="*/ 10 w 16"/>
                <a:gd name="T103" fmla="*/ 29 h 30"/>
                <a:gd name="T104" fmla="*/ 7 w 16"/>
                <a:gd name="T105" fmla="*/ 29 h 30"/>
                <a:gd name="T106" fmla="*/ 7 w 16"/>
                <a:gd name="T107" fmla="*/ 29 h 30"/>
                <a:gd name="T108" fmla="*/ 6 w 16"/>
                <a:gd name="T109" fmla="*/ 29 h 30"/>
                <a:gd name="T110" fmla="*/ 4 w 16"/>
                <a:gd name="T111" fmla="*/ 27 h 30"/>
                <a:gd name="T112" fmla="*/ 4 w 16"/>
                <a:gd name="T113" fmla="*/ 27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165010" name="Freeform 179"/>
            <p:cNvSpPr>
              <a:spLocks/>
            </p:cNvSpPr>
            <p:nvPr/>
          </p:nvSpPr>
          <p:spPr bwMode="white">
            <a:xfrm flipH="1">
              <a:off x="443" y="3731"/>
              <a:ext cx="6" cy="18"/>
            </a:xfrm>
            <a:custGeom>
              <a:avLst/>
              <a:gdLst>
                <a:gd name="T0" fmla="*/ 4 w 11"/>
                <a:gd name="T1" fmla="*/ 0 h 31"/>
                <a:gd name="T2" fmla="*/ 5 w 11"/>
                <a:gd name="T3" fmla="*/ 0 h 31"/>
                <a:gd name="T4" fmla="*/ 5 w 11"/>
                <a:gd name="T5" fmla="*/ 0 h 31"/>
                <a:gd name="T6" fmla="*/ 7 w 11"/>
                <a:gd name="T7" fmla="*/ 0 h 31"/>
                <a:gd name="T8" fmla="*/ 8 w 11"/>
                <a:gd name="T9" fmla="*/ 1 h 31"/>
                <a:gd name="T10" fmla="*/ 9 w 11"/>
                <a:gd name="T11" fmla="*/ 3 h 31"/>
                <a:gd name="T12" fmla="*/ 11 w 11"/>
                <a:gd name="T13" fmla="*/ 7 h 31"/>
                <a:gd name="T14" fmla="*/ 11 w 11"/>
                <a:gd name="T15" fmla="*/ 19 h 31"/>
                <a:gd name="T16" fmla="*/ 11 w 11"/>
                <a:gd name="T17" fmla="*/ 19 h 31"/>
                <a:gd name="T18" fmla="*/ 9 w 11"/>
                <a:gd name="T19" fmla="*/ 25 h 31"/>
                <a:gd name="T20" fmla="*/ 7 w 11"/>
                <a:gd name="T21" fmla="*/ 28 h 31"/>
                <a:gd name="T22" fmla="*/ 5 w 11"/>
                <a:gd name="T23" fmla="*/ 29 h 31"/>
                <a:gd name="T24" fmla="*/ 5 w 11"/>
                <a:gd name="T25" fmla="*/ 29 h 31"/>
                <a:gd name="T26" fmla="*/ 5 w 11"/>
                <a:gd name="T27" fmla="*/ 29 h 31"/>
                <a:gd name="T28" fmla="*/ 3 w 11"/>
                <a:gd name="T29" fmla="*/ 31 h 31"/>
                <a:gd name="T30" fmla="*/ 1 w 11"/>
                <a:gd name="T31" fmla="*/ 29 h 31"/>
                <a:gd name="T32" fmla="*/ 0 w 11"/>
                <a:gd name="T33" fmla="*/ 27 h 31"/>
                <a:gd name="T34" fmla="*/ 0 w 11"/>
                <a:gd name="T35" fmla="*/ 24 h 31"/>
                <a:gd name="T36" fmla="*/ 0 w 11"/>
                <a:gd name="T37" fmla="*/ 11 h 31"/>
                <a:gd name="T38" fmla="*/ 0 w 11"/>
                <a:gd name="T39" fmla="*/ 11 h 31"/>
                <a:gd name="T40" fmla="*/ 1 w 11"/>
                <a:gd name="T41" fmla="*/ 5 h 31"/>
                <a:gd name="T42" fmla="*/ 3 w 11"/>
                <a:gd name="T43" fmla="*/ 3 h 31"/>
                <a:gd name="T44" fmla="*/ 4 w 11"/>
                <a:gd name="T45" fmla="*/ 0 h 31"/>
                <a:gd name="T46" fmla="*/ 4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165011" name="Freeform 180"/>
            <p:cNvSpPr>
              <a:spLocks noEditPoints="1"/>
            </p:cNvSpPr>
            <p:nvPr/>
          </p:nvSpPr>
          <p:spPr bwMode="white">
            <a:xfrm flipH="1">
              <a:off x="443" y="3731"/>
              <a:ext cx="7" cy="18"/>
            </a:xfrm>
            <a:custGeom>
              <a:avLst/>
              <a:gdLst>
                <a:gd name="T0" fmla="*/ 5 w 12"/>
                <a:gd name="T1" fmla="*/ 0 h 31"/>
                <a:gd name="T2" fmla="*/ 5 w 12"/>
                <a:gd name="T3" fmla="*/ 0 h 31"/>
                <a:gd name="T4" fmla="*/ 5 w 12"/>
                <a:gd name="T5" fmla="*/ 0 h 31"/>
                <a:gd name="T6" fmla="*/ 4 w 12"/>
                <a:gd name="T7" fmla="*/ 1 h 31"/>
                <a:gd name="T8" fmla="*/ 1 w 12"/>
                <a:gd name="T9" fmla="*/ 4 h 31"/>
                <a:gd name="T10" fmla="*/ 0 w 12"/>
                <a:gd name="T11" fmla="*/ 8 h 31"/>
                <a:gd name="T12" fmla="*/ 0 w 12"/>
                <a:gd name="T13" fmla="*/ 11 h 31"/>
                <a:gd name="T14" fmla="*/ 0 w 12"/>
                <a:gd name="T15" fmla="*/ 24 h 31"/>
                <a:gd name="T16" fmla="*/ 0 w 12"/>
                <a:gd name="T17" fmla="*/ 24 h 31"/>
                <a:gd name="T18" fmla="*/ 1 w 12"/>
                <a:gd name="T19" fmla="*/ 28 h 31"/>
                <a:gd name="T20" fmla="*/ 2 w 12"/>
                <a:gd name="T21" fmla="*/ 31 h 31"/>
                <a:gd name="T22" fmla="*/ 2 w 12"/>
                <a:gd name="T23" fmla="*/ 31 h 31"/>
                <a:gd name="T24" fmla="*/ 5 w 12"/>
                <a:gd name="T25" fmla="*/ 31 h 31"/>
                <a:gd name="T26" fmla="*/ 6 w 12"/>
                <a:gd name="T27" fmla="*/ 31 h 31"/>
                <a:gd name="T28" fmla="*/ 6 w 12"/>
                <a:gd name="T29" fmla="*/ 31 h 31"/>
                <a:gd name="T30" fmla="*/ 9 w 12"/>
                <a:gd name="T31" fmla="*/ 28 h 31"/>
                <a:gd name="T32" fmla="*/ 10 w 12"/>
                <a:gd name="T33" fmla="*/ 25 h 31"/>
                <a:gd name="T34" fmla="*/ 12 w 12"/>
                <a:gd name="T35" fmla="*/ 23 h 31"/>
                <a:gd name="T36" fmla="*/ 12 w 12"/>
                <a:gd name="T37" fmla="*/ 19 h 31"/>
                <a:gd name="T38" fmla="*/ 12 w 12"/>
                <a:gd name="T39" fmla="*/ 7 h 31"/>
                <a:gd name="T40" fmla="*/ 12 w 12"/>
                <a:gd name="T41" fmla="*/ 7 h 31"/>
                <a:gd name="T42" fmla="*/ 10 w 12"/>
                <a:gd name="T43" fmla="*/ 3 h 31"/>
                <a:gd name="T44" fmla="*/ 9 w 12"/>
                <a:gd name="T45" fmla="*/ 0 h 31"/>
                <a:gd name="T46" fmla="*/ 9 w 12"/>
                <a:gd name="T47" fmla="*/ 0 h 31"/>
                <a:gd name="T48" fmla="*/ 8 w 12"/>
                <a:gd name="T49" fmla="*/ 0 h 31"/>
                <a:gd name="T50" fmla="*/ 5 w 12"/>
                <a:gd name="T51" fmla="*/ 0 h 31"/>
                <a:gd name="T52" fmla="*/ 5 w 12"/>
                <a:gd name="T53" fmla="*/ 0 h 31"/>
                <a:gd name="T54" fmla="*/ 4 w 12"/>
                <a:gd name="T55" fmla="*/ 29 h 31"/>
                <a:gd name="T56" fmla="*/ 4 w 12"/>
                <a:gd name="T57" fmla="*/ 29 h 31"/>
                <a:gd name="T58" fmla="*/ 2 w 12"/>
                <a:gd name="T59" fmla="*/ 27 h 31"/>
                <a:gd name="T60" fmla="*/ 1 w 12"/>
                <a:gd name="T61" fmla="*/ 24 h 31"/>
                <a:gd name="T62" fmla="*/ 1 w 12"/>
                <a:gd name="T63" fmla="*/ 11 h 31"/>
                <a:gd name="T64" fmla="*/ 1 w 12"/>
                <a:gd name="T65" fmla="*/ 11 h 31"/>
                <a:gd name="T66" fmla="*/ 2 w 12"/>
                <a:gd name="T67" fmla="*/ 5 h 31"/>
                <a:gd name="T68" fmla="*/ 4 w 12"/>
                <a:gd name="T69" fmla="*/ 3 h 31"/>
                <a:gd name="T70" fmla="*/ 6 w 12"/>
                <a:gd name="T71" fmla="*/ 1 h 31"/>
                <a:gd name="T72" fmla="*/ 6 w 12"/>
                <a:gd name="T73" fmla="*/ 1 h 31"/>
                <a:gd name="T74" fmla="*/ 6 w 12"/>
                <a:gd name="T75" fmla="*/ 1 h 31"/>
                <a:gd name="T76" fmla="*/ 9 w 12"/>
                <a:gd name="T77" fmla="*/ 1 h 31"/>
                <a:gd name="T78" fmla="*/ 9 w 12"/>
                <a:gd name="T79" fmla="*/ 1 h 31"/>
                <a:gd name="T80" fmla="*/ 10 w 12"/>
                <a:gd name="T81" fmla="*/ 3 h 31"/>
                <a:gd name="T82" fmla="*/ 10 w 12"/>
                <a:gd name="T83" fmla="*/ 7 h 31"/>
                <a:gd name="T84" fmla="*/ 10 w 12"/>
                <a:gd name="T85" fmla="*/ 19 h 31"/>
                <a:gd name="T86" fmla="*/ 10 w 12"/>
                <a:gd name="T87" fmla="*/ 19 h 31"/>
                <a:gd name="T88" fmla="*/ 9 w 12"/>
                <a:gd name="T89" fmla="*/ 25 h 31"/>
                <a:gd name="T90" fmla="*/ 8 w 12"/>
                <a:gd name="T91" fmla="*/ 28 h 31"/>
                <a:gd name="T92" fmla="*/ 6 w 12"/>
                <a:gd name="T93" fmla="*/ 29 h 31"/>
                <a:gd name="T94" fmla="*/ 6 w 12"/>
                <a:gd name="T95" fmla="*/ 29 h 31"/>
                <a:gd name="T96" fmla="*/ 4 w 12"/>
                <a:gd name="T97" fmla="*/ 29 h 31"/>
                <a:gd name="T98" fmla="*/ 4 w 12"/>
                <a:gd name="T99" fmla="*/ 29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165012" name="Freeform 181"/>
            <p:cNvSpPr>
              <a:spLocks/>
            </p:cNvSpPr>
            <p:nvPr/>
          </p:nvSpPr>
          <p:spPr bwMode="auto">
            <a:xfrm flipH="1">
              <a:off x="437" y="3728"/>
              <a:ext cx="6" cy="15"/>
            </a:xfrm>
            <a:custGeom>
              <a:avLst/>
              <a:gdLst>
                <a:gd name="T0" fmla="*/ 4 w 9"/>
                <a:gd name="T1" fmla="*/ 1 h 25"/>
                <a:gd name="T2" fmla="*/ 4 w 9"/>
                <a:gd name="T3" fmla="*/ 1 h 25"/>
                <a:gd name="T4" fmla="*/ 4 w 9"/>
                <a:gd name="T5" fmla="*/ 1 h 25"/>
                <a:gd name="T6" fmla="*/ 5 w 9"/>
                <a:gd name="T7" fmla="*/ 0 h 25"/>
                <a:gd name="T8" fmla="*/ 8 w 9"/>
                <a:gd name="T9" fmla="*/ 1 h 25"/>
                <a:gd name="T10" fmla="*/ 8 w 9"/>
                <a:gd name="T11" fmla="*/ 2 h 25"/>
                <a:gd name="T12" fmla="*/ 9 w 9"/>
                <a:gd name="T13" fmla="*/ 5 h 25"/>
                <a:gd name="T14" fmla="*/ 9 w 9"/>
                <a:gd name="T15" fmla="*/ 16 h 25"/>
                <a:gd name="T16" fmla="*/ 9 w 9"/>
                <a:gd name="T17" fmla="*/ 16 h 25"/>
                <a:gd name="T18" fmla="*/ 8 w 9"/>
                <a:gd name="T19" fmla="*/ 21 h 25"/>
                <a:gd name="T20" fmla="*/ 7 w 9"/>
                <a:gd name="T21" fmla="*/ 24 h 25"/>
                <a:gd name="T22" fmla="*/ 4 w 9"/>
                <a:gd name="T23" fmla="*/ 25 h 25"/>
                <a:gd name="T24" fmla="*/ 4 w 9"/>
                <a:gd name="T25" fmla="*/ 25 h 25"/>
                <a:gd name="T26" fmla="*/ 4 w 9"/>
                <a:gd name="T27" fmla="*/ 25 h 25"/>
                <a:gd name="T28" fmla="*/ 3 w 9"/>
                <a:gd name="T29" fmla="*/ 25 h 25"/>
                <a:gd name="T30" fmla="*/ 1 w 9"/>
                <a:gd name="T31" fmla="*/ 25 h 25"/>
                <a:gd name="T32" fmla="*/ 0 w 9"/>
                <a:gd name="T33" fmla="*/ 22 h 25"/>
                <a:gd name="T34" fmla="*/ 0 w 9"/>
                <a:gd name="T35" fmla="*/ 20 h 25"/>
                <a:gd name="T36" fmla="*/ 0 w 9"/>
                <a:gd name="T37" fmla="*/ 9 h 25"/>
                <a:gd name="T38" fmla="*/ 0 w 9"/>
                <a:gd name="T39" fmla="*/ 9 h 25"/>
                <a:gd name="T40" fmla="*/ 1 w 9"/>
                <a:gd name="T41" fmla="*/ 4 h 25"/>
                <a:gd name="T42" fmla="*/ 3 w 9"/>
                <a:gd name="T43" fmla="*/ 2 h 25"/>
                <a:gd name="T44" fmla="*/ 4 w 9"/>
                <a:gd name="T45" fmla="*/ 1 h 25"/>
                <a:gd name="T46" fmla="*/ 4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165013" name="Freeform 182"/>
            <p:cNvSpPr>
              <a:spLocks noEditPoints="1"/>
            </p:cNvSpPr>
            <p:nvPr/>
          </p:nvSpPr>
          <p:spPr bwMode="white">
            <a:xfrm flipH="1">
              <a:off x="437" y="3728"/>
              <a:ext cx="6" cy="15"/>
            </a:xfrm>
            <a:custGeom>
              <a:avLst/>
              <a:gdLst>
                <a:gd name="T0" fmla="*/ 6 w 11"/>
                <a:gd name="T1" fmla="*/ 0 h 26"/>
                <a:gd name="T2" fmla="*/ 6 w 11"/>
                <a:gd name="T3" fmla="*/ 0 h 26"/>
                <a:gd name="T4" fmla="*/ 6 w 11"/>
                <a:gd name="T5" fmla="*/ 0 h 26"/>
                <a:gd name="T6" fmla="*/ 3 w 11"/>
                <a:gd name="T7" fmla="*/ 1 h 26"/>
                <a:gd name="T8" fmla="*/ 2 w 11"/>
                <a:gd name="T9" fmla="*/ 4 h 26"/>
                <a:gd name="T10" fmla="*/ 0 w 11"/>
                <a:gd name="T11" fmla="*/ 9 h 26"/>
                <a:gd name="T12" fmla="*/ 0 w 11"/>
                <a:gd name="T13" fmla="*/ 20 h 26"/>
                <a:gd name="T14" fmla="*/ 0 w 11"/>
                <a:gd name="T15" fmla="*/ 20 h 26"/>
                <a:gd name="T16" fmla="*/ 2 w 11"/>
                <a:gd name="T17" fmla="*/ 24 h 26"/>
                <a:gd name="T18" fmla="*/ 3 w 11"/>
                <a:gd name="T19" fmla="*/ 25 h 26"/>
                <a:gd name="T20" fmla="*/ 3 w 11"/>
                <a:gd name="T21" fmla="*/ 25 h 26"/>
                <a:gd name="T22" fmla="*/ 5 w 11"/>
                <a:gd name="T23" fmla="*/ 26 h 26"/>
                <a:gd name="T24" fmla="*/ 6 w 11"/>
                <a:gd name="T25" fmla="*/ 25 h 26"/>
                <a:gd name="T26" fmla="*/ 6 w 11"/>
                <a:gd name="T27" fmla="*/ 25 h 26"/>
                <a:gd name="T28" fmla="*/ 9 w 11"/>
                <a:gd name="T29" fmla="*/ 24 h 26"/>
                <a:gd name="T30" fmla="*/ 10 w 11"/>
                <a:gd name="T31" fmla="*/ 22 h 26"/>
                <a:gd name="T32" fmla="*/ 11 w 11"/>
                <a:gd name="T33" fmla="*/ 16 h 26"/>
                <a:gd name="T34" fmla="*/ 11 w 11"/>
                <a:gd name="T35" fmla="*/ 5 h 26"/>
                <a:gd name="T36" fmla="*/ 11 w 11"/>
                <a:gd name="T37" fmla="*/ 5 h 26"/>
                <a:gd name="T38" fmla="*/ 11 w 11"/>
                <a:gd name="T39" fmla="*/ 2 h 26"/>
                <a:gd name="T40" fmla="*/ 9 w 11"/>
                <a:gd name="T41" fmla="*/ 0 h 26"/>
                <a:gd name="T42" fmla="*/ 9 w 11"/>
                <a:gd name="T43" fmla="*/ 0 h 26"/>
                <a:gd name="T44" fmla="*/ 7 w 11"/>
                <a:gd name="T45" fmla="*/ 0 h 26"/>
                <a:gd name="T46" fmla="*/ 6 w 11"/>
                <a:gd name="T47" fmla="*/ 0 h 26"/>
                <a:gd name="T48" fmla="*/ 6 w 11"/>
                <a:gd name="T49" fmla="*/ 0 h 26"/>
                <a:gd name="T50" fmla="*/ 3 w 11"/>
                <a:gd name="T51" fmla="*/ 25 h 26"/>
                <a:gd name="T52" fmla="*/ 3 w 11"/>
                <a:gd name="T53" fmla="*/ 25 h 26"/>
                <a:gd name="T54" fmla="*/ 3 w 11"/>
                <a:gd name="T55" fmla="*/ 22 h 26"/>
                <a:gd name="T56" fmla="*/ 2 w 11"/>
                <a:gd name="T57" fmla="*/ 20 h 26"/>
                <a:gd name="T58" fmla="*/ 2 w 11"/>
                <a:gd name="T59" fmla="*/ 9 h 26"/>
                <a:gd name="T60" fmla="*/ 2 w 11"/>
                <a:gd name="T61" fmla="*/ 9 h 26"/>
                <a:gd name="T62" fmla="*/ 3 w 11"/>
                <a:gd name="T63" fmla="*/ 4 h 26"/>
                <a:gd name="T64" fmla="*/ 6 w 11"/>
                <a:gd name="T65" fmla="*/ 1 h 26"/>
                <a:gd name="T66" fmla="*/ 6 w 11"/>
                <a:gd name="T67" fmla="*/ 1 h 26"/>
                <a:gd name="T68" fmla="*/ 6 w 11"/>
                <a:gd name="T69" fmla="*/ 1 h 26"/>
                <a:gd name="T70" fmla="*/ 9 w 11"/>
                <a:gd name="T71" fmla="*/ 1 h 26"/>
                <a:gd name="T72" fmla="*/ 9 w 11"/>
                <a:gd name="T73" fmla="*/ 1 h 26"/>
                <a:gd name="T74" fmla="*/ 10 w 11"/>
                <a:gd name="T75" fmla="*/ 2 h 26"/>
                <a:gd name="T76" fmla="*/ 10 w 11"/>
                <a:gd name="T77" fmla="*/ 5 h 26"/>
                <a:gd name="T78" fmla="*/ 10 w 11"/>
                <a:gd name="T79" fmla="*/ 5 h 26"/>
                <a:gd name="T80" fmla="*/ 10 w 11"/>
                <a:gd name="T81" fmla="*/ 16 h 26"/>
                <a:gd name="T82" fmla="*/ 10 w 11"/>
                <a:gd name="T83" fmla="*/ 16 h 26"/>
                <a:gd name="T84" fmla="*/ 9 w 11"/>
                <a:gd name="T85" fmla="*/ 21 h 26"/>
                <a:gd name="T86" fmla="*/ 6 w 11"/>
                <a:gd name="T87" fmla="*/ 25 h 26"/>
                <a:gd name="T88" fmla="*/ 6 w 11"/>
                <a:gd name="T89" fmla="*/ 25 h 26"/>
                <a:gd name="T90" fmla="*/ 3 w 11"/>
                <a:gd name="T91" fmla="*/ 25 h 26"/>
                <a:gd name="T92" fmla="*/ 3 w 11"/>
                <a:gd name="T93" fmla="*/ 25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165014" name="Freeform 183"/>
            <p:cNvSpPr>
              <a:spLocks/>
            </p:cNvSpPr>
            <p:nvPr/>
          </p:nvSpPr>
          <p:spPr bwMode="white">
            <a:xfrm flipH="1">
              <a:off x="476" y="3749"/>
              <a:ext cx="12" cy="18"/>
            </a:xfrm>
            <a:custGeom>
              <a:avLst/>
              <a:gdLst>
                <a:gd name="T0" fmla="*/ 8 w 20"/>
                <a:gd name="T1" fmla="*/ 0 h 31"/>
                <a:gd name="T2" fmla="*/ 12 w 20"/>
                <a:gd name="T3" fmla="*/ 0 h 31"/>
                <a:gd name="T4" fmla="*/ 12 w 20"/>
                <a:gd name="T5" fmla="*/ 0 h 31"/>
                <a:gd name="T6" fmla="*/ 16 w 20"/>
                <a:gd name="T7" fmla="*/ 0 h 31"/>
                <a:gd name="T8" fmla="*/ 18 w 20"/>
                <a:gd name="T9" fmla="*/ 1 h 31"/>
                <a:gd name="T10" fmla="*/ 20 w 20"/>
                <a:gd name="T11" fmla="*/ 4 h 31"/>
                <a:gd name="T12" fmla="*/ 20 w 20"/>
                <a:gd name="T13" fmla="*/ 7 h 31"/>
                <a:gd name="T14" fmla="*/ 20 w 20"/>
                <a:gd name="T15" fmla="*/ 24 h 31"/>
                <a:gd name="T16" fmla="*/ 20 w 20"/>
                <a:gd name="T17" fmla="*/ 24 h 31"/>
                <a:gd name="T18" fmla="*/ 20 w 20"/>
                <a:gd name="T19" fmla="*/ 27 h 31"/>
                <a:gd name="T20" fmla="*/ 18 w 20"/>
                <a:gd name="T21" fmla="*/ 28 h 31"/>
                <a:gd name="T22" fmla="*/ 16 w 20"/>
                <a:gd name="T23" fmla="*/ 30 h 31"/>
                <a:gd name="T24" fmla="*/ 12 w 20"/>
                <a:gd name="T25" fmla="*/ 31 h 31"/>
                <a:gd name="T26" fmla="*/ 8 w 20"/>
                <a:gd name="T27" fmla="*/ 31 h 31"/>
                <a:gd name="T28" fmla="*/ 8 w 20"/>
                <a:gd name="T29" fmla="*/ 31 h 31"/>
                <a:gd name="T30" fmla="*/ 4 w 20"/>
                <a:gd name="T31" fmla="*/ 30 h 31"/>
                <a:gd name="T32" fmla="*/ 1 w 20"/>
                <a:gd name="T33" fmla="*/ 28 h 31"/>
                <a:gd name="T34" fmla="*/ 0 w 20"/>
                <a:gd name="T35" fmla="*/ 27 h 31"/>
                <a:gd name="T36" fmla="*/ 0 w 20"/>
                <a:gd name="T37" fmla="*/ 24 h 31"/>
                <a:gd name="T38" fmla="*/ 0 w 20"/>
                <a:gd name="T39" fmla="*/ 7 h 31"/>
                <a:gd name="T40" fmla="*/ 0 w 20"/>
                <a:gd name="T41" fmla="*/ 7 h 31"/>
                <a:gd name="T42" fmla="*/ 0 w 20"/>
                <a:gd name="T43" fmla="*/ 4 h 31"/>
                <a:gd name="T44" fmla="*/ 1 w 20"/>
                <a:gd name="T45" fmla="*/ 1 h 31"/>
                <a:gd name="T46" fmla="*/ 4 w 20"/>
                <a:gd name="T47" fmla="*/ 0 h 31"/>
                <a:gd name="T48" fmla="*/ 8 w 20"/>
                <a:gd name="T49" fmla="*/ 0 h 31"/>
                <a:gd name="T50" fmla="*/ 8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165015" name="Freeform 184"/>
            <p:cNvSpPr>
              <a:spLocks noEditPoints="1"/>
            </p:cNvSpPr>
            <p:nvPr/>
          </p:nvSpPr>
          <p:spPr bwMode="white">
            <a:xfrm flipH="1">
              <a:off x="476" y="3748"/>
              <a:ext cx="13" cy="19"/>
            </a:xfrm>
            <a:custGeom>
              <a:avLst/>
              <a:gdLst>
                <a:gd name="T0" fmla="*/ 9 w 23"/>
                <a:gd name="T1" fmla="*/ 0 h 32"/>
                <a:gd name="T2" fmla="*/ 9 w 23"/>
                <a:gd name="T3" fmla="*/ 0 h 32"/>
                <a:gd name="T4" fmla="*/ 5 w 23"/>
                <a:gd name="T5" fmla="*/ 1 h 32"/>
                <a:gd name="T6" fmla="*/ 2 w 23"/>
                <a:gd name="T7" fmla="*/ 2 h 32"/>
                <a:gd name="T8" fmla="*/ 0 w 23"/>
                <a:gd name="T9" fmla="*/ 5 h 32"/>
                <a:gd name="T10" fmla="*/ 0 w 23"/>
                <a:gd name="T11" fmla="*/ 8 h 32"/>
                <a:gd name="T12" fmla="*/ 0 w 23"/>
                <a:gd name="T13" fmla="*/ 25 h 32"/>
                <a:gd name="T14" fmla="*/ 0 w 23"/>
                <a:gd name="T15" fmla="*/ 25 h 32"/>
                <a:gd name="T16" fmla="*/ 0 w 23"/>
                <a:gd name="T17" fmla="*/ 28 h 32"/>
                <a:gd name="T18" fmla="*/ 2 w 23"/>
                <a:gd name="T19" fmla="*/ 31 h 32"/>
                <a:gd name="T20" fmla="*/ 5 w 23"/>
                <a:gd name="T21" fmla="*/ 32 h 32"/>
                <a:gd name="T22" fmla="*/ 9 w 23"/>
                <a:gd name="T23" fmla="*/ 32 h 32"/>
                <a:gd name="T24" fmla="*/ 13 w 23"/>
                <a:gd name="T25" fmla="*/ 32 h 32"/>
                <a:gd name="T26" fmla="*/ 13 w 23"/>
                <a:gd name="T27" fmla="*/ 32 h 32"/>
                <a:gd name="T28" fmla="*/ 17 w 23"/>
                <a:gd name="T29" fmla="*/ 32 h 32"/>
                <a:gd name="T30" fmla="*/ 20 w 23"/>
                <a:gd name="T31" fmla="*/ 31 h 32"/>
                <a:gd name="T32" fmla="*/ 21 w 23"/>
                <a:gd name="T33" fmla="*/ 28 h 32"/>
                <a:gd name="T34" fmla="*/ 23 w 23"/>
                <a:gd name="T35" fmla="*/ 25 h 32"/>
                <a:gd name="T36" fmla="*/ 23 w 23"/>
                <a:gd name="T37" fmla="*/ 8 h 32"/>
                <a:gd name="T38" fmla="*/ 23 w 23"/>
                <a:gd name="T39" fmla="*/ 8 h 32"/>
                <a:gd name="T40" fmla="*/ 21 w 23"/>
                <a:gd name="T41" fmla="*/ 5 h 32"/>
                <a:gd name="T42" fmla="*/ 20 w 23"/>
                <a:gd name="T43" fmla="*/ 2 h 32"/>
                <a:gd name="T44" fmla="*/ 17 w 23"/>
                <a:gd name="T45" fmla="*/ 1 h 32"/>
                <a:gd name="T46" fmla="*/ 13 w 23"/>
                <a:gd name="T47" fmla="*/ 0 h 32"/>
                <a:gd name="T48" fmla="*/ 9 w 23"/>
                <a:gd name="T49" fmla="*/ 0 h 32"/>
                <a:gd name="T50" fmla="*/ 2 w 23"/>
                <a:gd name="T51" fmla="*/ 25 h 32"/>
                <a:gd name="T52" fmla="*/ 2 w 23"/>
                <a:gd name="T53" fmla="*/ 8 h 32"/>
                <a:gd name="T54" fmla="*/ 2 w 23"/>
                <a:gd name="T55" fmla="*/ 8 h 32"/>
                <a:gd name="T56" fmla="*/ 2 w 23"/>
                <a:gd name="T57" fmla="*/ 5 h 32"/>
                <a:gd name="T58" fmla="*/ 4 w 23"/>
                <a:gd name="T59" fmla="*/ 4 h 32"/>
                <a:gd name="T60" fmla="*/ 6 w 23"/>
                <a:gd name="T61" fmla="*/ 2 h 32"/>
                <a:gd name="T62" fmla="*/ 9 w 23"/>
                <a:gd name="T63" fmla="*/ 2 h 32"/>
                <a:gd name="T64" fmla="*/ 13 w 23"/>
                <a:gd name="T65" fmla="*/ 2 h 32"/>
                <a:gd name="T66" fmla="*/ 13 w 23"/>
                <a:gd name="T67" fmla="*/ 2 h 32"/>
                <a:gd name="T68" fmla="*/ 16 w 23"/>
                <a:gd name="T69" fmla="*/ 2 h 32"/>
                <a:gd name="T70" fmla="*/ 19 w 23"/>
                <a:gd name="T71" fmla="*/ 4 h 32"/>
                <a:gd name="T72" fmla="*/ 20 w 23"/>
                <a:gd name="T73" fmla="*/ 5 h 32"/>
                <a:gd name="T74" fmla="*/ 20 w 23"/>
                <a:gd name="T75" fmla="*/ 8 h 32"/>
                <a:gd name="T76" fmla="*/ 20 w 23"/>
                <a:gd name="T77" fmla="*/ 25 h 32"/>
                <a:gd name="T78" fmla="*/ 20 w 23"/>
                <a:gd name="T79" fmla="*/ 25 h 32"/>
                <a:gd name="T80" fmla="*/ 20 w 23"/>
                <a:gd name="T81" fmla="*/ 27 h 32"/>
                <a:gd name="T82" fmla="*/ 19 w 23"/>
                <a:gd name="T83" fmla="*/ 29 h 32"/>
                <a:gd name="T84" fmla="*/ 16 w 23"/>
                <a:gd name="T85" fmla="*/ 29 h 32"/>
                <a:gd name="T86" fmla="*/ 13 w 23"/>
                <a:gd name="T87" fmla="*/ 31 h 32"/>
                <a:gd name="T88" fmla="*/ 9 w 23"/>
                <a:gd name="T89" fmla="*/ 31 h 32"/>
                <a:gd name="T90" fmla="*/ 9 w 23"/>
                <a:gd name="T91" fmla="*/ 31 h 32"/>
                <a:gd name="T92" fmla="*/ 6 w 23"/>
                <a:gd name="T93" fmla="*/ 29 h 32"/>
                <a:gd name="T94" fmla="*/ 4 w 23"/>
                <a:gd name="T95" fmla="*/ 29 h 32"/>
                <a:gd name="T96" fmla="*/ 2 w 23"/>
                <a:gd name="T97" fmla="*/ 27 h 32"/>
                <a:gd name="T98" fmla="*/ 2 w 23"/>
                <a:gd name="T99" fmla="*/ 25 h 32"/>
                <a:gd name="T100" fmla="*/ 2 w 23"/>
                <a:gd name="T101" fmla="*/ 25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165016" name="Freeform 185"/>
            <p:cNvSpPr>
              <a:spLocks/>
            </p:cNvSpPr>
            <p:nvPr/>
          </p:nvSpPr>
          <p:spPr bwMode="white">
            <a:xfrm flipH="1">
              <a:off x="530" y="3733"/>
              <a:ext cx="6" cy="17"/>
            </a:xfrm>
            <a:custGeom>
              <a:avLst/>
              <a:gdLst>
                <a:gd name="T0" fmla="*/ 5 w 11"/>
                <a:gd name="T1" fmla="*/ 0 h 29"/>
                <a:gd name="T2" fmla="*/ 5 w 11"/>
                <a:gd name="T3" fmla="*/ 0 h 29"/>
                <a:gd name="T4" fmla="*/ 5 w 11"/>
                <a:gd name="T5" fmla="*/ 0 h 29"/>
                <a:gd name="T6" fmla="*/ 4 w 11"/>
                <a:gd name="T7" fmla="*/ 0 h 29"/>
                <a:gd name="T8" fmla="*/ 1 w 11"/>
                <a:gd name="T9" fmla="*/ 0 h 29"/>
                <a:gd name="T10" fmla="*/ 0 w 11"/>
                <a:gd name="T11" fmla="*/ 2 h 29"/>
                <a:gd name="T12" fmla="*/ 0 w 11"/>
                <a:gd name="T13" fmla="*/ 5 h 29"/>
                <a:gd name="T14" fmla="*/ 0 w 11"/>
                <a:gd name="T15" fmla="*/ 18 h 29"/>
                <a:gd name="T16" fmla="*/ 0 w 11"/>
                <a:gd name="T17" fmla="*/ 18 h 29"/>
                <a:gd name="T18" fmla="*/ 1 w 11"/>
                <a:gd name="T19" fmla="*/ 25 h 29"/>
                <a:gd name="T20" fmla="*/ 4 w 11"/>
                <a:gd name="T21" fmla="*/ 26 h 29"/>
                <a:gd name="T22" fmla="*/ 5 w 11"/>
                <a:gd name="T23" fmla="*/ 29 h 29"/>
                <a:gd name="T24" fmla="*/ 5 w 11"/>
                <a:gd name="T25" fmla="*/ 29 h 29"/>
                <a:gd name="T26" fmla="*/ 5 w 11"/>
                <a:gd name="T27" fmla="*/ 29 h 29"/>
                <a:gd name="T28" fmla="*/ 8 w 11"/>
                <a:gd name="T29" fmla="*/ 29 h 29"/>
                <a:gd name="T30" fmla="*/ 9 w 11"/>
                <a:gd name="T31" fmla="*/ 28 h 29"/>
                <a:gd name="T32" fmla="*/ 11 w 11"/>
                <a:gd name="T33" fmla="*/ 26 h 29"/>
                <a:gd name="T34" fmla="*/ 11 w 11"/>
                <a:gd name="T35" fmla="*/ 22 h 29"/>
                <a:gd name="T36" fmla="*/ 11 w 11"/>
                <a:gd name="T37" fmla="*/ 10 h 29"/>
                <a:gd name="T38" fmla="*/ 11 w 11"/>
                <a:gd name="T39" fmla="*/ 10 h 29"/>
                <a:gd name="T40" fmla="*/ 9 w 11"/>
                <a:gd name="T41" fmla="*/ 4 h 29"/>
                <a:gd name="T42" fmla="*/ 8 w 11"/>
                <a:gd name="T43" fmla="*/ 1 h 29"/>
                <a:gd name="T44" fmla="*/ 5 w 11"/>
                <a:gd name="T45" fmla="*/ 0 h 29"/>
                <a:gd name="T46" fmla="*/ 5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165017" name="Freeform 186"/>
            <p:cNvSpPr>
              <a:spLocks noEditPoints="1"/>
            </p:cNvSpPr>
            <p:nvPr/>
          </p:nvSpPr>
          <p:spPr bwMode="white">
            <a:xfrm flipH="1">
              <a:off x="529" y="3731"/>
              <a:ext cx="7" cy="19"/>
            </a:xfrm>
            <a:custGeom>
              <a:avLst/>
              <a:gdLst>
                <a:gd name="T0" fmla="*/ 3 w 12"/>
                <a:gd name="T1" fmla="*/ 0 h 31"/>
                <a:gd name="T2" fmla="*/ 3 w 12"/>
                <a:gd name="T3" fmla="*/ 0 h 31"/>
                <a:gd name="T4" fmla="*/ 0 w 12"/>
                <a:gd name="T5" fmla="*/ 3 h 31"/>
                <a:gd name="T6" fmla="*/ 0 w 12"/>
                <a:gd name="T7" fmla="*/ 7 h 31"/>
                <a:gd name="T8" fmla="*/ 0 w 12"/>
                <a:gd name="T9" fmla="*/ 20 h 31"/>
                <a:gd name="T10" fmla="*/ 0 w 12"/>
                <a:gd name="T11" fmla="*/ 20 h 31"/>
                <a:gd name="T12" fmla="*/ 0 w 12"/>
                <a:gd name="T13" fmla="*/ 23 h 31"/>
                <a:gd name="T14" fmla="*/ 1 w 12"/>
                <a:gd name="T15" fmla="*/ 27 h 31"/>
                <a:gd name="T16" fmla="*/ 3 w 12"/>
                <a:gd name="T17" fmla="*/ 30 h 31"/>
                <a:gd name="T18" fmla="*/ 5 w 12"/>
                <a:gd name="T19" fmla="*/ 31 h 31"/>
                <a:gd name="T20" fmla="*/ 5 w 12"/>
                <a:gd name="T21" fmla="*/ 31 h 31"/>
                <a:gd name="T22" fmla="*/ 7 w 12"/>
                <a:gd name="T23" fmla="*/ 31 h 31"/>
                <a:gd name="T24" fmla="*/ 9 w 12"/>
                <a:gd name="T25" fmla="*/ 31 h 31"/>
                <a:gd name="T26" fmla="*/ 9 w 12"/>
                <a:gd name="T27" fmla="*/ 31 h 31"/>
                <a:gd name="T28" fmla="*/ 11 w 12"/>
                <a:gd name="T29" fmla="*/ 28 h 31"/>
                <a:gd name="T30" fmla="*/ 12 w 12"/>
                <a:gd name="T31" fmla="*/ 24 h 31"/>
                <a:gd name="T32" fmla="*/ 12 w 12"/>
                <a:gd name="T33" fmla="*/ 12 h 31"/>
                <a:gd name="T34" fmla="*/ 12 w 12"/>
                <a:gd name="T35" fmla="*/ 12 h 31"/>
                <a:gd name="T36" fmla="*/ 11 w 12"/>
                <a:gd name="T37" fmla="*/ 8 h 31"/>
                <a:gd name="T38" fmla="*/ 9 w 12"/>
                <a:gd name="T39" fmla="*/ 6 h 31"/>
                <a:gd name="T40" fmla="*/ 8 w 12"/>
                <a:gd name="T41" fmla="*/ 3 h 31"/>
                <a:gd name="T42" fmla="*/ 5 w 12"/>
                <a:gd name="T43" fmla="*/ 0 h 31"/>
                <a:gd name="T44" fmla="*/ 5 w 12"/>
                <a:gd name="T45" fmla="*/ 0 h 31"/>
                <a:gd name="T46" fmla="*/ 5 w 12"/>
                <a:gd name="T47" fmla="*/ 0 h 31"/>
                <a:gd name="T48" fmla="*/ 4 w 12"/>
                <a:gd name="T49" fmla="*/ 0 h 31"/>
                <a:gd name="T50" fmla="*/ 3 w 12"/>
                <a:gd name="T51" fmla="*/ 0 h 31"/>
                <a:gd name="T52" fmla="*/ 3 w 12"/>
                <a:gd name="T53" fmla="*/ 0 h 31"/>
                <a:gd name="T54" fmla="*/ 5 w 12"/>
                <a:gd name="T55" fmla="*/ 30 h 31"/>
                <a:gd name="T56" fmla="*/ 5 w 12"/>
                <a:gd name="T57" fmla="*/ 30 h 31"/>
                <a:gd name="T58" fmla="*/ 4 w 12"/>
                <a:gd name="T59" fmla="*/ 28 h 31"/>
                <a:gd name="T60" fmla="*/ 3 w 12"/>
                <a:gd name="T61" fmla="*/ 26 h 31"/>
                <a:gd name="T62" fmla="*/ 1 w 12"/>
                <a:gd name="T63" fmla="*/ 20 h 31"/>
                <a:gd name="T64" fmla="*/ 1 w 12"/>
                <a:gd name="T65" fmla="*/ 7 h 31"/>
                <a:gd name="T66" fmla="*/ 1 w 12"/>
                <a:gd name="T67" fmla="*/ 7 h 31"/>
                <a:gd name="T68" fmla="*/ 1 w 12"/>
                <a:gd name="T69" fmla="*/ 4 h 31"/>
                <a:gd name="T70" fmla="*/ 3 w 12"/>
                <a:gd name="T71" fmla="*/ 2 h 31"/>
                <a:gd name="T72" fmla="*/ 3 w 12"/>
                <a:gd name="T73" fmla="*/ 2 h 31"/>
                <a:gd name="T74" fmla="*/ 5 w 12"/>
                <a:gd name="T75" fmla="*/ 2 h 31"/>
                <a:gd name="T76" fmla="*/ 5 w 12"/>
                <a:gd name="T77" fmla="*/ 2 h 31"/>
                <a:gd name="T78" fmla="*/ 5 w 12"/>
                <a:gd name="T79" fmla="*/ 2 h 31"/>
                <a:gd name="T80" fmla="*/ 7 w 12"/>
                <a:gd name="T81" fmla="*/ 3 h 31"/>
                <a:gd name="T82" fmla="*/ 9 w 12"/>
                <a:gd name="T83" fmla="*/ 6 h 31"/>
                <a:gd name="T84" fmla="*/ 11 w 12"/>
                <a:gd name="T85" fmla="*/ 12 h 31"/>
                <a:gd name="T86" fmla="*/ 11 w 12"/>
                <a:gd name="T87" fmla="*/ 24 h 31"/>
                <a:gd name="T88" fmla="*/ 11 w 12"/>
                <a:gd name="T89" fmla="*/ 24 h 31"/>
                <a:gd name="T90" fmla="*/ 9 w 12"/>
                <a:gd name="T91" fmla="*/ 28 h 31"/>
                <a:gd name="T92" fmla="*/ 8 w 12"/>
                <a:gd name="T93" fmla="*/ 30 h 31"/>
                <a:gd name="T94" fmla="*/ 8 w 12"/>
                <a:gd name="T95" fmla="*/ 30 h 31"/>
                <a:gd name="T96" fmla="*/ 5 w 12"/>
                <a:gd name="T97" fmla="*/ 30 h 31"/>
                <a:gd name="T98" fmla="*/ 5 w 12"/>
                <a:gd name="T99" fmla="*/ 3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165018" name="Freeform 187"/>
            <p:cNvSpPr>
              <a:spLocks/>
            </p:cNvSpPr>
            <p:nvPr/>
          </p:nvSpPr>
          <p:spPr bwMode="white">
            <a:xfrm flipH="1">
              <a:off x="536" y="3730"/>
              <a:ext cx="7" cy="15"/>
            </a:xfrm>
            <a:custGeom>
              <a:avLst/>
              <a:gdLst>
                <a:gd name="T0" fmla="*/ 5 w 9"/>
                <a:gd name="T1" fmla="*/ 0 h 26"/>
                <a:gd name="T2" fmla="*/ 4 w 9"/>
                <a:gd name="T3" fmla="*/ 0 h 26"/>
                <a:gd name="T4" fmla="*/ 4 w 9"/>
                <a:gd name="T5" fmla="*/ 0 h 26"/>
                <a:gd name="T6" fmla="*/ 2 w 9"/>
                <a:gd name="T7" fmla="*/ 0 h 26"/>
                <a:gd name="T8" fmla="*/ 1 w 9"/>
                <a:gd name="T9" fmla="*/ 2 h 26"/>
                <a:gd name="T10" fmla="*/ 0 w 9"/>
                <a:gd name="T11" fmla="*/ 3 h 26"/>
                <a:gd name="T12" fmla="*/ 0 w 9"/>
                <a:gd name="T13" fmla="*/ 6 h 26"/>
                <a:gd name="T14" fmla="*/ 0 w 9"/>
                <a:gd name="T15" fmla="*/ 16 h 26"/>
                <a:gd name="T16" fmla="*/ 0 w 9"/>
                <a:gd name="T17" fmla="*/ 16 h 26"/>
                <a:gd name="T18" fmla="*/ 1 w 9"/>
                <a:gd name="T19" fmla="*/ 22 h 26"/>
                <a:gd name="T20" fmla="*/ 2 w 9"/>
                <a:gd name="T21" fmla="*/ 24 h 26"/>
                <a:gd name="T22" fmla="*/ 4 w 9"/>
                <a:gd name="T23" fmla="*/ 24 h 26"/>
                <a:gd name="T24" fmla="*/ 5 w 9"/>
                <a:gd name="T25" fmla="*/ 26 h 26"/>
                <a:gd name="T26" fmla="*/ 5 w 9"/>
                <a:gd name="T27" fmla="*/ 26 h 26"/>
                <a:gd name="T28" fmla="*/ 6 w 9"/>
                <a:gd name="T29" fmla="*/ 26 h 26"/>
                <a:gd name="T30" fmla="*/ 8 w 9"/>
                <a:gd name="T31" fmla="*/ 24 h 26"/>
                <a:gd name="T32" fmla="*/ 9 w 9"/>
                <a:gd name="T33" fmla="*/ 23 h 26"/>
                <a:gd name="T34" fmla="*/ 9 w 9"/>
                <a:gd name="T35" fmla="*/ 20 h 26"/>
                <a:gd name="T36" fmla="*/ 9 w 9"/>
                <a:gd name="T37" fmla="*/ 10 h 26"/>
                <a:gd name="T38" fmla="*/ 9 w 9"/>
                <a:gd name="T39" fmla="*/ 10 h 26"/>
                <a:gd name="T40" fmla="*/ 8 w 9"/>
                <a:gd name="T41" fmla="*/ 4 h 26"/>
                <a:gd name="T42" fmla="*/ 6 w 9"/>
                <a:gd name="T43" fmla="*/ 2 h 26"/>
                <a:gd name="T44" fmla="*/ 5 w 9"/>
                <a:gd name="T45" fmla="*/ 0 h 26"/>
                <a:gd name="T46" fmla="*/ 5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165019" name="Freeform 188"/>
            <p:cNvSpPr>
              <a:spLocks noEditPoints="1"/>
            </p:cNvSpPr>
            <p:nvPr/>
          </p:nvSpPr>
          <p:spPr bwMode="white">
            <a:xfrm flipH="1">
              <a:off x="535" y="3728"/>
              <a:ext cx="8" cy="17"/>
            </a:xfrm>
            <a:custGeom>
              <a:avLst/>
              <a:gdLst>
                <a:gd name="T0" fmla="*/ 1 w 10"/>
                <a:gd name="T1" fmla="*/ 1 h 27"/>
                <a:gd name="T2" fmla="*/ 1 w 10"/>
                <a:gd name="T3" fmla="*/ 1 h 27"/>
                <a:gd name="T4" fmla="*/ 0 w 10"/>
                <a:gd name="T5" fmla="*/ 3 h 27"/>
                <a:gd name="T6" fmla="*/ 0 w 10"/>
                <a:gd name="T7" fmla="*/ 7 h 27"/>
                <a:gd name="T8" fmla="*/ 0 w 10"/>
                <a:gd name="T9" fmla="*/ 17 h 27"/>
                <a:gd name="T10" fmla="*/ 0 w 10"/>
                <a:gd name="T11" fmla="*/ 17 h 27"/>
                <a:gd name="T12" fmla="*/ 1 w 10"/>
                <a:gd name="T13" fmla="*/ 23 h 27"/>
                <a:gd name="T14" fmla="*/ 2 w 10"/>
                <a:gd name="T15" fmla="*/ 25 h 27"/>
                <a:gd name="T16" fmla="*/ 4 w 10"/>
                <a:gd name="T17" fmla="*/ 27 h 27"/>
                <a:gd name="T18" fmla="*/ 4 w 10"/>
                <a:gd name="T19" fmla="*/ 27 h 27"/>
                <a:gd name="T20" fmla="*/ 6 w 10"/>
                <a:gd name="T21" fmla="*/ 27 h 27"/>
                <a:gd name="T22" fmla="*/ 8 w 10"/>
                <a:gd name="T23" fmla="*/ 27 h 27"/>
                <a:gd name="T24" fmla="*/ 8 w 10"/>
                <a:gd name="T25" fmla="*/ 27 h 27"/>
                <a:gd name="T26" fmla="*/ 9 w 10"/>
                <a:gd name="T27" fmla="*/ 24 h 27"/>
                <a:gd name="T28" fmla="*/ 10 w 10"/>
                <a:gd name="T29" fmla="*/ 21 h 27"/>
                <a:gd name="T30" fmla="*/ 10 w 10"/>
                <a:gd name="T31" fmla="*/ 11 h 27"/>
                <a:gd name="T32" fmla="*/ 10 w 10"/>
                <a:gd name="T33" fmla="*/ 11 h 27"/>
                <a:gd name="T34" fmla="*/ 8 w 10"/>
                <a:gd name="T35" fmla="*/ 4 h 27"/>
                <a:gd name="T36" fmla="*/ 6 w 10"/>
                <a:gd name="T37" fmla="*/ 3 h 27"/>
                <a:gd name="T38" fmla="*/ 5 w 10"/>
                <a:gd name="T39" fmla="*/ 1 h 27"/>
                <a:gd name="T40" fmla="*/ 5 w 10"/>
                <a:gd name="T41" fmla="*/ 1 h 27"/>
                <a:gd name="T42" fmla="*/ 5 w 10"/>
                <a:gd name="T43" fmla="*/ 1 h 27"/>
                <a:gd name="T44" fmla="*/ 2 w 10"/>
                <a:gd name="T45" fmla="*/ 0 h 27"/>
                <a:gd name="T46" fmla="*/ 1 w 10"/>
                <a:gd name="T47" fmla="*/ 1 h 27"/>
                <a:gd name="T48" fmla="*/ 1 w 10"/>
                <a:gd name="T49" fmla="*/ 1 h 27"/>
                <a:gd name="T50" fmla="*/ 5 w 10"/>
                <a:gd name="T51" fmla="*/ 25 h 27"/>
                <a:gd name="T52" fmla="*/ 5 w 10"/>
                <a:gd name="T53" fmla="*/ 25 h 27"/>
                <a:gd name="T54" fmla="*/ 1 w 10"/>
                <a:gd name="T55" fmla="*/ 23 h 27"/>
                <a:gd name="T56" fmla="*/ 0 w 10"/>
                <a:gd name="T57" fmla="*/ 17 h 27"/>
                <a:gd name="T58" fmla="*/ 0 w 10"/>
                <a:gd name="T59" fmla="*/ 7 h 27"/>
                <a:gd name="T60" fmla="*/ 0 w 10"/>
                <a:gd name="T61" fmla="*/ 7 h 27"/>
                <a:gd name="T62" fmla="*/ 1 w 10"/>
                <a:gd name="T63" fmla="*/ 4 h 27"/>
                <a:gd name="T64" fmla="*/ 2 w 10"/>
                <a:gd name="T65" fmla="*/ 3 h 27"/>
                <a:gd name="T66" fmla="*/ 2 w 10"/>
                <a:gd name="T67" fmla="*/ 3 h 27"/>
                <a:gd name="T68" fmla="*/ 4 w 10"/>
                <a:gd name="T69" fmla="*/ 1 h 27"/>
                <a:gd name="T70" fmla="*/ 4 w 10"/>
                <a:gd name="T71" fmla="*/ 3 h 27"/>
                <a:gd name="T72" fmla="*/ 4 w 10"/>
                <a:gd name="T73" fmla="*/ 3 h 27"/>
                <a:gd name="T74" fmla="*/ 8 w 10"/>
                <a:gd name="T75" fmla="*/ 5 h 27"/>
                <a:gd name="T76" fmla="*/ 9 w 10"/>
                <a:gd name="T77" fmla="*/ 11 h 27"/>
                <a:gd name="T78" fmla="*/ 9 w 10"/>
                <a:gd name="T79" fmla="*/ 21 h 27"/>
                <a:gd name="T80" fmla="*/ 9 w 10"/>
                <a:gd name="T81" fmla="*/ 21 h 27"/>
                <a:gd name="T82" fmla="*/ 8 w 10"/>
                <a:gd name="T83" fmla="*/ 24 h 27"/>
                <a:gd name="T84" fmla="*/ 6 w 10"/>
                <a:gd name="T85" fmla="*/ 25 h 27"/>
                <a:gd name="T86" fmla="*/ 6 w 10"/>
                <a:gd name="T87" fmla="*/ 25 h 27"/>
                <a:gd name="T88" fmla="*/ 5 w 10"/>
                <a:gd name="T89" fmla="*/ 25 h 27"/>
                <a:gd name="T90" fmla="*/ 5 w 10"/>
                <a:gd name="T91" fmla="*/ 25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165020" name="Freeform 189"/>
            <p:cNvSpPr>
              <a:spLocks/>
            </p:cNvSpPr>
            <p:nvPr/>
          </p:nvSpPr>
          <p:spPr bwMode="black">
            <a:xfrm flipH="1">
              <a:off x="466" y="3801"/>
              <a:ext cx="41" cy="11"/>
            </a:xfrm>
            <a:custGeom>
              <a:avLst/>
              <a:gdLst>
                <a:gd name="T0" fmla="*/ 0 w 65"/>
                <a:gd name="T1" fmla="*/ 10 h 18"/>
                <a:gd name="T2" fmla="*/ 0 w 65"/>
                <a:gd name="T3" fmla="*/ 10 h 18"/>
                <a:gd name="T4" fmla="*/ 5 w 65"/>
                <a:gd name="T5" fmla="*/ 6 h 18"/>
                <a:gd name="T6" fmla="*/ 12 w 65"/>
                <a:gd name="T7" fmla="*/ 4 h 18"/>
                <a:gd name="T8" fmla="*/ 20 w 65"/>
                <a:gd name="T9" fmla="*/ 1 h 18"/>
                <a:gd name="T10" fmla="*/ 30 w 65"/>
                <a:gd name="T11" fmla="*/ 0 h 18"/>
                <a:gd name="T12" fmla="*/ 36 w 65"/>
                <a:gd name="T13" fmla="*/ 0 h 18"/>
                <a:gd name="T14" fmla="*/ 41 w 65"/>
                <a:gd name="T15" fmla="*/ 1 h 18"/>
                <a:gd name="T16" fmla="*/ 47 w 65"/>
                <a:gd name="T17" fmla="*/ 4 h 18"/>
                <a:gd name="T18" fmla="*/ 53 w 65"/>
                <a:gd name="T19" fmla="*/ 8 h 18"/>
                <a:gd name="T20" fmla="*/ 60 w 65"/>
                <a:gd name="T21" fmla="*/ 12 h 18"/>
                <a:gd name="T22" fmla="*/ 65 w 65"/>
                <a:gd name="T23" fmla="*/ 18 h 18"/>
                <a:gd name="T24" fmla="*/ 65 w 65"/>
                <a:gd name="T25" fmla="*/ 18 h 18"/>
                <a:gd name="T26" fmla="*/ 61 w 65"/>
                <a:gd name="T27" fmla="*/ 16 h 18"/>
                <a:gd name="T28" fmla="*/ 56 w 65"/>
                <a:gd name="T29" fmla="*/ 12 h 18"/>
                <a:gd name="T30" fmla="*/ 48 w 65"/>
                <a:gd name="T31" fmla="*/ 9 h 18"/>
                <a:gd name="T32" fmla="*/ 38 w 65"/>
                <a:gd name="T33" fmla="*/ 8 h 18"/>
                <a:gd name="T34" fmla="*/ 28 w 65"/>
                <a:gd name="T35" fmla="*/ 6 h 18"/>
                <a:gd name="T36" fmla="*/ 14 w 65"/>
                <a:gd name="T37" fmla="*/ 8 h 18"/>
                <a:gd name="T38" fmla="*/ 0 w 65"/>
                <a:gd name="T39" fmla="*/ 10 h 18"/>
                <a:gd name="T40" fmla="*/ 0 w 65"/>
                <a:gd name="T41" fmla="*/ 1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165021" name="Freeform 190"/>
            <p:cNvSpPr>
              <a:spLocks/>
            </p:cNvSpPr>
            <p:nvPr/>
          </p:nvSpPr>
          <p:spPr bwMode="black">
            <a:xfrm flipH="1">
              <a:off x="536" y="3714"/>
              <a:ext cx="20" cy="14"/>
            </a:xfrm>
            <a:custGeom>
              <a:avLst/>
              <a:gdLst>
                <a:gd name="T0" fmla="*/ 35 w 35"/>
                <a:gd name="T1" fmla="*/ 6 h 26"/>
                <a:gd name="T2" fmla="*/ 35 w 35"/>
                <a:gd name="T3" fmla="*/ 6 h 26"/>
                <a:gd name="T4" fmla="*/ 31 w 35"/>
                <a:gd name="T5" fmla="*/ 3 h 26"/>
                <a:gd name="T6" fmla="*/ 26 w 35"/>
                <a:gd name="T7" fmla="*/ 2 h 26"/>
                <a:gd name="T8" fmla="*/ 20 w 35"/>
                <a:gd name="T9" fmla="*/ 0 h 26"/>
                <a:gd name="T10" fmla="*/ 15 w 35"/>
                <a:gd name="T11" fmla="*/ 2 h 26"/>
                <a:gd name="T12" fmla="*/ 11 w 35"/>
                <a:gd name="T13" fmla="*/ 3 h 26"/>
                <a:gd name="T14" fmla="*/ 8 w 35"/>
                <a:gd name="T15" fmla="*/ 4 h 26"/>
                <a:gd name="T16" fmla="*/ 7 w 35"/>
                <a:gd name="T17" fmla="*/ 9 h 26"/>
                <a:gd name="T18" fmla="*/ 4 w 35"/>
                <a:gd name="T19" fmla="*/ 13 h 26"/>
                <a:gd name="T20" fmla="*/ 0 w 35"/>
                <a:gd name="T21" fmla="*/ 26 h 26"/>
                <a:gd name="T22" fmla="*/ 0 w 35"/>
                <a:gd name="T23" fmla="*/ 26 h 26"/>
                <a:gd name="T24" fmla="*/ 3 w 35"/>
                <a:gd name="T25" fmla="*/ 22 h 26"/>
                <a:gd name="T26" fmla="*/ 10 w 35"/>
                <a:gd name="T27" fmla="*/ 14 h 26"/>
                <a:gd name="T28" fmla="*/ 14 w 35"/>
                <a:gd name="T29" fmla="*/ 10 h 26"/>
                <a:gd name="T30" fmla="*/ 20 w 35"/>
                <a:gd name="T31" fmla="*/ 7 h 26"/>
                <a:gd name="T32" fmla="*/ 27 w 35"/>
                <a:gd name="T33" fmla="*/ 6 h 26"/>
                <a:gd name="T34" fmla="*/ 35 w 35"/>
                <a:gd name="T35" fmla="*/ 6 h 26"/>
                <a:gd name="T36" fmla="*/ 35 w 35"/>
                <a:gd name="T37" fmla="*/ 6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165022" name="Freeform 191"/>
            <p:cNvSpPr>
              <a:spLocks/>
            </p:cNvSpPr>
            <p:nvPr/>
          </p:nvSpPr>
          <p:spPr bwMode="black">
            <a:xfrm flipH="1">
              <a:off x="525" y="3557"/>
              <a:ext cx="44" cy="22"/>
            </a:xfrm>
            <a:custGeom>
              <a:avLst/>
              <a:gdLst>
                <a:gd name="T0" fmla="*/ 0 w 74"/>
                <a:gd name="T1" fmla="*/ 35 h 35"/>
                <a:gd name="T2" fmla="*/ 0 w 74"/>
                <a:gd name="T3" fmla="*/ 35 h 35"/>
                <a:gd name="T4" fmla="*/ 4 w 74"/>
                <a:gd name="T5" fmla="*/ 24 h 35"/>
                <a:gd name="T6" fmla="*/ 11 w 74"/>
                <a:gd name="T7" fmla="*/ 13 h 35"/>
                <a:gd name="T8" fmla="*/ 15 w 74"/>
                <a:gd name="T9" fmla="*/ 9 h 35"/>
                <a:gd name="T10" fmla="*/ 19 w 74"/>
                <a:gd name="T11" fmla="*/ 5 h 35"/>
                <a:gd name="T12" fmla="*/ 24 w 74"/>
                <a:gd name="T13" fmla="*/ 1 h 35"/>
                <a:gd name="T14" fmla="*/ 30 w 74"/>
                <a:gd name="T15" fmla="*/ 0 h 35"/>
                <a:gd name="T16" fmla="*/ 35 w 74"/>
                <a:gd name="T17" fmla="*/ 0 h 35"/>
                <a:gd name="T18" fmla="*/ 42 w 74"/>
                <a:gd name="T19" fmla="*/ 1 h 35"/>
                <a:gd name="T20" fmla="*/ 50 w 74"/>
                <a:gd name="T21" fmla="*/ 5 h 35"/>
                <a:gd name="T22" fmla="*/ 56 w 74"/>
                <a:gd name="T23" fmla="*/ 12 h 35"/>
                <a:gd name="T24" fmla="*/ 64 w 74"/>
                <a:gd name="T25" fmla="*/ 21 h 35"/>
                <a:gd name="T26" fmla="*/ 74 w 74"/>
                <a:gd name="T27" fmla="*/ 35 h 35"/>
                <a:gd name="T28" fmla="*/ 74 w 74"/>
                <a:gd name="T29" fmla="*/ 35 h 35"/>
                <a:gd name="T30" fmla="*/ 67 w 74"/>
                <a:gd name="T31" fmla="*/ 27 h 35"/>
                <a:gd name="T32" fmla="*/ 59 w 74"/>
                <a:gd name="T33" fmla="*/ 19 h 35"/>
                <a:gd name="T34" fmla="*/ 50 w 74"/>
                <a:gd name="T35" fmla="*/ 12 h 35"/>
                <a:gd name="T36" fmla="*/ 44 w 74"/>
                <a:gd name="T37" fmla="*/ 9 h 35"/>
                <a:gd name="T38" fmla="*/ 38 w 74"/>
                <a:gd name="T39" fmla="*/ 8 h 35"/>
                <a:gd name="T40" fmla="*/ 32 w 74"/>
                <a:gd name="T41" fmla="*/ 8 h 35"/>
                <a:gd name="T42" fmla="*/ 25 w 74"/>
                <a:gd name="T43" fmla="*/ 9 h 35"/>
                <a:gd name="T44" fmla="*/ 19 w 74"/>
                <a:gd name="T45" fmla="*/ 12 h 35"/>
                <a:gd name="T46" fmla="*/ 12 w 74"/>
                <a:gd name="T47" fmla="*/ 17 h 35"/>
                <a:gd name="T48" fmla="*/ 5 w 74"/>
                <a:gd name="T49" fmla="*/ 25 h 35"/>
                <a:gd name="T50" fmla="*/ 0 w 74"/>
                <a:gd name="T51" fmla="*/ 35 h 35"/>
                <a:gd name="T52" fmla="*/ 0 w 74"/>
                <a:gd name="T53" fmla="*/ 35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165023" name="Freeform 192"/>
            <p:cNvSpPr>
              <a:spLocks/>
            </p:cNvSpPr>
            <p:nvPr/>
          </p:nvSpPr>
          <p:spPr bwMode="black">
            <a:xfrm flipH="1">
              <a:off x="401" y="3577"/>
              <a:ext cx="65" cy="20"/>
            </a:xfrm>
            <a:custGeom>
              <a:avLst/>
              <a:gdLst>
                <a:gd name="T0" fmla="*/ 0 w 109"/>
                <a:gd name="T1" fmla="*/ 24 h 35"/>
                <a:gd name="T2" fmla="*/ 0 w 109"/>
                <a:gd name="T3" fmla="*/ 24 h 35"/>
                <a:gd name="T4" fmla="*/ 12 w 109"/>
                <a:gd name="T5" fmla="*/ 16 h 35"/>
                <a:gd name="T6" fmla="*/ 25 w 109"/>
                <a:gd name="T7" fmla="*/ 9 h 35"/>
                <a:gd name="T8" fmla="*/ 40 w 109"/>
                <a:gd name="T9" fmla="*/ 2 h 35"/>
                <a:gd name="T10" fmla="*/ 50 w 109"/>
                <a:gd name="T11" fmla="*/ 1 h 35"/>
                <a:gd name="T12" fmla="*/ 58 w 109"/>
                <a:gd name="T13" fmla="*/ 0 h 35"/>
                <a:gd name="T14" fmla="*/ 67 w 109"/>
                <a:gd name="T15" fmla="*/ 0 h 35"/>
                <a:gd name="T16" fmla="*/ 76 w 109"/>
                <a:gd name="T17" fmla="*/ 2 h 35"/>
                <a:gd name="T18" fmla="*/ 84 w 109"/>
                <a:gd name="T19" fmla="*/ 6 h 35"/>
                <a:gd name="T20" fmla="*/ 94 w 109"/>
                <a:gd name="T21" fmla="*/ 13 h 35"/>
                <a:gd name="T22" fmla="*/ 102 w 109"/>
                <a:gd name="T23" fmla="*/ 22 h 35"/>
                <a:gd name="T24" fmla="*/ 109 w 109"/>
                <a:gd name="T25" fmla="*/ 35 h 35"/>
                <a:gd name="T26" fmla="*/ 99 w 109"/>
                <a:gd name="T27" fmla="*/ 35 h 35"/>
                <a:gd name="T28" fmla="*/ 99 w 109"/>
                <a:gd name="T29" fmla="*/ 35 h 35"/>
                <a:gd name="T30" fmla="*/ 92 w 109"/>
                <a:gd name="T31" fmla="*/ 26 h 35"/>
                <a:gd name="T32" fmla="*/ 84 w 109"/>
                <a:gd name="T33" fmla="*/ 20 h 35"/>
                <a:gd name="T34" fmla="*/ 74 w 109"/>
                <a:gd name="T35" fmla="*/ 12 h 35"/>
                <a:gd name="T36" fmla="*/ 67 w 109"/>
                <a:gd name="T37" fmla="*/ 9 h 35"/>
                <a:gd name="T38" fmla="*/ 59 w 109"/>
                <a:gd name="T39" fmla="*/ 8 h 35"/>
                <a:gd name="T40" fmla="*/ 51 w 109"/>
                <a:gd name="T41" fmla="*/ 6 h 35"/>
                <a:gd name="T42" fmla="*/ 42 w 109"/>
                <a:gd name="T43" fmla="*/ 6 h 35"/>
                <a:gd name="T44" fmla="*/ 32 w 109"/>
                <a:gd name="T45" fmla="*/ 9 h 35"/>
                <a:gd name="T46" fmla="*/ 23 w 109"/>
                <a:gd name="T47" fmla="*/ 12 h 35"/>
                <a:gd name="T48" fmla="*/ 12 w 109"/>
                <a:gd name="T49" fmla="*/ 17 h 35"/>
                <a:gd name="T50" fmla="*/ 0 w 109"/>
                <a:gd name="T51" fmla="*/ 24 h 35"/>
                <a:gd name="T52" fmla="*/ 0 w 109"/>
                <a:gd name="T53" fmla="*/ 2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165024" name="Freeform 193"/>
            <p:cNvSpPr>
              <a:spLocks/>
            </p:cNvSpPr>
            <p:nvPr/>
          </p:nvSpPr>
          <p:spPr bwMode="black">
            <a:xfrm flipH="1">
              <a:off x="262" y="3716"/>
              <a:ext cx="182" cy="190"/>
            </a:xfrm>
            <a:custGeom>
              <a:avLst/>
              <a:gdLst>
                <a:gd name="T0" fmla="*/ 152 w 303"/>
                <a:gd name="T1" fmla="*/ 24 h 315"/>
                <a:gd name="T2" fmla="*/ 173 w 303"/>
                <a:gd name="T3" fmla="*/ 0 h 315"/>
                <a:gd name="T4" fmla="*/ 187 w 303"/>
                <a:gd name="T5" fmla="*/ 29 h 315"/>
                <a:gd name="T6" fmla="*/ 212 w 303"/>
                <a:gd name="T7" fmla="*/ 11 h 315"/>
                <a:gd name="T8" fmla="*/ 217 w 303"/>
                <a:gd name="T9" fmla="*/ 44 h 315"/>
                <a:gd name="T10" fmla="*/ 248 w 303"/>
                <a:gd name="T11" fmla="*/ 33 h 315"/>
                <a:gd name="T12" fmla="*/ 244 w 303"/>
                <a:gd name="T13" fmla="*/ 67 h 315"/>
                <a:gd name="T14" fmla="*/ 276 w 303"/>
                <a:gd name="T15" fmla="*/ 65 h 315"/>
                <a:gd name="T16" fmla="*/ 264 w 303"/>
                <a:gd name="T17" fmla="*/ 96 h 315"/>
                <a:gd name="T18" fmla="*/ 295 w 303"/>
                <a:gd name="T19" fmla="*/ 103 h 315"/>
                <a:gd name="T20" fmla="*/ 275 w 303"/>
                <a:gd name="T21" fmla="*/ 130 h 315"/>
                <a:gd name="T22" fmla="*/ 303 w 303"/>
                <a:gd name="T23" fmla="*/ 146 h 315"/>
                <a:gd name="T24" fmla="*/ 278 w 303"/>
                <a:gd name="T25" fmla="*/ 166 h 315"/>
                <a:gd name="T26" fmla="*/ 300 w 303"/>
                <a:gd name="T27" fmla="*/ 189 h 315"/>
                <a:gd name="T28" fmla="*/ 271 w 303"/>
                <a:gd name="T29" fmla="*/ 201 h 315"/>
                <a:gd name="T30" fmla="*/ 287 w 303"/>
                <a:gd name="T31" fmla="*/ 229 h 315"/>
                <a:gd name="T32" fmla="*/ 255 w 303"/>
                <a:gd name="T33" fmla="*/ 233 h 315"/>
                <a:gd name="T34" fmla="*/ 263 w 303"/>
                <a:gd name="T35" fmla="*/ 264 h 315"/>
                <a:gd name="T36" fmla="*/ 232 w 303"/>
                <a:gd name="T37" fmla="*/ 258 h 315"/>
                <a:gd name="T38" fmla="*/ 231 w 303"/>
                <a:gd name="T39" fmla="*/ 292 h 315"/>
                <a:gd name="T40" fmla="*/ 203 w 303"/>
                <a:gd name="T41" fmla="*/ 277 h 315"/>
                <a:gd name="T42" fmla="*/ 193 w 303"/>
                <a:gd name="T43" fmla="*/ 309 h 315"/>
                <a:gd name="T44" fmla="*/ 169 w 303"/>
                <a:gd name="T45" fmla="*/ 287 h 315"/>
                <a:gd name="T46" fmla="*/ 152 w 303"/>
                <a:gd name="T47" fmla="*/ 315 h 315"/>
                <a:gd name="T48" fmla="*/ 134 w 303"/>
                <a:gd name="T49" fmla="*/ 287 h 315"/>
                <a:gd name="T50" fmla="*/ 111 w 303"/>
                <a:gd name="T51" fmla="*/ 309 h 315"/>
                <a:gd name="T52" fmla="*/ 102 w 303"/>
                <a:gd name="T53" fmla="*/ 277 h 315"/>
                <a:gd name="T54" fmla="*/ 74 w 303"/>
                <a:gd name="T55" fmla="*/ 292 h 315"/>
                <a:gd name="T56" fmla="*/ 73 w 303"/>
                <a:gd name="T57" fmla="*/ 258 h 315"/>
                <a:gd name="T58" fmla="*/ 42 w 303"/>
                <a:gd name="T59" fmla="*/ 264 h 315"/>
                <a:gd name="T60" fmla="*/ 48 w 303"/>
                <a:gd name="T61" fmla="*/ 233 h 315"/>
                <a:gd name="T62" fmla="*/ 18 w 303"/>
                <a:gd name="T63" fmla="*/ 229 h 315"/>
                <a:gd name="T64" fmla="*/ 32 w 303"/>
                <a:gd name="T65" fmla="*/ 201 h 315"/>
                <a:gd name="T66" fmla="*/ 4 w 303"/>
                <a:gd name="T67" fmla="*/ 189 h 315"/>
                <a:gd name="T68" fmla="*/ 26 w 303"/>
                <a:gd name="T69" fmla="*/ 166 h 315"/>
                <a:gd name="T70" fmla="*/ 0 w 303"/>
                <a:gd name="T71" fmla="*/ 146 h 315"/>
                <a:gd name="T72" fmla="*/ 28 w 303"/>
                <a:gd name="T73" fmla="*/ 130 h 315"/>
                <a:gd name="T74" fmla="*/ 10 w 303"/>
                <a:gd name="T75" fmla="*/ 103 h 315"/>
                <a:gd name="T76" fmla="*/ 40 w 303"/>
                <a:gd name="T77" fmla="*/ 96 h 315"/>
                <a:gd name="T78" fmla="*/ 28 w 303"/>
                <a:gd name="T79" fmla="*/ 65 h 315"/>
                <a:gd name="T80" fmla="*/ 59 w 303"/>
                <a:gd name="T81" fmla="*/ 67 h 315"/>
                <a:gd name="T82" fmla="*/ 56 w 303"/>
                <a:gd name="T83" fmla="*/ 33 h 315"/>
                <a:gd name="T84" fmla="*/ 86 w 303"/>
                <a:gd name="T85" fmla="*/ 44 h 315"/>
                <a:gd name="T86" fmla="*/ 91 w 303"/>
                <a:gd name="T87" fmla="*/ 11 h 315"/>
                <a:gd name="T88" fmla="*/ 118 w 303"/>
                <a:gd name="T89" fmla="*/ 29 h 315"/>
                <a:gd name="T90" fmla="*/ 132 w 303"/>
                <a:gd name="T91" fmla="*/ 0 h 315"/>
                <a:gd name="T92" fmla="*/ 152 w 303"/>
                <a:gd name="T93" fmla="*/ 24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165025" name="Freeform 194"/>
            <p:cNvSpPr>
              <a:spLocks/>
            </p:cNvSpPr>
            <p:nvPr/>
          </p:nvSpPr>
          <p:spPr bwMode="auto">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165026" name="Freeform 195"/>
            <p:cNvSpPr>
              <a:spLocks noEditPoints="1"/>
            </p:cNvSpPr>
            <p:nvPr/>
          </p:nvSpPr>
          <p:spPr bwMode="white">
            <a:xfrm flipH="1">
              <a:off x="301" y="3753"/>
              <a:ext cx="110" cy="114"/>
            </a:xfrm>
            <a:custGeom>
              <a:avLst/>
              <a:gdLst>
                <a:gd name="T0" fmla="*/ 0 w 183"/>
                <a:gd name="T1" fmla="*/ 97 h 192"/>
                <a:gd name="T2" fmla="*/ 1 w 183"/>
                <a:gd name="T3" fmla="*/ 115 h 192"/>
                <a:gd name="T4" fmla="*/ 6 w 183"/>
                <a:gd name="T5" fmla="*/ 133 h 192"/>
                <a:gd name="T6" fmla="*/ 15 w 183"/>
                <a:gd name="T7" fmla="*/ 150 h 192"/>
                <a:gd name="T8" fmla="*/ 27 w 183"/>
                <a:gd name="T9" fmla="*/ 164 h 192"/>
                <a:gd name="T10" fmla="*/ 40 w 183"/>
                <a:gd name="T11" fmla="*/ 176 h 192"/>
                <a:gd name="T12" fmla="*/ 56 w 183"/>
                <a:gd name="T13" fmla="*/ 184 h 192"/>
                <a:gd name="T14" fmla="*/ 74 w 183"/>
                <a:gd name="T15" fmla="*/ 190 h 192"/>
                <a:gd name="T16" fmla="*/ 91 w 183"/>
                <a:gd name="T17" fmla="*/ 192 h 192"/>
                <a:gd name="T18" fmla="*/ 100 w 183"/>
                <a:gd name="T19" fmla="*/ 192 h 192"/>
                <a:gd name="T20" fmla="*/ 119 w 183"/>
                <a:gd name="T21" fmla="*/ 188 h 192"/>
                <a:gd name="T22" fmla="*/ 135 w 183"/>
                <a:gd name="T23" fmla="*/ 180 h 192"/>
                <a:gd name="T24" fmla="*/ 150 w 183"/>
                <a:gd name="T25" fmla="*/ 170 h 192"/>
                <a:gd name="T26" fmla="*/ 162 w 183"/>
                <a:gd name="T27" fmla="*/ 157 h 192"/>
                <a:gd name="T28" fmla="*/ 173 w 183"/>
                <a:gd name="T29" fmla="*/ 142 h 192"/>
                <a:gd name="T30" fmla="*/ 179 w 183"/>
                <a:gd name="T31" fmla="*/ 125 h 192"/>
                <a:gd name="T32" fmla="*/ 183 w 183"/>
                <a:gd name="T33" fmla="*/ 106 h 192"/>
                <a:gd name="T34" fmla="*/ 183 w 183"/>
                <a:gd name="T35" fmla="*/ 97 h 192"/>
                <a:gd name="T36" fmla="*/ 182 w 183"/>
                <a:gd name="T37" fmla="*/ 76 h 192"/>
                <a:gd name="T38" fmla="*/ 177 w 183"/>
                <a:gd name="T39" fmla="*/ 59 h 192"/>
                <a:gd name="T40" fmla="*/ 167 w 183"/>
                <a:gd name="T41" fmla="*/ 43 h 192"/>
                <a:gd name="T42" fmla="*/ 157 w 183"/>
                <a:gd name="T43" fmla="*/ 28 h 192"/>
                <a:gd name="T44" fmla="*/ 143 w 183"/>
                <a:gd name="T45" fmla="*/ 16 h 192"/>
                <a:gd name="T46" fmla="*/ 127 w 183"/>
                <a:gd name="T47" fmla="*/ 8 h 192"/>
                <a:gd name="T48" fmla="*/ 110 w 183"/>
                <a:gd name="T49" fmla="*/ 1 h 192"/>
                <a:gd name="T50" fmla="*/ 91 w 183"/>
                <a:gd name="T51" fmla="*/ 0 h 192"/>
                <a:gd name="T52" fmla="*/ 82 w 183"/>
                <a:gd name="T53" fmla="*/ 0 h 192"/>
                <a:gd name="T54" fmla="*/ 64 w 183"/>
                <a:gd name="T55" fmla="*/ 4 h 192"/>
                <a:gd name="T56" fmla="*/ 48 w 183"/>
                <a:gd name="T57" fmla="*/ 12 h 192"/>
                <a:gd name="T58" fmla="*/ 33 w 183"/>
                <a:gd name="T59" fmla="*/ 22 h 192"/>
                <a:gd name="T60" fmla="*/ 20 w 183"/>
                <a:gd name="T61" fmla="*/ 35 h 192"/>
                <a:gd name="T62" fmla="*/ 11 w 183"/>
                <a:gd name="T63" fmla="*/ 50 h 192"/>
                <a:gd name="T64" fmla="*/ 4 w 183"/>
                <a:gd name="T65" fmla="*/ 67 h 192"/>
                <a:gd name="T66" fmla="*/ 0 w 183"/>
                <a:gd name="T67" fmla="*/ 86 h 192"/>
                <a:gd name="T68" fmla="*/ 0 w 183"/>
                <a:gd name="T69" fmla="*/ 97 h 192"/>
                <a:gd name="T70" fmla="*/ 16 w 183"/>
                <a:gd name="T71" fmla="*/ 97 h 192"/>
                <a:gd name="T72" fmla="*/ 21 w 183"/>
                <a:gd name="T73" fmla="*/ 64 h 192"/>
                <a:gd name="T74" fmla="*/ 37 w 183"/>
                <a:gd name="T75" fmla="*/ 39 h 192"/>
                <a:gd name="T76" fmla="*/ 61 w 183"/>
                <a:gd name="T77" fmla="*/ 23 h 192"/>
                <a:gd name="T78" fmla="*/ 84 w 183"/>
                <a:gd name="T79" fmla="*/ 16 h 192"/>
                <a:gd name="T80" fmla="*/ 91 w 183"/>
                <a:gd name="T81" fmla="*/ 16 h 192"/>
                <a:gd name="T82" fmla="*/ 107 w 183"/>
                <a:gd name="T83" fmla="*/ 18 h 192"/>
                <a:gd name="T84" fmla="*/ 134 w 183"/>
                <a:gd name="T85" fmla="*/ 30 h 192"/>
                <a:gd name="T86" fmla="*/ 154 w 183"/>
                <a:gd name="T87" fmla="*/ 51 h 192"/>
                <a:gd name="T88" fmla="*/ 166 w 183"/>
                <a:gd name="T89" fmla="*/ 81 h 192"/>
                <a:gd name="T90" fmla="*/ 167 w 183"/>
                <a:gd name="T91" fmla="*/ 97 h 192"/>
                <a:gd name="T92" fmla="*/ 162 w 183"/>
                <a:gd name="T93" fmla="*/ 127 h 192"/>
                <a:gd name="T94" fmla="*/ 145 w 183"/>
                <a:gd name="T95" fmla="*/ 153 h 192"/>
                <a:gd name="T96" fmla="*/ 120 w 183"/>
                <a:gd name="T97" fmla="*/ 169 h 192"/>
                <a:gd name="T98" fmla="*/ 99 w 183"/>
                <a:gd name="T99" fmla="*/ 176 h 192"/>
                <a:gd name="T100" fmla="*/ 91 w 183"/>
                <a:gd name="T101" fmla="*/ 176 h 192"/>
                <a:gd name="T102" fmla="*/ 76 w 183"/>
                <a:gd name="T103" fmla="*/ 174 h 192"/>
                <a:gd name="T104" fmla="*/ 49 w 183"/>
                <a:gd name="T105" fmla="*/ 162 h 192"/>
                <a:gd name="T106" fmla="*/ 28 w 183"/>
                <a:gd name="T107" fmla="*/ 141 h 192"/>
                <a:gd name="T108" fmla="*/ 17 w 183"/>
                <a:gd name="T109" fmla="*/ 113 h 192"/>
                <a:gd name="T110" fmla="*/ 16 w 183"/>
                <a:gd name="T111" fmla="*/ 97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165027" name="Freeform 196"/>
            <p:cNvSpPr>
              <a:spLocks/>
            </p:cNvSpPr>
            <p:nvPr/>
          </p:nvSpPr>
          <p:spPr bwMode="white">
            <a:xfrm flipH="1">
              <a:off x="306" y="3758"/>
              <a:ext cx="101" cy="105"/>
            </a:xfrm>
            <a:custGeom>
              <a:avLst/>
              <a:gdLst>
                <a:gd name="T0" fmla="*/ 167 w 167"/>
                <a:gd name="T1" fmla="*/ 89 h 176"/>
                <a:gd name="T2" fmla="*/ 167 w 167"/>
                <a:gd name="T3" fmla="*/ 89 h 176"/>
                <a:gd name="T4" fmla="*/ 167 w 167"/>
                <a:gd name="T5" fmla="*/ 97 h 176"/>
                <a:gd name="T6" fmla="*/ 166 w 167"/>
                <a:gd name="T7" fmla="*/ 106 h 176"/>
                <a:gd name="T8" fmla="*/ 163 w 167"/>
                <a:gd name="T9" fmla="*/ 114 h 176"/>
                <a:gd name="T10" fmla="*/ 161 w 167"/>
                <a:gd name="T11" fmla="*/ 122 h 176"/>
                <a:gd name="T12" fmla="*/ 153 w 167"/>
                <a:gd name="T13" fmla="*/ 137 h 176"/>
                <a:gd name="T14" fmla="*/ 143 w 167"/>
                <a:gd name="T15" fmla="*/ 150 h 176"/>
                <a:gd name="T16" fmla="*/ 130 w 167"/>
                <a:gd name="T17" fmla="*/ 161 h 176"/>
                <a:gd name="T18" fmla="*/ 123 w 167"/>
                <a:gd name="T19" fmla="*/ 165 h 176"/>
                <a:gd name="T20" fmla="*/ 116 w 167"/>
                <a:gd name="T21" fmla="*/ 169 h 176"/>
                <a:gd name="T22" fmla="*/ 108 w 167"/>
                <a:gd name="T23" fmla="*/ 172 h 176"/>
                <a:gd name="T24" fmla="*/ 100 w 167"/>
                <a:gd name="T25" fmla="*/ 174 h 176"/>
                <a:gd name="T26" fmla="*/ 92 w 167"/>
                <a:gd name="T27" fmla="*/ 176 h 176"/>
                <a:gd name="T28" fmla="*/ 83 w 167"/>
                <a:gd name="T29" fmla="*/ 176 h 176"/>
                <a:gd name="T30" fmla="*/ 83 w 167"/>
                <a:gd name="T31" fmla="*/ 176 h 176"/>
                <a:gd name="T32" fmla="*/ 75 w 167"/>
                <a:gd name="T33" fmla="*/ 176 h 176"/>
                <a:gd name="T34" fmla="*/ 67 w 167"/>
                <a:gd name="T35" fmla="*/ 174 h 176"/>
                <a:gd name="T36" fmla="*/ 59 w 167"/>
                <a:gd name="T37" fmla="*/ 172 h 176"/>
                <a:gd name="T38" fmla="*/ 51 w 167"/>
                <a:gd name="T39" fmla="*/ 169 h 176"/>
                <a:gd name="T40" fmla="*/ 43 w 167"/>
                <a:gd name="T41" fmla="*/ 165 h 176"/>
                <a:gd name="T42" fmla="*/ 36 w 167"/>
                <a:gd name="T43" fmla="*/ 161 h 176"/>
                <a:gd name="T44" fmla="*/ 24 w 167"/>
                <a:gd name="T45" fmla="*/ 150 h 176"/>
                <a:gd name="T46" fmla="*/ 13 w 167"/>
                <a:gd name="T47" fmla="*/ 137 h 176"/>
                <a:gd name="T48" fmla="*/ 7 w 167"/>
                <a:gd name="T49" fmla="*/ 122 h 176"/>
                <a:gd name="T50" fmla="*/ 4 w 167"/>
                <a:gd name="T51" fmla="*/ 114 h 176"/>
                <a:gd name="T52" fmla="*/ 1 w 167"/>
                <a:gd name="T53" fmla="*/ 106 h 176"/>
                <a:gd name="T54" fmla="*/ 0 w 167"/>
                <a:gd name="T55" fmla="*/ 97 h 176"/>
                <a:gd name="T56" fmla="*/ 0 w 167"/>
                <a:gd name="T57" fmla="*/ 89 h 176"/>
                <a:gd name="T58" fmla="*/ 0 w 167"/>
                <a:gd name="T59" fmla="*/ 89 h 176"/>
                <a:gd name="T60" fmla="*/ 0 w 167"/>
                <a:gd name="T61" fmla="*/ 79 h 176"/>
                <a:gd name="T62" fmla="*/ 1 w 167"/>
                <a:gd name="T63" fmla="*/ 70 h 176"/>
                <a:gd name="T64" fmla="*/ 4 w 167"/>
                <a:gd name="T65" fmla="*/ 62 h 176"/>
                <a:gd name="T66" fmla="*/ 7 w 167"/>
                <a:gd name="T67" fmla="*/ 54 h 176"/>
                <a:gd name="T68" fmla="*/ 13 w 167"/>
                <a:gd name="T69" fmla="*/ 39 h 176"/>
                <a:gd name="T70" fmla="*/ 24 w 167"/>
                <a:gd name="T71" fmla="*/ 26 h 176"/>
                <a:gd name="T72" fmla="*/ 36 w 167"/>
                <a:gd name="T73" fmla="*/ 15 h 176"/>
                <a:gd name="T74" fmla="*/ 43 w 167"/>
                <a:gd name="T75" fmla="*/ 11 h 176"/>
                <a:gd name="T76" fmla="*/ 51 w 167"/>
                <a:gd name="T77" fmla="*/ 7 h 176"/>
                <a:gd name="T78" fmla="*/ 59 w 167"/>
                <a:gd name="T79" fmla="*/ 4 h 176"/>
                <a:gd name="T80" fmla="*/ 67 w 167"/>
                <a:gd name="T81" fmla="*/ 2 h 176"/>
                <a:gd name="T82" fmla="*/ 75 w 167"/>
                <a:gd name="T83" fmla="*/ 0 h 176"/>
                <a:gd name="T84" fmla="*/ 83 w 167"/>
                <a:gd name="T85" fmla="*/ 0 h 176"/>
                <a:gd name="T86" fmla="*/ 83 w 167"/>
                <a:gd name="T87" fmla="*/ 0 h 176"/>
                <a:gd name="T88" fmla="*/ 92 w 167"/>
                <a:gd name="T89" fmla="*/ 0 h 176"/>
                <a:gd name="T90" fmla="*/ 100 w 167"/>
                <a:gd name="T91" fmla="*/ 2 h 176"/>
                <a:gd name="T92" fmla="*/ 108 w 167"/>
                <a:gd name="T93" fmla="*/ 4 h 176"/>
                <a:gd name="T94" fmla="*/ 116 w 167"/>
                <a:gd name="T95" fmla="*/ 7 h 176"/>
                <a:gd name="T96" fmla="*/ 123 w 167"/>
                <a:gd name="T97" fmla="*/ 11 h 176"/>
                <a:gd name="T98" fmla="*/ 130 w 167"/>
                <a:gd name="T99" fmla="*/ 15 h 176"/>
                <a:gd name="T100" fmla="*/ 143 w 167"/>
                <a:gd name="T101" fmla="*/ 26 h 176"/>
                <a:gd name="T102" fmla="*/ 153 w 167"/>
                <a:gd name="T103" fmla="*/ 39 h 176"/>
                <a:gd name="T104" fmla="*/ 161 w 167"/>
                <a:gd name="T105" fmla="*/ 54 h 176"/>
                <a:gd name="T106" fmla="*/ 163 w 167"/>
                <a:gd name="T107" fmla="*/ 62 h 176"/>
                <a:gd name="T108" fmla="*/ 166 w 167"/>
                <a:gd name="T109" fmla="*/ 70 h 176"/>
                <a:gd name="T110" fmla="*/ 167 w 167"/>
                <a:gd name="T111" fmla="*/ 79 h 176"/>
                <a:gd name="T112" fmla="*/ 167 w 167"/>
                <a:gd name="T113" fmla="*/ 89 h 176"/>
                <a:gd name="T114" fmla="*/ 167 w 167"/>
                <a:gd name="T115" fmla="*/ 89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165028" name="Freeform 197"/>
            <p:cNvSpPr>
              <a:spLocks/>
            </p:cNvSpPr>
            <p:nvPr/>
          </p:nvSpPr>
          <p:spPr bwMode="black">
            <a:xfrm flipH="1">
              <a:off x="333" y="3784"/>
              <a:ext cx="34" cy="54"/>
            </a:xfrm>
            <a:custGeom>
              <a:avLst/>
              <a:gdLst>
                <a:gd name="T0" fmla="*/ 45 w 56"/>
                <a:gd name="T1" fmla="*/ 75 h 91"/>
                <a:gd name="T2" fmla="*/ 44 w 56"/>
                <a:gd name="T3" fmla="*/ 0 h 91"/>
                <a:gd name="T4" fmla="*/ 29 w 56"/>
                <a:gd name="T5" fmla="*/ 0 h 91"/>
                <a:gd name="T6" fmla="*/ 29 w 56"/>
                <a:gd name="T7" fmla="*/ 0 h 91"/>
                <a:gd name="T8" fmla="*/ 22 w 56"/>
                <a:gd name="T9" fmla="*/ 4 h 91"/>
                <a:gd name="T10" fmla="*/ 16 w 56"/>
                <a:gd name="T11" fmla="*/ 8 h 91"/>
                <a:gd name="T12" fmla="*/ 9 w 56"/>
                <a:gd name="T13" fmla="*/ 11 h 91"/>
                <a:gd name="T14" fmla="*/ 0 w 56"/>
                <a:gd name="T15" fmla="*/ 14 h 91"/>
                <a:gd name="T16" fmla="*/ 0 w 56"/>
                <a:gd name="T17" fmla="*/ 23 h 91"/>
                <a:gd name="T18" fmla="*/ 2 w 56"/>
                <a:gd name="T19" fmla="*/ 23 h 91"/>
                <a:gd name="T20" fmla="*/ 2 w 56"/>
                <a:gd name="T21" fmla="*/ 23 h 91"/>
                <a:gd name="T22" fmla="*/ 14 w 56"/>
                <a:gd name="T23" fmla="*/ 24 h 91"/>
                <a:gd name="T24" fmla="*/ 14 w 56"/>
                <a:gd name="T25" fmla="*/ 24 h 91"/>
                <a:gd name="T26" fmla="*/ 16 w 56"/>
                <a:gd name="T27" fmla="*/ 26 h 91"/>
                <a:gd name="T28" fmla="*/ 17 w 56"/>
                <a:gd name="T29" fmla="*/ 27 h 91"/>
                <a:gd name="T30" fmla="*/ 17 w 56"/>
                <a:gd name="T31" fmla="*/ 27 h 91"/>
                <a:gd name="T32" fmla="*/ 18 w 56"/>
                <a:gd name="T33" fmla="*/ 39 h 91"/>
                <a:gd name="T34" fmla="*/ 18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165029" name="Freeform 198"/>
            <p:cNvSpPr>
              <a:spLocks/>
            </p:cNvSpPr>
            <p:nvPr/>
          </p:nvSpPr>
          <p:spPr bwMode="auto">
            <a:xfrm flipH="1">
              <a:off x="339" y="3781"/>
              <a:ext cx="35" cy="55"/>
            </a:xfrm>
            <a:custGeom>
              <a:avLst/>
              <a:gdLst>
                <a:gd name="T0" fmla="*/ 45 w 56"/>
                <a:gd name="T1" fmla="*/ 75 h 91"/>
                <a:gd name="T2" fmla="*/ 44 w 56"/>
                <a:gd name="T3" fmla="*/ 0 h 91"/>
                <a:gd name="T4" fmla="*/ 29 w 56"/>
                <a:gd name="T5" fmla="*/ 0 h 91"/>
                <a:gd name="T6" fmla="*/ 29 w 56"/>
                <a:gd name="T7" fmla="*/ 0 h 91"/>
                <a:gd name="T8" fmla="*/ 23 w 56"/>
                <a:gd name="T9" fmla="*/ 4 h 91"/>
                <a:gd name="T10" fmla="*/ 16 w 56"/>
                <a:gd name="T11" fmla="*/ 8 h 91"/>
                <a:gd name="T12" fmla="*/ 9 w 56"/>
                <a:gd name="T13" fmla="*/ 11 h 91"/>
                <a:gd name="T14" fmla="*/ 0 w 56"/>
                <a:gd name="T15" fmla="*/ 13 h 91"/>
                <a:gd name="T16" fmla="*/ 0 w 56"/>
                <a:gd name="T17" fmla="*/ 23 h 91"/>
                <a:gd name="T18" fmla="*/ 2 w 56"/>
                <a:gd name="T19" fmla="*/ 23 h 91"/>
                <a:gd name="T20" fmla="*/ 2 w 56"/>
                <a:gd name="T21" fmla="*/ 23 h 91"/>
                <a:gd name="T22" fmla="*/ 15 w 56"/>
                <a:gd name="T23" fmla="*/ 24 h 91"/>
                <a:gd name="T24" fmla="*/ 15 w 56"/>
                <a:gd name="T25" fmla="*/ 24 h 91"/>
                <a:gd name="T26" fmla="*/ 16 w 56"/>
                <a:gd name="T27" fmla="*/ 25 h 91"/>
                <a:gd name="T28" fmla="*/ 17 w 56"/>
                <a:gd name="T29" fmla="*/ 27 h 91"/>
                <a:gd name="T30" fmla="*/ 17 w 56"/>
                <a:gd name="T31" fmla="*/ 27 h 91"/>
                <a:gd name="T32" fmla="*/ 19 w 56"/>
                <a:gd name="T33" fmla="*/ 39 h 91"/>
                <a:gd name="T34" fmla="*/ 19 w 56"/>
                <a:gd name="T35" fmla="*/ 75 h 91"/>
                <a:gd name="T36" fmla="*/ 6 w 56"/>
                <a:gd name="T37" fmla="*/ 75 h 91"/>
                <a:gd name="T38" fmla="*/ 6 w 56"/>
                <a:gd name="T39" fmla="*/ 91 h 91"/>
                <a:gd name="T40" fmla="*/ 56 w 56"/>
                <a:gd name="T41" fmla="*/ 91 h 91"/>
                <a:gd name="T42" fmla="*/ 56 w 56"/>
                <a:gd name="T43" fmla="*/ 75 h 91"/>
                <a:gd name="T44" fmla="*/ 45 w 56"/>
                <a:gd name="T45" fmla="*/ 75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165030" name="Freeform 199"/>
            <p:cNvSpPr>
              <a:spLocks/>
            </p:cNvSpPr>
            <p:nvPr/>
          </p:nvSpPr>
          <p:spPr bwMode="white">
            <a:xfrm flipH="1">
              <a:off x="365" y="3924"/>
              <a:ext cx="42" cy="80"/>
            </a:xfrm>
            <a:custGeom>
              <a:avLst/>
              <a:gdLst>
                <a:gd name="T0" fmla="*/ 0 w 71"/>
                <a:gd name="T1" fmla="*/ 110 h 134"/>
                <a:gd name="T2" fmla="*/ 24 w 71"/>
                <a:gd name="T3" fmla="*/ 101 h 134"/>
                <a:gd name="T4" fmla="*/ 53 w 71"/>
                <a:gd name="T5" fmla="*/ 134 h 134"/>
                <a:gd name="T6" fmla="*/ 71 w 71"/>
                <a:gd name="T7" fmla="*/ 0 h 134"/>
                <a:gd name="T8" fmla="*/ 44 w 71"/>
                <a:gd name="T9" fmla="*/ 111 h 134"/>
                <a:gd name="T10" fmla="*/ 27 w 71"/>
                <a:gd name="T11" fmla="*/ 91 h 134"/>
                <a:gd name="T12" fmla="*/ 0 w 71"/>
                <a:gd name="T13" fmla="*/ 110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165031" name="Freeform 200"/>
            <p:cNvSpPr>
              <a:spLocks/>
            </p:cNvSpPr>
            <p:nvPr/>
          </p:nvSpPr>
          <p:spPr bwMode="white">
            <a:xfrm flipH="1">
              <a:off x="299" y="3921"/>
              <a:ext cx="21" cy="67"/>
            </a:xfrm>
            <a:custGeom>
              <a:avLst/>
              <a:gdLst>
                <a:gd name="T0" fmla="*/ 0 w 36"/>
                <a:gd name="T1" fmla="*/ 110 h 110"/>
                <a:gd name="T2" fmla="*/ 8 w 36"/>
                <a:gd name="T3" fmla="*/ 93 h 110"/>
                <a:gd name="T4" fmla="*/ 36 w 36"/>
                <a:gd name="T5" fmla="*/ 103 h 110"/>
                <a:gd name="T6" fmla="*/ 2 w 36"/>
                <a:gd name="T7" fmla="*/ 0 h 110"/>
                <a:gd name="T8" fmla="*/ 22 w 36"/>
                <a:gd name="T9" fmla="*/ 90 h 110"/>
                <a:gd name="T10" fmla="*/ 4 w 36"/>
                <a:gd name="T11" fmla="*/ 85 h 110"/>
                <a:gd name="T12" fmla="*/ 0 w 36"/>
                <a:gd name="T13" fmla="*/ 110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spcAft>
                <a:spcPts val="300"/>
              </a:spcAft>
              <a:defRPr/>
            </a:pPr>
            <a:r>
              <a:rPr lang="fr-FR"/>
              <a:t>Objectifs du chapitre</a:t>
            </a:r>
          </a:p>
        </p:txBody>
      </p:sp>
      <p:sp>
        <p:nvSpPr>
          <p:cNvPr id="5123" name="Rectangle 3"/>
          <p:cNvSpPr>
            <a:spLocks noGrp="1" noChangeArrowheads="1"/>
          </p:cNvSpPr>
          <p:nvPr>
            <p:ph idx="1"/>
          </p:nvPr>
        </p:nvSpPr>
        <p:spPr>
          <a:xfrm>
            <a:off x="279400" y="1312863"/>
            <a:ext cx="8599488" cy="3986212"/>
          </a:xfrm>
        </p:spPr>
        <p:txBody>
          <a:bodyPr/>
          <a:lstStyle/>
          <a:p>
            <a:pPr>
              <a:buFont typeface="Arial" charset="0"/>
              <a:buNone/>
            </a:pPr>
            <a:r>
              <a:rPr lang="fr-FR"/>
              <a:t>Dans ce chapitre, nous allons étudier</a:t>
            </a:r>
          </a:p>
          <a:p>
            <a:r>
              <a:rPr lang="fr-FR"/>
              <a:t>Les différences fondamentales entre C# et d’autres langages</a:t>
            </a:r>
          </a:p>
          <a:p>
            <a:r>
              <a:rPr lang="fr-FR"/>
              <a:t>L’organisation d’un programme</a:t>
            </a:r>
          </a:p>
          <a:p>
            <a:r>
              <a:rPr lang="fr-FR"/>
              <a:t>Les types de données</a:t>
            </a:r>
          </a:p>
          <a:p>
            <a:r>
              <a:rPr lang="fr-FR"/>
              <a:t>Les opérateurs et les expressions</a:t>
            </a:r>
          </a:p>
          <a:p>
            <a:r>
              <a:rPr lang="fr-FR"/>
              <a:t>Les énumérations</a:t>
            </a:r>
          </a:p>
          <a:p>
            <a:r>
              <a:rPr lang="fr-FR"/>
              <a:t>Les chaînes et les tableaux </a:t>
            </a:r>
          </a:p>
          <a:p>
            <a:r>
              <a:rPr lang="fr-FR"/>
              <a:t>Les boucles et les expressions conditionnelles</a:t>
            </a:r>
          </a:p>
          <a:p>
            <a:r>
              <a:rPr lang="fr-FR"/>
              <a:t>Les exceptions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defRPr/>
            </a:pPr>
            <a:r>
              <a:rPr lang="fr-FR" dirty="0"/>
              <a:t>Définitions explicites et implicites</a:t>
            </a:r>
          </a:p>
        </p:txBody>
      </p:sp>
      <p:sp>
        <p:nvSpPr>
          <p:cNvPr id="22531" name="Rectangle 3"/>
          <p:cNvSpPr>
            <a:spLocks noGrp="1" noChangeArrowheads="1"/>
          </p:cNvSpPr>
          <p:nvPr>
            <p:ph idx="1"/>
          </p:nvPr>
        </p:nvSpPr>
        <p:spPr>
          <a:xfrm>
            <a:off x="279400" y="1312863"/>
            <a:ext cx="8761083" cy="4560223"/>
          </a:xfrm>
        </p:spPr>
        <p:txBody>
          <a:bodyPr/>
          <a:lstStyle/>
          <a:p>
            <a:r>
              <a:rPr lang="fr-FR" dirty="0"/>
              <a:t>C# est un langage à typage fort</a:t>
            </a:r>
          </a:p>
          <a:p>
            <a:pPr lvl="1"/>
            <a:r>
              <a:rPr lang="fr-FR" dirty="0"/>
              <a:t>Les variables doivent être initialisées ou affectées avant d’être utilisées</a:t>
            </a:r>
          </a:p>
          <a:p>
            <a:pPr lvl="1"/>
            <a:r>
              <a:rPr lang="fr-FR" dirty="0"/>
              <a:t>Les deux formes suivantes sont valides</a:t>
            </a:r>
          </a:p>
          <a:p>
            <a:pPr lvl="1"/>
            <a:endParaRPr lang="fr-FR" dirty="0"/>
          </a:p>
          <a:p>
            <a:pPr lvl="1"/>
            <a:endParaRPr lang="fr-FR" dirty="0"/>
          </a:p>
          <a:p>
            <a:pPr lvl="1"/>
            <a:endParaRPr lang="fr-FR" dirty="0"/>
          </a:p>
          <a:p>
            <a:r>
              <a:rPr lang="fr-FR" dirty="0"/>
              <a:t>    Les variables peuvent être </a:t>
            </a:r>
            <a:r>
              <a:rPr lang="fr-FR" i="1" dirty="0">
                <a:latin typeface="Century Schoolbook" pitchFamily="18" charset="0"/>
              </a:rPr>
              <a:t>implicitement</a:t>
            </a:r>
            <a:r>
              <a:rPr lang="fr-FR" dirty="0"/>
              <a:t> typées en employant le mot-clé</a:t>
            </a:r>
            <a:br>
              <a:rPr lang="fr-FR" dirty="0"/>
            </a:br>
            <a:r>
              <a:rPr lang="fr-FR" dirty="0"/>
              <a:t>    </a:t>
            </a:r>
            <a:r>
              <a:rPr lang="fr-FR" dirty="0">
                <a:latin typeface="Courier New" pitchFamily="49" charset="0"/>
                <a:cs typeface="Courier New" pitchFamily="49" charset="0"/>
              </a:rPr>
              <a:t>var</a:t>
            </a:r>
          </a:p>
          <a:p>
            <a:pPr lvl="1"/>
            <a:r>
              <a:rPr lang="fr-FR" dirty="0"/>
              <a:t>Toutefois, ceci n’est valide qu’en cas d’initialisation</a:t>
            </a:r>
          </a:p>
          <a:p>
            <a:pPr lvl="1"/>
            <a:endParaRPr lang="fr-FR" dirty="0"/>
          </a:p>
          <a:p>
            <a:pPr lvl="1"/>
            <a:endParaRPr lang="fr-FR" dirty="0"/>
          </a:p>
          <a:p>
            <a:pPr lvl="1"/>
            <a:endParaRPr lang="fr-FR" dirty="0"/>
          </a:p>
          <a:p>
            <a:r>
              <a:rPr lang="fr-FR" dirty="0"/>
              <a:t>Notez que le typage implicite demeure un typage fort</a:t>
            </a:r>
          </a:p>
        </p:txBody>
      </p:sp>
      <p:sp>
        <p:nvSpPr>
          <p:cNvPr id="668676" name="Text Box 4"/>
          <p:cNvSpPr txBox="1">
            <a:spLocks noChangeArrowheads="1"/>
          </p:cNvSpPr>
          <p:nvPr/>
        </p:nvSpPr>
        <p:spPr bwMode="blackWhite">
          <a:xfrm>
            <a:off x="2436813" y="2347913"/>
            <a:ext cx="3487737"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string</a:t>
            </a:r>
            <a:r>
              <a:rPr lang="en-US" sz="1600">
                <a:latin typeface="Courier New" pitchFamily="49" charset="0"/>
              </a:rPr>
              <a:t> inCur;</a:t>
            </a:r>
          </a:p>
          <a:p>
            <a:pPr eaLnBrk="1" hangingPunct="1">
              <a:defRPr/>
            </a:pPr>
            <a:r>
              <a:rPr lang="en-US" sz="1600">
                <a:latin typeface="Courier New" pitchFamily="49" charset="0"/>
              </a:rPr>
              <a:t>inCur = "USD";</a:t>
            </a:r>
          </a:p>
          <a:p>
            <a:pPr eaLnBrk="1" hangingPunct="1">
              <a:defRPr/>
            </a:pPr>
            <a:r>
              <a:rPr lang="en-US" sz="1600" b="1">
                <a:latin typeface="Courier New" pitchFamily="49" charset="0"/>
              </a:rPr>
              <a:t>string</a:t>
            </a:r>
            <a:r>
              <a:rPr lang="en-US" sz="1600">
                <a:latin typeface="Courier New" pitchFamily="49" charset="0"/>
              </a:rPr>
              <a:t> outCur = "EUR";</a:t>
            </a:r>
          </a:p>
        </p:txBody>
      </p:sp>
      <p:sp>
        <p:nvSpPr>
          <p:cNvPr id="668677" name="Text Box 5"/>
          <p:cNvSpPr txBox="1">
            <a:spLocks noChangeArrowheads="1"/>
          </p:cNvSpPr>
          <p:nvPr/>
        </p:nvSpPr>
        <p:spPr bwMode="blackWhite">
          <a:xfrm>
            <a:off x="2346325" y="4257675"/>
            <a:ext cx="3487738" cy="8382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a:latin typeface="Courier New" pitchFamily="49" charset="0"/>
              </a:rPr>
              <a:t>var</a:t>
            </a:r>
            <a:r>
              <a:rPr lang="en-US" sz="1600">
                <a:latin typeface="Courier New" pitchFamily="49" charset="0"/>
              </a:rPr>
              <a:t> aStr;</a:t>
            </a:r>
          </a:p>
          <a:p>
            <a:pPr eaLnBrk="1" hangingPunct="1">
              <a:defRPr/>
            </a:pPr>
            <a:r>
              <a:rPr lang="en-US" sz="1600">
                <a:latin typeface="Courier New" pitchFamily="49" charset="0"/>
              </a:rPr>
              <a:t>aStr = "ABC";</a:t>
            </a:r>
          </a:p>
          <a:p>
            <a:pPr eaLnBrk="1" hangingPunct="1">
              <a:defRPr/>
            </a:pPr>
            <a:r>
              <a:rPr lang="en-US" sz="1600" b="1">
                <a:latin typeface="Courier New" pitchFamily="49" charset="0"/>
              </a:rPr>
              <a:t>var</a:t>
            </a:r>
            <a:r>
              <a:rPr lang="en-US" sz="1600">
                <a:latin typeface="Courier New" pitchFamily="49" charset="0"/>
              </a:rPr>
              <a:t> eStr = "EFG";</a:t>
            </a:r>
          </a:p>
        </p:txBody>
      </p:sp>
      <p:sp>
        <p:nvSpPr>
          <p:cNvPr id="22534" name="AutoShape 7"/>
          <p:cNvSpPr>
            <a:spLocks noChangeArrowheads="1"/>
          </p:cNvSpPr>
          <p:nvPr/>
        </p:nvSpPr>
        <p:spPr bwMode="blackWhite">
          <a:xfrm>
            <a:off x="5734050" y="4379913"/>
            <a:ext cx="862013" cy="307975"/>
          </a:xfrm>
          <a:prstGeom prst="wedgeRectCallout">
            <a:avLst>
              <a:gd name="adj1" fmla="val -260681"/>
              <a:gd name="adj2" fmla="val -21648"/>
            </a:avLst>
          </a:prstGeom>
          <a:solidFill>
            <a:schemeClr val="hlink"/>
          </a:solidFill>
          <a:ln w="12700">
            <a:solidFill>
              <a:schemeClr val="tx1"/>
            </a:solidFill>
            <a:miter lim="800000"/>
            <a:headEnd/>
            <a:tailEnd/>
          </a:ln>
        </p:spPr>
        <p:txBody>
          <a:bodyPr/>
          <a:lstStyle/>
          <a:p>
            <a:r>
              <a:rPr lang="fr-FR" b="1"/>
              <a:t>Invalide</a:t>
            </a:r>
          </a:p>
        </p:txBody>
      </p:sp>
      <p:sp>
        <p:nvSpPr>
          <p:cNvPr id="22535" name="AutoShape 8"/>
          <p:cNvSpPr>
            <a:spLocks noChangeArrowheads="1"/>
          </p:cNvSpPr>
          <p:nvPr/>
        </p:nvSpPr>
        <p:spPr bwMode="blackWhite">
          <a:xfrm>
            <a:off x="6980238" y="4827588"/>
            <a:ext cx="719137" cy="307975"/>
          </a:xfrm>
          <a:prstGeom prst="wedgeRectCallout">
            <a:avLst>
              <a:gd name="adj1" fmla="val -341833"/>
              <a:gd name="adj2" fmla="val -21648"/>
            </a:avLst>
          </a:prstGeom>
          <a:solidFill>
            <a:schemeClr val="hlink"/>
          </a:solidFill>
          <a:ln w="12700">
            <a:solidFill>
              <a:schemeClr val="tx1"/>
            </a:solidFill>
            <a:miter lim="800000"/>
            <a:headEnd/>
            <a:tailEnd/>
          </a:ln>
        </p:spPr>
        <p:txBody>
          <a:bodyPr/>
          <a:lstStyle/>
          <a:p>
            <a:r>
              <a:rPr lang="fr-FR" b="1"/>
              <a:t>Valide</a:t>
            </a:r>
          </a:p>
        </p:txBody>
      </p:sp>
      <p:sp>
        <p:nvSpPr>
          <p:cNvPr id="22536" name="AutoShape 18"/>
          <p:cNvSpPr>
            <a:spLocks noChangeArrowheads="1"/>
          </p:cNvSpPr>
          <p:nvPr/>
        </p:nvSpPr>
        <p:spPr bwMode="blackWhite">
          <a:xfrm>
            <a:off x="6118225" y="2276475"/>
            <a:ext cx="1296988" cy="307975"/>
          </a:xfrm>
          <a:prstGeom prst="wedgeRectCallout">
            <a:avLst>
              <a:gd name="adj1" fmla="val -193083"/>
              <a:gd name="adj2" fmla="val 113403"/>
            </a:avLst>
          </a:prstGeom>
          <a:solidFill>
            <a:schemeClr val="hlink"/>
          </a:solidFill>
          <a:ln w="12700">
            <a:solidFill>
              <a:schemeClr val="tx1"/>
            </a:solidFill>
            <a:miter lim="800000"/>
            <a:headEnd/>
            <a:tailEnd/>
          </a:ln>
        </p:spPr>
        <p:txBody>
          <a:bodyPr/>
          <a:lstStyle/>
          <a:p>
            <a:r>
              <a:rPr lang="fr-FR" b="1"/>
              <a:t>Affectation</a:t>
            </a:r>
          </a:p>
        </p:txBody>
      </p:sp>
      <p:sp>
        <p:nvSpPr>
          <p:cNvPr id="22537" name="AutoShape 19"/>
          <p:cNvSpPr>
            <a:spLocks noChangeArrowheads="1"/>
          </p:cNvSpPr>
          <p:nvPr/>
        </p:nvSpPr>
        <p:spPr bwMode="blackWhite">
          <a:xfrm>
            <a:off x="6526213" y="2898775"/>
            <a:ext cx="1296987" cy="307975"/>
          </a:xfrm>
          <a:prstGeom prst="wedgeRectCallout">
            <a:avLst>
              <a:gd name="adj1" fmla="val -149509"/>
              <a:gd name="adj2" fmla="val -4125"/>
            </a:avLst>
          </a:prstGeom>
          <a:solidFill>
            <a:schemeClr val="hlink"/>
          </a:solidFill>
          <a:ln w="12700">
            <a:solidFill>
              <a:schemeClr val="tx1"/>
            </a:solidFill>
            <a:miter lim="800000"/>
            <a:headEnd/>
            <a:tailEnd/>
          </a:ln>
        </p:spPr>
        <p:txBody>
          <a:bodyPr/>
          <a:lstStyle/>
          <a:p>
            <a:r>
              <a:rPr lang="fr-FR" b="1"/>
              <a:t>Initialisation</a:t>
            </a:r>
          </a:p>
        </p:txBody>
      </p:sp>
      <p:sp>
        <p:nvSpPr>
          <p:cNvPr id="22538" name="Text Box 22"/>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\Course\419\Samples\ImplicitTyping</a:t>
            </a:r>
          </a:p>
        </p:txBody>
      </p:sp>
      <p:sp>
        <p:nvSpPr>
          <p:cNvPr id="22539"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grpSp>
        <p:nvGrpSpPr>
          <p:cNvPr id="22540" name="Group 181"/>
          <p:cNvGrpSpPr>
            <a:grpSpLocks/>
          </p:cNvGrpSpPr>
          <p:nvPr/>
        </p:nvGrpSpPr>
        <p:grpSpPr bwMode="auto">
          <a:xfrm flipH="1">
            <a:off x="155575" y="5140325"/>
            <a:ext cx="388938" cy="454025"/>
            <a:chOff x="262" y="3536"/>
            <a:chExt cx="417" cy="485"/>
          </a:xfrm>
        </p:grpSpPr>
        <p:sp>
          <p:nvSpPr>
            <p:cNvPr id="22558" name="Freeform 182"/>
            <p:cNvSpPr>
              <a:spLocks/>
            </p:cNvSpPr>
            <p:nvPr/>
          </p:nvSpPr>
          <p:spPr bwMode="black">
            <a:xfrm flipH="1">
              <a:off x="348" y="3848"/>
              <a:ext cx="70" cy="173"/>
            </a:xfrm>
            <a:custGeom>
              <a:avLst/>
              <a:gdLst>
                <a:gd name="T0" fmla="*/ 27 w 116"/>
                <a:gd name="T1" fmla="*/ 0 h 288"/>
                <a:gd name="T2" fmla="*/ 0 w 116"/>
                <a:gd name="T3" fmla="*/ 91 h 288"/>
                <a:gd name="T4" fmla="*/ 16 w 116"/>
                <a:gd name="T5" fmla="*/ 87 h 288"/>
                <a:gd name="T6" fmla="*/ 30 w 116"/>
                <a:gd name="T7" fmla="*/ 104 h 288"/>
                <a:gd name="T8" fmla="*/ 42 w 116"/>
                <a:gd name="T9" fmla="*/ 14 h 288"/>
                <a:gd name="T10" fmla="*/ 27 w 116"/>
                <a:gd name="T11" fmla="*/ 0 h 288"/>
                <a:gd name="T12" fmla="*/ 0 60000 65536"/>
                <a:gd name="T13" fmla="*/ 0 60000 65536"/>
                <a:gd name="T14" fmla="*/ 0 60000 65536"/>
                <a:gd name="T15" fmla="*/ 0 60000 65536"/>
                <a:gd name="T16" fmla="*/ 0 60000 65536"/>
                <a:gd name="T17" fmla="*/ 0 60000 65536"/>
                <a:gd name="T18" fmla="*/ 0 w 116"/>
                <a:gd name="T19" fmla="*/ 0 h 288"/>
                <a:gd name="T20" fmla="*/ 116 w 11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16" h="288">
                  <a:moveTo>
                    <a:pt x="73" y="0"/>
                  </a:moveTo>
                  <a:lnTo>
                    <a:pt x="0" y="253"/>
                  </a:lnTo>
                  <a:lnTo>
                    <a:pt x="45" y="241"/>
                  </a:lnTo>
                  <a:lnTo>
                    <a:pt x="81" y="288"/>
                  </a:lnTo>
                  <a:lnTo>
                    <a:pt x="116" y="38"/>
                  </a:lnTo>
                  <a:lnTo>
                    <a:pt x="73" y="0"/>
                  </a:lnTo>
                  <a:close/>
                </a:path>
              </a:pathLst>
            </a:custGeom>
            <a:solidFill>
              <a:srgbClr val="1F68AD"/>
            </a:solidFill>
            <a:ln w="9525">
              <a:noFill/>
              <a:round/>
              <a:headEnd/>
              <a:tailEnd/>
            </a:ln>
          </p:spPr>
          <p:txBody>
            <a:bodyPr/>
            <a:lstStyle/>
            <a:p>
              <a:endParaRPr lang="fr-FR"/>
            </a:p>
          </p:txBody>
        </p:sp>
        <p:sp>
          <p:nvSpPr>
            <p:cNvPr id="22559" name="Freeform 183"/>
            <p:cNvSpPr>
              <a:spLocks/>
            </p:cNvSpPr>
            <p:nvPr/>
          </p:nvSpPr>
          <p:spPr bwMode="black">
            <a:xfrm flipH="1">
              <a:off x="285" y="3874"/>
              <a:ext cx="75" cy="131"/>
            </a:xfrm>
            <a:custGeom>
              <a:avLst/>
              <a:gdLst>
                <a:gd name="T0" fmla="*/ 0 w 124"/>
                <a:gd name="T1" fmla="*/ 5 h 217"/>
                <a:gd name="T2" fmla="*/ 22 w 124"/>
                <a:gd name="T3" fmla="*/ 79 h 217"/>
                <a:gd name="T4" fmla="*/ 31 w 124"/>
                <a:gd name="T5" fmla="*/ 66 h 217"/>
                <a:gd name="T6" fmla="*/ 45 w 124"/>
                <a:gd name="T7" fmla="*/ 72 h 217"/>
                <a:gd name="T8" fmla="*/ 22 w 124"/>
                <a:gd name="T9" fmla="*/ 0 h 217"/>
                <a:gd name="T10" fmla="*/ 0 w 124"/>
                <a:gd name="T11" fmla="*/ 5 h 217"/>
                <a:gd name="T12" fmla="*/ 0 60000 65536"/>
                <a:gd name="T13" fmla="*/ 0 60000 65536"/>
                <a:gd name="T14" fmla="*/ 0 60000 65536"/>
                <a:gd name="T15" fmla="*/ 0 60000 65536"/>
                <a:gd name="T16" fmla="*/ 0 60000 65536"/>
                <a:gd name="T17" fmla="*/ 0 60000 65536"/>
                <a:gd name="T18" fmla="*/ 0 w 124"/>
                <a:gd name="T19" fmla="*/ 0 h 217"/>
                <a:gd name="T20" fmla="*/ 124 w 124"/>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24" h="217">
                  <a:moveTo>
                    <a:pt x="0" y="15"/>
                  </a:moveTo>
                  <a:lnTo>
                    <a:pt x="60" y="217"/>
                  </a:lnTo>
                  <a:lnTo>
                    <a:pt x="84" y="182"/>
                  </a:lnTo>
                  <a:lnTo>
                    <a:pt x="124" y="199"/>
                  </a:lnTo>
                  <a:lnTo>
                    <a:pt x="59" y="0"/>
                  </a:lnTo>
                  <a:lnTo>
                    <a:pt x="0" y="15"/>
                  </a:lnTo>
                  <a:close/>
                </a:path>
              </a:pathLst>
            </a:custGeom>
            <a:solidFill>
              <a:srgbClr val="1F68AD"/>
            </a:solidFill>
            <a:ln w="9525">
              <a:noFill/>
              <a:round/>
              <a:headEnd/>
              <a:tailEnd/>
            </a:ln>
          </p:spPr>
          <p:txBody>
            <a:bodyPr/>
            <a:lstStyle/>
            <a:p>
              <a:endParaRPr lang="fr-FR"/>
            </a:p>
          </p:txBody>
        </p:sp>
        <p:sp>
          <p:nvSpPr>
            <p:cNvPr id="22560" name="Freeform 184"/>
            <p:cNvSpPr>
              <a:spLocks/>
            </p:cNvSpPr>
            <p:nvPr/>
          </p:nvSpPr>
          <p:spPr bwMode="black">
            <a:xfrm flipH="1">
              <a:off x="348" y="3866"/>
              <a:ext cx="43" cy="55"/>
            </a:xfrm>
            <a:custGeom>
              <a:avLst/>
              <a:gdLst>
                <a:gd name="T0" fmla="*/ 22 w 71"/>
                <a:gd name="T1" fmla="*/ 33 h 93"/>
                <a:gd name="T2" fmla="*/ 26 w 71"/>
                <a:gd name="T3" fmla="*/ 2 h 93"/>
                <a:gd name="T4" fmla="*/ 23 w 71"/>
                <a:gd name="T5" fmla="*/ 0 h 93"/>
                <a:gd name="T6" fmla="*/ 6 w 71"/>
                <a:gd name="T7" fmla="*/ 5 h 93"/>
                <a:gd name="T8" fmla="*/ 0 w 71"/>
                <a:gd name="T9" fmla="*/ 24 h 93"/>
                <a:gd name="T10" fmla="*/ 15 w 71"/>
                <a:gd name="T11" fmla="*/ 24 h 93"/>
                <a:gd name="T12" fmla="*/ 22 w 71"/>
                <a:gd name="T13" fmla="*/ 33 h 93"/>
                <a:gd name="T14" fmla="*/ 0 60000 65536"/>
                <a:gd name="T15" fmla="*/ 0 60000 65536"/>
                <a:gd name="T16" fmla="*/ 0 60000 65536"/>
                <a:gd name="T17" fmla="*/ 0 60000 65536"/>
                <a:gd name="T18" fmla="*/ 0 60000 65536"/>
                <a:gd name="T19" fmla="*/ 0 60000 65536"/>
                <a:gd name="T20" fmla="*/ 0 60000 65536"/>
                <a:gd name="T21" fmla="*/ 0 w 71"/>
                <a:gd name="T22" fmla="*/ 0 h 93"/>
                <a:gd name="T23" fmla="*/ 71 w 71"/>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93">
                  <a:moveTo>
                    <a:pt x="59" y="93"/>
                  </a:moveTo>
                  <a:lnTo>
                    <a:pt x="71" y="7"/>
                  </a:lnTo>
                  <a:lnTo>
                    <a:pt x="63" y="0"/>
                  </a:lnTo>
                  <a:lnTo>
                    <a:pt x="16" y="15"/>
                  </a:lnTo>
                  <a:lnTo>
                    <a:pt x="0" y="68"/>
                  </a:lnTo>
                  <a:lnTo>
                    <a:pt x="40" y="70"/>
                  </a:lnTo>
                  <a:lnTo>
                    <a:pt x="59" y="93"/>
                  </a:lnTo>
                  <a:close/>
                </a:path>
              </a:pathLst>
            </a:custGeom>
            <a:solidFill>
              <a:srgbClr val="2D56A5"/>
            </a:solidFill>
            <a:ln w="9525">
              <a:noFill/>
              <a:round/>
              <a:headEnd/>
              <a:tailEnd/>
            </a:ln>
          </p:spPr>
          <p:txBody>
            <a:bodyPr/>
            <a:lstStyle/>
            <a:p>
              <a:endParaRPr lang="fr-FR"/>
            </a:p>
          </p:txBody>
        </p:sp>
        <p:sp>
          <p:nvSpPr>
            <p:cNvPr id="22561" name="Freeform 185"/>
            <p:cNvSpPr>
              <a:spLocks/>
            </p:cNvSpPr>
            <p:nvPr/>
          </p:nvSpPr>
          <p:spPr bwMode="black">
            <a:xfrm flipH="1">
              <a:off x="312" y="3874"/>
              <a:ext cx="48" cy="47"/>
            </a:xfrm>
            <a:custGeom>
              <a:avLst/>
              <a:gdLst>
                <a:gd name="T0" fmla="*/ 29 w 80"/>
                <a:gd name="T1" fmla="*/ 25 h 76"/>
                <a:gd name="T2" fmla="*/ 21 w 80"/>
                <a:gd name="T3" fmla="*/ 0 h 76"/>
                <a:gd name="T4" fmla="*/ 0 w 80"/>
                <a:gd name="T5" fmla="*/ 6 h 76"/>
                <a:gd name="T6" fmla="*/ 6 w 80"/>
                <a:gd name="T7" fmla="*/ 29 h 76"/>
                <a:gd name="T8" fmla="*/ 13 w 80"/>
                <a:gd name="T9" fmla="*/ 20 h 76"/>
                <a:gd name="T10" fmla="*/ 29 w 80"/>
                <a:gd name="T11" fmla="*/ 25 h 76"/>
                <a:gd name="T12" fmla="*/ 0 60000 65536"/>
                <a:gd name="T13" fmla="*/ 0 60000 65536"/>
                <a:gd name="T14" fmla="*/ 0 60000 65536"/>
                <a:gd name="T15" fmla="*/ 0 60000 65536"/>
                <a:gd name="T16" fmla="*/ 0 60000 65536"/>
                <a:gd name="T17" fmla="*/ 0 60000 65536"/>
                <a:gd name="T18" fmla="*/ 0 w 80"/>
                <a:gd name="T19" fmla="*/ 0 h 76"/>
                <a:gd name="T20" fmla="*/ 80 w 8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80" h="76">
                  <a:moveTo>
                    <a:pt x="80" y="65"/>
                  </a:moveTo>
                  <a:lnTo>
                    <a:pt x="59" y="0"/>
                  </a:lnTo>
                  <a:lnTo>
                    <a:pt x="0" y="15"/>
                  </a:lnTo>
                  <a:lnTo>
                    <a:pt x="17" y="76"/>
                  </a:lnTo>
                  <a:lnTo>
                    <a:pt x="36" y="53"/>
                  </a:lnTo>
                  <a:lnTo>
                    <a:pt x="80" y="65"/>
                  </a:lnTo>
                  <a:close/>
                </a:path>
              </a:pathLst>
            </a:custGeom>
            <a:solidFill>
              <a:srgbClr val="2D56A5"/>
            </a:solidFill>
            <a:ln w="9525">
              <a:noFill/>
              <a:round/>
              <a:headEnd/>
              <a:tailEnd/>
            </a:ln>
          </p:spPr>
          <p:txBody>
            <a:bodyPr/>
            <a:lstStyle/>
            <a:p>
              <a:endParaRPr lang="fr-FR"/>
            </a:p>
          </p:txBody>
        </p:sp>
        <p:sp>
          <p:nvSpPr>
            <p:cNvPr id="22562" name="Freeform 186"/>
            <p:cNvSpPr>
              <a:spLocks/>
            </p:cNvSpPr>
            <p:nvPr/>
          </p:nvSpPr>
          <p:spPr bwMode="auto">
            <a:xfrm flipH="1">
              <a:off x="321" y="3565"/>
              <a:ext cx="337" cy="331"/>
            </a:xfrm>
            <a:custGeom>
              <a:avLst/>
              <a:gdLst>
                <a:gd name="T0" fmla="*/ 102 w 559"/>
                <a:gd name="T1" fmla="*/ 0 h 551"/>
                <a:gd name="T2" fmla="*/ 122 w 559"/>
                <a:gd name="T3" fmla="*/ 2 h 551"/>
                <a:gd name="T4" fmla="*/ 142 w 559"/>
                <a:gd name="T5" fmla="*/ 8 h 551"/>
                <a:gd name="T6" fmla="*/ 159 w 559"/>
                <a:gd name="T7" fmla="*/ 17 h 551"/>
                <a:gd name="T8" fmla="*/ 174 w 559"/>
                <a:gd name="T9" fmla="*/ 29 h 551"/>
                <a:gd name="T10" fmla="*/ 186 w 559"/>
                <a:gd name="T11" fmla="*/ 44 h 551"/>
                <a:gd name="T12" fmla="*/ 195 w 559"/>
                <a:gd name="T13" fmla="*/ 61 h 551"/>
                <a:gd name="T14" fmla="*/ 201 w 559"/>
                <a:gd name="T15" fmla="*/ 79 h 551"/>
                <a:gd name="T16" fmla="*/ 203 w 559"/>
                <a:gd name="T17" fmla="*/ 99 h 551"/>
                <a:gd name="T18" fmla="*/ 203 w 559"/>
                <a:gd name="T19" fmla="*/ 109 h 551"/>
                <a:gd name="T20" fmla="*/ 199 w 559"/>
                <a:gd name="T21" fmla="*/ 129 h 551"/>
                <a:gd name="T22" fmla="*/ 191 w 559"/>
                <a:gd name="T23" fmla="*/ 147 h 551"/>
                <a:gd name="T24" fmla="*/ 180 w 559"/>
                <a:gd name="T25" fmla="*/ 162 h 551"/>
                <a:gd name="T26" fmla="*/ 166 w 559"/>
                <a:gd name="T27" fmla="*/ 176 h 551"/>
                <a:gd name="T28" fmla="*/ 150 w 559"/>
                <a:gd name="T29" fmla="*/ 187 h 551"/>
                <a:gd name="T30" fmla="*/ 131 w 559"/>
                <a:gd name="T31" fmla="*/ 194 h 551"/>
                <a:gd name="T32" fmla="*/ 112 w 559"/>
                <a:gd name="T33" fmla="*/ 198 h 551"/>
                <a:gd name="T34" fmla="*/ 102 w 559"/>
                <a:gd name="T35" fmla="*/ 199 h 551"/>
                <a:gd name="T36" fmla="*/ 81 w 559"/>
                <a:gd name="T37" fmla="*/ 196 h 551"/>
                <a:gd name="T38" fmla="*/ 62 w 559"/>
                <a:gd name="T39" fmla="*/ 191 h 551"/>
                <a:gd name="T40" fmla="*/ 45 w 559"/>
                <a:gd name="T41" fmla="*/ 182 h 551"/>
                <a:gd name="T42" fmla="*/ 30 w 559"/>
                <a:gd name="T43" fmla="*/ 169 h 551"/>
                <a:gd name="T44" fmla="*/ 17 w 559"/>
                <a:gd name="T45" fmla="*/ 155 h 551"/>
                <a:gd name="T46" fmla="*/ 8 w 559"/>
                <a:gd name="T47" fmla="*/ 138 h 551"/>
                <a:gd name="T48" fmla="*/ 2 w 559"/>
                <a:gd name="T49" fmla="*/ 120 h 551"/>
                <a:gd name="T50" fmla="*/ 0 w 559"/>
                <a:gd name="T51" fmla="*/ 99 h 551"/>
                <a:gd name="T52" fmla="*/ 1 w 559"/>
                <a:gd name="T53" fmla="*/ 89 h 551"/>
                <a:gd name="T54" fmla="*/ 5 w 559"/>
                <a:gd name="T55" fmla="*/ 70 h 551"/>
                <a:gd name="T56" fmla="*/ 12 w 559"/>
                <a:gd name="T57" fmla="*/ 52 h 551"/>
                <a:gd name="T58" fmla="*/ 24 w 559"/>
                <a:gd name="T59" fmla="*/ 36 h 551"/>
                <a:gd name="T60" fmla="*/ 37 w 559"/>
                <a:gd name="T61" fmla="*/ 23 h 551"/>
                <a:gd name="T62" fmla="*/ 53 w 559"/>
                <a:gd name="T63" fmla="*/ 12 h 551"/>
                <a:gd name="T64" fmla="*/ 72 w 559"/>
                <a:gd name="T65" fmla="*/ 4 h 551"/>
                <a:gd name="T66" fmla="*/ 91 w 559"/>
                <a:gd name="T67" fmla="*/ 1 h 551"/>
                <a:gd name="T68" fmla="*/ 102 w 559"/>
                <a:gd name="T69" fmla="*/ 0 h 5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9"/>
                <a:gd name="T106" fmla="*/ 0 h 551"/>
                <a:gd name="T107" fmla="*/ 559 w 559"/>
                <a:gd name="T108" fmla="*/ 551 h 5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9" h="551">
                  <a:moveTo>
                    <a:pt x="280" y="0"/>
                  </a:moveTo>
                  <a:lnTo>
                    <a:pt x="280" y="0"/>
                  </a:lnTo>
                  <a:lnTo>
                    <a:pt x="308" y="1"/>
                  </a:lnTo>
                  <a:lnTo>
                    <a:pt x="336" y="5"/>
                  </a:lnTo>
                  <a:lnTo>
                    <a:pt x="362" y="12"/>
                  </a:lnTo>
                  <a:lnTo>
                    <a:pt x="389" y="21"/>
                  </a:lnTo>
                  <a:lnTo>
                    <a:pt x="413" y="33"/>
                  </a:lnTo>
                  <a:lnTo>
                    <a:pt x="436" y="47"/>
                  </a:lnTo>
                  <a:lnTo>
                    <a:pt x="457" y="63"/>
                  </a:lnTo>
                  <a:lnTo>
                    <a:pt x="477" y="80"/>
                  </a:lnTo>
                  <a:lnTo>
                    <a:pt x="495" y="100"/>
                  </a:lnTo>
                  <a:lnTo>
                    <a:pt x="511" y="122"/>
                  </a:lnTo>
                  <a:lnTo>
                    <a:pt x="525" y="145"/>
                  </a:lnTo>
                  <a:lnTo>
                    <a:pt x="537" y="169"/>
                  </a:lnTo>
                  <a:lnTo>
                    <a:pt x="547" y="193"/>
                  </a:lnTo>
                  <a:lnTo>
                    <a:pt x="554" y="220"/>
                  </a:lnTo>
                  <a:lnTo>
                    <a:pt x="558" y="246"/>
                  </a:lnTo>
                  <a:lnTo>
                    <a:pt x="559" y="275"/>
                  </a:lnTo>
                  <a:lnTo>
                    <a:pt x="558" y="303"/>
                  </a:lnTo>
                  <a:lnTo>
                    <a:pt x="554" y="331"/>
                  </a:lnTo>
                  <a:lnTo>
                    <a:pt x="547" y="356"/>
                  </a:lnTo>
                  <a:lnTo>
                    <a:pt x="537" y="382"/>
                  </a:lnTo>
                  <a:lnTo>
                    <a:pt x="525" y="406"/>
                  </a:lnTo>
                  <a:lnTo>
                    <a:pt x="511" y="429"/>
                  </a:lnTo>
                  <a:lnTo>
                    <a:pt x="495" y="450"/>
                  </a:lnTo>
                  <a:lnTo>
                    <a:pt x="477" y="469"/>
                  </a:lnTo>
                  <a:lnTo>
                    <a:pt x="457" y="488"/>
                  </a:lnTo>
                  <a:lnTo>
                    <a:pt x="436" y="504"/>
                  </a:lnTo>
                  <a:lnTo>
                    <a:pt x="413" y="517"/>
                  </a:lnTo>
                  <a:lnTo>
                    <a:pt x="389" y="529"/>
                  </a:lnTo>
                  <a:lnTo>
                    <a:pt x="362" y="537"/>
                  </a:lnTo>
                  <a:lnTo>
                    <a:pt x="336" y="545"/>
                  </a:lnTo>
                  <a:lnTo>
                    <a:pt x="308" y="549"/>
                  </a:lnTo>
                  <a:lnTo>
                    <a:pt x="280" y="551"/>
                  </a:lnTo>
                  <a:lnTo>
                    <a:pt x="251" y="549"/>
                  </a:lnTo>
                  <a:lnTo>
                    <a:pt x="224" y="545"/>
                  </a:lnTo>
                  <a:lnTo>
                    <a:pt x="197" y="537"/>
                  </a:lnTo>
                  <a:lnTo>
                    <a:pt x="171" y="529"/>
                  </a:lnTo>
                  <a:lnTo>
                    <a:pt x="146" y="517"/>
                  </a:lnTo>
                  <a:lnTo>
                    <a:pt x="123" y="504"/>
                  </a:lnTo>
                  <a:lnTo>
                    <a:pt x="102" y="488"/>
                  </a:lnTo>
                  <a:lnTo>
                    <a:pt x="82" y="469"/>
                  </a:lnTo>
                  <a:lnTo>
                    <a:pt x="64" y="450"/>
                  </a:lnTo>
                  <a:lnTo>
                    <a:pt x="48" y="429"/>
                  </a:lnTo>
                  <a:lnTo>
                    <a:pt x="33" y="406"/>
                  </a:lnTo>
                  <a:lnTo>
                    <a:pt x="23" y="382"/>
                  </a:lnTo>
                  <a:lnTo>
                    <a:pt x="13" y="356"/>
                  </a:lnTo>
                  <a:lnTo>
                    <a:pt x="5" y="331"/>
                  </a:lnTo>
                  <a:lnTo>
                    <a:pt x="1" y="303"/>
                  </a:lnTo>
                  <a:lnTo>
                    <a:pt x="0" y="275"/>
                  </a:lnTo>
                  <a:lnTo>
                    <a:pt x="1" y="246"/>
                  </a:lnTo>
                  <a:lnTo>
                    <a:pt x="5" y="220"/>
                  </a:lnTo>
                  <a:lnTo>
                    <a:pt x="13" y="193"/>
                  </a:lnTo>
                  <a:lnTo>
                    <a:pt x="23" y="169"/>
                  </a:lnTo>
                  <a:lnTo>
                    <a:pt x="33" y="145"/>
                  </a:lnTo>
                  <a:lnTo>
                    <a:pt x="48" y="122"/>
                  </a:lnTo>
                  <a:lnTo>
                    <a:pt x="64" y="100"/>
                  </a:lnTo>
                  <a:lnTo>
                    <a:pt x="82" y="80"/>
                  </a:lnTo>
                  <a:lnTo>
                    <a:pt x="102" y="63"/>
                  </a:lnTo>
                  <a:lnTo>
                    <a:pt x="123" y="47"/>
                  </a:lnTo>
                  <a:lnTo>
                    <a:pt x="146" y="33"/>
                  </a:lnTo>
                  <a:lnTo>
                    <a:pt x="171" y="21"/>
                  </a:lnTo>
                  <a:lnTo>
                    <a:pt x="197" y="12"/>
                  </a:lnTo>
                  <a:lnTo>
                    <a:pt x="224" y="5"/>
                  </a:lnTo>
                  <a:lnTo>
                    <a:pt x="251" y="1"/>
                  </a:lnTo>
                  <a:lnTo>
                    <a:pt x="280" y="0"/>
                  </a:lnTo>
                  <a:close/>
                </a:path>
              </a:pathLst>
            </a:custGeom>
            <a:solidFill>
              <a:srgbClr val="FFFF00"/>
            </a:solidFill>
            <a:ln w="9525">
              <a:noFill/>
              <a:round/>
              <a:headEnd/>
              <a:tailEnd/>
            </a:ln>
          </p:spPr>
          <p:txBody>
            <a:bodyPr/>
            <a:lstStyle/>
            <a:p>
              <a:endParaRPr lang="fr-FR"/>
            </a:p>
          </p:txBody>
        </p:sp>
        <p:sp>
          <p:nvSpPr>
            <p:cNvPr id="22563" name="Freeform 187"/>
            <p:cNvSpPr>
              <a:spLocks/>
            </p:cNvSpPr>
            <p:nvPr/>
          </p:nvSpPr>
          <p:spPr bwMode="auto">
            <a:xfrm flipH="1">
              <a:off x="321" y="3565"/>
              <a:ext cx="338" cy="331"/>
            </a:xfrm>
            <a:custGeom>
              <a:avLst/>
              <a:gdLst>
                <a:gd name="T0" fmla="*/ 102 w 562"/>
                <a:gd name="T1" fmla="*/ 0 h 552"/>
                <a:gd name="T2" fmla="*/ 122 w 562"/>
                <a:gd name="T3" fmla="*/ 2 h 552"/>
                <a:gd name="T4" fmla="*/ 141 w 562"/>
                <a:gd name="T5" fmla="*/ 8 h 552"/>
                <a:gd name="T6" fmla="*/ 159 w 562"/>
                <a:gd name="T7" fmla="*/ 17 h 552"/>
                <a:gd name="T8" fmla="*/ 174 w 562"/>
                <a:gd name="T9" fmla="*/ 29 h 552"/>
                <a:gd name="T10" fmla="*/ 186 w 562"/>
                <a:gd name="T11" fmla="*/ 44 h 552"/>
                <a:gd name="T12" fmla="*/ 195 w 562"/>
                <a:gd name="T13" fmla="*/ 61 h 552"/>
                <a:gd name="T14" fmla="*/ 201 w 562"/>
                <a:gd name="T15" fmla="*/ 80 h 552"/>
                <a:gd name="T16" fmla="*/ 203 w 562"/>
                <a:gd name="T17" fmla="*/ 100 h 552"/>
                <a:gd name="T18" fmla="*/ 203 w 562"/>
                <a:gd name="T19" fmla="*/ 109 h 552"/>
                <a:gd name="T20" fmla="*/ 199 w 562"/>
                <a:gd name="T21" fmla="*/ 128 h 552"/>
                <a:gd name="T22" fmla="*/ 191 w 562"/>
                <a:gd name="T23" fmla="*/ 146 h 552"/>
                <a:gd name="T24" fmla="*/ 180 w 562"/>
                <a:gd name="T25" fmla="*/ 162 h 552"/>
                <a:gd name="T26" fmla="*/ 167 w 562"/>
                <a:gd name="T27" fmla="*/ 176 h 552"/>
                <a:gd name="T28" fmla="*/ 150 w 562"/>
                <a:gd name="T29" fmla="*/ 186 h 552"/>
                <a:gd name="T30" fmla="*/ 132 w 562"/>
                <a:gd name="T31" fmla="*/ 194 h 552"/>
                <a:gd name="T32" fmla="*/ 112 w 562"/>
                <a:gd name="T33" fmla="*/ 198 h 552"/>
                <a:gd name="T34" fmla="*/ 102 w 562"/>
                <a:gd name="T35" fmla="*/ 198 h 552"/>
                <a:gd name="T36" fmla="*/ 81 w 562"/>
                <a:gd name="T37" fmla="*/ 196 h 552"/>
                <a:gd name="T38" fmla="*/ 63 w 562"/>
                <a:gd name="T39" fmla="*/ 191 h 552"/>
                <a:gd name="T40" fmla="*/ 45 w 562"/>
                <a:gd name="T41" fmla="*/ 182 h 552"/>
                <a:gd name="T42" fmla="*/ 30 w 562"/>
                <a:gd name="T43" fmla="*/ 169 h 552"/>
                <a:gd name="T44" fmla="*/ 17 w 562"/>
                <a:gd name="T45" fmla="*/ 155 h 552"/>
                <a:gd name="T46" fmla="*/ 8 w 562"/>
                <a:gd name="T47" fmla="*/ 138 h 552"/>
                <a:gd name="T48" fmla="*/ 2 w 562"/>
                <a:gd name="T49" fmla="*/ 119 h 552"/>
                <a:gd name="T50" fmla="*/ 0 w 562"/>
                <a:gd name="T51" fmla="*/ 100 h 552"/>
                <a:gd name="T52" fmla="*/ 1 w 562"/>
                <a:gd name="T53" fmla="*/ 89 h 552"/>
                <a:gd name="T54" fmla="*/ 5 w 562"/>
                <a:gd name="T55" fmla="*/ 70 h 552"/>
                <a:gd name="T56" fmla="*/ 13 w 562"/>
                <a:gd name="T57" fmla="*/ 52 h 552"/>
                <a:gd name="T58" fmla="*/ 23 w 562"/>
                <a:gd name="T59" fmla="*/ 36 h 552"/>
                <a:gd name="T60" fmla="*/ 37 w 562"/>
                <a:gd name="T61" fmla="*/ 23 h 552"/>
                <a:gd name="T62" fmla="*/ 54 w 562"/>
                <a:gd name="T63" fmla="*/ 12 h 552"/>
                <a:gd name="T64" fmla="*/ 72 w 562"/>
                <a:gd name="T65" fmla="*/ 4 h 552"/>
                <a:gd name="T66" fmla="*/ 92 w 562"/>
                <a:gd name="T67" fmla="*/ 1 h 552"/>
                <a:gd name="T68" fmla="*/ 102 w 562"/>
                <a:gd name="T69" fmla="*/ 0 h 5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2"/>
                <a:gd name="T106" fmla="*/ 0 h 552"/>
                <a:gd name="T107" fmla="*/ 562 w 562"/>
                <a:gd name="T108" fmla="*/ 552 h 5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2" h="552">
                  <a:moveTo>
                    <a:pt x="282" y="0"/>
                  </a:moveTo>
                  <a:lnTo>
                    <a:pt x="282" y="0"/>
                  </a:lnTo>
                  <a:lnTo>
                    <a:pt x="310" y="1"/>
                  </a:lnTo>
                  <a:lnTo>
                    <a:pt x="338" y="5"/>
                  </a:lnTo>
                  <a:lnTo>
                    <a:pt x="365" y="12"/>
                  </a:lnTo>
                  <a:lnTo>
                    <a:pt x="390" y="21"/>
                  </a:lnTo>
                  <a:lnTo>
                    <a:pt x="416" y="33"/>
                  </a:lnTo>
                  <a:lnTo>
                    <a:pt x="439" y="46"/>
                  </a:lnTo>
                  <a:lnTo>
                    <a:pt x="460" y="63"/>
                  </a:lnTo>
                  <a:lnTo>
                    <a:pt x="480" y="80"/>
                  </a:lnTo>
                  <a:lnTo>
                    <a:pt x="499" y="100"/>
                  </a:lnTo>
                  <a:lnTo>
                    <a:pt x="515" y="122"/>
                  </a:lnTo>
                  <a:lnTo>
                    <a:pt x="528" y="144"/>
                  </a:lnTo>
                  <a:lnTo>
                    <a:pt x="540" y="168"/>
                  </a:lnTo>
                  <a:lnTo>
                    <a:pt x="550" y="194"/>
                  </a:lnTo>
                  <a:lnTo>
                    <a:pt x="557" y="221"/>
                  </a:lnTo>
                  <a:lnTo>
                    <a:pt x="561" y="247"/>
                  </a:lnTo>
                  <a:lnTo>
                    <a:pt x="562" y="276"/>
                  </a:lnTo>
                  <a:lnTo>
                    <a:pt x="561" y="304"/>
                  </a:lnTo>
                  <a:lnTo>
                    <a:pt x="557" y="332"/>
                  </a:lnTo>
                  <a:lnTo>
                    <a:pt x="550" y="357"/>
                  </a:lnTo>
                  <a:lnTo>
                    <a:pt x="540" y="383"/>
                  </a:lnTo>
                  <a:lnTo>
                    <a:pt x="528" y="407"/>
                  </a:lnTo>
                  <a:lnTo>
                    <a:pt x="515" y="430"/>
                  </a:lnTo>
                  <a:lnTo>
                    <a:pt x="499" y="451"/>
                  </a:lnTo>
                  <a:lnTo>
                    <a:pt x="480" y="471"/>
                  </a:lnTo>
                  <a:lnTo>
                    <a:pt x="460" y="489"/>
                  </a:lnTo>
                  <a:lnTo>
                    <a:pt x="439" y="505"/>
                  </a:lnTo>
                  <a:lnTo>
                    <a:pt x="416" y="518"/>
                  </a:lnTo>
                  <a:lnTo>
                    <a:pt x="390" y="530"/>
                  </a:lnTo>
                  <a:lnTo>
                    <a:pt x="365" y="540"/>
                  </a:lnTo>
                  <a:lnTo>
                    <a:pt x="338" y="546"/>
                  </a:lnTo>
                  <a:lnTo>
                    <a:pt x="310" y="550"/>
                  </a:lnTo>
                  <a:lnTo>
                    <a:pt x="282" y="552"/>
                  </a:lnTo>
                  <a:lnTo>
                    <a:pt x="254" y="550"/>
                  </a:lnTo>
                  <a:lnTo>
                    <a:pt x="225" y="546"/>
                  </a:lnTo>
                  <a:lnTo>
                    <a:pt x="199" y="540"/>
                  </a:lnTo>
                  <a:lnTo>
                    <a:pt x="173" y="530"/>
                  </a:lnTo>
                  <a:lnTo>
                    <a:pt x="148" y="518"/>
                  </a:lnTo>
                  <a:lnTo>
                    <a:pt x="125" y="505"/>
                  </a:lnTo>
                  <a:lnTo>
                    <a:pt x="103" y="489"/>
                  </a:lnTo>
                  <a:lnTo>
                    <a:pt x="83" y="471"/>
                  </a:lnTo>
                  <a:lnTo>
                    <a:pt x="65" y="451"/>
                  </a:lnTo>
                  <a:lnTo>
                    <a:pt x="48" y="430"/>
                  </a:lnTo>
                  <a:lnTo>
                    <a:pt x="35" y="407"/>
                  </a:lnTo>
                  <a:lnTo>
                    <a:pt x="23" y="383"/>
                  </a:lnTo>
                  <a:lnTo>
                    <a:pt x="14" y="357"/>
                  </a:lnTo>
                  <a:lnTo>
                    <a:pt x="7" y="332"/>
                  </a:lnTo>
                  <a:lnTo>
                    <a:pt x="3" y="304"/>
                  </a:lnTo>
                  <a:lnTo>
                    <a:pt x="0" y="276"/>
                  </a:lnTo>
                  <a:lnTo>
                    <a:pt x="3" y="247"/>
                  </a:lnTo>
                  <a:lnTo>
                    <a:pt x="7" y="221"/>
                  </a:lnTo>
                  <a:lnTo>
                    <a:pt x="14" y="194"/>
                  </a:lnTo>
                  <a:lnTo>
                    <a:pt x="23" y="168"/>
                  </a:lnTo>
                  <a:lnTo>
                    <a:pt x="35" y="144"/>
                  </a:lnTo>
                  <a:lnTo>
                    <a:pt x="48" y="122"/>
                  </a:lnTo>
                  <a:lnTo>
                    <a:pt x="65" y="100"/>
                  </a:lnTo>
                  <a:lnTo>
                    <a:pt x="83" y="80"/>
                  </a:lnTo>
                  <a:lnTo>
                    <a:pt x="103" y="63"/>
                  </a:lnTo>
                  <a:lnTo>
                    <a:pt x="125" y="46"/>
                  </a:lnTo>
                  <a:lnTo>
                    <a:pt x="148" y="33"/>
                  </a:lnTo>
                  <a:lnTo>
                    <a:pt x="173" y="21"/>
                  </a:lnTo>
                  <a:lnTo>
                    <a:pt x="199" y="12"/>
                  </a:lnTo>
                  <a:lnTo>
                    <a:pt x="225" y="5"/>
                  </a:lnTo>
                  <a:lnTo>
                    <a:pt x="254" y="1"/>
                  </a:lnTo>
                  <a:lnTo>
                    <a:pt x="282" y="0"/>
                  </a:lnTo>
                  <a:close/>
                </a:path>
              </a:pathLst>
            </a:custGeom>
            <a:solidFill>
              <a:srgbClr val="FFF700"/>
            </a:solidFill>
            <a:ln w="9525">
              <a:noFill/>
              <a:round/>
              <a:headEnd/>
              <a:tailEnd/>
            </a:ln>
          </p:spPr>
          <p:txBody>
            <a:bodyPr/>
            <a:lstStyle/>
            <a:p>
              <a:endParaRPr lang="fr-FR"/>
            </a:p>
          </p:txBody>
        </p:sp>
        <p:sp>
          <p:nvSpPr>
            <p:cNvPr id="22564" name="Freeform 188"/>
            <p:cNvSpPr>
              <a:spLocks/>
            </p:cNvSpPr>
            <p:nvPr/>
          </p:nvSpPr>
          <p:spPr bwMode="auto">
            <a:xfrm flipH="1">
              <a:off x="320" y="3562"/>
              <a:ext cx="339" cy="334"/>
            </a:xfrm>
            <a:custGeom>
              <a:avLst/>
              <a:gdLst>
                <a:gd name="T0" fmla="*/ 102 w 564"/>
                <a:gd name="T1" fmla="*/ 0 h 556"/>
                <a:gd name="T2" fmla="*/ 123 w 564"/>
                <a:gd name="T3" fmla="*/ 2 h 556"/>
                <a:gd name="T4" fmla="*/ 141 w 564"/>
                <a:gd name="T5" fmla="*/ 8 h 556"/>
                <a:gd name="T6" fmla="*/ 159 w 564"/>
                <a:gd name="T7" fmla="*/ 17 h 556"/>
                <a:gd name="T8" fmla="*/ 174 w 564"/>
                <a:gd name="T9" fmla="*/ 29 h 556"/>
                <a:gd name="T10" fmla="*/ 186 w 564"/>
                <a:gd name="T11" fmla="*/ 44 h 556"/>
                <a:gd name="T12" fmla="*/ 195 w 564"/>
                <a:gd name="T13" fmla="*/ 61 h 556"/>
                <a:gd name="T14" fmla="*/ 202 w 564"/>
                <a:gd name="T15" fmla="*/ 80 h 556"/>
                <a:gd name="T16" fmla="*/ 204 w 564"/>
                <a:gd name="T17" fmla="*/ 101 h 556"/>
                <a:gd name="T18" fmla="*/ 203 w 564"/>
                <a:gd name="T19" fmla="*/ 111 h 556"/>
                <a:gd name="T20" fmla="*/ 199 w 564"/>
                <a:gd name="T21" fmla="*/ 130 h 556"/>
                <a:gd name="T22" fmla="*/ 191 w 564"/>
                <a:gd name="T23" fmla="*/ 148 h 556"/>
                <a:gd name="T24" fmla="*/ 181 w 564"/>
                <a:gd name="T25" fmla="*/ 164 h 556"/>
                <a:gd name="T26" fmla="*/ 166 w 564"/>
                <a:gd name="T27" fmla="*/ 178 h 556"/>
                <a:gd name="T28" fmla="*/ 151 w 564"/>
                <a:gd name="T29" fmla="*/ 189 h 556"/>
                <a:gd name="T30" fmla="*/ 132 w 564"/>
                <a:gd name="T31" fmla="*/ 196 h 556"/>
                <a:gd name="T32" fmla="*/ 112 w 564"/>
                <a:gd name="T33" fmla="*/ 200 h 556"/>
                <a:gd name="T34" fmla="*/ 102 w 564"/>
                <a:gd name="T35" fmla="*/ 201 h 556"/>
                <a:gd name="T36" fmla="*/ 81 w 564"/>
                <a:gd name="T37" fmla="*/ 199 h 556"/>
                <a:gd name="T38" fmla="*/ 63 w 564"/>
                <a:gd name="T39" fmla="*/ 193 h 556"/>
                <a:gd name="T40" fmla="*/ 45 w 564"/>
                <a:gd name="T41" fmla="*/ 184 h 556"/>
                <a:gd name="T42" fmla="*/ 30 w 564"/>
                <a:gd name="T43" fmla="*/ 171 h 556"/>
                <a:gd name="T44" fmla="*/ 17 w 564"/>
                <a:gd name="T45" fmla="*/ 157 h 556"/>
                <a:gd name="T46" fmla="*/ 8 w 564"/>
                <a:gd name="T47" fmla="*/ 139 h 556"/>
                <a:gd name="T48" fmla="*/ 2 w 564"/>
                <a:gd name="T49" fmla="*/ 121 h 556"/>
                <a:gd name="T50" fmla="*/ 0 w 564"/>
                <a:gd name="T51" fmla="*/ 101 h 556"/>
                <a:gd name="T52" fmla="*/ 1 w 564"/>
                <a:gd name="T53" fmla="*/ 90 h 556"/>
                <a:gd name="T54" fmla="*/ 4 w 564"/>
                <a:gd name="T55" fmla="*/ 71 h 556"/>
                <a:gd name="T56" fmla="*/ 12 w 564"/>
                <a:gd name="T57" fmla="*/ 53 h 556"/>
                <a:gd name="T58" fmla="*/ 23 w 564"/>
                <a:gd name="T59" fmla="*/ 37 h 556"/>
                <a:gd name="T60" fmla="*/ 37 w 564"/>
                <a:gd name="T61" fmla="*/ 23 h 556"/>
                <a:gd name="T62" fmla="*/ 53 w 564"/>
                <a:gd name="T63" fmla="*/ 12 h 556"/>
                <a:gd name="T64" fmla="*/ 72 w 564"/>
                <a:gd name="T65" fmla="*/ 5 h 556"/>
                <a:gd name="T66" fmla="*/ 91 w 564"/>
                <a:gd name="T67" fmla="*/ 1 h 556"/>
                <a:gd name="T68" fmla="*/ 102 w 564"/>
                <a:gd name="T69" fmla="*/ 0 h 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4"/>
                <a:gd name="T106" fmla="*/ 0 h 556"/>
                <a:gd name="T107" fmla="*/ 564 w 564"/>
                <a:gd name="T108" fmla="*/ 556 h 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4" h="556">
                  <a:moveTo>
                    <a:pt x="281" y="0"/>
                  </a:moveTo>
                  <a:lnTo>
                    <a:pt x="281" y="0"/>
                  </a:lnTo>
                  <a:lnTo>
                    <a:pt x="311" y="1"/>
                  </a:lnTo>
                  <a:lnTo>
                    <a:pt x="339" y="7"/>
                  </a:lnTo>
                  <a:lnTo>
                    <a:pt x="366" y="13"/>
                  </a:lnTo>
                  <a:lnTo>
                    <a:pt x="391" y="23"/>
                  </a:lnTo>
                  <a:lnTo>
                    <a:pt x="417" y="33"/>
                  </a:lnTo>
                  <a:lnTo>
                    <a:pt x="440" y="48"/>
                  </a:lnTo>
                  <a:lnTo>
                    <a:pt x="461" y="64"/>
                  </a:lnTo>
                  <a:lnTo>
                    <a:pt x="481" y="82"/>
                  </a:lnTo>
                  <a:lnTo>
                    <a:pt x="500" y="102"/>
                  </a:lnTo>
                  <a:lnTo>
                    <a:pt x="516" y="123"/>
                  </a:lnTo>
                  <a:lnTo>
                    <a:pt x="529" y="146"/>
                  </a:lnTo>
                  <a:lnTo>
                    <a:pt x="541" y="170"/>
                  </a:lnTo>
                  <a:lnTo>
                    <a:pt x="551" y="196"/>
                  </a:lnTo>
                  <a:lnTo>
                    <a:pt x="559" y="222"/>
                  </a:lnTo>
                  <a:lnTo>
                    <a:pt x="563" y="250"/>
                  </a:lnTo>
                  <a:lnTo>
                    <a:pt x="564" y="279"/>
                  </a:lnTo>
                  <a:lnTo>
                    <a:pt x="563" y="307"/>
                  </a:lnTo>
                  <a:lnTo>
                    <a:pt x="559" y="334"/>
                  </a:lnTo>
                  <a:lnTo>
                    <a:pt x="551" y="360"/>
                  </a:lnTo>
                  <a:lnTo>
                    <a:pt x="541" y="386"/>
                  </a:lnTo>
                  <a:lnTo>
                    <a:pt x="529" y="410"/>
                  </a:lnTo>
                  <a:lnTo>
                    <a:pt x="516" y="434"/>
                  </a:lnTo>
                  <a:lnTo>
                    <a:pt x="500" y="455"/>
                  </a:lnTo>
                  <a:lnTo>
                    <a:pt x="481" y="474"/>
                  </a:lnTo>
                  <a:lnTo>
                    <a:pt x="461" y="493"/>
                  </a:lnTo>
                  <a:lnTo>
                    <a:pt x="440" y="509"/>
                  </a:lnTo>
                  <a:lnTo>
                    <a:pt x="417" y="522"/>
                  </a:lnTo>
                  <a:lnTo>
                    <a:pt x="391" y="535"/>
                  </a:lnTo>
                  <a:lnTo>
                    <a:pt x="366" y="544"/>
                  </a:lnTo>
                  <a:lnTo>
                    <a:pt x="339" y="551"/>
                  </a:lnTo>
                  <a:lnTo>
                    <a:pt x="311" y="555"/>
                  </a:lnTo>
                  <a:lnTo>
                    <a:pt x="281" y="556"/>
                  </a:lnTo>
                  <a:lnTo>
                    <a:pt x="253" y="555"/>
                  </a:lnTo>
                  <a:lnTo>
                    <a:pt x="225" y="551"/>
                  </a:lnTo>
                  <a:lnTo>
                    <a:pt x="198" y="544"/>
                  </a:lnTo>
                  <a:lnTo>
                    <a:pt x="173" y="535"/>
                  </a:lnTo>
                  <a:lnTo>
                    <a:pt x="147" y="522"/>
                  </a:lnTo>
                  <a:lnTo>
                    <a:pt x="125" y="509"/>
                  </a:lnTo>
                  <a:lnTo>
                    <a:pt x="103" y="493"/>
                  </a:lnTo>
                  <a:lnTo>
                    <a:pt x="83" y="474"/>
                  </a:lnTo>
                  <a:lnTo>
                    <a:pt x="64" y="455"/>
                  </a:lnTo>
                  <a:lnTo>
                    <a:pt x="48" y="434"/>
                  </a:lnTo>
                  <a:lnTo>
                    <a:pt x="33" y="410"/>
                  </a:lnTo>
                  <a:lnTo>
                    <a:pt x="21" y="386"/>
                  </a:lnTo>
                  <a:lnTo>
                    <a:pt x="12" y="360"/>
                  </a:lnTo>
                  <a:lnTo>
                    <a:pt x="5" y="334"/>
                  </a:lnTo>
                  <a:lnTo>
                    <a:pt x="1" y="307"/>
                  </a:lnTo>
                  <a:lnTo>
                    <a:pt x="0" y="279"/>
                  </a:lnTo>
                  <a:lnTo>
                    <a:pt x="1" y="250"/>
                  </a:lnTo>
                  <a:lnTo>
                    <a:pt x="5" y="222"/>
                  </a:lnTo>
                  <a:lnTo>
                    <a:pt x="12" y="196"/>
                  </a:lnTo>
                  <a:lnTo>
                    <a:pt x="21" y="170"/>
                  </a:lnTo>
                  <a:lnTo>
                    <a:pt x="33" y="146"/>
                  </a:lnTo>
                  <a:lnTo>
                    <a:pt x="48" y="123"/>
                  </a:lnTo>
                  <a:lnTo>
                    <a:pt x="64" y="102"/>
                  </a:lnTo>
                  <a:lnTo>
                    <a:pt x="83" y="82"/>
                  </a:lnTo>
                  <a:lnTo>
                    <a:pt x="103" y="64"/>
                  </a:lnTo>
                  <a:lnTo>
                    <a:pt x="125" y="48"/>
                  </a:lnTo>
                  <a:lnTo>
                    <a:pt x="147" y="33"/>
                  </a:lnTo>
                  <a:lnTo>
                    <a:pt x="173" y="23"/>
                  </a:lnTo>
                  <a:lnTo>
                    <a:pt x="198" y="13"/>
                  </a:lnTo>
                  <a:lnTo>
                    <a:pt x="225" y="7"/>
                  </a:lnTo>
                  <a:lnTo>
                    <a:pt x="253" y="1"/>
                  </a:lnTo>
                  <a:lnTo>
                    <a:pt x="281" y="0"/>
                  </a:lnTo>
                  <a:close/>
                </a:path>
              </a:pathLst>
            </a:custGeom>
            <a:solidFill>
              <a:srgbClr val="FFF200"/>
            </a:solidFill>
            <a:ln w="9525">
              <a:noFill/>
              <a:round/>
              <a:headEnd/>
              <a:tailEnd/>
            </a:ln>
          </p:spPr>
          <p:txBody>
            <a:bodyPr/>
            <a:lstStyle/>
            <a:p>
              <a:endParaRPr lang="fr-FR"/>
            </a:p>
          </p:txBody>
        </p:sp>
        <p:sp>
          <p:nvSpPr>
            <p:cNvPr id="22565" name="Freeform 189"/>
            <p:cNvSpPr>
              <a:spLocks/>
            </p:cNvSpPr>
            <p:nvPr/>
          </p:nvSpPr>
          <p:spPr bwMode="auto">
            <a:xfrm flipH="1">
              <a:off x="320" y="3562"/>
              <a:ext cx="341" cy="335"/>
            </a:xfrm>
            <a:custGeom>
              <a:avLst/>
              <a:gdLst>
                <a:gd name="T0" fmla="*/ 103 w 567"/>
                <a:gd name="T1" fmla="*/ 0 h 558"/>
                <a:gd name="T2" fmla="*/ 123 w 567"/>
                <a:gd name="T3" fmla="*/ 2 h 558"/>
                <a:gd name="T4" fmla="*/ 143 w 567"/>
                <a:gd name="T5" fmla="*/ 8 h 558"/>
                <a:gd name="T6" fmla="*/ 160 w 567"/>
                <a:gd name="T7" fmla="*/ 17 h 558"/>
                <a:gd name="T8" fmla="*/ 175 w 567"/>
                <a:gd name="T9" fmla="*/ 29 h 558"/>
                <a:gd name="T10" fmla="*/ 188 w 567"/>
                <a:gd name="T11" fmla="*/ 44 h 558"/>
                <a:gd name="T12" fmla="*/ 197 w 567"/>
                <a:gd name="T13" fmla="*/ 61 h 558"/>
                <a:gd name="T14" fmla="*/ 203 w 567"/>
                <a:gd name="T15" fmla="*/ 80 h 558"/>
                <a:gd name="T16" fmla="*/ 205 w 567"/>
                <a:gd name="T17" fmla="*/ 100 h 558"/>
                <a:gd name="T18" fmla="*/ 204 w 567"/>
                <a:gd name="T19" fmla="*/ 111 h 558"/>
                <a:gd name="T20" fmla="*/ 201 w 567"/>
                <a:gd name="T21" fmla="*/ 130 h 558"/>
                <a:gd name="T22" fmla="*/ 193 w 567"/>
                <a:gd name="T23" fmla="*/ 148 h 558"/>
                <a:gd name="T24" fmla="*/ 182 w 567"/>
                <a:gd name="T25" fmla="*/ 164 h 558"/>
                <a:gd name="T26" fmla="*/ 168 w 567"/>
                <a:gd name="T27" fmla="*/ 178 h 558"/>
                <a:gd name="T28" fmla="*/ 151 w 567"/>
                <a:gd name="T29" fmla="*/ 189 h 558"/>
                <a:gd name="T30" fmla="*/ 133 w 567"/>
                <a:gd name="T31" fmla="*/ 196 h 558"/>
                <a:gd name="T32" fmla="*/ 113 w 567"/>
                <a:gd name="T33" fmla="*/ 201 h 558"/>
                <a:gd name="T34" fmla="*/ 103 w 567"/>
                <a:gd name="T35" fmla="*/ 201 h 558"/>
                <a:gd name="T36" fmla="*/ 82 w 567"/>
                <a:gd name="T37" fmla="*/ 199 h 558"/>
                <a:gd name="T38" fmla="*/ 63 w 567"/>
                <a:gd name="T39" fmla="*/ 193 h 558"/>
                <a:gd name="T40" fmla="*/ 45 w 567"/>
                <a:gd name="T41" fmla="*/ 184 h 558"/>
                <a:gd name="T42" fmla="*/ 30 w 567"/>
                <a:gd name="T43" fmla="*/ 172 h 558"/>
                <a:gd name="T44" fmla="*/ 17 w 567"/>
                <a:gd name="T45" fmla="*/ 157 h 558"/>
                <a:gd name="T46" fmla="*/ 8 w 567"/>
                <a:gd name="T47" fmla="*/ 139 h 558"/>
                <a:gd name="T48" fmla="*/ 2 w 567"/>
                <a:gd name="T49" fmla="*/ 121 h 558"/>
                <a:gd name="T50" fmla="*/ 0 w 567"/>
                <a:gd name="T51" fmla="*/ 100 h 558"/>
                <a:gd name="T52" fmla="*/ 1 w 567"/>
                <a:gd name="T53" fmla="*/ 90 h 558"/>
                <a:gd name="T54" fmla="*/ 5 w 567"/>
                <a:gd name="T55" fmla="*/ 71 h 558"/>
                <a:gd name="T56" fmla="*/ 13 w 567"/>
                <a:gd name="T57" fmla="*/ 53 h 558"/>
                <a:gd name="T58" fmla="*/ 23 w 567"/>
                <a:gd name="T59" fmla="*/ 37 h 558"/>
                <a:gd name="T60" fmla="*/ 37 w 567"/>
                <a:gd name="T61" fmla="*/ 23 h 558"/>
                <a:gd name="T62" fmla="*/ 54 w 567"/>
                <a:gd name="T63" fmla="*/ 12 h 558"/>
                <a:gd name="T64" fmla="*/ 72 w 567"/>
                <a:gd name="T65" fmla="*/ 4 h 558"/>
                <a:gd name="T66" fmla="*/ 92 w 567"/>
                <a:gd name="T67" fmla="*/ 1 h 558"/>
                <a:gd name="T68" fmla="*/ 103 w 567"/>
                <a:gd name="T69" fmla="*/ 0 h 5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67"/>
                <a:gd name="T106" fmla="*/ 0 h 558"/>
                <a:gd name="T107" fmla="*/ 567 w 567"/>
                <a:gd name="T108" fmla="*/ 558 h 5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67" h="558">
                  <a:moveTo>
                    <a:pt x="284" y="0"/>
                  </a:moveTo>
                  <a:lnTo>
                    <a:pt x="284" y="0"/>
                  </a:lnTo>
                  <a:lnTo>
                    <a:pt x="313" y="1"/>
                  </a:lnTo>
                  <a:lnTo>
                    <a:pt x="341" y="5"/>
                  </a:lnTo>
                  <a:lnTo>
                    <a:pt x="368" y="12"/>
                  </a:lnTo>
                  <a:lnTo>
                    <a:pt x="394" y="21"/>
                  </a:lnTo>
                  <a:lnTo>
                    <a:pt x="418" y="33"/>
                  </a:lnTo>
                  <a:lnTo>
                    <a:pt x="443" y="48"/>
                  </a:lnTo>
                  <a:lnTo>
                    <a:pt x="464" y="64"/>
                  </a:lnTo>
                  <a:lnTo>
                    <a:pt x="484" y="81"/>
                  </a:lnTo>
                  <a:lnTo>
                    <a:pt x="503" y="101"/>
                  </a:lnTo>
                  <a:lnTo>
                    <a:pt x="519" y="123"/>
                  </a:lnTo>
                  <a:lnTo>
                    <a:pt x="534" y="146"/>
                  </a:lnTo>
                  <a:lnTo>
                    <a:pt x="546" y="170"/>
                  </a:lnTo>
                  <a:lnTo>
                    <a:pt x="555" y="197"/>
                  </a:lnTo>
                  <a:lnTo>
                    <a:pt x="562" y="222"/>
                  </a:lnTo>
                  <a:lnTo>
                    <a:pt x="566" y="250"/>
                  </a:lnTo>
                  <a:lnTo>
                    <a:pt x="567" y="278"/>
                  </a:lnTo>
                  <a:lnTo>
                    <a:pt x="566" y="308"/>
                  </a:lnTo>
                  <a:lnTo>
                    <a:pt x="562" y="335"/>
                  </a:lnTo>
                  <a:lnTo>
                    <a:pt x="555" y="361"/>
                  </a:lnTo>
                  <a:lnTo>
                    <a:pt x="546" y="387"/>
                  </a:lnTo>
                  <a:lnTo>
                    <a:pt x="534" y="412"/>
                  </a:lnTo>
                  <a:lnTo>
                    <a:pt x="519" y="435"/>
                  </a:lnTo>
                  <a:lnTo>
                    <a:pt x="503" y="456"/>
                  </a:lnTo>
                  <a:lnTo>
                    <a:pt x="484" y="477"/>
                  </a:lnTo>
                  <a:lnTo>
                    <a:pt x="464" y="494"/>
                  </a:lnTo>
                  <a:lnTo>
                    <a:pt x="443" y="510"/>
                  </a:lnTo>
                  <a:lnTo>
                    <a:pt x="418" y="525"/>
                  </a:lnTo>
                  <a:lnTo>
                    <a:pt x="394" y="536"/>
                  </a:lnTo>
                  <a:lnTo>
                    <a:pt x="368" y="545"/>
                  </a:lnTo>
                  <a:lnTo>
                    <a:pt x="341" y="553"/>
                  </a:lnTo>
                  <a:lnTo>
                    <a:pt x="313" y="557"/>
                  </a:lnTo>
                  <a:lnTo>
                    <a:pt x="284" y="558"/>
                  </a:lnTo>
                  <a:lnTo>
                    <a:pt x="255" y="557"/>
                  </a:lnTo>
                  <a:lnTo>
                    <a:pt x="227" y="553"/>
                  </a:lnTo>
                  <a:lnTo>
                    <a:pt x="200" y="545"/>
                  </a:lnTo>
                  <a:lnTo>
                    <a:pt x="173" y="536"/>
                  </a:lnTo>
                  <a:lnTo>
                    <a:pt x="149" y="525"/>
                  </a:lnTo>
                  <a:lnTo>
                    <a:pt x="125" y="510"/>
                  </a:lnTo>
                  <a:lnTo>
                    <a:pt x="103" y="494"/>
                  </a:lnTo>
                  <a:lnTo>
                    <a:pt x="83" y="477"/>
                  </a:lnTo>
                  <a:lnTo>
                    <a:pt x="65" y="456"/>
                  </a:lnTo>
                  <a:lnTo>
                    <a:pt x="48" y="435"/>
                  </a:lnTo>
                  <a:lnTo>
                    <a:pt x="35" y="412"/>
                  </a:lnTo>
                  <a:lnTo>
                    <a:pt x="23" y="387"/>
                  </a:lnTo>
                  <a:lnTo>
                    <a:pt x="14" y="361"/>
                  </a:lnTo>
                  <a:lnTo>
                    <a:pt x="6" y="335"/>
                  </a:lnTo>
                  <a:lnTo>
                    <a:pt x="2" y="308"/>
                  </a:lnTo>
                  <a:lnTo>
                    <a:pt x="0" y="278"/>
                  </a:lnTo>
                  <a:lnTo>
                    <a:pt x="2" y="250"/>
                  </a:lnTo>
                  <a:lnTo>
                    <a:pt x="6" y="222"/>
                  </a:lnTo>
                  <a:lnTo>
                    <a:pt x="14" y="197"/>
                  </a:lnTo>
                  <a:lnTo>
                    <a:pt x="23" y="170"/>
                  </a:lnTo>
                  <a:lnTo>
                    <a:pt x="35" y="146"/>
                  </a:lnTo>
                  <a:lnTo>
                    <a:pt x="48" y="123"/>
                  </a:lnTo>
                  <a:lnTo>
                    <a:pt x="65" y="101"/>
                  </a:lnTo>
                  <a:lnTo>
                    <a:pt x="83" y="81"/>
                  </a:lnTo>
                  <a:lnTo>
                    <a:pt x="103" y="64"/>
                  </a:lnTo>
                  <a:lnTo>
                    <a:pt x="125" y="48"/>
                  </a:lnTo>
                  <a:lnTo>
                    <a:pt x="149" y="33"/>
                  </a:lnTo>
                  <a:lnTo>
                    <a:pt x="173" y="21"/>
                  </a:lnTo>
                  <a:lnTo>
                    <a:pt x="200" y="12"/>
                  </a:lnTo>
                  <a:lnTo>
                    <a:pt x="227" y="5"/>
                  </a:lnTo>
                  <a:lnTo>
                    <a:pt x="255" y="1"/>
                  </a:lnTo>
                  <a:lnTo>
                    <a:pt x="284" y="0"/>
                  </a:lnTo>
                  <a:close/>
                </a:path>
              </a:pathLst>
            </a:custGeom>
            <a:solidFill>
              <a:srgbClr val="FFEB00"/>
            </a:solidFill>
            <a:ln w="9525">
              <a:noFill/>
              <a:round/>
              <a:headEnd/>
              <a:tailEnd/>
            </a:ln>
          </p:spPr>
          <p:txBody>
            <a:bodyPr/>
            <a:lstStyle/>
            <a:p>
              <a:endParaRPr lang="fr-FR"/>
            </a:p>
          </p:txBody>
        </p:sp>
        <p:sp>
          <p:nvSpPr>
            <p:cNvPr id="22566" name="Freeform 190"/>
            <p:cNvSpPr>
              <a:spLocks/>
            </p:cNvSpPr>
            <p:nvPr/>
          </p:nvSpPr>
          <p:spPr bwMode="auto">
            <a:xfrm flipH="1">
              <a:off x="320" y="3562"/>
              <a:ext cx="342" cy="337"/>
            </a:xfrm>
            <a:custGeom>
              <a:avLst/>
              <a:gdLst>
                <a:gd name="T0" fmla="*/ 102 w 572"/>
                <a:gd name="T1" fmla="*/ 0 h 562"/>
                <a:gd name="T2" fmla="*/ 123 w 572"/>
                <a:gd name="T3" fmla="*/ 2 h 562"/>
                <a:gd name="T4" fmla="*/ 142 w 572"/>
                <a:gd name="T5" fmla="*/ 8 h 562"/>
                <a:gd name="T6" fmla="*/ 160 w 572"/>
                <a:gd name="T7" fmla="*/ 17 h 562"/>
                <a:gd name="T8" fmla="*/ 174 w 572"/>
                <a:gd name="T9" fmla="*/ 29 h 562"/>
                <a:gd name="T10" fmla="*/ 187 w 572"/>
                <a:gd name="T11" fmla="*/ 44 h 562"/>
                <a:gd name="T12" fmla="*/ 196 w 572"/>
                <a:gd name="T13" fmla="*/ 62 h 562"/>
                <a:gd name="T14" fmla="*/ 202 w 572"/>
                <a:gd name="T15" fmla="*/ 80 h 562"/>
                <a:gd name="T16" fmla="*/ 204 w 572"/>
                <a:gd name="T17" fmla="*/ 101 h 562"/>
                <a:gd name="T18" fmla="*/ 204 w 572"/>
                <a:gd name="T19" fmla="*/ 111 h 562"/>
                <a:gd name="T20" fmla="*/ 200 w 572"/>
                <a:gd name="T21" fmla="*/ 131 h 562"/>
                <a:gd name="T22" fmla="*/ 192 w 572"/>
                <a:gd name="T23" fmla="*/ 149 h 562"/>
                <a:gd name="T24" fmla="*/ 181 w 572"/>
                <a:gd name="T25" fmla="*/ 165 h 562"/>
                <a:gd name="T26" fmla="*/ 167 w 572"/>
                <a:gd name="T27" fmla="*/ 179 h 562"/>
                <a:gd name="T28" fmla="*/ 151 w 572"/>
                <a:gd name="T29" fmla="*/ 189 h 562"/>
                <a:gd name="T30" fmla="*/ 133 w 572"/>
                <a:gd name="T31" fmla="*/ 197 h 562"/>
                <a:gd name="T32" fmla="*/ 113 w 572"/>
                <a:gd name="T33" fmla="*/ 201 h 562"/>
                <a:gd name="T34" fmla="*/ 102 w 572"/>
                <a:gd name="T35" fmla="*/ 202 h 562"/>
                <a:gd name="T36" fmla="*/ 81 w 572"/>
                <a:gd name="T37" fmla="*/ 200 h 562"/>
                <a:gd name="T38" fmla="*/ 63 w 572"/>
                <a:gd name="T39" fmla="*/ 194 h 562"/>
                <a:gd name="T40" fmla="*/ 45 w 572"/>
                <a:gd name="T41" fmla="*/ 185 h 562"/>
                <a:gd name="T42" fmla="*/ 30 w 572"/>
                <a:gd name="T43" fmla="*/ 172 h 562"/>
                <a:gd name="T44" fmla="*/ 18 w 572"/>
                <a:gd name="T45" fmla="*/ 157 h 562"/>
                <a:gd name="T46" fmla="*/ 8 w 572"/>
                <a:gd name="T47" fmla="*/ 140 h 562"/>
                <a:gd name="T48" fmla="*/ 2 w 572"/>
                <a:gd name="T49" fmla="*/ 121 h 562"/>
                <a:gd name="T50" fmla="*/ 0 w 572"/>
                <a:gd name="T51" fmla="*/ 101 h 562"/>
                <a:gd name="T52" fmla="*/ 1 w 572"/>
                <a:gd name="T53" fmla="*/ 91 h 562"/>
                <a:gd name="T54" fmla="*/ 5 w 572"/>
                <a:gd name="T55" fmla="*/ 71 h 562"/>
                <a:gd name="T56" fmla="*/ 13 w 572"/>
                <a:gd name="T57" fmla="*/ 53 h 562"/>
                <a:gd name="T58" fmla="*/ 23 w 572"/>
                <a:gd name="T59" fmla="*/ 37 h 562"/>
                <a:gd name="T60" fmla="*/ 38 w 572"/>
                <a:gd name="T61" fmla="*/ 23 h 562"/>
                <a:gd name="T62" fmla="*/ 54 w 572"/>
                <a:gd name="T63" fmla="*/ 12 h 562"/>
                <a:gd name="T64" fmla="*/ 72 w 572"/>
                <a:gd name="T65" fmla="*/ 4 h 562"/>
                <a:gd name="T66" fmla="*/ 92 w 572"/>
                <a:gd name="T67" fmla="*/ 1 h 562"/>
                <a:gd name="T68" fmla="*/ 102 w 572"/>
                <a:gd name="T69" fmla="*/ 0 h 5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2"/>
                <a:gd name="T106" fmla="*/ 0 h 562"/>
                <a:gd name="T107" fmla="*/ 572 w 572"/>
                <a:gd name="T108" fmla="*/ 562 h 5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2" h="562">
                  <a:moveTo>
                    <a:pt x="286" y="0"/>
                  </a:moveTo>
                  <a:lnTo>
                    <a:pt x="286" y="0"/>
                  </a:lnTo>
                  <a:lnTo>
                    <a:pt x="316" y="2"/>
                  </a:lnTo>
                  <a:lnTo>
                    <a:pt x="344" y="6"/>
                  </a:lnTo>
                  <a:lnTo>
                    <a:pt x="371" y="12"/>
                  </a:lnTo>
                  <a:lnTo>
                    <a:pt x="397" y="22"/>
                  </a:lnTo>
                  <a:lnTo>
                    <a:pt x="421" y="34"/>
                  </a:lnTo>
                  <a:lnTo>
                    <a:pt x="446" y="47"/>
                  </a:lnTo>
                  <a:lnTo>
                    <a:pt x="467" y="65"/>
                  </a:lnTo>
                  <a:lnTo>
                    <a:pt x="487" y="82"/>
                  </a:lnTo>
                  <a:lnTo>
                    <a:pt x="506" y="102"/>
                  </a:lnTo>
                  <a:lnTo>
                    <a:pt x="522" y="123"/>
                  </a:lnTo>
                  <a:lnTo>
                    <a:pt x="537" y="146"/>
                  </a:lnTo>
                  <a:lnTo>
                    <a:pt x="549" y="172"/>
                  </a:lnTo>
                  <a:lnTo>
                    <a:pt x="558" y="197"/>
                  </a:lnTo>
                  <a:lnTo>
                    <a:pt x="565" y="224"/>
                  </a:lnTo>
                  <a:lnTo>
                    <a:pt x="570" y="252"/>
                  </a:lnTo>
                  <a:lnTo>
                    <a:pt x="572" y="280"/>
                  </a:lnTo>
                  <a:lnTo>
                    <a:pt x="570" y="308"/>
                  </a:lnTo>
                  <a:lnTo>
                    <a:pt x="565" y="337"/>
                  </a:lnTo>
                  <a:lnTo>
                    <a:pt x="558" y="363"/>
                  </a:lnTo>
                  <a:lnTo>
                    <a:pt x="549" y="389"/>
                  </a:lnTo>
                  <a:lnTo>
                    <a:pt x="537" y="414"/>
                  </a:lnTo>
                  <a:lnTo>
                    <a:pt x="522" y="437"/>
                  </a:lnTo>
                  <a:lnTo>
                    <a:pt x="506" y="458"/>
                  </a:lnTo>
                  <a:lnTo>
                    <a:pt x="487" y="479"/>
                  </a:lnTo>
                  <a:lnTo>
                    <a:pt x="467" y="497"/>
                  </a:lnTo>
                  <a:lnTo>
                    <a:pt x="446" y="513"/>
                  </a:lnTo>
                  <a:lnTo>
                    <a:pt x="421" y="527"/>
                  </a:lnTo>
                  <a:lnTo>
                    <a:pt x="397" y="539"/>
                  </a:lnTo>
                  <a:lnTo>
                    <a:pt x="371" y="548"/>
                  </a:lnTo>
                  <a:lnTo>
                    <a:pt x="344" y="555"/>
                  </a:lnTo>
                  <a:lnTo>
                    <a:pt x="316" y="559"/>
                  </a:lnTo>
                  <a:lnTo>
                    <a:pt x="286" y="562"/>
                  </a:lnTo>
                  <a:lnTo>
                    <a:pt x="257" y="559"/>
                  </a:lnTo>
                  <a:lnTo>
                    <a:pt x="228" y="555"/>
                  </a:lnTo>
                  <a:lnTo>
                    <a:pt x="202" y="548"/>
                  </a:lnTo>
                  <a:lnTo>
                    <a:pt x="175" y="539"/>
                  </a:lnTo>
                  <a:lnTo>
                    <a:pt x="151" y="527"/>
                  </a:lnTo>
                  <a:lnTo>
                    <a:pt x="127" y="513"/>
                  </a:lnTo>
                  <a:lnTo>
                    <a:pt x="105" y="497"/>
                  </a:lnTo>
                  <a:lnTo>
                    <a:pt x="85" y="479"/>
                  </a:lnTo>
                  <a:lnTo>
                    <a:pt x="66" y="458"/>
                  </a:lnTo>
                  <a:lnTo>
                    <a:pt x="50" y="437"/>
                  </a:lnTo>
                  <a:lnTo>
                    <a:pt x="35" y="414"/>
                  </a:lnTo>
                  <a:lnTo>
                    <a:pt x="23" y="389"/>
                  </a:lnTo>
                  <a:lnTo>
                    <a:pt x="14" y="363"/>
                  </a:lnTo>
                  <a:lnTo>
                    <a:pt x="7" y="337"/>
                  </a:lnTo>
                  <a:lnTo>
                    <a:pt x="2" y="308"/>
                  </a:lnTo>
                  <a:lnTo>
                    <a:pt x="0" y="280"/>
                  </a:lnTo>
                  <a:lnTo>
                    <a:pt x="2" y="252"/>
                  </a:lnTo>
                  <a:lnTo>
                    <a:pt x="7" y="224"/>
                  </a:lnTo>
                  <a:lnTo>
                    <a:pt x="14" y="197"/>
                  </a:lnTo>
                  <a:lnTo>
                    <a:pt x="23" y="172"/>
                  </a:lnTo>
                  <a:lnTo>
                    <a:pt x="35" y="146"/>
                  </a:lnTo>
                  <a:lnTo>
                    <a:pt x="50" y="123"/>
                  </a:lnTo>
                  <a:lnTo>
                    <a:pt x="66" y="102"/>
                  </a:lnTo>
                  <a:lnTo>
                    <a:pt x="85" y="82"/>
                  </a:lnTo>
                  <a:lnTo>
                    <a:pt x="105" y="65"/>
                  </a:lnTo>
                  <a:lnTo>
                    <a:pt x="127" y="47"/>
                  </a:lnTo>
                  <a:lnTo>
                    <a:pt x="151" y="34"/>
                  </a:lnTo>
                  <a:lnTo>
                    <a:pt x="175" y="22"/>
                  </a:lnTo>
                  <a:lnTo>
                    <a:pt x="202" y="12"/>
                  </a:lnTo>
                  <a:lnTo>
                    <a:pt x="228" y="6"/>
                  </a:lnTo>
                  <a:lnTo>
                    <a:pt x="257" y="2"/>
                  </a:lnTo>
                  <a:lnTo>
                    <a:pt x="286" y="0"/>
                  </a:lnTo>
                  <a:close/>
                </a:path>
              </a:pathLst>
            </a:custGeom>
            <a:solidFill>
              <a:srgbClr val="FCE000"/>
            </a:solidFill>
            <a:ln w="9525">
              <a:noFill/>
              <a:round/>
              <a:headEnd/>
              <a:tailEnd/>
            </a:ln>
          </p:spPr>
          <p:txBody>
            <a:bodyPr/>
            <a:lstStyle/>
            <a:p>
              <a:endParaRPr lang="fr-FR"/>
            </a:p>
          </p:txBody>
        </p:sp>
        <p:sp>
          <p:nvSpPr>
            <p:cNvPr id="22567" name="Freeform 191"/>
            <p:cNvSpPr>
              <a:spLocks/>
            </p:cNvSpPr>
            <p:nvPr/>
          </p:nvSpPr>
          <p:spPr bwMode="auto">
            <a:xfrm flipH="1">
              <a:off x="320" y="3560"/>
              <a:ext cx="343" cy="339"/>
            </a:xfrm>
            <a:custGeom>
              <a:avLst/>
              <a:gdLst>
                <a:gd name="T0" fmla="*/ 102 w 573"/>
                <a:gd name="T1" fmla="*/ 0 h 564"/>
                <a:gd name="T2" fmla="*/ 123 w 573"/>
                <a:gd name="T3" fmla="*/ 2 h 564"/>
                <a:gd name="T4" fmla="*/ 142 w 573"/>
                <a:gd name="T5" fmla="*/ 8 h 564"/>
                <a:gd name="T6" fmla="*/ 160 w 573"/>
                <a:gd name="T7" fmla="*/ 17 h 564"/>
                <a:gd name="T8" fmla="*/ 175 w 573"/>
                <a:gd name="T9" fmla="*/ 30 h 564"/>
                <a:gd name="T10" fmla="*/ 187 w 573"/>
                <a:gd name="T11" fmla="*/ 45 h 564"/>
                <a:gd name="T12" fmla="*/ 197 w 573"/>
                <a:gd name="T13" fmla="*/ 62 h 564"/>
                <a:gd name="T14" fmla="*/ 203 w 573"/>
                <a:gd name="T15" fmla="*/ 81 h 564"/>
                <a:gd name="T16" fmla="*/ 205 w 573"/>
                <a:gd name="T17" fmla="*/ 102 h 564"/>
                <a:gd name="T18" fmla="*/ 205 w 573"/>
                <a:gd name="T19" fmla="*/ 112 h 564"/>
                <a:gd name="T20" fmla="*/ 201 w 573"/>
                <a:gd name="T21" fmla="*/ 132 h 564"/>
                <a:gd name="T22" fmla="*/ 193 w 573"/>
                <a:gd name="T23" fmla="*/ 150 h 564"/>
                <a:gd name="T24" fmla="*/ 181 w 573"/>
                <a:gd name="T25" fmla="*/ 167 h 564"/>
                <a:gd name="T26" fmla="*/ 168 w 573"/>
                <a:gd name="T27" fmla="*/ 180 h 564"/>
                <a:gd name="T28" fmla="*/ 151 w 573"/>
                <a:gd name="T29" fmla="*/ 192 h 564"/>
                <a:gd name="T30" fmla="*/ 133 w 573"/>
                <a:gd name="T31" fmla="*/ 200 h 564"/>
                <a:gd name="T32" fmla="*/ 113 w 573"/>
                <a:gd name="T33" fmla="*/ 203 h 564"/>
                <a:gd name="T34" fmla="*/ 102 w 573"/>
                <a:gd name="T35" fmla="*/ 204 h 564"/>
                <a:gd name="T36" fmla="*/ 81 w 573"/>
                <a:gd name="T37" fmla="*/ 201 h 564"/>
                <a:gd name="T38" fmla="*/ 62 w 573"/>
                <a:gd name="T39" fmla="*/ 196 h 564"/>
                <a:gd name="T40" fmla="*/ 45 w 573"/>
                <a:gd name="T41" fmla="*/ 186 h 564"/>
                <a:gd name="T42" fmla="*/ 30 w 573"/>
                <a:gd name="T43" fmla="*/ 174 h 564"/>
                <a:gd name="T44" fmla="*/ 17 w 573"/>
                <a:gd name="T45" fmla="*/ 159 h 564"/>
                <a:gd name="T46" fmla="*/ 8 w 573"/>
                <a:gd name="T47" fmla="*/ 142 h 564"/>
                <a:gd name="T48" fmla="*/ 2 w 573"/>
                <a:gd name="T49" fmla="*/ 123 h 564"/>
                <a:gd name="T50" fmla="*/ 0 w 573"/>
                <a:gd name="T51" fmla="*/ 102 h 564"/>
                <a:gd name="T52" fmla="*/ 1 w 573"/>
                <a:gd name="T53" fmla="*/ 91 h 564"/>
                <a:gd name="T54" fmla="*/ 4 w 573"/>
                <a:gd name="T55" fmla="*/ 72 h 564"/>
                <a:gd name="T56" fmla="*/ 12 w 573"/>
                <a:gd name="T57" fmla="*/ 53 h 564"/>
                <a:gd name="T58" fmla="*/ 24 w 573"/>
                <a:gd name="T59" fmla="*/ 37 h 564"/>
                <a:gd name="T60" fmla="*/ 38 w 573"/>
                <a:gd name="T61" fmla="*/ 23 h 564"/>
                <a:gd name="T62" fmla="*/ 54 w 573"/>
                <a:gd name="T63" fmla="*/ 12 h 564"/>
                <a:gd name="T64" fmla="*/ 72 w 573"/>
                <a:gd name="T65" fmla="*/ 5 h 564"/>
                <a:gd name="T66" fmla="*/ 92 w 573"/>
                <a:gd name="T67" fmla="*/ 1 h 564"/>
                <a:gd name="T68" fmla="*/ 102 w 573"/>
                <a:gd name="T69" fmla="*/ 0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3"/>
                <a:gd name="T106" fmla="*/ 0 h 564"/>
                <a:gd name="T107" fmla="*/ 573 w 573"/>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3" h="564">
                  <a:moveTo>
                    <a:pt x="286" y="0"/>
                  </a:moveTo>
                  <a:lnTo>
                    <a:pt x="286" y="0"/>
                  </a:lnTo>
                  <a:lnTo>
                    <a:pt x="315" y="1"/>
                  </a:lnTo>
                  <a:lnTo>
                    <a:pt x="343" y="5"/>
                  </a:lnTo>
                  <a:lnTo>
                    <a:pt x="372" y="13"/>
                  </a:lnTo>
                  <a:lnTo>
                    <a:pt x="397" y="22"/>
                  </a:lnTo>
                  <a:lnTo>
                    <a:pt x="422" y="34"/>
                  </a:lnTo>
                  <a:lnTo>
                    <a:pt x="447" y="48"/>
                  </a:lnTo>
                  <a:lnTo>
                    <a:pt x="468" y="64"/>
                  </a:lnTo>
                  <a:lnTo>
                    <a:pt x="488" y="83"/>
                  </a:lnTo>
                  <a:lnTo>
                    <a:pt x="507" y="103"/>
                  </a:lnTo>
                  <a:lnTo>
                    <a:pt x="523" y="124"/>
                  </a:lnTo>
                  <a:lnTo>
                    <a:pt x="538" y="148"/>
                  </a:lnTo>
                  <a:lnTo>
                    <a:pt x="550" y="172"/>
                  </a:lnTo>
                  <a:lnTo>
                    <a:pt x="559" y="198"/>
                  </a:lnTo>
                  <a:lnTo>
                    <a:pt x="567" y="225"/>
                  </a:lnTo>
                  <a:lnTo>
                    <a:pt x="571" y="253"/>
                  </a:lnTo>
                  <a:lnTo>
                    <a:pt x="573" y="282"/>
                  </a:lnTo>
                  <a:lnTo>
                    <a:pt x="571" y="310"/>
                  </a:lnTo>
                  <a:lnTo>
                    <a:pt x="567" y="339"/>
                  </a:lnTo>
                  <a:lnTo>
                    <a:pt x="559" y="365"/>
                  </a:lnTo>
                  <a:lnTo>
                    <a:pt x="550" y="392"/>
                  </a:lnTo>
                  <a:lnTo>
                    <a:pt x="538" y="416"/>
                  </a:lnTo>
                  <a:lnTo>
                    <a:pt x="523" y="439"/>
                  </a:lnTo>
                  <a:lnTo>
                    <a:pt x="507" y="462"/>
                  </a:lnTo>
                  <a:lnTo>
                    <a:pt x="488" y="481"/>
                  </a:lnTo>
                  <a:lnTo>
                    <a:pt x="468" y="499"/>
                  </a:lnTo>
                  <a:lnTo>
                    <a:pt x="447" y="515"/>
                  </a:lnTo>
                  <a:lnTo>
                    <a:pt x="422" y="530"/>
                  </a:lnTo>
                  <a:lnTo>
                    <a:pt x="397" y="542"/>
                  </a:lnTo>
                  <a:lnTo>
                    <a:pt x="372" y="552"/>
                  </a:lnTo>
                  <a:lnTo>
                    <a:pt x="343" y="558"/>
                  </a:lnTo>
                  <a:lnTo>
                    <a:pt x="315" y="562"/>
                  </a:lnTo>
                  <a:lnTo>
                    <a:pt x="286" y="564"/>
                  </a:lnTo>
                  <a:lnTo>
                    <a:pt x="258" y="562"/>
                  </a:lnTo>
                  <a:lnTo>
                    <a:pt x="228" y="558"/>
                  </a:lnTo>
                  <a:lnTo>
                    <a:pt x="201" y="552"/>
                  </a:lnTo>
                  <a:lnTo>
                    <a:pt x="174" y="542"/>
                  </a:lnTo>
                  <a:lnTo>
                    <a:pt x="150" y="530"/>
                  </a:lnTo>
                  <a:lnTo>
                    <a:pt x="126" y="515"/>
                  </a:lnTo>
                  <a:lnTo>
                    <a:pt x="105" y="499"/>
                  </a:lnTo>
                  <a:lnTo>
                    <a:pt x="83" y="481"/>
                  </a:lnTo>
                  <a:lnTo>
                    <a:pt x="66" y="462"/>
                  </a:lnTo>
                  <a:lnTo>
                    <a:pt x="48" y="439"/>
                  </a:lnTo>
                  <a:lnTo>
                    <a:pt x="34" y="416"/>
                  </a:lnTo>
                  <a:lnTo>
                    <a:pt x="22" y="392"/>
                  </a:lnTo>
                  <a:lnTo>
                    <a:pt x="12" y="365"/>
                  </a:lnTo>
                  <a:lnTo>
                    <a:pt x="6" y="339"/>
                  </a:lnTo>
                  <a:lnTo>
                    <a:pt x="1" y="310"/>
                  </a:lnTo>
                  <a:lnTo>
                    <a:pt x="0" y="282"/>
                  </a:lnTo>
                  <a:lnTo>
                    <a:pt x="1" y="253"/>
                  </a:lnTo>
                  <a:lnTo>
                    <a:pt x="6" y="225"/>
                  </a:lnTo>
                  <a:lnTo>
                    <a:pt x="12" y="198"/>
                  </a:lnTo>
                  <a:lnTo>
                    <a:pt x="22" y="172"/>
                  </a:lnTo>
                  <a:lnTo>
                    <a:pt x="34" y="148"/>
                  </a:lnTo>
                  <a:lnTo>
                    <a:pt x="48" y="124"/>
                  </a:lnTo>
                  <a:lnTo>
                    <a:pt x="66" y="103"/>
                  </a:lnTo>
                  <a:lnTo>
                    <a:pt x="83" y="83"/>
                  </a:lnTo>
                  <a:lnTo>
                    <a:pt x="105" y="64"/>
                  </a:lnTo>
                  <a:lnTo>
                    <a:pt x="126" y="48"/>
                  </a:lnTo>
                  <a:lnTo>
                    <a:pt x="150" y="34"/>
                  </a:lnTo>
                  <a:lnTo>
                    <a:pt x="174" y="22"/>
                  </a:lnTo>
                  <a:lnTo>
                    <a:pt x="201" y="13"/>
                  </a:lnTo>
                  <a:lnTo>
                    <a:pt x="228" y="5"/>
                  </a:lnTo>
                  <a:lnTo>
                    <a:pt x="258" y="1"/>
                  </a:lnTo>
                  <a:lnTo>
                    <a:pt x="286" y="0"/>
                  </a:lnTo>
                  <a:close/>
                </a:path>
              </a:pathLst>
            </a:custGeom>
            <a:solidFill>
              <a:srgbClr val="FCDB00"/>
            </a:solidFill>
            <a:ln w="9525">
              <a:noFill/>
              <a:round/>
              <a:headEnd/>
              <a:tailEnd/>
            </a:ln>
          </p:spPr>
          <p:txBody>
            <a:bodyPr/>
            <a:lstStyle/>
            <a:p>
              <a:endParaRPr lang="fr-FR"/>
            </a:p>
          </p:txBody>
        </p:sp>
        <p:sp>
          <p:nvSpPr>
            <p:cNvPr id="22568" name="Freeform 192"/>
            <p:cNvSpPr>
              <a:spLocks/>
            </p:cNvSpPr>
            <p:nvPr/>
          </p:nvSpPr>
          <p:spPr bwMode="auto">
            <a:xfrm flipH="1">
              <a:off x="320" y="3559"/>
              <a:ext cx="345" cy="340"/>
            </a:xfrm>
            <a:custGeom>
              <a:avLst/>
              <a:gdLst>
                <a:gd name="T0" fmla="*/ 104 w 576"/>
                <a:gd name="T1" fmla="*/ 0 h 567"/>
                <a:gd name="T2" fmla="*/ 124 w 576"/>
                <a:gd name="T3" fmla="*/ 2 h 567"/>
                <a:gd name="T4" fmla="*/ 144 w 576"/>
                <a:gd name="T5" fmla="*/ 8 h 567"/>
                <a:gd name="T6" fmla="*/ 162 w 576"/>
                <a:gd name="T7" fmla="*/ 17 h 567"/>
                <a:gd name="T8" fmla="*/ 176 w 576"/>
                <a:gd name="T9" fmla="*/ 30 h 567"/>
                <a:gd name="T10" fmla="*/ 189 w 576"/>
                <a:gd name="T11" fmla="*/ 45 h 567"/>
                <a:gd name="T12" fmla="*/ 199 w 576"/>
                <a:gd name="T13" fmla="*/ 62 h 567"/>
                <a:gd name="T14" fmla="*/ 204 w 576"/>
                <a:gd name="T15" fmla="*/ 82 h 567"/>
                <a:gd name="T16" fmla="*/ 207 w 576"/>
                <a:gd name="T17" fmla="*/ 102 h 567"/>
                <a:gd name="T18" fmla="*/ 206 w 576"/>
                <a:gd name="T19" fmla="*/ 112 h 567"/>
                <a:gd name="T20" fmla="*/ 202 w 576"/>
                <a:gd name="T21" fmla="*/ 132 h 567"/>
                <a:gd name="T22" fmla="*/ 194 w 576"/>
                <a:gd name="T23" fmla="*/ 151 h 567"/>
                <a:gd name="T24" fmla="*/ 183 w 576"/>
                <a:gd name="T25" fmla="*/ 167 h 567"/>
                <a:gd name="T26" fmla="*/ 169 w 576"/>
                <a:gd name="T27" fmla="*/ 181 h 567"/>
                <a:gd name="T28" fmla="*/ 153 w 576"/>
                <a:gd name="T29" fmla="*/ 191 h 567"/>
                <a:gd name="T30" fmla="*/ 134 w 576"/>
                <a:gd name="T31" fmla="*/ 199 h 567"/>
                <a:gd name="T32" fmla="*/ 114 w 576"/>
                <a:gd name="T33" fmla="*/ 203 h 567"/>
                <a:gd name="T34" fmla="*/ 104 w 576"/>
                <a:gd name="T35" fmla="*/ 204 h 567"/>
                <a:gd name="T36" fmla="*/ 83 w 576"/>
                <a:gd name="T37" fmla="*/ 202 h 567"/>
                <a:gd name="T38" fmla="*/ 63 w 576"/>
                <a:gd name="T39" fmla="*/ 195 h 567"/>
                <a:gd name="T40" fmla="*/ 46 w 576"/>
                <a:gd name="T41" fmla="*/ 186 h 567"/>
                <a:gd name="T42" fmla="*/ 31 w 576"/>
                <a:gd name="T43" fmla="*/ 174 h 567"/>
                <a:gd name="T44" fmla="*/ 18 w 576"/>
                <a:gd name="T45" fmla="*/ 159 h 567"/>
                <a:gd name="T46" fmla="*/ 8 w 576"/>
                <a:gd name="T47" fmla="*/ 142 h 567"/>
                <a:gd name="T48" fmla="*/ 2 w 576"/>
                <a:gd name="T49" fmla="*/ 122 h 567"/>
                <a:gd name="T50" fmla="*/ 0 w 576"/>
                <a:gd name="T51" fmla="*/ 102 h 567"/>
                <a:gd name="T52" fmla="*/ 1 w 576"/>
                <a:gd name="T53" fmla="*/ 92 h 567"/>
                <a:gd name="T54" fmla="*/ 5 w 576"/>
                <a:gd name="T55" fmla="*/ 72 h 567"/>
                <a:gd name="T56" fmla="*/ 13 w 576"/>
                <a:gd name="T57" fmla="*/ 53 h 567"/>
                <a:gd name="T58" fmla="*/ 24 w 576"/>
                <a:gd name="T59" fmla="*/ 37 h 567"/>
                <a:gd name="T60" fmla="*/ 38 w 576"/>
                <a:gd name="T61" fmla="*/ 23 h 567"/>
                <a:gd name="T62" fmla="*/ 54 w 576"/>
                <a:gd name="T63" fmla="*/ 12 h 567"/>
                <a:gd name="T64" fmla="*/ 73 w 576"/>
                <a:gd name="T65" fmla="*/ 4 h 567"/>
                <a:gd name="T66" fmla="*/ 93 w 576"/>
                <a:gd name="T67" fmla="*/ 1 h 567"/>
                <a:gd name="T68" fmla="*/ 104 w 576"/>
                <a:gd name="T69" fmla="*/ 0 h 5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6"/>
                <a:gd name="T106" fmla="*/ 0 h 567"/>
                <a:gd name="T107" fmla="*/ 576 w 576"/>
                <a:gd name="T108" fmla="*/ 567 h 5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6" h="567">
                  <a:moveTo>
                    <a:pt x="289" y="0"/>
                  </a:moveTo>
                  <a:lnTo>
                    <a:pt x="289" y="0"/>
                  </a:lnTo>
                  <a:lnTo>
                    <a:pt x="318" y="2"/>
                  </a:lnTo>
                  <a:lnTo>
                    <a:pt x="346" y="6"/>
                  </a:lnTo>
                  <a:lnTo>
                    <a:pt x="373" y="12"/>
                  </a:lnTo>
                  <a:lnTo>
                    <a:pt x="400" y="22"/>
                  </a:lnTo>
                  <a:lnTo>
                    <a:pt x="425" y="34"/>
                  </a:lnTo>
                  <a:lnTo>
                    <a:pt x="450" y="48"/>
                  </a:lnTo>
                  <a:lnTo>
                    <a:pt x="471" y="65"/>
                  </a:lnTo>
                  <a:lnTo>
                    <a:pt x="491" y="83"/>
                  </a:lnTo>
                  <a:lnTo>
                    <a:pt x="510" y="103"/>
                  </a:lnTo>
                  <a:lnTo>
                    <a:pt x="527" y="125"/>
                  </a:lnTo>
                  <a:lnTo>
                    <a:pt x="541" y="149"/>
                  </a:lnTo>
                  <a:lnTo>
                    <a:pt x="554" y="173"/>
                  </a:lnTo>
                  <a:lnTo>
                    <a:pt x="564" y="200"/>
                  </a:lnTo>
                  <a:lnTo>
                    <a:pt x="570" y="227"/>
                  </a:lnTo>
                  <a:lnTo>
                    <a:pt x="574" y="255"/>
                  </a:lnTo>
                  <a:lnTo>
                    <a:pt x="576" y="283"/>
                  </a:lnTo>
                  <a:lnTo>
                    <a:pt x="574" y="312"/>
                  </a:lnTo>
                  <a:lnTo>
                    <a:pt x="570" y="341"/>
                  </a:lnTo>
                  <a:lnTo>
                    <a:pt x="564" y="367"/>
                  </a:lnTo>
                  <a:lnTo>
                    <a:pt x="554" y="394"/>
                  </a:lnTo>
                  <a:lnTo>
                    <a:pt x="541" y="418"/>
                  </a:lnTo>
                  <a:lnTo>
                    <a:pt x="527" y="442"/>
                  </a:lnTo>
                  <a:lnTo>
                    <a:pt x="510" y="464"/>
                  </a:lnTo>
                  <a:lnTo>
                    <a:pt x="491" y="484"/>
                  </a:lnTo>
                  <a:lnTo>
                    <a:pt x="471" y="503"/>
                  </a:lnTo>
                  <a:lnTo>
                    <a:pt x="450" y="519"/>
                  </a:lnTo>
                  <a:lnTo>
                    <a:pt x="425" y="532"/>
                  </a:lnTo>
                  <a:lnTo>
                    <a:pt x="400" y="544"/>
                  </a:lnTo>
                  <a:lnTo>
                    <a:pt x="373" y="554"/>
                  </a:lnTo>
                  <a:lnTo>
                    <a:pt x="346" y="562"/>
                  </a:lnTo>
                  <a:lnTo>
                    <a:pt x="318" y="566"/>
                  </a:lnTo>
                  <a:lnTo>
                    <a:pt x="289" y="567"/>
                  </a:lnTo>
                  <a:lnTo>
                    <a:pt x="259" y="566"/>
                  </a:lnTo>
                  <a:lnTo>
                    <a:pt x="230" y="562"/>
                  </a:lnTo>
                  <a:lnTo>
                    <a:pt x="203" y="554"/>
                  </a:lnTo>
                  <a:lnTo>
                    <a:pt x="176" y="544"/>
                  </a:lnTo>
                  <a:lnTo>
                    <a:pt x="151" y="532"/>
                  </a:lnTo>
                  <a:lnTo>
                    <a:pt x="128" y="519"/>
                  </a:lnTo>
                  <a:lnTo>
                    <a:pt x="105" y="503"/>
                  </a:lnTo>
                  <a:lnTo>
                    <a:pt x="85" y="484"/>
                  </a:lnTo>
                  <a:lnTo>
                    <a:pt x="66" y="464"/>
                  </a:lnTo>
                  <a:lnTo>
                    <a:pt x="50" y="442"/>
                  </a:lnTo>
                  <a:lnTo>
                    <a:pt x="35" y="418"/>
                  </a:lnTo>
                  <a:lnTo>
                    <a:pt x="23" y="394"/>
                  </a:lnTo>
                  <a:lnTo>
                    <a:pt x="14" y="367"/>
                  </a:lnTo>
                  <a:lnTo>
                    <a:pt x="6" y="341"/>
                  </a:lnTo>
                  <a:lnTo>
                    <a:pt x="2" y="312"/>
                  </a:lnTo>
                  <a:lnTo>
                    <a:pt x="0" y="283"/>
                  </a:lnTo>
                  <a:lnTo>
                    <a:pt x="2" y="255"/>
                  </a:lnTo>
                  <a:lnTo>
                    <a:pt x="6" y="227"/>
                  </a:lnTo>
                  <a:lnTo>
                    <a:pt x="14" y="200"/>
                  </a:lnTo>
                  <a:lnTo>
                    <a:pt x="23" y="173"/>
                  </a:lnTo>
                  <a:lnTo>
                    <a:pt x="35" y="149"/>
                  </a:lnTo>
                  <a:lnTo>
                    <a:pt x="50" y="125"/>
                  </a:lnTo>
                  <a:lnTo>
                    <a:pt x="66" y="103"/>
                  </a:lnTo>
                  <a:lnTo>
                    <a:pt x="85" y="83"/>
                  </a:lnTo>
                  <a:lnTo>
                    <a:pt x="105" y="65"/>
                  </a:lnTo>
                  <a:lnTo>
                    <a:pt x="128" y="48"/>
                  </a:lnTo>
                  <a:lnTo>
                    <a:pt x="151" y="34"/>
                  </a:lnTo>
                  <a:lnTo>
                    <a:pt x="176" y="22"/>
                  </a:lnTo>
                  <a:lnTo>
                    <a:pt x="203" y="12"/>
                  </a:lnTo>
                  <a:lnTo>
                    <a:pt x="230" y="6"/>
                  </a:lnTo>
                  <a:lnTo>
                    <a:pt x="259" y="2"/>
                  </a:lnTo>
                  <a:lnTo>
                    <a:pt x="289" y="0"/>
                  </a:lnTo>
                  <a:close/>
                </a:path>
              </a:pathLst>
            </a:custGeom>
            <a:solidFill>
              <a:srgbClr val="FCD300"/>
            </a:solidFill>
            <a:ln w="9525">
              <a:noFill/>
              <a:round/>
              <a:headEnd/>
              <a:tailEnd/>
            </a:ln>
          </p:spPr>
          <p:txBody>
            <a:bodyPr/>
            <a:lstStyle/>
            <a:p>
              <a:endParaRPr lang="fr-FR"/>
            </a:p>
          </p:txBody>
        </p:sp>
        <p:sp>
          <p:nvSpPr>
            <p:cNvPr id="22569" name="Freeform 193"/>
            <p:cNvSpPr>
              <a:spLocks/>
            </p:cNvSpPr>
            <p:nvPr/>
          </p:nvSpPr>
          <p:spPr bwMode="auto">
            <a:xfrm flipH="1">
              <a:off x="319" y="3557"/>
              <a:ext cx="348" cy="343"/>
            </a:xfrm>
            <a:custGeom>
              <a:avLst/>
              <a:gdLst>
                <a:gd name="T0" fmla="*/ 105 w 579"/>
                <a:gd name="T1" fmla="*/ 0 h 570"/>
                <a:gd name="T2" fmla="*/ 126 w 579"/>
                <a:gd name="T3" fmla="*/ 2 h 570"/>
                <a:gd name="T4" fmla="*/ 145 w 579"/>
                <a:gd name="T5" fmla="*/ 8 h 570"/>
                <a:gd name="T6" fmla="*/ 163 w 579"/>
                <a:gd name="T7" fmla="*/ 17 h 570"/>
                <a:gd name="T8" fmla="*/ 179 w 579"/>
                <a:gd name="T9" fmla="*/ 31 h 570"/>
                <a:gd name="T10" fmla="*/ 191 w 579"/>
                <a:gd name="T11" fmla="*/ 45 h 570"/>
                <a:gd name="T12" fmla="*/ 201 w 579"/>
                <a:gd name="T13" fmla="*/ 63 h 570"/>
                <a:gd name="T14" fmla="*/ 207 w 579"/>
                <a:gd name="T15" fmla="*/ 82 h 570"/>
                <a:gd name="T16" fmla="*/ 209 w 579"/>
                <a:gd name="T17" fmla="*/ 104 h 570"/>
                <a:gd name="T18" fmla="*/ 209 w 579"/>
                <a:gd name="T19" fmla="*/ 114 h 570"/>
                <a:gd name="T20" fmla="*/ 204 w 579"/>
                <a:gd name="T21" fmla="*/ 134 h 570"/>
                <a:gd name="T22" fmla="*/ 197 w 579"/>
                <a:gd name="T23" fmla="*/ 152 h 570"/>
                <a:gd name="T24" fmla="*/ 185 w 579"/>
                <a:gd name="T25" fmla="*/ 168 h 570"/>
                <a:gd name="T26" fmla="*/ 171 w 579"/>
                <a:gd name="T27" fmla="*/ 183 h 570"/>
                <a:gd name="T28" fmla="*/ 154 w 579"/>
                <a:gd name="T29" fmla="*/ 194 h 570"/>
                <a:gd name="T30" fmla="*/ 135 w 579"/>
                <a:gd name="T31" fmla="*/ 202 h 570"/>
                <a:gd name="T32" fmla="*/ 115 w 579"/>
                <a:gd name="T33" fmla="*/ 206 h 570"/>
                <a:gd name="T34" fmla="*/ 105 w 579"/>
                <a:gd name="T35" fmla="*/ 206 h 570"/>
                <a:gd name="T36" fmla="*/ 84 w 579"/>
                <a:gd name="T37" fmla="*/ 204 h 570"/>
                <a:gd name="T38" fmla="*/ 64 w 579"/>
                <a:gd name="T39" fmla="*/ 199 h 570"/>
                <a:gd name="T40" fmla="*/ 46 w 579"/>
                <a:gd name="T41" fmla="*/ 189 h 570"/>
                <a:gd name="T42" fmla="*/ 31 w 579"/>
                <a:gd name="T43" fmla="*/ 176 h 570"/>
                <a:gd name="T44" fmla="*/ 17 w 579"/>
                <a:gd name="T45" fmla="*/ 161 h 570"/>
                <a:gd name="T46" fmla="*/ 8 w 579"/>
                <a:gd name="T47" fmla="*/ 143 h 570"/>
                <a:gd name="T48" fmla="*/ 2 w 579"/>
                <a:gd name="T49" fmla="*/ 124 h 570"/>
                <a:gd name="T50" fmla="*/ 0 w 579"/>
                <a:gd name="T51" fmla="*/ 104 h 570"/>
                <a:gd name="T52" fmla="*/ 1 w 579"/>
                <a:gd name="T53" fmla="*/ 92 h 570"/>
                <a:gd name="T54" fmla="*/ 5 w 579"/>
                <a:gd name="T55" fmla="*/ 73 h 570"/>
                <a:gd name="T56" fmla="*/ 13 w 579"/>
                <a:gd name="T57" fmla="*/ 54 h 570"/>
                <a:gd name="T58" fmla="*/ 24 w 579"/>
                <a:gd name="T59" fmla="*/ 38 h 570"/>
                <a:gd name="T60" fmla="*/ 38 w 579"/>
                <a:gd name="T61" fmla="*/ 23 h 570"/>
                <a:gd name="T62" fmla="*/ 55 w 579"/>
                <a:gd name="T63" fmla="*/ 12 h 570"/>
                <a:gd name="T64" fmla="*/ 74 w 579"/>
                <a:gd name="T65" fmla="*/ 5 h 570"/>
                <a:gd name="T66" fmla="*/ 94 w 579"/>
                <a:gd name="T67" fmla="*/ 1 h 570"/>
                <a:gd name="T68" fmla="*/ 105 w 579"/>
                <a:gd name="T69" fmla="*/ 0 h 5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9"/>
                <a:gd name="T106" fmla="*/ 0 h 570"/>
                <a:gd name="T107" fmla="*/ 579 w 579"/>
                <a:gd name="T108" fmla="*/ 570 h 5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9" h="570">
                  <a:moveTo>
                    <a:pt x="289" y="0"/>
                  </a:moveTo>
                  <a:lnTo>
                    <a:pt x="289" y="0"/>
                  </a:lnTo>
                  <a:lnTo>
                    <a:pt x="319" y="2"/>
                  </a:lnTo>
                  <a:lnTo>
                    <a:pt x="347" y="6"/>
                  </a:lnTo>
                  <a:lnTo>
                    <a:pt x="375" y="13"/>
                  </a:lnTo>
                  <a:lnTo>
                    <a:pt x="402" y="22"/>
                  </a:lnTo>
                  <a:lnTo>
                    <a:pt x="427" y="34"/>
                  </a:lnTo>
                  <a:lnTo>
                    <a:pt x="452" y="49"/>
                  </a:lnTo>
                  <a:lnTo>
                    <a:pt x="473" y="65"/>
                  </a:lnTo>
                  <a:lnTo>
                    <a:pt x="494" y="84"/>
                  </a:lnTo>
                  <a:lnTo>
                    <a:pt x="512" y="104"/>
                  </a:lnTo>
                  <a:lnTo>
                    <a:pt x="529" y="125"/>
                  </a:lnTo>
                  <a:lnTo>
                    <a:pt x="544" y="150"/>
                  </a:lnTo>
                  <a:lnTo>
                    <a:pt x="556" y="174"/>
                  </a:lnTo>
                  <a:lnTo>
                    <a:pt x="566" y="201"/>
                  </a:lnTo>
                  <a:lnTo>
                    <a:pt x="572" y="227"/>
                  </a:lnTo>
                  <a:lnTo>
                    <a:pt x="578" y="255"/>
                  </a:lnTo>
                  <a:lnTo>
                    <a:pt x="579" y="285"/>
                  </a:lnTo>
                  <a:lnTo>
                    <a:pt x="578" y="314"/>
                  </a:lnTo>
                  <a:lnTo>
                    <a:pt x="572" y="343"/>
                  </a:lnTo>
                  <a:lnTo>
                    <a:pt x="566" y="369"/>
                  </a:lnTo>
                  <a:lnTo>
                    <a:pt x="556" y="396"/>
                  </a:lnTo>
                  <a:lnTo>
                    <a:pt x="544" y="420"/>
                  </a:lnTo>
                  <a:lnTo>
                    <a:pt x="529" y="444"/>
                  </a:lnTo>
                  <a:lnTo>
                    <a:pt x="512" y="466"/>
                  </a:lnTo>
                  <a:lnTo>
                    <a:pt x="494" y="486"/>
                  </a:lnTo>
                  <a:lnTo>
                    <a:pt x="473" y="505"/>
                  </a:lnTo>
                  <a:lnTo>
                    <a:pt x="452" y="521"/>
                  </a:lnTo>
                  <a:lnTo>
                    <a:pt x="427" y="535"/>
                  </a:lnTo>
                  <a:lnTo>
                    <a:pt x="402" y="548"/>
                  </a:lnTo>
                  <a:lnTo>
                    <a:pt x="375" y="557"/>
                  </a:lnTo>
                  <a:lnTo>
                    <a:pt x="347" y="564"/>
                  </a:lnTo>
                  <a:lnTo>
                    <a:pt x="319" y="569"/>
                  </a:lnTo>
                  <a:lnTo>
                    <a:pt x="289" y="570"/>
                  </a:lnTo>
                  <a:lnTo>
                    <a:pt x="260" y="569"/>
                  </a:lnTo>
                  <a:lnTo>
                    <a:pt x="232" y="564"/>
                  </a:lnTo>
                  <a:lnTo>
                    <a:pt x="204" y="557"/>
                  </a:lnTo>
                  <a:lnTo>
                    <a:pt x="177" y="548"/>
                  </a:lnTo>
                  <a:lnTo>
                    <a:pt x="151" y="535"/>
                  </a:lnTo>
                  <a:lnTo>
                    <a:pt x="127" y="521"/>
                  </a:lnTo>
                  <a:lnTo>
                    <a:pt x="106" y="505"/>
                  </a:lnTo>
                  <a:lnTo>
                    <a:pt x="86" y="486"/>
                  </a:lnTo>
                  <a:lnTo>
                    <a:pt x="67" y="466"/>
                  </a:lnTo>
                  <a:lnTo>
                    <a:pt x="49" y="444"/>
                  </a:lnTo>
                  <a:lnTo>
                    <a:pt x="35" y="420"/>
                  </a:lnTo>
                  <a:lnTo>
                    <a:pt x="23" y="396"/>
                  </a:lnTo>
                  <a:lnTo>
                    <a:pt x="13" y="369"/>
                  </a:lnTo>
                  <a:lnTo>
                    <a:pt x="6" y="343"/>
                  </a:lnTo>
                  <a:lnTo>
                    <a:pt x="1" y="314"/>
                  </a:lnTo>
                  <a:lnTo>
                    <a:pt x="0" y="285"/>
                  </a:lnTo>
                  <a:lnTo>
                    <a:pt x="1" y="255"/>
                  </a:lnTo>
                  <a:lnTo>
                    <a:pt x="6" y="227"/>
                  </a:lnTo>
                  <a:lnTo>
                    <a:pt x="13" y="201"/>
                  </a:lnTo>
                  <a:lnTo>
                    <a:pt x="23" y="174"/>
                  </a:lnTo>
                  <a:lnTo>
                    <a:pt x="35" y="150"/>
                  </a:lnTo>
                  <a:lnTo>
                    <a:pt x="49" y="125"/>
                  </a:lnTo>
                  <a:lnTo>
                    <a:pt x="67" y="104"/>
                  </a:lnTo>
                  <a:lnTo>
                    <a:pt x="86" y="84"/>
                  </a:lnTo>
                  <a:lnTo>
                    <a:pt x="106" y="65"/>
                  </a:lnTo>
                  <a:lnTo>
                    <a:pt x="127" y="49"/>
                  </a:lnTo>
                  <a:lnTo>
                    <a:pt x="151" y="34"/>
                  </a:lnTo>
                  <a:lnTo>
                    <a:pt x="177" y="22"/>
                  </a:lnTo>
                  <a:lnTo>
                    <a:pt x="204" y="13"/>
                  </a:lnTo>
                  <a:lnTo>
                    <a:pt x="232" y="6"/>
                  </a:lnTo>
                  <a:lnTo>
                    <a:pt x="260" y="2"/>
                  </a:lnTo>
                  <a:lnTo>
                    <a:pt x="289" y="0"/>
                  </a:lnTo>
                  <a:close/>
                </a:path>
              </a:pathLst>
            </a:custGeom>
            <a:solidFill>
              <a:srgbClr val="FCCD00"/>
            </a:solidFill>
            <a:ln w="9525">
              <a:noFill/>
              <a:round/>
              <a:headEnd/>
              <a:tailEnd/>
            </a:ln>
          </p:spPr>
          <p:txBody>
            <a:bodyPr/>
            <a:lstStyle/>
            <a:p>
              <a:endParaRPr lang="fr-FR"/>
            </a:p>
          </p:txBody>
        </p:sp>
        <p:sp>
          <p:nvSpPr>
            <p:cNvPr id="22570" name="Freeform 194"/>
            <p:cNvSpPr>
              <a:spLocks/>
            </p:cNvSpPr>
            <p:nvPr/>
          </p:nvSpPr>
          <p:spPr bwMode="auto">
            <a:xfrm flipH="1">
              <a:off x="319" y="3556"/>
              <a:ext cx="349" cy="344"/>
            </a:xfrm>
            <a:custGeom>
              <a:avLst/>
              <a:gdLst>
                <a:gd name="T0" fmla="*/ 105 w 582"/>
                <a:gd name="T1" fmla="*/ 0 h 572"/>
                <a:gd name="T2" fmla="*/ 126 w 582"/>
                <a:gd name="T3" fmla="*/ 2 h 572"/>
                <a:gd name="T4" fmla="*/ 146 w 582"/>
                <a:gd name="T5" fmla="*/ 8 h 572"/>
                <a:gd name="T6" fmla="*/ 164 w 582"/>
                <a:gd name="T7" fmla="*/ 18 h 572"/>
                <a:gd name="T8" fmla="*/ 179 w 582"/>
                <a:gd name="T9" fmla="*/ 31 h 572"/>
                <a:gd name="T10" fmla="*/ 191 w 582"/>
                <a:gd name="T11" fmla="*/ 46 h 572"/>
                <a:gd name="T12" fmla="*/ 201 w 582"/>
                <a:gd name="T13" fmla="*/ 64 h 572"/>
                <a:gd name="T14" fmla="*/ 207 w 582"/>
                <a:gd name="T15" fmla="*/ 83 h 572"/>
                <a:gd name="T16" fmla="*/ 209 w 582"/>
                <a:gd name="T17" fmla="*/ 104 h 572"/>
                <a:gd name="T18" fmla="*/ 209 w 582"/>
                <a:gd name="T19" fmla="*/ 114 h 572"/>
                <a:gd name="T20" fmla="*/ 205 w 582"/>
                <a:gd name="T21" fmla="*/ 134 h 572"/>
                <a:gd name="T22" fmla="*/ 197 w 582"/>
                <a:gd name="T23" fmla="*/ 153 h 572"/>
                <a:gd name="T24" fmla="*/ 185 w 582"/>
                <a:gd name="T25" fmla="*/ 170 h 572"/>
                <a:gd name="T26" fmla="*/ 171 w 582"/>
                <a:gd name="T27" fmla="*/ 184 h 572"/>
                <a:gd name="T28" fmla="*/ 155 w 582"/>
                <a:gd name="T29" fmla="*/ 195 h 572"/>
                <a:gd name="T30" fmla="*/ 136 w 582"/>
                <a:gd name="T31" fmla="*/ 203 h 572"/>
                <a:gd name="T32" fmla="*/ 115 w 582"/>
                <a:gd name="T33" fmla="*/ 206 h 572"/>
                <a:gd name="T34" fmla="*/ 105 w 582"/>
                <a:gd name="T35" fmla="*/ 207 h 572"/>
                <a:gd name="T36" fmla="*/ 84 w 582"/>
                <a:gd name="T37" fmla="*/ 205 h 572"/>
                <a:gd name="T38" fmla="*/ 64 w 582"/>
                <a:gd name="T39" fmla="*/ 199 h 572"/>
                <a:gd name="T40" fmla="*/ 46 w 582"/>
                <a:gd name="T41" fmla="*/ 189 h 572"/>
                <a:gd name="T42" fmla="*/ 31 w 582"/>
                <a:gd name="T43" fmla="*/ 177 h 572"/>
                <a:gd name="T44" fmla="*/ 19 w 582"/>
                <a:gd name="T45" fmla="*/ 161 h 572"/>
                <a:gd name="T46" fmla="*/ 8 w 582"/>
                <a:gd name="T47" fmla="*/ 144 h 572"/>
                <a:gd name="T48" fmla="*/ 2 w 582"/>
                <a:gd name="T49" fmla="*/ 124 h 572"/>
                <a:gd name="T50" fmla="*/ 0 w 582"/>
                <a:gd name="T51" fmla="*/ 104 h 572"/>
                <a:gd name="T52" fmla="*/ 1 w 582"/>
                <a:gd name="T53" fmla="*/ 93 h 572"/>
                <a:gd name="T54" fmla="*/ 5 w 582"/>
                <a:gd name="T55" fmla="*/ 73 h 572"/>
                <a:gd name="T56" fmla="*/ 13 w 582"/>
                <a:gd name="T57" fmla="*/ 54 h 572"/>
                <a:gd name="T58" fmla="*/ 24 w 582"/>
                <a:gd name="T59" fmla="*/ 38 h 572"/>
                <a:gd name="T60" fmla="*/ 38 w 582"/>
                <a:gd name="T61" fmla="*/ 24 h 572"/>
                <a:gd name="T62" fmla="*/ 55 w 582"/>
                <a:gd name="T63" fmla="*/ 13 h 572"/>
                <a:gd name="T64" fmla="*/ 74 w 582"/>
                <a:gd name="T65" fmla="*/ 5 h 572"/>
                <a:gd name="T66" fmla="*/ 94 w 582"/>
                <a:gd name="T67" fmla="*/ 1 h 572"/>
                <a:gd name="T68" fmla="*/ 105 w 582"/>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572"/>
                <a:gd name="T107" fmla="*/ 582 w 582"/>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572">
                  <a:moveTo>
                    <a:pt x="291" y="0"/>
                  </a:moveTo>
                  <a:lnTo>
                    <a:pt x="291" y="0"/>
                  </a:lnTo>
                  <a:lnTo>
                    <a:pt x="321" y="2"/>
                  </a:lnTo>
                  <a:lnTo>
                    <a:pt x="350" y="6"/>
                  </a:lnTo>
                  <a:lnTo>
                    <a:pt x="378" y="14"/>
                  </a:lnTo>
                  <a:lnTo>
                    <a:pt x="405" y="23"/>
                  </a:lnTo>
                  <a:lnTo>
                    <a:pt x="430" y="35"/>
                  </a:lnTo>
                  <a:lnTo>
                    <a:pt x="455" y="50"/>
                  </a:lnTo>
                  <a:lnTo>
                    <a:pt x="476" y="66"/>
                  </a:lnTo>
                  <a:lnTo>
                    <a:pt x="497" y="85"/>
                  </a:lnTo>
                  <a:lnTo>
                    <a:pt x="516" y="105"/>
                  </a:lnTo>
                  <a:lnTo>
                    <a:pt x="532" y="126"/>
                  </a:lnTo>
                  <a:lnTo>
                    <a:pt x="547" y="150"/>
                  </a:lnTo>
                  <a:lnTo>
                    <a:pt x="559" y="176"/>
                  </a:lnTo>
                  <a:lnTo>
                    <a:pt x="570" y="201"/>
                  </a:lnTo>
                  <a:lnTo>
                    <a:pt x="577" y="229"/>
                  </a:lnTo>
                  <a:lnTo>
                    <a:pt x="581" y="257"/>
                  </a:lnTo>
                  <a:lnTo>
                    <a:pt x="582" y="287"/>
                  </a:lnTo>
                  <a:lnTo>
                    <a:pt x="581" y="316"/>
                  </a:lnTo>
                  <a:lnTo>
                    <a:pt x="577" y="345"/>
                  </a:lnTo>
                  <a:lnTo>
                    <a:pt x="570" y="371"/>
                  </a:lnTo>
                  <a:lnTo>
                    <a:pt x="559" y="398"/>
                  </a:lnTo>
                  <a:lnTo>
                    <a:pt x="547" y="422"/>
                  </a:lnTo>
                  <a:lnTo>
                    <a:pt x="532" y="446"/>
                  </a:lnTo>
                  <a:lnTo>
                    <a:pt x="516" y="469"/>
                  </a:lnTo>
                  <a:lnTo>
                    <a:pt x="497" y="489"/>
                  </a:lnTo>
                  <a:lnTo>
                    <a:pt x="476" y="508"/>
                  </a:lnTo>
                  <a:lnTo>
                    <a:pt x="455" y="524"/>
                  </a:lnTo>
                  <a:lnTo>
                    <a:pt x="430" y="539"/>
                  </a:lnTo>
                  <a:lnTo>
                    <a:pt x="405" y="551"/>
                  </a:lnTo>
                  <a:lnTo>
                    <a:pt x="378" y="560"/>
                  </a:lnTo>
                  <a:lnTo>
                    <a:pt x="350" y="567"/>
                  </a:lnTo>
                  <a:lnTo>
                    <a:pt x="321" y="571"/>
                  </a:lnTo>
                  <a:lnTo>
                    <a:pt x="291" y="572"/>
                  </a:lnTo>
                  <a:lnTo>
                    <a:pt x="262" y="571"/>
                  </a:lnTo>
                  <a:lnTo>
                    <a:pt x="233" y="567"/>
                  </a:lnTo>
                  <a:lnTo>
                    <a:pt x="205" y="560"/>
                  </a:lnTo>
                  <a:lnTo>
                    <a:pt x="178" y="551"/>
                  </a:lnTo>
                  <a:lnTo>
                    <a:pt x="153" y="539"/>
                  </a:lnTo>
                  <a:lnTo>
                    <a:pt x="129" y="524"/>
                  </a:lnTo>
                  <a:lnTo>
                    <a:pt x="107" y="508"/>
                  </a:lnTo>
                  <a:lnTo>
                    <a:pt x="86" y="489"/>
                  </a:lnTo>
                  <a:lnTo>
                    <a:pt x="67" y="469"/>
                  </a:lnTo>
                  <a:lnTo>
                    <a:pt x="51" y="446"/>
                  </a:lnTo>
                  <a:lnTo>
                    <a:pt x="36" y="422"/>
                  </a:lnTo>
                  <a:lnTo>
                    <a:pt x="24" y="398"/>
                  </a:lnTo>
                  <a:lnTo>
                    <a:pt x="14" y="371"/>
                  </a:lnTo>
                  <a:lnTo>
                    <a:pt x="7" y="345"/>
                  </a:lnTo>
                  <a:lnTo>
                    <a:pt x="3" y="316"/>
                  </a:lnTo>
                  <a:lnTo>
                    <a:pt x="0" y="287"/>
                  </a:lnTo>
                  <a:lnTo>
                    <a:pt x="3" y="257"/>
                  </a:lnTo>
                  <a:lnTo>
                    <a:pt x="7" y="229"/>
                  </a:lnTo>
                  <a:lnTo>
                    <a:pt x="14" y="201"/>
                  </a:lnTo>
                  <a:lnTo>
                    <a:pt x="24" y="176"/>
                  </a:lnTo>
                  <a:lnTo>
                    <a:pt x="36" y="150"/>
                  </a:lnTo>
                  <a:lnTo>
                    <a:pt x="51" y="126"/>
                  </a:lnTo>
                  <a:lnTo>
                    <a:pt x="67" y="105"/>
                  </a:lnTo>
                  <a:lnTo>
                    <a:pt x="86" y="85"/>
                  </a:lnTo>
                  <a:lnTo>
                    <a:pt x="107" y="66"/>
                  </a:lnTo>
                  <a:lnTo>
                    <a:pt x="129" y="50"/>
                  </a:lnTo>
                  <a:lnTo>
                    <a:pt x="153" y="35"/>
                  </a:lnTo>
                  <a:lnTo>
                    <a:pt x="178" y="23"/>
                  </a:lnTo>
                  <a:lnTo>
                    <a:pt x="205" y="14"/>
                  </a:lnTo>
                  <a:lnTo>
                    <a:pt x="233" y="6"/>
                  </a:lnTo>
                  <a:lnTo>
                    <a:pt x="262" y="2"/>
                  </a:lnTo>
                  <a:lnTo>
                    <a:pt x="291" y="0"/>
                  </a:lnTo>
                  <a:close/>
                </a:path>
              </a:pathLst>
            </a:custGeom>
            <a:solidFill>
              <a:srgbClr val="FCC700"/>
            </a:solidFill>
            <a:ln w="9525">
              <a:noFill/>
              <a:round/>
              <a:headEnd/>
              <a:tailEnd/>
            </a:ln>
          </p:spPr>
          <p:txBody>
            <a:bodyPr/>
            <a:lstStyle/>
            <a:p>
              <a:endParaRPr lang="fr-FR"/>
            </a:p>
          </p:txBody>
        </p:sp>
        <p:sp>
          <p:nvSpPr>
            <p:cNvPr id="22571" name="Freeform 195"/>
            <p:cNvSpPr>
              <a:spLocks/>
            </p:cNvSpPr>
            <p:nvPr/>
          </p:nvSpPr>
          <p:spPr bwMode="auto">
            <a:xfrm flipH="1">
              <a:off x="318" y="3556"/>
              <a:ext cx="351" cy="345"/>
            </a:xfrm>
            <a:custGeom>
              <a:avLst/>
              <a:gdLst>
                <a:gd name="T0" fmla="*/ 106 w 584"/>
                <a:gd name="T1" fmla="*/ 0 h 575"/>
                <a:gd name="T2" fmla="*/ 127 w 584"/>
                <a:gd name="T3" fmla="*/ 2 h 575"/>
                <a:gd name="T4" fmla="*/ 146 w 584"/>
                <a:gd name="T5" fmla="*/ 8 h 575"/>
                <a:gd name="T6" fmla="*/ 164 w 584"/>
                <a:gd name="T7" fmla="*/ 17 h 575"/>
                <a:gd name="T8" fmla="*/ 180 w 584"/>
                <a:gd name="T9" fmla="*/ 30 h 575"/>
                <a:gd name="T10" fmla="*/ 192 w 584"/>
                <a:gd name="T11" fmla="*/ 46 h 575"/>
                <a:gd name="T12" fmla="*/ 203 w 584"/>
                <a:gd name="T13" fmla="*/ 63 h 575"/>
                <a:gd name="T14" fmla="*/ 209 w 584"/>
                <a:gd name="T15" fmla="*/ 82 h 575"/>
                <a:gd name="T16" fmla="*/ 211 w 584"/>
                <a:gd name="T17" fmla="*/ 103 h 575"/>
                <a:gd name="T18" fmla="*/ 210 w 584"/>
                <a:gd name="T19" fmla="*/ 114 h 575"/>
                <a:gd name="T20" fmla="*/ 206 w 584"/>
                <a:gd name="T21" fmla="*/ 134 h 575"/>
                <a:gd name="T22" fmla="*/ 198 w 584"/>
                <a:gd name="T23" fmla="*/ 153 h 575"/>
                <a:gd name="T24" fmla="*/ 187 w 584"/>
                <a:gd name="T25" fmla="*/ 169 h 575"/>
                <a:gd name="T26" fmla="*/ 172 w 584"/>
                <a:gd name="T27" fmla="*/ 183 h 575"/>
                <a:gd name="T28" fmla="*/ 155 w 584"/>
                <a:gd name="T29" fmla="*/ 194 h 575"/>
                <a:gd name="T30" fmla="*/ 136 w 584"/>
                <a:gd name="T31" fmla="*/ 202 h 575"/>
                <a:gd name="T32" fmla="*/ 117 w 584"/>
                <a:gd name="T33" fmla="*/ 206 h 575"/>
                <a:gd name="T34" fmla="*/ 106 w 584"/>
                <a:gd name="T35" fmla="*/ 207 h 575"/>
                <a:gd name="T36" fmla="*/ 84 w 584"/>
                <a:gd name="T37" fmla="*/ 205 h 575"/>
                <a:gd name="T38" fmla="*/ 64 w 584"/>
                <a:gd name="T39" fmla="*/ 199 h 575"/>
                <a:gd name="T40" fmla="*/ 46 w 584"/>
                <a:gd name="T41" fmla="*/ 189 h 575"/>
                <a:gd name="T42" fmla="*/ 31 w 584"/>
                <a:gd name="T43" fmla="*/ 176 h 575"/>
                <a:gd name="T44" fmla="*/ 17 w 584"/>
                <a:gd name="T45" fmla="*/ 161 h 575"/>
                <a:gd name="T46" fmla="*/ 8 w 584"/>
                <a:gd name="T47" fmla="*/ 143 h 575"/>
                <a:gd name="T48" fmla="*/ 2 w 584"/>
                <a:gd name="T49" fmla="*/ 125 h 575"/>
                <a:gd name="T50" fmla="*/ 0 w 584"/>
                <a:gd name="T51" fmla="*/ 103 h 575"/>
                <a:gd name="T52" fmla="*/ 1 w 584"/>
                <a:gd name="T53" fmla="*/ 92 h 575"/>
                <a:gd name="T54" fmla="*/ 5 w 584"/>
                <a:gd name="T55" fmla="*/ 73 h 575"/>
                <a:gd name="T56" fmla="*/ 13 w 584"/>
                <a:gd name="T57" fmla="*/ 54 h 575"/>
                <a:gd name="T58" fmla="*/ 24 w 584"/>
                <a:gd name="T59" fmla="*/ 37 h 575"/>
                <a:gd name="T60" fmla="*/ 38 w 584"/>
                <a:gd name="T61" fmla="*/ 23 h 575"/>
                <a:gd name="T62" fmla="*/ 55 w 584"/>
                <a:gd name="T63" fmla="*/ 13 h 575"/>
                <a:gd name="T64" fmla="*/ 74 w 584"/>
                <a:gd name="T65" fmla="*/ 4 h 575"/>
                <a:gd name="T66" fmla="*/ 94 w 584"/>
                <a:gd name="T67" fmla="*/ 1 h 575"/>
                <a:gd name="T68" fmla="*/ 106 w 584"/>
                <a:gd name="T69" fmla="*/ 0 h 57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4"/>
                <a:gd name="T106" fmla="*/ 0 h 575"/>
                <a:gd name="T107" fmla="*/ 584 w 584"/>
                <a:gd name="T108" fmla="*/ 575 h 57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4" h="575">
                  <a:moveTo>
                    <a:pt x="292" y="0"/>
                  </a:moveTo>
                  <a:lnTo>
                    <a:pt x="292" y="0"/>
                  </a:lnTo>
                  <a:lnTo>
                    <a:pt x="322" y="1"/>
                  </a:lnTo>
                  <a:lnTo>
                    <a:pt x="351" y="5"/>
                  </a:lnTo>
                  <a:lnTo>
                    <a:pt x="378" y="12"/>
                  </a:lnTo>
                  <a:lnTo>
                    <a:pt x="405" y="23"/>
                  </a:lnTo>
                  <a:lnTo>
                    <a:pt x="430" y="35"/>
                  </a:lnTo>
                  <a:lnTo>
                    <a:pt x="454" y="48"/>
                  </a:lnTo>
                  <a:lnTo>
                    <a:pt x="477" y="65"/>
                  </a:lnTo>
                  <a:lnTo>
                    <a:pt x="498" y="84"/>
                  </a:lnTo>
                  <a:lnTo>
                    <a:pt x="517" y="104"/>
                  </a:lnTo>
                  <a:lnTo>
                    <a:pt x="533" y="126"/>
                  </a:lnTo>
                  <a:lnTo>
                    <a:pt x="548" y="150"/>
                  </a:lnTo>
                  <a:lnTo>
                    <a:pt x="562" y="175"/>
                  </a:lnTo>
                  <a:lnTo>
                    <a:pt x="571" y="202"/>
                  </a:lnTo>
                  <a:lnTo>
                    <a:pt x="578" y="229"/>
                  </a:lnTo>
                  <a:lnTo>
                    <a:pt x="583" y="257"/>
                  </a:lnTo>
                  <a:lnTo>
                    <a:pt x="584" y="287"/>
                  </a:lnTo>
                  <a:lnTo>
                    <a:pt x="583" y="316"/>
                  </a:lnTo>
                  <a:lnTo>
                    <a:pt x="578" y="346"/>
                  </a:lnTo>
                  <a:lnTo>
                    <a:pt x="571" y="372"/>
                  </a:lnTo>
                  <a:lnTo>
                    <a:pt x="562" y="399"/>
                  </a:lnTo>
                  <a:lnTo>
                    <a:pt x="548" y="425"/>
                  </a:lnTo>
                  <a:lnTo>
                    <a:pt x="533" y="447"/>
                  </a:lnTo>
                  <a:lnTo>
                    <a:pt x="517" y="470"/>
                  </a:lnTo>
                  <a:lnTo>
                    <a:pt x="498" y="490"/>
                  </a:lnTo>
                  <a:lnTo>
                    <a:pt x="477" y="509"/>
                  </a:lnTo>
                  <a:lnTo>
                    <a:pt x="454" y="525"/>
                  </a:lnTo>
                  <a:lnTo>
                    <a:pt x="430" y="540"/>
                  </a:lnTo>
                  <a:lnTo>
                    <a:pt x="405" y="552"/>
                  </a:lnTo>
                  <a:lnTo>
                    <a:pt x="378" y="561"/>
                  </a:lnTo>
                  <a:lnTo>
                    <a:pt x="351" y="569"/>
                  </a:lnTo>
                  <a:lnTo>
                    <a:pt x="322" y="573"/>
                  </a:lnTo>
                  <a:lnTo>
                    <a:pt x="292" y="575"/>
                  </a:lnTo>
                  <a:lnTo>
                    <a:pt x="261" y="573"/>
                  </a:lnTo>
                  <a:lnTo>
                    <a:pt x="233" y="569"/>
                  </a:lnTo>
                  <a:lnTo>
                    <a:pt x="205" y="561"/>
                  </a:lnTo>
                  <a:lnTo>
                    <a:pt x="178" y="552"/>
                  </a:lnTo>
                  <a:lnTo>
                    <a:pt x="153" y="540"/>
                  </a:lnTo>
                  <a:lnTo>
                    <a:pt x="128" y="525"/>
                  </a:lnTo>
                  <a:lnTo>
                    <a:pt x="106" y="509"/>
                  </a:lnTo>
                  <a:lnTo>
                    <a:pt x="86" y="490"/>
                  </a:lnTo>
                  <a:lnTo>
                    <a:pt x="67" y="470"/>
                  </a:lnTo>
                  <a:lnTo>
                    <a:pt x="49" y="447"/>
                  </a:lnTo>
                  <a:lnTo>
                    <a:pt x="35" y="425"/>
                  </a:lnTo>
                  <a:lnTo>
                    <a:pt x="23" y="399"/>
                  </a:lnTo>
                  <a:lnTo>
                    <a:pt x="13" y="372"/>
                  </a:lnTo>
                  <a:lnTo>
                    <a:pt x="5" y="346"/>
                  </a:lnTo>
                  <a:lnTo>
                    <a:pt x="1" y="316"/>
                  </a:lnTo>
                  <a:lnTo>
                    <a:pt x="0" y="287"/>
                  </a:lnTo>
                  <a:lnTo>
                    <a:pt x="1" y="257"/>
                  </a:lnTo>
                  <a:lnTo>
                    <a:pt x="5" y="229"/>
                  </a:lnTo>
                  <a:lnTo>
                    <a:pt x="13" y="202"/>
                  </a:lnTo>
                  <a:lnTo>
                    <a:pt x="23" y="175"/>
                  </a:lnTo>
                  <a:lnTo>
                    <a:pt x="35" y="150"/>
                  </a:lnTo>
                  <a:lnTo>
                    <a:pt x="49" y="126"/>
                  </a:lnTo>
                  <a:lnTo>
                    <a:pt x="67" y="104"/>
                  </a:lnTo>
                  <a:lnTo>
                    <a:pt x="86" y="84"/>
                  </a:lnTo>
                  <a:lnTo>
                    <a:pt x="106" y="65"/>
                  </a:lnTo>
                  <a:lnTo>
                    <a:pt x="128" y="48"/>
                  </a:lnTo>
                  <a:lnTo>
                    <a:pt x="153" y="35"/>
                  </a:lnTo>
                  <a:lnTo>
                    <a:pt x="178" y="23"/>
                  </a:lnTo>
                  <a:lnTo>
                    <a:pt x="205" y="12"/>
                  </a:lnTo>
                  <a:lnTo>
                    <a:pt x="233" y="5"/>
                  </a:lnTo>
                  <a:lnTo>
                    <a:pt x="261" y="1"/>
                  </a:lnTo>
                  <a:lnTo>
                    <a:pt x="292" y="0"/>
                  </a:lnTo>
                  <a:close/>
                </a:path>
              </a:pathLst>
            </a:custGeom>
            <a:solidFill>
              <a:srgbClr val="FCC000"/>
            </a:solidFill>
            <a:ln w="9525">
              <a:noFill/>
              <a:round/>
              <a:headEnd/>
              <a:tailEnd/>
            </a:ln>
          </p:spPr>
          <p:txBody>
            <a:bodyPr/>
            <a:lstStyle/>
            <a:p>
              <a:endParaRPr lang="fr-FR"/>
            </a:p>
          </p:txBody>
        </p:sp>
        <p:sp>
          <p:nvSpPr>
            <p:cNvPr id="22572" name="Freeform 196"/>
            <p:cNvSpPr>
              <a:spLocks/>
            </p:cNvSpPr>
            <p:nvPr/>
          </p:nvSpPr>
          <p:spPr bwMode="auto">
            <a:xfrm flipH="1">
              <a:off x="318" y="3554"/>
              <a:ext cx="352" cy="348"/>
            </a:xfrm>
            <a:custGeom>
              <a:avLst/>
              <a:gdLst>
                <a:gd name="T0" fmla="*/ 106 w 587"/>
                <a:gd name="T1" fmla="*/ 0 h 579"/>
                <a:gd name="T2" fmla="*/ 127 w 587"/>
                <a:gd name="T3" fmla="*/ 2 h 579"/>
                <a:gd name="T4" fmla="*/ 147 w 587"/>
                <a:gd name="T5" fmla="*/ 8 h 579"/>
                <a:gd name="T6" fmla="*/ 164 w 587"/>
                <a:gd name="T7" fmla="*/ 18 h 579"/>
                <a:gd name="T8" fmla="*/ 180 w 587"/>
                <a:gd name="T9" fmla="*/ 31 h 579"/>
                <a:gd name="T10" fmla="*/ 194 w 587"/>
                <a:gd name="T11" fmla="*/ 47 h 579"/>
                <a:gd name="T12" fmla="*/ 203 w 587"/>
                <a:gd name="T13" fmla="*/ 64 h 579"/>
                <a:gd name="T14" fmla="*/ 209 w 587"/>
                <a:gd name="T15" fmla="*/ 84 h 579"/>
                <a:gd name="T16" fmla="*/ 211 w 587"/>
                <a:gd name="T17" fmla="*/ 105 h 579"/>
                <a:gd name="T18" fmla="*/ 210 w 587"/>
                <a:gd name="T19" fmla="*/ 115 h 579"/>
                <a:gd name="T20" fmla="*/ 206 w 587"/>
                <a:gd name="T21" fmla="*/ 135 h 579"/>
                <a:gd name="T22" fmla="*/ 198 w 587"/>
                <a:gd name="T23" fmla="*/ 154 h 579"/>
                <a:gd name="T24" fmla="*/ 187 w 587"/>
                <a:gd name="T25" fmla="*/ 171 h 579"/>
                <a:gd name="T26" fmla="*/ 173 w 587"/>
                <a:gd name="T27" fmla="*/ 185 h 579"/>
                <a:gd name="T28" fmla="*/ 156 w 587"/>
                <a:gd name="T29" fmla="*/ 197 h 579"/>
                <a:gd name="T30" fmla="*/ 137 w 587"/>
                <a:gd name="T31" fmla="*/ 204 h 579"/>
                <a:gd name="T32" fmla="*/ 116 w 587"/>
                <a:gd name="T33" fmla="*/ 209 h 579"/>
                <a:gd name="T34" fmla="*/ 106 w 587"/>
                <a:gd name="T35" fmla="*/ 209 h 579"/>
                <a:gd name="T36" fmla="*/ 85 w 587"/>
                <a:gd name="T37" fmla="*/ 207 h 579"/>
                <a:gd name="T38" fmla="*/ 65 w 587"/>
                <a:gd name="T39" fmla="*/ 201 h 579"/>
                <a:gd name="T40" fmla="*/ 47 w 587"/>
                <a:gd name="T41" fmla="*/ 191 h 579"/>
                <a:gd name="T42" fmla="*/ 31 w 587"/>
                <a:gd name="T43" fmla="*/ 179 h 579"/>
                <a:gd name="T44" fmla="*/ 19 w 587"/>
                <a:gd name="T45" fmla="*/ 163 h 579"/>
                <a:gd name="T46" fmla="*/ 8 w 587"/>
                <a:gd name="T47" fmla="*/ 145 h 579"/>
                <a:gd name="T48" fmla="*/ 2 w 587"/>
                <a:gd name="T49" fmla="*/ 126 h 579"/>
                <a:gd name="T50" fmla="*/ 0 w 587"/>
                <a:gd name="T51" fmla="*/ 105 h 579"/>
                <a:gd name="T52" fmla="*/ 1 w 587"/>
                <a:gd name="T53" fmla="*/ 94 h 579"/>
                <a:gd name="T54" fmla="*/ 5 w 587"/>
                <a:gd name="T55" fmla="*/ 74 h 579"/>
                <a:gd name="T56" fmla="*/ 13 w 587"/>
                <a:gd name="T57" fmla="*/ 55 h 579"/>
                <a:gd name="T58" fmla="*/ 24 w 587"/>
                <a:gd name="T59" fmla="*/ 38 h 579"/>
                <a:gd name="T60" fmla="*/ 38 w 587"/>
                <a:gd name="T61" fmla="*/ 24 h 579"/>
                <a:gd name="T62" fmla="*/ 55 w 587"/>
                <a:gd name="T63" fmla="*/ 13 h 579"/>
                <a:gd name="T64" fmla="*/ 74 w 587"/>
                <a:gd name="T65" fmla="*/ 5 h 579"/>
                <a:gd name="T66" fmla="*/ 95 w 587"/>
                <a:gd name="T67" fmla="*/ 1 h 579"/>
                <a:gd name="T68" fmla="*/ 106 w 587"/>
                <a:gd name="T69" fmla="*/ 0 h 5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7"/>
                <a:gd name="T106" fmla="*/ 0 h 579"/>
                <a:gd name="T107" fmla="*/ 587 w 587"/>
                <a:gd name="T108" fmla="*/ 579 h 5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7" h="579">
                  <a:moveTo>
                    <a:pt x="294" y="0"/>
                  </a:moveTo>
                  <a:lnTo>
                    <a:pt x="294" y="0"/>
                  </a:lnTo>
                  <a:lnTo>
                    <a:pt x="323" y="1"/>
                  </a:lnTo>
                  <a:lnTo>
                    <a:pt x="353" y="7"/>
                  </a:lnTo>
                  <a:lnTo>
                    <a:pt x="381" y="14"/>
                  </a:lnTo>
                  <a:lnTo>
                    <a:pt x="408" y="23"/>
                  </a:lnTo>
                  <a:lnTo>
                    <a:pt x="433" y="35"/>
                  </a:lnTo>
                  <a:lnTo>
                    <a:pt x="457" y="50"/>
                  </a:lnTo>
                  <a:lnTo>
                    <a:pt x="480" y="67"/>
                  </a:lnTo>
                  <a:lnTo>
                    <a:pt x="501" y="86"/>
                  </a:lnTo>
                  <a:lnTo>
                    <a:pt x="520" y="106"/>
                  </a:lnTo>
                  <a:lnTo>
                    <a:pt x="538" y="129"/>
                  </a:lnTo>
                  <a:lnTo>
                    <a:pt x="552" y="152"/>
                  </a:lnTo>
                  <a:lnTo>
                    <a:pt x="565" y="177"/>
                  </a:lnTo>
                  <a:lnTo>
                    <a:pt x="574" y="204"/>
                  </a:lnTo>
                  <a:lnTo>
                    <a:pt x="582" y="232"/>
                  </a:lnTo>
                  <a:lnTo>
                    <a:pt x="586" y="260"/>
                  </a:lnTo>
                  <a:lnTo>
                    <a:pt x="587" y="290"/>
                  </a:lnTo>
                  <a:lnTo>
                    <a:pt x="586" y="319"/>
                  </a:lnTo>
                  <a:lnTo>
                    <a:pt x="582" y="347"/>
                  </a:lnTo>
                  <a:lnTo>
                    <a:pt x="574" y="375"/>
                  </a:lnTo>
                  <a:lnTo>
                    <a:pt x="565" y="402"/>
                  </a:lnTo>
                  <a:lnTo>
                    <a:pt x="552" y="428"/>
                  </a:lnTo>
                  <a:lnTo>
                    <a:pt x="538" y="452"/>
                  </a:lnTo>
                  <a:lnTo>
                    <a:pt x="520" y="473"/>
                  </a:lnTo>
                  <a:lnTo>
                    <a:pt x="501" y="495"/>
                  </a:lnTo>
                  <a:lnTo>
                    <a:pt x="480" y="512"/>
                  </a:lnTo>
                  <a:lnTo>
                    <a:pt x="457" y="529"/>
                  </a:lnTo>
                  <a:lnTo>
                    <a:pt x="433" y="544"/>
                  </a:lnTo>
                  <a:lnTo>
                    <a:pt x="408" y="556"/>
                  </a:lnTo>
                  <a:lnTo>
                    <a:pt x="381" y="566"/>
                  </a:lnTo>
                  <a:lnTo>
                    <a:pt x="353" y="572"/>
                  </a:lnTo>
                  <a:lnTo>
                    <a:pt x="323" y="578"/>
                  </a:lnTo>
                  <a:lnTo>
                    <a:pt x="294" y="579"/>
                  </a:lnTo>
                  <a:lnTo>
                    <a:pt x="264" y="578"/>
                  </a:lnTo>
                  <a:lnTo>
                    <a:pt x="235" y="572"/>
                  </a:lnTo>
                  <a:lnTo>
                    <a:pt x="207" y="566"/>
                  </a:lnTo>
                  <a:lnTo>
                    <a:pt x="180" y="556"/>
                  </a:lnTo>
                  <a:lnTo>
                    <a:pt x="154" y="544"/>
                  </a:lnTo>
                  <a:lnTo>
                    <a:pt x="130" y="529"/>
                  </a:lnTo>
                  <a:lnTo>
                    <a:pt x="107" y="512"/>
                  </a:lnTo>
                  <a:lnTo>
                    <a:pt x="86" y="495"/>
                  </a:lnTo>
                  <a:lnTo>
                    <a:pt x="67" y="473"/>
                  </a:lnTo>
                  <a:lnTo>
                    <a:pt x="51" y="452"/>
                  </a:lnTo>
                  <a:lnTo>
                    <a:pt x="36" y="428"/>
                  </a:lnTo>
                  <a:lnTo>
                    <a:pt x="23" y="402"/>
                  </a:lnTo>
                  <a:lnTo>
                    <a:pt x="13" y="375"/>
                  </a:lnTo>
                  <a:lnTo>
                    <a:pt x="5" y="347"/>
                  </a:lnTo>
                  <a:lnTo>
                    <a:pt x="1" y="319"/>
                  </a:lnTo>
                  <a:lnTo>
                    <a:pt x="0" y="290"/>
                  </a:lnTo>
                  <a:lnTo>
                    <a:pt x="1" y="260"/>
                  </a:lnTo>
                  <a:lnTo>
                    <a:pt x="5" y="232"/>
                  </a:lnTo>
                  <a:lnTo>
                    <a:pt x="13" y="204"/>
                  </a:lnTo>
                  <a:lnTo>
                    <a:pt x="23" y="177"/>
                  </a:lnTo>
                  <a:lnTo>
                    <a:pt x="36" y="152"/>
                  </a:lnTo>
                  <a:lnTo>
                    <a:pt x="51" y="129"/>
                  </a:lnTo>
                  <a:lnTo>
                    <a:pt x="67" y="106"/>
                  </a:lnTo>
                  <a:lnTo>
                    <a:pt x="86" y="86"/>
                  </a:lnTo>
                  <a:lnTo>
                    <a:pt x="107" y="67"/>
                  </a:lnTo>
                  <a:lnTo>
                    <a:pt x="130" y="50"/>
                  </a:lnTo>
                  <a:lnTo>
                    <a:pt x="154" y="35"/>
                  </a:lnTo>
                  <a:lnTo>
                    <a:pt x="180" y="23"/>
                  </a:lnTo>
                  <a:lnTo>
                    <a:pt x="207" y="14"/>
                  </a:lnTo>
                  <a:lnTo>
                    <a:pt x="235" y="7"/>
                  </a:lnTo>
                  <a:lnTo>
                    <a:pt x="264" y="1"/>
                  </a:lnTo>
                  <a:lnTo>
                    <a:pt x="294" y="0"/>
                  </a:lnTo>
                  <a:close/>
                </a:path>
              </a:pathLst>
            </a:custGeom>
            <a:solidFill>
              <a:srgbClr val="FAB600"/>
            </a:solidFill>
            <a:ln w="9525">
              <a:noFill/>
              <a:round/>
              <a:headEnd/>
              <a:tailEnd/>
            </a:ln>
          </p:spPr>
          <p:txBody>
            <a:bodyPr/>
            <a:lstStyle/>
            <a:p>
              <a:endParaRPr lang="fr-FR"/>
            </a:p>
          </p:txBody>
        </p:sp>
        <p:sp>
          <p:nvSpPr>
            <p:cNvPr id="22573" name="Freeform 197"/>
            <p:cNvSpPr>
              <a:spLocks/>
            </p:cNvSpPr>
            <p:nvPr/>
          </p:nvSpPr>
          <p:spPr bwMode="auto">
            <a:xfrm flipH="1">
              <a:off x="318" y="3553"/>
              <a:ext cx="354" cy="349"/>
            </a:xfrm>
            <a:custGeom>
              <a:avLst/>
              <a:gdLst>
                <a:gd name="T0" fmla="*/ 105 w 592"/>
                <a:gd name="T1" fmla="*/ 0 h 581"/>
                <a:gd name="T2" fmla="*/ 127 w 592"/>
                <a:gd name="T3" fmla="*/ 2 h 581"/>
                <a:gd name="T4" fmla="*/ 147 w 592"/>
                <a:gd name="T5" fmla="*/ 8 h 581"/>
                <a:gd name="T6" fmla="*/ 164 w 592"/>
                <a:gd name="T7" fmla="*/ 17 h 581"/>
                <a:gd name="T8" fmla="*/ 180 w 592"/>
                <a:gd name="T9" fmla="*/ 31 h 581"/>
                <a:gd name="T10" fmla="*/ 194 w 592"/>
                <a:gd name="T11" fmla="*/ 46 h 581"/>
                <a:gd name="T12" fmla="*/ 203 w 592"/>
                <a:gd name="T13" fmla="*/ 64 h 581"/>
                <a:gd name="T14" fmla="*/ 209 w 592"/>
                <a:gd name="T15" fmla="*/ 83 h 581"/>
                <a:gd name="T16" fmla="*/ 212 w 592"/>
                <a:gd name="T17" fmla="*/ 105 h 581"/>
                <a:gd name="T18" fmla="*/ 210 w 592"/>
                <a:gd name="T19" fmla="*/ 115 h 581"/>
                <a:gd name="T20" fmla="*/ 207 w 592"/>
                <a:gd name="T21" fmla="*/ 136 h 581"/>
                <a:gd name="T22" fmla="*/ 199 w 592"/>
                <a:gd name="T23" fmla="*/ 155 h 581"/>
                <a:gd name="T24" fmla="*/ 187 w 592"/>
                <a:gd name="T25" fmla="*/ 171 h 581"/>
                <a:gd name="T26" fmla="*/ 173 w 592"/>
                <a:gd name="T27" fmla="*/ 186 h 581"/>
                <a:gd name="T28" fmla="*/ 156 w 592"/>
                <a:gd name="T29" fmla="*/ 196 h 581"/>
                <a:gd name="T30" fmla="*/ 138 w 592"/>
                <a:gd name="T31" fmla="*/ 205 h 581"/>
                <a:gd name="T32" fmla="*/ 117 w 592"/>
                <a:gd name="T33" fmla="*/ 209 h 581"/>
                <a:gd name="T34" fmla="*/ 105 w 592"/>
                <a:gd name="T35" fmla="*/ 210 h 581"/>
                <a:gd name="T36" fmla="*/ 84 w 592"/>
                <a:gd name="T37" fmla="*/ 207 h 581"/>
                <a:gd name="T38" fmla="*/ 65 w 592"/>
                <a:gd name="T39" fmla="*/ 201 h 581"/>
                <a:gd name="T40" fmla="*/ 47 w 592"/>
                <a:gd name="T41" fmla="*/ 191 h 581"/>
                <a:gd name="T42" fmla="*/ 32 w 592"/>
                <a:gd name="T43" fmla="*/ 179 h 581"/>
                <a:gd name="T44" fmla="*/ 18 w 592"/>
                <a:gd name="T45" fmla="*/ 163 h 581"/>
                <a:gd name="T46" fmla="*/ 9 w 592"/>
                <a:gd name="T47" fmla="*/ 145 h 581"/>
                <a:gd name="T48" fmla="*/ 2 w 592"/>
                <a:gd name="T49" fmla="*/ 126 h 581"/>
                <a:gd name="T50" fmla="*/ 0 w 592"/>
                <a:gd name="T51" fmla="*/ 105 h 581"/>
                <a:gd name="T52" fmla="*/ 1 w 592"/>
                <a:gd name="T53" fmla="*/ 94 h 581"/>
                <a:gd name="T54" fmla="*/ 5 w 592"/>
                <a:gd name="T55" fmla="*/ 73 h 581"/>
                <a:gd name="T56" fmla="*/ 13 w 592"/>
                <a:gd name="T57" fmla="*/ 55 h 581"/>
                <a:gd name="T58" fmla="*/ 25 w 592"/>
                <a:gd name="T59" fmla="*/ 38 h 581"/>
                <a:gd name="T60" fmla="*/ 39 w 592"/>
                <a:gd name="T61" fmla="*/ 24 h 581"/>
                <a:gd name="T62" fmla="*/ 56 w 592"/>
                <a:gd name="T63" fmla="*/ 13 h 581"/>
                <a:gd name="T64" fmla="*/ 74 w 592"/>
                <a:gd name="T65" fmla="*/ 5 h 581"/>
                <a:gd name="T66" fmla="*/ 95 w 592"/>
                <a:gd name="T67" fmla="*/ 1 h 581"/>
                <a:gd name="T68" fmla="*/ 105 w 592"/>
                <a:gd name="T69" fmla="*/ 0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2"/>
                <a:gd name="T106" fmla="*/ 0 h 581"/>
                <a:gd name="T107" fmla="*/ 592 w 592"/>
                <a:gd name="T108" fmla="*/ 581 h 5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2" h="581">
                  <a:moveTo>
                    <a:pt x="295" y="0"/>
                  </a:moveTo>
                  <a:lnTo>
                    <a:pt x="295" y="0"/>
                  </a:lnTo>
                  <a:lnTo>
                    <a:pt x="326" y="1"/>
                  </a:lnTo>
                  <a:lnTo>
                    <a:pt x="356" y="5"/>
                  </a:lnTo>
                  <a:lnTo>
                    <a:pt x="384" y="13"/>
                  </a:lnTo>
                  <a:lnTo>
                    <a:pt x="411" y="23"/>
                  </a:lnTo>
                  <a:lnTo>
                    <a:pt x="436" y="35"/>
                  </a:lnTo>
                  <a:lnTo>
                    <a:pt x="460" y="49"/>
                  </a:lnTo>
                  <a:lnTo>
                    <a:pt x="483" y="67"/>
                  </a:lnTo>
                  <a:lnTo>
                    <a:pt x="504" y="86"/>
                  </a:lnTo>
                  <a:lnTo>
                    <a:pt x="523" y="106"/>
                  </a:lnTo>
                  <a:lnTo>
                    <a:pt x="541" y="128"/>
                  </a:lnTo>
                  <a:lnTo>
                    <a:pt x="555" y="153"/>
                  </a:lnTo>
                  <a:lnTo>
                    <a:pt x="568" y="177"/>
                  </a:lnTo>
                  <a:lnTo>
                    <a:pt x="578" y="203"/>
                  </a:lnTo>
                  <a:lnTo>
                    <a:pt x="585" y="232"/>
                  </a:lnTo>
                  <a:lnTo>
                    <a:pt x="589" y="261"/>
                  </a:lnTo>
                  <a:lnTo>
                    <a:pt x="592" y="291"/>
                  </a:lnTo>
                  <a:lnTo>
                    <a:pt x="589" y="320"/>
                  </a:lnTo>
                  <a:lnTo>
                    <a:pt x="585" y="348"/>
                  </a:lnTo>
                  <a:lnTo>
                    <a:pt x="578" y="376"/>
                  </a:lnTo>
                  <a:lnTo>
                    <a:pt x="568" y="403"/>
                  </a:lnTo>
                  <a:lnTo>
                    <a:pt x="555" y="429"/>
                  </a:lnTo>
                  <a:lnTo>
                    <a:pt x="541" y="453"/>
                  </a:lnTo>
                  <a:lnTo>
                    <a:pt x="523" y="475"/>
                  </a:lnTo>
                  <a:lnTo>
                    <a:pt x="504" y="496"/>
                  </a:lnTo>
                  <a:lnTo>
                    <a:pt x="483" y="514"/>
                  </a:lnTo>
                  <a:lnTo>
                    <a:pt x="460" y="530"/>
                  </a:lnTo>
                  <a:lnTo>
                    <a:pt x="436" y="545"/>
                  </a:lnTo>
                  <a:lnTo>
                    <a:pt x="411" y="557"/>
                  </a:lnTo>
                  <a:lnTo>
                    <a:pt x="384" y="568"/>
                  </a:lnTo>
                  <a:lnTo>
                    <a:pt x="356" y="575"/>
                  </a:lnTo>
                  <a:lnTo>
                    <a:pt x="326" y="579"/>
                  </a:lnTo>
                  <a:lnTo>
                    <a:pt x="295" y="581"/>
                  </a:lnTo>
                  <a:lnTo>
                    <a:pt x="266" y="579"/>
                  </a:lnTo>
                  <a:lnTo>
                    <a:pt x="236" y="575"/>
                  </a:lnTo>
                  <a:lnTo>
                    <a:pt x="208" y="568"/>
                  </a:lnTo>
                  <a:lnTo>
                    <a:pt x="181" y="557"/>
                  </a:lnTo>
                  <a:lnTo>
                    <a:pt x="156" y="545"/>
                  </a:lnTo>
                  <a:lnTo>
                    <a:pt x="130" y="530"/>
                  </a:lnTo>
                  <a:lnTo>
                    <a:pt x="109" y="514"/>
                  </a:lnTo>
                  <a:lnTo>
                    <a:pt x="88" y="496"/>
                  </a:lnTo>
                  <a:lnTo>
                    <a:pt x="69" y="475"/>
                  </a:lnTo>
                  <a:lnTo>
                    <a:pt x="51" y="453"/>
                  </a:lnTo>
                  <a:lnTo>
                    <a:pt x="37" y="429"/>
                  </a:lnTo>
                  <a:lnTo>
                    <a:pt x="25" y="403"/>
                  </a:lnTo>
                  <a:lnTo>
                    <a:pt x="14" y="376"/>
                  </a:lnTo>
                  <a:lnTo>
                    <a:pt x="7" y="348"/>
                  </a:lnTo>
                  <a:lnTo>
                    <a:pt x="2" y="320"/>
                  </a:lnTo>
                  <a:lnTo>
                    <a:pt x="0" y="291"/>
                  </a:lnTo>
                  <a:lnTo>
                    <a:pt x="2" y="261"/>
                  </a:lnTo>
                  <a:lnTo>
                    <a:pt x="7" y="232"/>
                  </a:lnTo>
                  <a:lnTo>
                    <a:pt x="14" y="203"/>
                  </a:lnTo>
                  <a:lnTo>
                    <a:pt x="25" y="177"/>
                  </a:lnTo>
                  <a:lnTo>
                    <a:pt x="37" y="153"/>
                  </a:lnTo>
                  <a:lnTo>
                    <a:pt x="51" y="128"/>
                  </a:lnTo>
                  <a:lnTo>
                    <a:pt x="69" y="106"/>
                  </a:lnTo>
                  <a:lnTo>
                    <a:pt x="88" y="86"/>
                  </a:lnTo>
                  <a:lnTo>
                    <a:pt x="109" y="67"/>
                  </a:lnTo>
                  <a:lnTo>
                    <a:pt x="130" y="49"/>
                  </a:lnTo>
                  <a:lnTo>
                    <a:pt x="156" y="35"/>
                  </a:lnTo>
                  <a:lnTo>
                    <a:pt x="181" y="23"/>
                  </a:lnTo>
                  <a:lnTo>
                    <a:pt x="208" y="13"/>
                  </a:lnTo>
                  <a:lnTo>
                    <a:pt x="236" y="5"/>
                  </a:lnTo>
                  <a:lnTo>
                    <a:pt x="266" y="1"/>
                  </a:lnTo>
                  <a:lnTo>
                    <a:pt x="295" y="0"/>
                  </a:lnTo>
                  <a:close/>
                </a:path>
              </a:pathLst>
            </a:custGeom>
            <a:solidFill>
              <a:srgbClr val="FAB100"/>
            </a:solidFill>
            <a:ln w="9525">
              <a:noFill/>
              <a:round/>
              <a:headEnd/>
              <a:tailEnd/>
            </a:ln>
          </p:spPr>
          <p:txBody>
            <a:bodyPr/>
            <a:lstStyle/>
            <a:p>
              <a:endParaRPr lang="fr-FR"/>
            </a:p>
          </p:txBody>
        </p:sp>
        <p:sp>
          <p:nvSpPr>
            <p:cNvPr id="22574" name="Freeform 198"/>
            <p:cNvSpPr>
              <a:spLocks/>
            </p:cNvSpPr>
            <p:nvPr/>
          </p:nvSpPr>
          <p:spPr bwMode="auto">
            <a:xfrm flipH="1">
              <a:off x="318" y="3553"/>
              <a:ext cx="355" cy="349"/>
            </a:xfrm>
            <a:custGeom>
              <a:avLst/>
              <a:gdLst>
                <a:gd name="T0" fmla="*/ 106 w 593"/>
                <a:gd name="T1" fmla="*/ 0 h 583"/>
                <a:gd name="T2" fmla="*/ 128 w 593"/>
                <a:gd name="T3" fmla="*/ 2 h 583"/>
                <a:gd name="T4" fmla="*/ 148 w 593"/>
                <a:gd name="T5" fmla="*/ 8 h 583"/>
                <a:gd name="T6" fmla="*/ 165 w 593"/>
                <a:gd name="T7" fmla="*/ 18 h 583"/>
                <a:gd name="T8" fmla="*/ 181 w 593"/>
                <a:gd name="T9" fmla="*/ 31 h 583"/>
                <a:gd name="T10" fmla="*/ 194 w 593"/>
                <a:gd name="T11" fmla="*/ 46 h 583"/>
                <a:gd name="T12" fmla="*/ 204 w 593"/>
                <a:gd name="T13" fmla="*/ 64 h 583"/>
                <a:gd name="T14" fmla="*/ 210 w 593"/>
                <a:gd name="T15" fmla="*/ 84 h 583"/>
                <a:gd name="T16" fmla="*/ 213 w 593"/>
                <a:gd name="T17" fmla="*/ 104 h 583"/>
                <a:gd name="T18" fmla="*/ 212 w 593"/>
                <a:gd name="T19" fmla="*/ 116 h 583"/>
                <a:gd name="T20" fmla="*/ 208 w 593"/>
                <a:gd name="T21" fmla="*/ 135 h 583"/>
                <a:gd name="T22" fmla="*/ 199 w 593"/>
                <a:gd name="T23" fmla="*/ 154 h 583"/>
                <a:gd name="T24" fmla="*/ 188 w 593"/>
                <a:gd name="T25" fmla="*/ 171 h 583"/>
                <a:gd name="T26" fmla="*/ 174 w 593"/>
                <a:gd name="T27" fmla="*/ 185 h 583"/>
                <a:gd name="T28" fmla="*/ 157 w 593"/>
                <a:gd name="T29" fmla="*/ 197 h 583"/>
                <a:gd name="T30" fmla="*/ 137 w 593"/>
                <a:gd name="T31" fmla="*/ 204 h 583"/>
                <a:gd name="T32" fmla="*/ 117 w 593"/>
                <a:gd name="T33" fmla="*/ 208 h 583"/>
                <a:gd name="T34" fmla="*/ 106 w 593"/>
                <a:gd name="T35" fmla="*/ 209 h 583"/>
                <a:gd name="T36" fmla="*/ 84 w 593"/>
                <a:gd name="T37" fmla="*/ 207 h 583"/>
                <a:gd name="T38" fmla="*/ 65 w 593"/>
                <a:gd name="T39" fmla="*/ 201 h 583"/>
                <a:gd name="T40" fmla="*/ 47 w 593"/>
                <a:gd name="T41" fmla="*/ 192 h 583"/>
                <a:gd name="T42" fmla="*/ 31 w 593"/>
                <a:gd name="T43" fmla="*/ 178 h 583"/>
                <a:gd name="T44" fmla="*/ 18 w 593"/>
                <a:gd name="T45" fmla="*/ 163 h 583"/>
                <a:gd name="T46" fmla="*/ 8 w 593"/>
                <a:gd name="T47" fmla="*/ 145 h 583"/>
                <a:gd name="T48" fmla="*/ 2 w 593"/>
                <a:gd name="T49" fmla="*/ 126 h 583"/>
                <a:gd name="T50" fmla="*/ 0 w 593"/>
                <a:gd name="T51" fmla="*/ 104 h 583"/>
                <a:gd name="T52" fmla="*/ 1 w 593"/>
                <a:gd name="T53" fmla="*/ 94 h 583"/>
                <a:gd name="T54" fmla="*/ 5 w 593"/>
                <a:gd name="T55" fmla="*/ 74 h 583"/>
                <a:gd name="T56" fmla="*/ 13 w 593"/>
                <a:gd name="T57" fmla="*/ 55 h 583"/>
                <a:gd name="T58" fmla="*/ 24 w 593"/>
                <a:gd name="T59" fmla="*/ 38 h 583"/>
                <a:gd name="T60" fmla="*/ 38 w 593"/>
                <a:gd name="T61" fmla="*/ 24 h 583"/>
                <a:gd name="T62" fmla="*/ 55 w 593"/>
                <a:gd name="T63" fmla="*/ 13 h 583"/>
                <a:gd name="T64" fmla="*/ 75 w 593"/>
                <a:gd name="T65" fmla="*/ 5 h 583"/>
                <a:gd name="T66" fmla="*/ 95 w 593"/>
                <a:gd name="T67" fmla="*/ 1 h 583"/>
                <a:gd name="T68" fmla="*/ 106 w 593"/>
                <a:gd name="T69" fmla="*/ 0 h 5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3"/>
                <a:gd name="T106" fmla="*/ 0 h 583"/>
                <a:gd name="T107" fmla="*/ 593 w 593"/>
                <a:gd name="T108" fmla="*/ 583 h 5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3" h="583">
                  <a:moveTo>
                    <a:pt x="296" y="0"/>
                  </a:moveTo>
                  <a:lnTo>
                    <a:pt x="296" y="0"/>
                  </a:lnTo>
                  <a:lnTo>
                    <a:pt x="326" y="2"/>
                  </a:lnTo>
                  <a:lnTo>
                    <a:pt x="355" y="6"/>
                  </a:lnTo>
                  <a:lnTo>
                    <a:pt x="383" y="13"/>
                  </a:lnTo>
                  <a:lnTo>
                    <a:pt x="412" y="23"/>
                  </a:lnTo>
                  <a:lnTo>
                    <a:pt x="437" y="35"/>
                  </a:lnTo>
                  <a:lnTo>
                    <a:pt x="461" y="50"/>
                  </a:lnTo>
                  <a:lnTo>
                    <a:pt x="484" y="66"/>
                  </a:lnTo>
                  <a:lnTo>
                    <a:pt x="505" y="85"/>
                  </a:lnTo>
                  <a:lnTo>
                    <a:pt x="524" y="106"/>
                  </a:lnTo>
                  <a:lnTo>
                    <a:pt x="542" y="129"/>
                  </a:lnTo>
                  <a:lnTo>
                    <a:pt x="556" y="153"/>
                  </a:lnTo>
                  <a:lnTo>
                    <a:pt x="569" y="179"/>
                  </a:lnTo>
                  <a:lnTo>
                    <a:pt x="579" y="205"/>
                  </a:lnTo>
                  <a:lnTo>
                    <a:pt x="586" y="234"/>
                  </a:lnTo>
                  <a:lnTo>
                    <a:pt x="591" y="262"/>
                  </a:lnTo>
                  <a:lnTo>
                    <a:pt x="593" y="291"/>
                  </a:lnTo>
                  <a:lnTo>
                    <a:pt x="591" y="322"/>
                  </a:lnTo>
                  <a:lnTo>
                    <a:pt x="586" y="350"/>
                  </a:lnTo>
                  <a:lnTo>
                    <a:pt x="579" y="378"/>
                  </a:lnTo>
                  <a:lnTo>
                    <a:pt x="569" y="405"/>
                  </a:lnTo>
                  <a:lnTo>
                    <a:pt x="556" y="431"/>
                  </a:lnTo>
                  <a:lnTo>
                    <a:pt x="542" y="455"/>
                  </a:lnTo>
                  <a:lnTo>
                    <a:pt x="524" y="477"/>
                  </a:lnTo>
                  <a:lnTo>
                    <a:pt x="505" y="498"/>
                  </a:lnTo>
                  <a:lnTo>
                    <a:pt x="484" y="516"/>
                  </a:lnTo>
                  <a:lnTo>
                    <a:pt x="461" y="534"/>
                  </a:lnTo>
                  <a:lnTo>
                    <a:pt x="437" y="549"/>
                  </a:lnTo>
                  <a:lnTo>
                    <a:pt x="412" y="561"/>
                  </a:lnTo>
                  <a:lnTo>
                    <a:pt x="383" y="570"/>
                  </a:lnTo>
                  <a:lnTo>
                    <a:pt x="355" y="578"/>
                  </a:lnTo>
                  <a:lnTo>
                    <a:pt x="326" y="582"/>
                  </a:lnTo>
                  <a:lnTo>
                    <a:pt x="296" y="583"/>
                  </a:lnTo>
                  <a:lnTo>
                    <a:pt x="266" y="582"/>
                  </a:lnTo>
                  <a:lnTo>
                    <a:pt x="236" y="578"/>
                  </a:lnTo>
                  <a:lnTo>
                    <a:pt x="208" y="570"/>
                  </a:lnTo>
                  <a:lnTo>
                    <a:pt x="181" y="561"/>
                  </a:lnTo>
                  <a:lnTo>
                    <a:pt x="154" y="549"/>
                  </a:lnTo>
                  <a:lnTo>
                    <a:pt x="130" y="534"/>
                  </a:lnTo>
                  <a:lnTo>
                    <a:pt x="107" y="516"/>
                  </a:lnTo>
                  <a:lnTo>
                    <a:pt x="86" y="498"/>
                  </a:lnTo>
                  <a:lnTo>
                    <a:pt x="67" y="477"/>
                  </a:lnTo>
                  <a:lnTo>
                    <a:pt x="50" y="455"/>
                  </a:lnTo>
                  <a:lnTo>
                    <a:pt x="35" y="431"/>
                  </a:lnTo>
                  <a:lnTo>
                    <a:pt x="23" y="405"/>
                  </a:lnTo>
                  <a:lnTo>
                    <a:pt x="13" y="378"/>
                  </a:lnTo>
                  <a:lnTo>
                    <a:pt x="5" y="350"/>
                  </a:lnTo>
                  <a:lnTo>
                    <a:pt x="1" y="322"/>
                  </a:lnTo>
                  <a:lnTo>
                    <a:pt x="0" y="291"/>
                  </a:lnTo>
                  <a:lnTo>
                    <a:pt x="1" y="262"/>
                  </a:lnTo>
                  <a:lnTo>
                    <a:pt x="5" y="234"/>
                  </a:lnTo>
                  <a:lnTo>
                    <a:pt x="13" y="205"/>
                  </a:lnTo>
                  <a:lnTo>
                    <a:pt x="23" y="179"/>
                  </a:lnTo>
                  <a:lnTo>
                    <a:pt x="35" y="153"/>
                  </a:lnTo>
                  <a:lnTo>
                    <a:pt x="50" y="129"/>
                  </a:lnTo>
                  <a:lnTo>
                    <a:pt x="67" y="106"/>
                  </a:lnTo>
                  <a:lnTo>
                    <a:pt x="86" y="85"/>
                  </a:lnTo>
                  <a:lnTo>
                    <a:pt x="107" y="66"/>
                  </a:lnTo>
                  <a:lnTo>
                    <a:pt x="130" y="50"/>
                  </a:lnTo>
                  <a:lnTo>
                    <a:pt x="154" y="35"/>
                  </a:lnTo>
                  <a:lnTo>
                    <a:pt x="181" y="23"/>
                  </a:lnTo>
                  <a:lnTo>
                    <a:pt x="208" y="13"/>
                  </a:lnTo>
                  <a:lnTo>
                    <a:pt x="236" y="6"/>
                  </a:lnTo>
                  <a:lnTo>
                    <a:pt x="266" y="2"/>
                  </a:lnTo>
                  <a:lnTo>
                    <a:pt x="296" y="0"/>
                  </a:lnTo>
                  <a:close/>
                </a:path>
              </a:pathLst>
            </a:custGeom>
            <a:solidFill>
              <a:srgbClr val="FAAA00"/>
            </a:solidFill>
            <a:ln w="9525">
              <a:noFill/>
              <a:round/>
              <a:headEnd/>
              <a:tailEnd/>
            </a:ln>
          </p:spPr>
          <p:txBody>
            <a:bodyPr/>
            <a:lstStyle/>
            <a:p>
              <a:endParaRPr lang="fr-FR"/>
            </a:p>
          </p:txBody>
        </p:sp>
        <p:sp>
          <p:nvSpPr>
            <p:cNvPr id="22575" name="Freeform 199"/>
            <p:cNvSpPr>
              <a:spLocks/>
            </p:cNvSpPr>
            <p:nvPr/>
          </p:nvSpPr>
          <p:spPr bwMode="auto">
            <a:xfrm flipH="1">
              <a:off x="318" y="3550"/>
              <a:ext cx="356" cy="353"/>
            </a:xfrm>
            <a:custGeom>
              <a:avLst/>
              <a:gdLst>
                <a:gd name="T0" fmla="*/ 106 w 596"/>
                <a:gd name="T1" fmla="*/ 0 h 587"/>
                <a:gd name="T2" fmla="*/ 128 w 596"/>
                <a:gd name="T3" fmla="*/ 2 h 587"/>
                <a:gd name="T4" fmla="*/ 148 w 596"/>
                <a:gd name="T5" fmla="*/ 8 h 587"/>
                <a:gd name="T6" fmla="*/ 165 w 596"/>
                <a:gd name="T7" fmla="*/ 19 h 587"/>
                <a:gd name="T8" fmla="*/ 181 w 596"/>
                <a:gd name="T9" fmla="*/ 31 h 587"/>
                <a:gd name="T10" fmla="*/ 195 w 596"/>
                <a:gd name="T11" fmla="*/ 47 h 587"/>
                <a:gd name="T12" fmla="*/ 204 w 596"/>
                <a:gd name="T13" fmla="*/ 65 h 587"/>
                <a:gd name="T14" fmla="*/ 210 w 596"/>
                <a:gd name="T15" fmla="*/ 85 h 587"/>
                <a:gd name="T16" fmla="*/ 213 w 596"/>
                <a:gd name="T17" fmla="*/ 106 h 587"/>
                <a:gd name="T18" fmla="*/ 212 w 596"/>
                <a:gd name="T19" fmla="*/ 117 h 587"/>
                <a:gd name="T20" fmla="*/ 208 w 596"/>
                <a:gd name="T21" fmla="*/ 138 h 587"/>
                <a:gd name="T22" fmla="*/ 200 w 596"/>
                <a:gd name="T23" fmla="*/ 156 h 587"/>
                <a:gd name="T24" fmla="*/ 188 w 596"/>
                <a:gd name="T25" fmla="*/ 173 h 587"/>
                <a:gd name="T26" fmla="*/ 174 w 596"/>
                <a:gd name="T27" fmla="*/ 188 h 587"/>
                <a:gd name="T28" fmla="*/ 157 w 596"/>
                <a:gd name="T29" fmla="*/ 199 h 587"/>
                <a:gd name="T30" fmla="*/ 138 w 596"/>
                <a:gd name="T31" fmla="*/ 207 h 587"/>
                <a:gd name="T32" fmla="*/ 118 w 596"/>
                <a:gd name="T33" fmla="*/ 212 h 587"/>
                <a:gd name="T34" fmla="*/ 106 w 596"/>
                <a:gd name="T35" fmla="*/ 212 h 587"/>
                <a:gd name="T36" fmla="*/ 85 w 596"/>
                <a:gd name="T37" fmla="*/ 210 h 587"/>
                <a:gd name="T38" fmla="*/ 65 w 596"/>
                <a:gd name="T39" fmla="*/ 204 h 587"/>
                <a:gd name="T40" fmla="*/ 47 w 596"/>
                <a:gd name="T41" fmla="*/ 194 h 587"/>
                <a:gd name="T42" fmla="*/ 32 w 596"/>
                <a:gd name="T43" fmla="*/ 181 h 587"/>
                <a:gd name="T44" fmla="*/ 18 w 596"/>
                <a:gd name="T45" fmla="*/ 165 h 587"/>
                <a:gd name="T46" fmla="*/ 8 w 596"/>
                <a:gd name="T47" fmla="*/ 147 h 587"/>
                <a:gd name="T48" fmla="*/ 2 w 596"/>
                <a:gd name="T49" fmla="*/ 127 h 587"/>
                <a:gd name="T50" fmla="*/ 0 w 596"/>
                <a:gd name="T51" fmla="*/ 106 h 587"/>
                <a:gd name="T52" fmla="*/ 1 w 596"/>
                <a:gd name="T53" fmla="*/ 96 h 587"/>
                <a:gd name="T54" fmla="*/ 5 w 596"/>
                <a:gd name="T55" fmla="*/ 75 h 587"/>
                <a:gd name="T56" fmla="*/ 13 w 596"/>
                <a:gd name="T57" fmla="*/ 56 h 587"/>
                <a:gd name="T58" fmla="*/ 24 w 596"/>
                <a:gd name="T59" fmla="*/ 38 h 587"/>
                <a:gd name="T60" fmla="*/ 39 w 596"/>
                <a:gd name="T61" fmla="*/ 24 h 587"/>
                <a:gd name="T62" fmla="*/ 56 w 596"/>
                <a:gd name="T63" fmla="*/ 13 h 587"/>
                <a:gd name="T64" fmla="*/ 75 w 596"/>
                <a:gd name="T65" fmla="*/ 5 h 587"/>
                <a:gd name="T66" fmla="*/ 95 w 596"/>
                <a:gd name="T67" fmla="*/ 1 h 587"/>
                <a:gd name="T68" fmla="*/ 106 w 596"/>
                <a:gd name="T69" fmla="*/ 0 h 5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6"/>
                <a:gd name="T106" fmla="*/ 0 h 587"/>
                <a:gd name="T107" fmla="*/ 596 w 596"/>
                <a:gd name="T108" fmla="*/ 587 h 5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6" h="587">
                  <a:moveTo>
                    <a:pt x="298" y="0"/>
                  </a:moveTo>
                  <a:lnTo>
                    <a:pt x="298" y="0"/>
                  </a:lnTo>
                  <a:lnTo>
                    <a:pt x="329" y="1"/>
                  </a:lnTo>
                  <a:lnTo>
                    <a:pt x="358" y="6"/>
                  </a:lnTo>
                  <a:lnTo>
                    <a:pt x="386" y="13"/>
                  </a:lnTo>
                  <a:lnTo>
                    <a:pt x="413" y="23"/>
                  </a:lnTo>
                  <a:lnTo>
                    <a:pt x="440" y="36"/>
                  </a:lnTo>
                  <a:lnTo>
                    <a:pt x="464" y="51"/>
                  </a:lnTo>
                  <a:lnTo>
                    <a:pt x="487" y="67"/>
                  </a:lnTo>
                  <a:lnTo>
                    <a:pt x="508" y="86"/>
                  </a:lnTo>
                  <a:lnTo>
                    <a:pt x="527" y="107"/>
                  </a:lnTo>
                  <a:lnTo>
                    <a:pt x="545" y="130"/>
                  </a:lnTo>
                  <a:lnTo>
                    <a:pt x="559" y="154"/>
                  </a:lnTo>
                  <a:lnTo>
                    <a:pt x="573" y="179"/>
                  </a:lnTo>
                  <a:lnTo>
                    <a:pt x="582" y="206"/>
                  </a:lnTo>
                  <a:lnTo>
                    <a:pt x="590" y="234"/>
                  </a:lnTo>
                  <a:lnTo>
                    <a:pt x="594" y="264"/>
                  </a:lnTo>
                  <a:lnTo>
                    <a:pt x="596" y="293"/>
                  </a:lnTo>
                  <a:lnTo>
                    <a:pt x="594" y="323"/>
                  </a:lnTo>
                  <a:lnTo>
                    <a:pt x="590" y="352"/>
                  </a:lnTo>
                  <a:lnTo>
                    <a:pt x="582" y="380"/>
                  </a:lnTo>
                  <a:lnTo>
                    <a:pt x="573" y="407"/>
                  </a:lnTo>
                  <a:lnTo>
                    <a:pt x="559" y="433"/>
                  </a:lnTo>
                  <a:lnTo>
                    <a:pt x="545" y="457"/>
                  </a:lnTo>
                  <a:lnTo>
                    <a:pt x="527" y="479"/>
                  </a:lnTo>
                  <a:lnTo>
                    <a:pt x="508" y="501"/>
                  </a:lnTo>
                  <a:lnTo>
                    <a:pt x="487" y="520"/>
                  </a:lnTo>
                  <a:lnTo>
                    <a:pt x="464" y="536"/>
                  </a:lnTo>
                  <a:lnTo>
                    <a:pt x="440" y="551"/>
                  </a:lnTo>
                  <a:lnTo>
                    <a:pt x="413" y="564"/>
                  </a:lnTo>
                  <a:lnTo>
                    <a:pt x="386" y="573"/>
                  </a:lnTo>
                  <a:lnTo>
                    <a:pt x="358" y="580"/>
                  </a:lnTo>
                  <a:lnTo>
                    <a:pt x="329" y="585"/>
                  </a:lnTo>
                  <a:lnTo>
                    <a:pt x="298" y="587"/>
                  </a:lnTo>
                  <a:lnTo>
                    <a:pt x="267" y="585"/>
                  </a:lnTo>
                  <a:lnTo>
                    <a:pt x="238" y="580"/>
                  </a:lnTo>
                  <a:lnTo>
                    <a:pt x="210" y="573"/>
                  </a:lnTo>
                  <a:lnTo>
                    <a:pt x="183" y="564"/>
                  </a:lnTo>
                  <a:lnTo>
                    <a:pt x="156" y="551"/>
                  </a:lnTo>
                  <a:lnTo>
                    <a:pt x="132" y="536"/>
                  </a:lnTo>
                  <a:lnTo>
                    <a:pt x="109" y="520"/>
                  </a:lnTo>
                  <a:lnTo>
                    <a:pt x="88" y="501"/>
                  </a:lnTo>
                  <a:lnTo>
                    <a:pt x="69" y="479"/>
                  </a:lnTo>
                  <a:lnTo>
                    <a:pt x="51" y="457"/>
                  </a:lnTo>
                  <a:lnTo>
                    <a:pt x="37" y="433"/>
                  </a:lnTo>
                  <a:lnTo>
                    <a:pt x="23" y="407"/>
                  </a:lnTo>
                  <a:lnTo>
                    <a:pt x="14" y="380"/>
                  </a:lnTo>
                  <a:lnTo>
                    <a:pt x="6" y="352"/>
                  </a:lnTo>
                  <a:lnTo>
                    <a:pt x="2" y="323"/>
                  </a:lnTo>
                  <a:lnTo>
                    <a:pt x="0" y="293"/>
                  </a:lnTo>
                  <a:lnTo>
                    <a:pt x="2" y="264"/>
                  </a:lnTo>
                  <a:lnTo>
                    <a:pt x="6" y="234"/>
                  </a:lnTo>
                  <a:lnTo>
                    <a:pt x="14" y="206"/>
                  </a:lnTo>
                  <a:lnTo>
                    <a:pt x="23" y="179"/>
                  </a:lnTo>
                  <a:lnTo>
                    <a:pt x="37" y="154"/>
                  </a:lnTo>
                  <a:lnTo>
                    <a:pt x="51" y="130"/>
                  </a:lnTo>
                  <a:lnTo>
                    <a:pt x="69" y="107"/>
                  </a:lnTo>
                  <a:lnTo>
                    <a:pt x="88" y="86"/>
                  </a:lnTo>
                  <a:lnTo>
                    <a:pt x="109" y="67"/>
                  </a:lnTo>
                  <a:lnTo>
                    <a:pt x="132" y="51"/>
                  </a:lnTo>
                  <a:lnTo>
                    <a:pt x="156" y="36"/>
                  </a:lnTo>
                  <a:lnTo>
                    <a:pt x="183" y="23"/>
                  </a:lnTo>
                  <a:lnTo>
                    <a:pt x="210" y="13"/>
                  </a:lnTo>
                  <a:lnTo>
                    <a:pt x="238" y="6"/>
                  </a:lnTo>
                  <a:lnTo>
                    <a:pt x="267" y="1"/>
                  </a:lnTo>
                  <a:lnTo>
                    <a:pt x="298" y="0"/>
                  </a:lnTo>
                  <a:close/>
                </a:path>
              </a:pathLst>
            </a:custGeom>
            <a:solidFill>
              <a:srgbClr val="FAA300"/>
            </a:solidFill>
            <a:ln w="9525">
              <a:noFill/>
              <a:round/>
              <a:headEnd/>
              <a:tailEnd/>
            </a:ln>
          </p:spPr>
          <p:txBody>
            <a:bodyPr/>
            <a:lstStyle/>
            <a:p>
              <a:endParaRPr lang="fr-FR"/>
            </a:p>
          </p:txBody>
        </p:sp>
        <p:sp>
          <p:nvSpPr>
            <p:cNvPr id="22576" name="Freeform 200"/>
            <p:cNvSpPr>
              <a:spLocks/>
            </p:cNvSpPr>
            <p:nvPr/>
          </p:nvSpPr>
          <p:spPr bwMode="auto">
            <a:xfrm flipH="1">
              <a:off x="316" y="3550"/>
              <a:ext cx="361" cy="354"/>
            </a:xfrm>
            <a:custGeom>
              <a:avLst/>
              <a:gdLst>
                <a:gd name="T0" fmla="*/ 108 w 599"/>
                <a:gd name="T1" fmla="*/ 0 h 590"/>
                <a:gd name="T2" fmla="*/ 130 w 599"/>
                <a:gd name="T3" fmla="*/ 2 h 590"/>
                <a:gd name="T4" fmla="*/ 151 w 599"/>
                <a:gd name="T5" fmla="*/ 8 h 590"/>
                <a:gd name="T6" fmla="*/ 169 w 599"/>
                <a:gd name="T7" fmla="*/ 18 h 590"/>
                <a:gd name="T8" fmla="*/ 185 w 599"/>
                <a:gd name="T9" fmla="*/ 31 h 590"/>
                <a:gd name="T10" fmla="*/ 199 w 599"/>
                <a:gd name="T11" fmla="*/ 47 h 590"/>
                <a:gd name="T12" fmla="*/ 209 w 599"/>
                <a:gd name="T13" fmla="*/ 65 h 590"/>
                <a:gd name="T14" fmla="*/ 215 w 599"/>
                <a:gd name="T15" fmla="*/ 85 h 590"/>
                <a:gd name="T16" fmla="*/ 218 w 599"/>
                <a:gd name="T17" fmla="*/ 106 h 590"/>
                <a:gd name="T18" fmla="*/ 217 w 599"/>
                <a:gd name="T19" fmla="*/ 117 h 590"/>
                <a:gd name="T20" fmla="*/ 213 w 599"/>
                <a:gd name="T21" fmla="*/ 137 h 590"/>
                <a:gd name="T22" fmla="*/ 204 w 599"/>
                <a:gd name="T23" fmla="*/ 157 h 590"/>
                <a:gd name="T24" fmla="*/ 193 w 599"/>
                <a:gd name="T25" fmla="*/ 173 h 590"/>
                <a:gd name="T26" fmla="*/ 178 w 599"/>
                <a:gd name="T27" fmla="*/ 188 h 590"/>
                <a:gd name="T28" fmla="*/ 160 w 599"/>
                <a:gd name="T29" fmla="*/ 199 h 590"/>
                <a:gd name="T30" fmla="*/ 141 w 599"/>
                <a:gd name="T31" fmla="*/ 208 h 590"/>
                <a:gd name="T32" fmla="*/ 120 w 599"/>
                <a:gd name="T33" fmla="*/ 212 h 590"/>
                <a:gd name="T34" fmla="*/ 108 w 599"/>
                <a:gd name="T35" fmla="*/ 212 h 590"/>
                <a:gd name="T36" fmla="*/ 87 w 599"/>
                <a:gd name="T37" fmla="*/ 210 h 590"/>
                <a:gd name="T38" fmla="*/ 66 w 599"/>
                <a:gd name="T39" fmla="*/ 204 h 590"/>
                <a:gd name="T40" fmla="*/ 48 w 599"/>
                <a:gd name="T41" fmla="*/ 194 h 590"/>
                <a:gd name="T42" fmla="*/ 32 w 599"/>
                <a:gd name="T43" fmla="*/ 181 h 590"/>
                <a:gd name="T44" fmla="*/ 19 w 599"/>
                <a:gd name="T45" fmla="*/ 166 h 590"/>
                <a:gd name="T46" fmla="*/ 8 w 599"/>
                <a:gd name="T47" fmla="*/ 147 h 590"/>
                <a:gd name="T48" fmla="*/ 2 w 599"/>
                <a:gd name="T49" fmla="*/ 127 h 590"/>
                <a:gd name="T50" fmla="*/ 0 w 599"/>
                <a:gd name="T51" fmla="*/ 106 h 590"/>
                <a:gd name="T52" fmla="*/ 1 w 599"/>
                <a:gd name="T53" fmla="*/ 95 h 590"/>
                <a:gd name="T54" fmla="*/ 5 w 599"/>
                <a:gd name="T55" fmla="*/ 74 h 590"/>
                <a:gd name="T56" fmla="*/ 13 w 599"/>
                <a:gd name="T57" fmla="*/ 56 h 590"/>
                <a:gd name="T58" fmla="*/ 25 w 599"/>
                <a:gd name="T59" fmla="*/ 39 h 590"/>
                <a:gd name="T60" fmla="*/ 40 w 599"/>
                <a:gd name="T61" fmla="*/ 24 h 590"/>
                <a:gd name="T62" fmla="*/ 57 w 599"/>
                <a:gd name="T63" fmla="*/ 13 h 590"/>
                <a:gd name="T64" fmla="*/ 77 w 599"/>
                <a:gd name="T65" fmla="*/ 5 h 590"/>
                <a:gd name="T66" fmla="*/ 98 w 599"/>
                <a:gd name="T67" fmla="*/ 1 h 590"/>
                <a:gd name="T68" fmla="*/ 108 w 599"/>
                <a:gd name="T69" fmla="*/ 0 h 5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9"/>
                <a:gd name="T106" fmla="*/ 0 h 590"/>
                <a:gd name="T107" fmla="*/ 599 w 599"/>
                <a:gd name="T108" fmla="*/ 590 h 5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9" h="590">
                  <a:moveTo>
                    <a:pt x="299" y="0"/>
                  </a:moveTo>
                  <a:lnTo>
                    <a:pt x="299" y="0"/>
                  </a:lnTo>
                  <a:lnTo>
                    <a:pt x="330" y="2"/>
                  </a:lnTo>
                  <a:lnTo>
                    <a:pt x="359" y="6"/>
                  </a:lnTo>
                  <a:lnTo>
                    <a:pt x="388" y="14"/>
                  </a:lnTo>
                  <a:lnTo>
                    <a:pt x="415" y="23"/>
                  </a:lnTo>
                  <a:lnTo>
                    <a:pt x="442" y="35"/>
                  </a:lnTo>
                  <a:lnTo>
                    <a:pt x="466" y="50"/>
                  </a:lnTo>
                  <a:lnTo>
                    <a:pt x="489" y="67"/>
                  </a:lnTo>
                  <a:lnTo>
                    <a:pt x="510" y="86"/>
                  </a:lnTo>
                  <a:lnTo>
                    <a:pt x="531" y="108"/>
                  </a:lnTo>
                  <a:lnTo>
                    <a:pt x="548" y="130"/>
                  </a:lnTo>
                  <a:lnTo>
                    <a:pt x="563" y="155"/>
                  </a:lnTo>
                  <a:lnTo>
                    <a:pt x="575" y="180"/>
                  </a:lnTo>
                  <a:lnTo>
                    <a:pt x="586" y="207"/>
                  </a:lnTo>
                  <a:lnTo>
                    <a:pt x="592" y="235"/>
                  </a:lnTo>
                  <a:lnTo>
                    <a:pt x="598" y="264"/>
                  </a:lnTo>
                  <a:lnTo>
                    <a:pt x="599" y="295"/>
                  </a:lnTo>
                  <a:lnTo>
                    <a:pt x="598" y="325"/>
                  </a:lnTo>
                  <a:lnTo>
                    <a:pt x="592" y="354"/>
                  </a:lnTo>
                  <a:lnTo>
                    <a:pt x="586" y="382"/>
                  </a:lnTo>
                  <a:lnTo>
                    <a:pt x="575" y="409"/>
                  </a:lnTo>
                  <a:lnTo>
                    <a:pt x="563" y="435"/>
                  </a:lnTo>
                  <a:lnTo>
                    <a:pt x="548" y="460"/>
                  </a:lnTo>
                  <a:lnTo>
                    <a:pt x="531" y="481"/>
                  </a:lnTo>
                  <a:lnTo>
                    <a:pt x="510" y="503"/>
                  </a:lnTo>
                  <a:lnTo>
                    <a:pt x="489" y="522"/>
                  </a:lnTo>
                  <a:lnTo>
                    <a:pt x="466" y="539"/>
                  </a:lnTo>
                  <a:lnTo>
                    <a:pt x="442" y="554"/>
                  </a:lnTo>
                  <a:lnTo>
                    <a:pt x="415" y="566"/>
                  </a:lnTo>
                  <a:lnTo>
                    <a:pt x="388" y="577"/>
                  </a:lnTo>
                  <a:lnTo>
                    <a:pt x="359" y="583"/>
                  </a:lnTo>
                  <a:lnTo>
                    <a:pt x="330" y="589"/>
                  </a:lnTo>
                  <a:lnTo>
                    <a:pt x="299" y="590"/>
                  </a:lnTo>
                  <a:lnTo>
                    <a:pt x="269" y="589"/>
                  </a:lnTo>
                  <a:lnTo>
                    <a:pt x="240" y="583"/>
                  </a:lnTo>
                  <a:lnTo>
                    <a:pt x="210" y="577"/>
                  </a:lnTo>
                  <a:lnTo>
                    <a:pt x="183" y="566"/>
                  </a:lnTo>
                  <a:lnTo>
                    <a:pt x="157" y="554"/>
                  </a:lnTo>
                  <a:lnTo>
                    <a:pt x="132" y="539"/>
                  </a:lnTo>
                  <a:lnTo>
                    <a:pt x="110" y="522"/>
                  </a:lnTo>
                  <a:lnTo>
                    <a:pt x="88" y="503"/>
                  </a:lnTo>
                  <a:lnTo>
                    <a:pt x="68" y="481"/>
                  </a:lnTo>
                  <a:lnTo>
                    <a:pt x="51" y="460"/>
                  </a:lnTo>
                  <a:lnTo>
                    <a:pt x="36" y="435"/>
                  </a:lnTo>
                  <a:lnTo>
                    <a:pt x="24" y="409"/>
                  </a:lnTo>
                  <a:lnTo>
                    <a:pt x="13" y="382"/>
                  </a:lnTo>
                  <a:lnTo>
                    <a:pt x="6" y="354"/>
                  </a:lnTo>
                  <a:lnTo>
                    <a:pt x="1" y="325"/>
                  </a:lnTo>
                  <a:lnTo>
                    <a:pt x="0" y="295"/>
                  </a:lnTo>
                  <a:lnTo>
                    <a:pt x="1" y="264"/>
                  </a:lnTo>
                  <a:lnTo>
                    <a:pt x="6" y="235"/>
                  </a:lnTo>
                  <a:lnTo>
                    <a:pt x="13" y="207"/>
                  </a:lnTo>
                  <a:lnTo>
                    <a:pt x="24" y="180"/>
                  </a:lnTo>
                  <a:lnTo>
                    <a:pt x="36" y="155"/>
                  </a:lnTo>
                  <a:lnTo>
                    <a:pt x="51" y="130"/>
                  </a:lnTo>
                  <a:lnTo>
                    <a:pt x="68" y="108"/>
                  </a:lnTo>
                  <a:lnTo>
                    <a:pt x="88" y="86"/>
                  </a:lnTo>
                  <a:lnTo>
                    <a:pt x="110" y="67"/>
                  </a:lnTo>
                  <a:lnTo>
                    <a:pt x="132" y="50"/>
                  </a:lnTo>
                  <a:lnTo>
                    <a:pt x="157" y="35"/>
                  </a:lnTo>
                  <a:lnTo>
                    <a:pt x="183" y="23"/>
                  </a:lnTo>
                  <a:lnTo>
                    <a:pt x="210" y="14"/>
                  </a:lnTo>
                  <a:lnTo>
                    <a:pt x="240" y="6"/>
                  </a:lnTo>
                  <a:lnTo>
                    <a:pt x="269" y="2"/>
                  </a:lnTo>
                  <a:lnTo>
                    <a:pt x="299" y="0"/>
                  </a:lnTo>
                  <a:close/>
                </a:path>
              </a:pathLst>
            </a:custGeom>
            <a:solidFill>
              <a:srgbClr val="FA9E00"/>
            </a:solidFill>
            <a:ln w="9525">
              <a:noFill/>
              <a:round/>
              <a:headEnd/>
              <a:tailEnd/>
            </a:ln>
          </p:spPr>
          <p:txBody>
            <a:bodyPr/>
            <a:lstStyle/>
            <a:p>
              <a:endParaRPr lang="fr-FR"/>
            </a:p>
          </p:txBody>
        </p:sp>
        <p:sp>
          <p:nvSpPr>
            <p:cNvPr id="22577" name="Freeform 201"/>
            <p:cNvSpPr>
              <a:spLocks/>
            </p:cNvSpPr>
            <p:nvPr/>
          </p:nvSpPr>
          <p:spPr bwMode="auto">
            <a:xfrm flipH="1">
              <a:off x="316" y="3548"/>
              <a:ext cx="361" cy="356"/>
            </a:xfrm>
            <a:custGeom>
              <a:avLst/>
              <a:gdLst>
                <a:gd name="T0" fmla="*/ 109 w 602"/>
                <a:gd name="T1" fmla="*/ 0 h 592"/>
                <a:gd name="T2" fmla="*/ 130 w 602"/>
                <a:gd name="T3" fmla="*/ 2 h 592"/>
                <a:gd name="T4" fmla="*/ 151 w 602"/>
                <a:gd name="T5" fmla="*/ 8 h 592"/>
                <a:gd name="T6" fmla="*/ 169 w 602"/>
                <a:gd name="T7" fmla="*/ 19 h 592"/>
                <a:gd name="T8" fmla="*/ 185 w 602"/>
                <a:gd name="T9" fmla="*/ 31 h 592"/>
                <a:gd name="T10" fmla="*/ 198 w 602"/>
                <a:gd name="T11" fmla="*/ 48 h 592"/>
                <a:gd name="T12" fmla="*/ 208 w 602"/>
                <a:gd name="T13" fmla="*/ 66 h 592"/>
                <a:gd name="T14" fmla="*/ 215 w 602"/>
                <a:gd name="T15" fmla="*/ 86 h 592"/>
                <a:gd name="T16" fmla="*/ 216 w 602"/>
                <a:gd name="T17" fmla="*/ 107 h 592"/>
                <a:gd name="T18" fmla="*/ 216 w 602"/>
                <a:gd name="T19" fmla="*/ 118 h 592"/>
                <a:gd name="T20" fmla="*/ 212 w 602"/>
                <a:gd name="T21" fmla="*/ 139 h 592"/>
                <a:gd name="T22" fmla="*/ 203 w 602"/>
                <a:gd name="T23" fmla="*/ 158 h 592"/>
                <a:gd name="T24" fmla="*/ 192 w 602"/>
                <a:gd name="T25" fmla="*/ 176 h 592"/>
                <a:gd name="T26" fmla="*/ 177 w 602"/>
                <a:gd name="T27" fmla="*/ 190 h 592"/>
                <a:gd name="T28" fmla="*/ 160 w 602"/>
                <a:gd name="T29" fmla="*/ 201 h 592"/>
                <a:gd name="T30" fmla="*/ 140 w 602"/>
                <a:gd name="T31" fmla="*/ 209 h 592"/>
                <a:gd name="T32" fmla="*/ 120 w 602"/>
                <a:gd name="T33" fmla="*/ 213 h 592"/>
                <a:gd name="T34" fmla="*/ 109 w 602"/>
                <a:gd name="T35" fmla="*/ 214 h 592"/>
                <a:gd name="T36" fmla="*/ 87 w 602"/>
                <a:gd name="T37" fmla="*/ 212 h 592"/>
                <a:gd name="T38" fmla="*/ 67 w 602"/>
                <a:gd name="T39" fmla="*/ 206 h 592"/>
                <a:gd name="T40" fmla="*/ 48 w 602"/>
                <a:gd name="T41" fmla="*/ 196 h 592"/>
                <a:gd name="T42" fmla="*/ 32 w 602"/>
                <a:gd name="T43" fmla="*/ 183 h 592"/>
                <a:gd name="T44" fmla="*/ 19 w 602"/>
                <a:gd name="T45" fmla="*/ 167 h 592"/>
                <a:gd name="T46" fmla="*/ 8 w 602"/>
                <a:gd name="T47" fmla="*/ 149 h 592"/>
                <a:gd name="T48" fmla="*/ 2 w 602"/>
                <a:gd name="T49" fmla="*/ 129 h 592"/>
                <a:gd name="T50" fmla="*/ 0 w 602"/>
                <a:gd name="T51" fmla="*/ 107 h 592"/>
                <a:gd name="T52" fmla="*/ 1 w 602"/>
                <a:gd name="T53" fmla="*/ 96 h 592"/>
                <a:gd name="T54" fmla="*/ 5 w 602"/>
                <a:gd name="T55" fmla="*/ 76 h 592"/>
                <a:gd name="T56" fmla="*/ 14 w 602"/>
                <a:gd name="T57" fmla="*/ 56 h 592"/>
                <a:gd name="T58" fmla="*/ 25 w 602"/>
                <a:gd name="T59" fmla="*/ 39 h 592"/>
                <a:gd name="T60" fmla="*/ 40 w 602"/>
                <a:gd name="T61" fmla="*/ 25 h 592"/>
                <a:gd name="T62" fmla="*/ 57 w 602"/>
                <a:gd name="T63" fmla="*/ 13 h 592"/>
                <a:gd name="T64" fmla="*/ 76 w 602"/>
                <a:gd name="T65" fmla="*/ 5 h 592"/>
                <a:gd name="T66" fmla="*/ 98 w 602"/>
                <a:gd name="T67" fmla="*/ 1 h 592"/>
                <a:gd name="T68" fmla="*/ 109 w 602"/>
                <a:gd name="T69" fmla="*/ 0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2"/>
                <a:gd name="T106" fmla="*/ 0 h 592"/>
                <a:gd name="T107" fmla="*/ 602 w 602"/>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2" h="592">
                  <a:moveTo>
                    <a:pt x="302" y="0"/>
                  </a:moveTo>
                  <a:lnTo>
                    <a:pt x="302" y="0"/>
                  </a:lnTo>
                  <a:lnTo>
                    <a:pt x="333" y="2"/>
                  </a:lnTo>
                  <a:lnTo>
                    <a:pt x="362" y="6"/>
                  </a:lnTo>
                  <a:lnTo>
                    <a:pt x="390" y="13"/>
                  </a:lnTo>
                  <a:lnTo>
                    <a:pt x="418" y="24"/>
                  </a:lnTo>
                  <a:lnTo>
                    <a:pt x="445" y="36"/>
                  </a:lnTo>
                  <a:lnTo>
                    <a:pt x="469" y="51"/>
                  </a:lnTo>
                  <a:lnTo>
                    <a:pt x="492" y="68"/>
                  </a:lnTo>
                  <a:lnTo>
                    <a:pt x="513" y="87"/>
                  </a:lnTo>
                  <a:lnTo>
                    <a:pt x="534" y="108"/>
                  </a:lnTo>
                  <a:lnTo>
                    <a:pt x="551" y="131"/>
                  </a:lnTo>
                  <a:lnTo>
                    <a:pt x="566" y="155"/>
                  </a:lnTo>
                  <a:lnTo>
                    <a:pt x="578" y="181"/>
                  </a:lnTo>
                  <a:lnTo>
                    <a:pt x="589" y="209"/>
                  </a:lnTo>
                  <a:lnTo>
                    <a:pt x="597" y="237"/>
                  </a:lnTo>
                  <a:lnTo>
                    <a:pt x="601" y="266"/>
                  </a:lnTo>
                  <a:lnTo>
                    <a:pt x="602" y="296"/>
                  </a:lnTo>
                  <a:lnTo>
                    <a:pt x="601" y="327"/>
                  </a:lnTo>
                  <a:lnTo>
                    <a:pt x="597" y="356"/>
                  </a:lnTo>
                  <a:lnTo>
                    <a:pt x="589" y="384"/>
                  </a:lnTo>
                  <a:lnTo>
                    <a:pt x="578" y="411"/>
                  </a:lnTo>
                  <a:lnTo>
                    <a:pt x="566" y="438"/>
                  </a:lnTo>
                  <a:lnTo>
                    <a:pt x="551" y="462"/>
                  </a:lnTo>
                  <a:lnTo>
                    <a:pt x="534" y="485"/>
                  </a:lnTo>
                  <a:lnTo>
                    <a:pt x="513" y="506"/>
                  </a:lnTo>
                  <a:lnTo>
                    <a:pt x="492" y="525"/>
                  </a:lnTo>
                  <a:lnTo>
                    <a:pt x="469" y="542"/>
                  </a:lnTo>
                  <a:lnTo>
                    <a:pt x="445" y="557"/>
                  </a:lnTo>
                  <a:lnTo>
                    <a:pt x="418" y="569"/>
                  </a:lnTo>
                  <a:lnTo>
                    <a:pt x="390" y="579"/>
                  </a:lnTo>
                  <a:lnTo>
                    <a:pt x="362" y="587"/>
                  </a:lnTo>
                  <a:lnTo>
                    <a:pt x="333" y="591"/>
                  </a:lnTo>
                  <a:lnTo>
                    <a:pt x="302" y="592"/>
                  </a:lnTo>
                  <a:lnTo>
                    <a:pt x="271" y="591"/>
                  </a:lnTo>
                  <a:lnTo>
                    <a:pt x="241" y="587"/>
                  </a:lnTo>
                  <a:lnTo>
                    <a:pt x="212" y="579"/>
                  </a:lnTo>
                  <a:lnTo>
                    <a:pt x="185" y="569"/>
                  </a:lnTo>
                  <a:lnTo>
                    <a:pt x="158" y="557"/>
                  </a:lnTo>
                  <a:lnTo>
                    <a:pt x="133" y="542"/>
                  </a:lnTo>
                  <a:lnTo>
                    <a:pt x="110" y="525"/>
                  </a:lnTo>
                  <a:lnTo>
                    <a:pt x="89" y="506"/>
                  </a:lnTo>
                  <a:lnTo>
                    <a:pt x="70" y="485"/>
                  </a:lnTo>
                  <a:lnTo>
                    <a:pt x="52" y="462"/>
                  </a:lnTo>
                  <a:lnTo>
                    <a:pt x="38" y="438"/>
                  </a:lnTo>
                  <a:lnTo>
                    <a:pt x="24" y="411"/>
                  </a:lnTo>
                  <a:lnTo>
                    <a:pt x="15" y="384"/>
                  </a:lnTo>
                  <a:lnTo>
                    <a:pt x="7" y="356"/>
                  </a:lnTo>
                  <a:lnTo>
                    <a:pt x="3" y="327"/>
                  </a:lnTo>
                  <a:lnTo>
                    <a:pt x="0" y="296"/>
                  </a:lnTo>
                  <a:lnTo>
                    <a:pt x="3" y="266"/>
                  </a:lnTo>
                  <a:lnTo>
                    <a:pt x="7" y="237"/>
                  </a:lnTo>
                  <a:lnTo>
                    <a:pt x="15" y="209"/>
                  </a:lnTo>
                  <a:lnTo>
                    <a:pt x="24" y="181"/>
                  </a:lnTo>
                  <a:lnTo>
                    <a:pt x="38" y="155"/>
                  </a:lnTo>
                  <a:lnTo>
                    <a:pt x="52" y="131"/>
                  </a:lnTo>
                  <a:lnTo>
                    <a:pt x="70" y="108"/>
                  </a:lnTo>
                  <a:lnTo>
                    <a:pt x="89" y="87"/>
                  </a:lnTo>
                  <a:lnTo>
                    <a:pt x="110" y="68"/>
                  </a:lnTo>
                  <a:lnTo>
                    <a:pt x="133" y="51"/>
                  </a:lnTo>
                  <a:lnTo>
                    <a:pt x="158" y="36"/>
                  </a:lnTo>
                  <a:lnTo>
                    <a:pt x="185" y="24"/>
                  </a:lnTo>
                  <a:lnTo>
                    <a:pt x="212" y="13"/>
                  </a:lnTo>
                  <a:lnTo>
                    <a:pt x="241" y="6"/>
                  </a:lnTo>
                  <a:lnTo>
                    <a:pt x="271" y="2"/>
                  </a:lnTo>
                  <a:lnTo>
                    <a:pt x="302" y="0"/>
                  </a:lnTo>
                  <a:close/>
                </a:path>
              </a:pathLst>
            </a:custGeom>
            <a:solidFill>
              <a:srgbClr val="FA9600"/>
            </a:solidFill>
            <a:ln w="9525">
              <a:noFill/>
              <a:round/>
              <a:headEnd/>
              <a:tailEnd/>
            </a:ln>
          </p:spPr>
          <p:txBody>
            <a:bodyPr/>
            <a:lstStyle/>
            <a:p>
              <a:endParaRPr lang="fr-FR"/>
            </a:p>
          </p:txBody>
        </p:sp>
        <p:sp>
          <p:nvSpPr>
            <p:cNvPr id="22578" name="Freeform 202"/>
            <p:cNvSpPr>
              <a:spLocks/>
            </p:cNvSpPr>
            <p:nvPr/>
          </p:nvSpPr>
          <p:spPr bwMode="black">
            <a:xfrm flipH="1">
              <a:off x="315" y="3546"/>
              <a:ext cx="364" cy="361"/>
            </a:xfrm>
            <a:custGeom>
              <a:avLst/>
              <a:gdLst>
                <a:gd name="T0" fmla="*/ 109 w 604"/>
                <a:gd name="T1" fmla="*/ 0 h 603"/>
                <a:gd name="T2" fmla="*/ 131 w 604"/>
                <a:gd name="T3" fmla="*/ 2 h 603"/>
                <a:gd name="T4" fmla="*/ 152 w 604"/>
                <a:gd name="T5" fmla="*/ 9 h 603"/>
                <a:gd name="T6" fmla="*/ 171 w 604"/>
                <a:gd name="T7" fmla="*/ 19 h 603"/>
                <a:gd name="T8" fmla="*/ 187 w 604"/>
                <a:gd name="T9" fmla="*/ 32 h 603"/>
                <a:gd name="T10" fmla="*/ 201 w 604"/>
                <a:gd name="T11" fmla="*/ 48 h 603"/>
                <a:gd name="T12" fmla="*/ 211 w 604"/>
                <a:gd name="T13" fmla="*/ 66 h 603"/>
                <a:gd name="T14" fmla="*/ 217 w 604"/>
                <a:gd name="T15" fmla="*/ 87 h 603"/>
                <a:gd name="T16" fmla="*/ 219 w 604"/>
                <a:gd name="T17" fmla="*/ 108 h 603"/>
                <a:gd name="T18" fmla="*/ 219 w 604"/>
                <a:gd name="T19" fmla="*/ 119 h 603"/>
                <a:gd name="T20" fmla="*/ 215 w 604"/>
                <a:gd name="T21" fmla="*/ 141 h 603"/>
                <a:gd name="T22" fmla="*/ 206 w 604"/>
                <a:gd name="T23" fmla="*/ 159 h 603"/>
                <a:gd name="T24" fmla="*/ 194 w 604"/>
                <a:gd name="T25" fmla="*/ 177 h 603"/>
                <a:gd name="T26" fmla="*/ 179 w 604"/>
                <a:gd name="T27" fmla="*/ 192 h 603"/>
                <a:gd name="T28" fmla="*/ 162 w 604"/>
                <a:gd name="T29" fmla="*/ 203 h 603"/>
                <a:gd name="T30" fmla="*/ 142 w 604"/>
                <a:gd name="T31" fmla="*/ 211 h 603"/>
                <a:gd name="T32" fmla="*/ 121 w 604"/>
                <a:gd name="T33" fmla="*/ 216 h 603"/>
                <a:gd name="T34" fmla="*/ 109 w 604"/>
                <a:gd name="T35" fmla="*/ 216 h 603"/>
                <a:gd name="T36" fmla="*/ 87 w 604"/>
                <a:gd name="T37" fmla="*/ 214 h 603"/>
                <a:gd name="T38" fmla="*/ 67 w 604"/>
                <a:gd name="T39" fmla="*/ 208 h 603"/>
                <a:gd name="T40" fmla="*/ 48 w 604"/>
                <a:gd name="T41" fmla="*/ 198 h 603"/>
                <a:gd name="T42" fmla="*/ 32 w 604"/>
                <a:gd name="T43" fmla="*/ 184 h 603"/>
                <a:gd name="T44" fmla="*/ 19 w 604"/>
                <a:gd name="T45" fmla="*/ 169 h 603"/>
                <a:gd name="T46" fmla="*/ 8 w 604"/>
                <a:gd name="T47" fmla="*/ 150 h 603"/>
                <a:gd name="T48" fmla="*/ 2 w 604"/>
                <a:gd name="T49" fmla="*/ 130 h 603"/>
                <a:gd name="T50" fmla="*/ 0 w 604"/>
                <a:gd name="T51" fmla="*/ 108 h 603"/>
                <a:gd name="T52" fmla="*/ 1 w 604"/>
                <a:gd name="T53" fmla="*/ 97 h 603"/>
                <a:gd name="T54" fmla="*/ 5 w 604"/>
                <a:gd name="T55" fmla="*/ 76 h 603"/>
                <a:gd name="T56" fmla="*/ 13 w 604"/>
                <a:gd name="T57" fmla="*/ 57 h 603"/>
                <a:gd name="T58" fmla="*/ 25 w 604"/>
                <a:gd name="T59" fmla="*/ 40 h 603"/>
                <a:gd name="T60" fmla="*/ 40 w 604"/>
                <a:gd name="T61" fmla="*/ 25 h 603"/>
                <a:gd name="T62" fmla="*/ 57 w 604"/>
                <a:gd name="T63" fmla="*/ 13 h 603"/>
                <a:gd name="T64" fmla="*/ 77 w 604"/>
                <a:gd name="T65" fmla="*/ 5 h 603"/>
                <a:gd name="T66" fmla="*/ 98 w 604"/>
                <a:gd name="T67" fmla="*/ 1 h 603"/>
                <a:gd name="T68" fmla="*/ 109 w 604"/>
                <a:gd name="T69" fmla="*/ 0 h 6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4"/>
                <a:gd name="T106" fmla="*/ 0 h 603"/>
                <a:gd name="T107" fmla="*/ 604 w 604"/>
                <a:gd name="T108" fmla="*/ 603 h 6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4" h="603">
                  <a:moveTo>
                    <a:pt x="301" y="0"/>
                  </a:moveTo>
                  <a:lnTo>
                    <a:pt x="301" y="0"/>
                  </a:lnTo>
                  <a:lnTo>
                    <a:pt x="332" y="2"/>
                  </a:lnTo>
                  <a:lnTo>
                    <a:pt x="362" y="7"/>
                  </a:lnTo>
                  <a:lnTo>
                    <a:pt x="391" y="14"/>
                  </a:lnTo>
                  <a:lnTo>
                    <a:pt x="419" y="25"/>
                  </a:lnTo>
                  <a:lnTo>
                    <a:pt x="445" y="37"/>
                  </a:lnTo>
                  <a:lnTo>
                    <a:pt x="470" y="53"/>
                  </a:lnTo>
                  <a:lnTo>
                    <a:pt x="493" y="70"/>
                  </a:lnTo>
                  <a:lnTo>
                    <a:pt x="514" y="89"/>
                  </a:lnTo>
                  <a:lnTo>
                    <a:pt x="535" y="110"/>
                  </a:lnTo>
                  <a:lnTo>
                    <a:pt x="552" y="133"/>
                  </a:lnTo>
                  <a:lnTo>
                    <a:pt x="567" y="159"/>
                  </a:lnTo>
                  <a:lnTo>
                    <a:pt x="580" y="185"/>
                  </a:lnTo>
                  <a:lnTo>
                    <a:pt x="590" y="212"/>
                  </a:lnTo>
                  <a:lnTo>
                    <a:pt x="598" y="242"/>
                  </a:lnTo>
                  <a:lnTo>
                    <a:pt x="602" y="271"/>
                  </a:lnTo>
                  <a:lnTo>
                    <a:pt x="604" y="302"/>
                  </a:lnTo>
                  <a:lnTo>
                    <a:pt x="602" y="333"/>
                  </a:lnTo>
                  <a:lnTo>
                    <a:pt x="598" y="362"/>
                  </a:lnTo>
                  <a:lnTo>
                    <a:pt x="590" y="392"/>
                  </a:lnTo>
                  <a:lnTo>
                    <a:pt x="580" y="418"/>
                  </a:lnTo>
                  <a:lnTo>
                    <a:pt x="567" y="445"/>
                  </a:lnTo>
                  <a:lnTo>
                    <a:pt x="552" y="471"/>
                  </a:lnTo>
                  <a:lnTo>
                    <a:pt x="535" y="494"/>
                  </a:lnTo>
                  <a:lnTo>
                    <a:pt x="514" y="515"/>
                  </a:lnTo>
                  <a:lnTo>
                    <a:pt x="493" y="534"/>
                  </a:lnTo>
                  <a:lnTo>
                    <a:pt x="470" y="551"/>
                  </a:lnTo>
                  <a:lnTo>
                    <a:pt x="445" y="567"/>
                  </a:lnTo>
                  <a:lnTo>
                    <a:pt x="419" y="579"/>
                  </a:lnTo>
                  <a:lnTo>
                    <a:pt x="391" y="590"/>
                  </a:lnTo>
                  <a:lnTo>
                    <a:pt x="362" y="597"/>
                  </a:lnTo>
                  <a:lnTo>
                    <a:pt x="332" y="602"/>
                  </a:lnTo>
                  <a:lnTo>
                    <a:pt x="301" y="603"/>
                  </a:lnTo>
                  <a:lnTo>
                    <a:pt x="270" y="602"/>
                  </a:lnTo>
                  <a:lnTo>
                    <a:pt x="241" y="597"/>
                  </a:lnTo>
                  <a:lnTo>
                    <a:pt x="212" y="590"/>
                  </a:lnTo>
                  <a:lnTo>
                    <a:pt x="185" y="579"/>
                  </a:lnTo>
                  <a:lnTo>
                    <a:pt x="158" y="567"/>
                  </a:lnTo>
                  <a:lnTo>
                    <a:pt x="132" y="551"/>
                  </a:lnTo>
                  <a:lnTo>
                    <a:pt x="110" y="534"/>
                  </a:lnTo>
                  <a:lnTo>
                    <a:pt x="88" y="515"/>
                  </a:lnTo>
                  <a:lnTo>
                    <a:pt x="68" y="494"/>
                  </a:lnTo>
                  <a:lnTo>
                    <a:pt x="51" y="471"/>
                  </a:lnTo>
                  <a:lnTo>
                    <a:pt x="36" y="445"/>
                  </a:lnTo>
                  <a:lnTo>
                    <a:pt x="22" y="418"/>
                  </a:lnTo>
                  <a:lnTo>
                    <a:pt x="13" y="392"/>
                  </a:lnTo>
                  <a:lnTo>
                    <a:pt x="5" y="362"/>
                  </a:lnTo>
                  <a:lnTo>
                    <a:pt x="1" y="333"/>
                  </a:lnTo>
                  <a:lnTo>
                    <a:pt x="0" y="302"/>
                  </a:lnTo>
                  <a:lnTo>
                    <a:pt x="1" y="271"/>
                  </a:lnTo>
                  <a:lnTo>
                    <a:pt x="5" y="242"/>
                  </a:lnTo>
                  <a:lnTo>
                    <a:pt x="13" y="212"/>
                  </a:lnTo>
                  <a:lnTo>
                    <a:pt x="22" y="185"/>
                  </a:lnTo>
                  <a:lnTo>
                    <a:pt x="36" y="159"/>
                  </a:lnTo>
                  <a:lnTo>
                    <a:pt x="51" y="133"/>
                  </a:lnTo>
                  <a:lnTo>
                    <a:pt x="68" y="110"/>
                  </a:lnTo>
                  <a:lnTo>
                    <a:pt x="88" y="89"/>
                  </a:lnTo>
                  <a:lnTo>
                    <a:pt x="110" y="70"/>
                  </a:lnTo>
                  <a:lnTo>
                    <a:pt x="132" y="53"/>
                  </a:lnTo>
                  <a:lnTo>
                    <a:pt x="158" y="37"/>
                  </a:lnTo>
                  <a:lnTo>
                    <a:pt x="185" y="25"/>
                  </a:lnTo>
                  <a:lnTo>
                    <a:pt x="212" y="14"/>
                  </a:lnTo>
                  <a:lnTo>
                    <a:pt x="241" y="7"/>
                  </a:lnTo>
                  <a:lnTo>
                    <a:pt x="270" y="2"/>
                  </a:lnTo>
                  <a:lnTo>
                    <a:pt x="301" y="0"/>
                  </a:lnTo>
                  <a:close/>
                </a:path>
              </a:pathLst>
            </a:custGeom>
            <a:solidFill>
              <a:srgbClr val="FA9100"/>
            </a:solidFill>
            <a:ln w="9525">
              <a:noFill/>
              <a:round/>
              <a:headEnd/>
              <a:tailEnd/>
            </a:ln>
          </p:spPr>
          <p:txBody>
            <a:bodyPr/>
            <a:lstStyle/>
            <a:p>
              <a:endParaRPr lang="fr-FR"/>
            </a:p>
          </p:txBody>
        </p:sp>
        <p:sp>
          <p:nvSpPr>
            <p:cNvPr id="22579" name="Freeform 203"/>
            <p:cNvSpPr>
              <a:spLocks/>
            </p:cNvSpPr>
            <p:nvPr/>
          </p:nvSpPr>
          <p:spPr bwMode="white">
            <a:xfrm flipH="1">
              <a:off x="324" y="3550"/>
              <a:ext cx="344" cy="344"/>
            </a:xfrm>
            <a:custGeom>
              <a:avLst/>
              <a:gdLst>
                <a:gd name="T0" fmla="*/ 103 w 574"/>
                <a:gd name="T1" fmla="*/ 0 h 572"/>
                <a:gd name="T2" fmla="*/ 124 w 574"/>
                <a:gd name="T3" fmla="*/ 2 h 572"/>
                <a:gd name="T4" fmla="*/ 143 w 574"/>
                <a:gd name="T5" fmla="*/ 8 h 572"/>
                <a:gd name="T6" fmla="*/ 161 w 574"/>
                <a:gd name="T7" fmla="*/ 17 h 572"/>
                <a:gd name="T8" fmla="*/ 176 w 574"/>
                <a:gd name="T9" fmla="*/ 31 h 572"/>
                <a:gd name="T10" fmla="*/ 188 w 574"/>
                <a:gd name="T11" fmla="*/ 46 h 572"/>
                <a:gd name="T12" fmla="*/ 198 w 574"/>
                <a:gd name="T13" fmla="*/ 63 h 572"/>
                <a:gd name="T14" fmla="*/ 204 w 574"/>
                <a:gd name="T15" fmla="*/ 83 h 572"/>
                <a:gd name="T16" fmla="*/ 206 w 574"/>
                <a:gd name="T17" fmla="*/ 104 h 572"/>
                <a:gd name="T18" fmla="*/ 206 w 574"/>
                <a:gd name="T19" fmla="*/ 114 h 572"/>
                <a:gd name="T20" fmla="*/ 201 w 574"/>
                <a:gd name="T21" fmla="*/ 134 h 572"/>
                <a:gd name="T22" fmla="*/ 194 w 574"/>
                <a:gd name="T23" fmla="*/ 153 h 572"/>
                <a:gd name="T24" fmla="*/ 182 w 574"/>
                <a:gd name="T25" fmla="*/ 170 h 572"/>
                <a:gd name="T26" fmla="*/ 168 w 574"/>
                <a:gd name="T27" fmla="*/ 184 h 572"/>
                <a:gd name="T28" fmla="*/ 152 w 574"/>
                <a:gd name="T29" fmla="*/ 195 h 572"/>
                <a:gd name="T30" fmla="*/ 133 w 574"/>
                <a:gd name="T31" fmla="*/ 203 h 572"/>
                <a:gd name="T32" fmla="*/ 114 w 574"/>
                <a:gd name="T33" fmla="*/ 206 h 572"/>
                <a:gd name="T34" fmla="*/ 103 w 574"/>
                <a:gd name="T35" fmla="*/ 207 h 572"/>
                <a:gd name="T36" fmla="*/ 82 w 574"/>
                <a:gd name="T37" fmla="*/ 205 h 572"/>
                <a:gd name="T38" fmla="*/ 63 w 574"/>
                <a:gd name="T39" fmla="*/ 199 h 572"/>
                <a:gd name="T40" fmla="*/ 46 w 574"/>
                <a:gd name="T41" fmla="*/ 189 h 572"/>
                <a:gd name="T42" fmla="*/ 31 w 574"/>
                <a:gd name="T43" fmla="*/ 177 h 572"/>
                <a:gd name="T44" fmla="*/ 18 w 574"/>
                <a:gd name="T45" fmla="*/ 161 h 572"/>
                <a:gd name="T46" fmla="*/ 8 w 574"/>
                <a:gd name="T47" fmla="*/ 144 h 572"/>
                <a:gd name="T48" fmla="*/ 2 w 574"/>
                <a:gd name="T49" fmla="*/ 124 h 572"/>
                <a:gd name="T50" fmla="*/ 0 w 574"/>
                <a:gd name="T51" fmla="*/ 104 h 572"/>
                <a:gd name="T52" fmla="*/ 1 w 574"/>
                <a:gd name="T53" fmla="*/ 93 h 572"/>
                <a:gd name="T54" fmla="*/ 5 w 574"/>
                <a:gd name="T55" fmla="*/ 73 h 572"/>
                <a:gd name="T56" fmla="*/ 13 w 574"/>
                <a:gd name="T57" fmla="*/ 54 h 572"/>
                <a:gd name="T58" fmla="*/ 24 w 574"/>
                <a:gd name="T59" fmla="*/ 38 h 572"/>
                <a:gd name="T60" fmla="*/ 38 w 574"/>
                <a:gd name="T61" fmla="*/ 23 h 572"/>
                <a:gd name="T62" fmla="*/ 54 w 574"/>
                <a:gd name="T63" fmla="*/ 13 h 572"/>
                <a:gd name="T64" fmla="*/ 73 w 574"/>
                <a:gd name="T65" fmla="*/ 5 h 572"/>
                <a:gd name="T66" fmla="*/ 93 w 574"/>
                <a:gd name="T67" fmla="*/ 1 h 572"/>
                <a:gd name="T68" fmla="*/ 103 w 574"/>
                <a:gd name="T69" fmla="*/ 0 h 5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4"/>
                <a:gd name="T106" fmla="*/ 0 h 572"/>
                <a:gd name="T107" fmla="*/ 574 w 574"/>
                <a:gd name="T108" fmla="*/ 572 h 5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4" h="572">
                  <a:moveTo>
                    <a:pt x="287" y="0"/>
                  </a:moveTo>
                  <a:lnTo>
                    <a:pt x="287" y="0"/>
                  </a:lnTo>
                  <a:lnTo>
                    <a:pt x="317" y="2"/>
                  </a:lnTo>
                  <a:lnTo>
                    <a:pt x="345" y="6"/>
                  </a:lnTo>
                  <a:lnTo>
                    <a:pt x="371" y="13"/>
                  </a:lnTo>
                  <a:lnTo>
                    <a:pt x="398" y="23"/>
                  </a:lnTo>
                  <a:lnTo>
                    <a:pt x="424" y="35"/>
                  </a:lnTo>
                  <a:lnTo>
                    <a:pt x="447" y="49"/>
                  </a:lnTo>
                  <a:lnTo>
                    <a:pt x="469" y="65"/>
                  </a:lnTo>
                  <a:lnTo>
                    <a:pt x="489" y="84"/>
                  </a:lnTo>
                  <a:lnTo>
                    <a:pt x="508" y="104"/>
                  </a:lnTo>
                  <a:lnTo>
                    <a:pt x="524" y="127"/>
                  </a:lnTo>
                  <a:lnTo>
                    <a:pt x="539" y="150"/>
                  </a:lnTo>
                  <a:lnTo>
                    <a:pt x="551" y="175"/>
                  </a:lnTo>
                  <a:lnTo>
                    <a:pt x="561" y="202"/>
                  </a:lnTo>
                  <a:lnTo>
                    <a:pt x="569" y="229"/>
                  </a:lnTo>
                  <a:lnTo>
                    <a:pt x="573" y="257"/>
                  </a:lnTo>
                  <a:lnTo>
                    <a:pt x="574" y="287"/>
                  </a:lnTo>
                  <a:lnTo>
                    <a:pt x="573" y="316"/>
                  </a:lnTo>
                  <a:lnTo>
                    <a:pt x="569" y="344"/>
                  </a:lnTo>
                  <a:lnTo>
                    <a:pt x="561" y="371"/>
                  </a:lnTo>
                  <a:lnTo>
                    <a:pt x="551" y="398"/>
                  </a:lnTo>
                  <a:lnTo>
                    <a:pt x="539" y="423"/>
                  </a:lnTo>
                  <a:lnTo>
                    <a:pt x="524" y="446"/>
                  </a:lnTo>
                  <a:lnTo>
                    <a:pt x="508" y="469"/>
                  </a:lnTo>
                  <a:lnTo>
                    <a:pt x="489" y="489"/>
                  </a:lnTo>
                  <a:lnTo>
                    <a:pt x="469" y="508"/>
                  </a:lnTo>
                  <a:lnTo>
                    <a:pt x="447" y="524"/>
                  </a:lnTo>
                  <a:lnTo>
                    <a:pt x="424" y="538"/>
                  </a:lnTo>
                  <a:lnTo>
                    <a:pt x="398" y="551"/>
                  </a:lnTo>
                  <a:lnTo>
                    <a:pt x="371" y="560"/>
                  </a:lnTo>
                  <a:lnTo>
                    <a:pt x="345" y="567"/>
                  </a:lnTo>
                  <a:lnTo>
                    <a:pt x="317" y="571"/>
                  </a:lnTo>
                  <a:lnTo>
                    <a:pt x="287" y="572"/>
                  </a:lnTo>
                  <a:lnTo>
                    <a:pt x="258" y="571"/>
                  </a:lnTo>
                  <a:lnTo>
                    <a:pt x="229" y="567"/>
                  </a:lnTo>
                  <a:lnTo>
                    <a:pt x="203" y="560"/>
                  </a:lnTo>
                  <a:lnTo>
                    <a:pt x="176" y="551"/>
                  </a:lnTo>
                  <a:lnTo>
                    <a:pt x="150" y="538"/>
                  </a:lnTo>
                  <a:lnTo>
                    <a:pt x="127" y="524"/>
                  </a:lnTo>
                  <a:lnTo>
                    <a:pt x="105" y="508"/>
                  </a:lnTo>
                  <a:lnTo>
                    <a:pt x="85" y="489"/>
                  </a:lnTo>
                  <a:lnTo>
                    <a:pt x="66" y="469"/>
                  </a:lnTo>
                  <a:lnTo>
                    <a:pt x="50" y="446"/>
                  </a:lnTo>
                  <a:lnTo>
                    <a:pt x="35" y="423"/>
                  </a:lnTo>
                  <a:lnTo>
                    <a:pt x="23" y="398"/>
                  </a:lnTo>
                  <a:lnTo>
                    <a:pt x="14" y="371"/>
                  </a:lnTo>
                  <a:lnTo>
                    <a:pt x="5" y="344"/>
                  </a:lnTo>
                  <a:lnTo>
                    <a:pt x="1" y="316"/>
                  </a:lnTo>
                  <a:lnTo>
                    <a:pt x="0" y="287"/>
                  </a:lnTo>
                  <a:lnTo>
                    <a:pt x="1" y="257"/>
                  </a:lnTo>
                  <a:lnTo>
                    <a:pt x="5" y="229"/>
                  </a:lnTo>
                  <a:lnTo>
                    <a:pt x="14" y="202"/>
                  </a:lnTo>
                  <a:lnTo>
                    <a:pt x="23" y="175"/>
                  </a:lnTo>
                  <a:lnTo>
                    <a:pt x="35" y="150"/>
                  </a:lnTo>
                  <a:lnTo>
                    <a:pt x="50" y="127"/>
                  </a:lnTo>
                  <a:lnTo>
                    <a:pt x="66" y="104"/>
                  </a:lnTo>
                  <a:lnTo>
                    <a:pt x="85" y="84"/>
                  </a:lnTo>
                  <a:lnTo>
                    <a:pt x="105" y="65"/>
                  </a:lnTo>
                  <a:lnTo>
                    <a:pt x="127" y="49"/>
                  </a:lnTo>
                  <a:lnTo>
                    <a:pt x="150" y="35"/>
                  </a:lnTo>
                  <a:lnTo>
                    <a:pt x="176" y="23"/>
                  </a:lnTo>
                  <a:lnTo>
                    <a:pt x="203" y="13"/>
                  </a:lnTo>
                  <a:lnTo>
                    <a:pt x="229" y="6"/>
                  </a:lnTo>
                  <a:lnTo>
                    <a:pt x="258" y="2"/>
                  </a:lnTo>
                  <a:lnTo>
                    <a:pt x="287" y="0"/>
                  </a:lnTo>
                  <a:close/>
                </a:path>
              </a:pathLst>
            </a:custGeom>
            <a:solidFill>
              <a:srgbClr val="FFC200"/>
            </a:solidFill>
            <a:ln w="9525">
              <a:noFill/>
              <a:round/>
              <a:headEnd/>
              <a:tailEnd/>
            </a:ln>
          </p:spPr>
          <p:txBody>
            <a:bodyPr/>
            <a:lstStyle/>
            <a:p>
              <a:endParaRPr lang="fr-FR"/>
            </a:p>
          </p:txBody>
        </p:sp>
        <p:sp>
          <p:nvSpPr>
            <p:cNvPr id="22580" name="Freeform 204"/>
            <p:cNvSpPr>
              <a:spLocks/>
            </p:cNvSpPr>
            <p:nvPr/>
          </p:nvSpPr>
          <p:spPr bwMode="white">
            <a:xfrm flipH="1">
              <a:off x="327" y="3557"/>
              <a:ext cx="335" cy="333"/>
            </a:xfrm>
            <a:custGeom>
              <a:avLst/>
              <a:gdLst>
                <a:gd name="T0" fmla="*/ 101 w 558"/>
                <a:gd name="T1" fmla="*/ 0 h 554"/>
                <a:gd name="T2" fmla="*/ 121 w 558"/>
                <a:gd name="T3" fmla="*/ 2 h 554"/>
                <a:gd name="T4" fmla="*/ 139 w 558"/>
                <a:gd name="T5" fmla="*/ 8 h 554"/>
                <a:gd name="T6" fmla="*/ 157 w 558"/>
                <a:gd name="T7" fmla="*/ 17 h 554"/>
                <a:gd name="T8" fmla="*/ 172 w 558"/>
                <a:gd name="T9" fmla="*/ 29 h 554"/>
                <a:gd name="T10" fmla="*/ 184 w 558"/>
                <a:gd name="T11" fmla="*/ 44 h 554"/>
                <a:gd name="T12" fmla="*/ 193 w 558"/>
                <a:gd name="T13" fmla="*/ 61 h 554"/>
                <a:gd name="T14" fmla="*/ 199 w 558"/>
                <a:gd name="T15" fmla="*/ 80 h 554"/>
                <a:gd name="T16" fmla="*/ 201 w 558"/>
                <a:gd name="T17" fmla="*/ 100 h 554"/>
                <a:gd name="T18" fmla="*/ 201 w 558"/>
                <a:gd name="T19" fmla="*/ 110 h 554"/>
                <a:gd name="T20" fmla="*/ 196 w 558"/>
                <a:gd name="T21" fmla="*/ 130 h 554"/>
                <a:gd name="T22" fmla="*/ 189 w 558"/>
                <a:gd name="T23" fmla="*/ 148 h 554"/>
                <a:gd name="T24" fmla="*/ 178 w 558"/>
                <a:gd name="T25" fmla="*/ 164 h 554"/>
                <a:gd name="T26" fmla="*/ 164 w 558"/>
                <a:gd name="T27" fmla="*/ 177 h 554"/>
                <a:gd name="T28" fmla="*/ 148 w 558"/>
                <a:gd name="T29" fmla="*/ 188 h 554"/>
                <a:gd name="T30" fmla="*/ 130 w 558"/>
                <a:gd name="T31" fmla="*/ 196 h 554"/>
                <a:gd name="T32" fmla="*/ 110 w 558"/>
                <a:gd name="T33" fmla="*/ 200 h 554"/>
                <a:gd name="T34" fmla="*/ 101 w 558"/>
                <a:gd name="T35" fmla="*/ 200 h 554"/>
                <a:gd name="T36" fmla="*/ 80 w 558"/>
                <a:gd name="T37" fmla="*/ 198 h 554"/>
                <a:gd name="T38" fmla="*/ 61 w 558"/>
                <a:gd name="T39" fmla="*/ 192 h 554"/>
                <a:gd name="T40" fmla="*/ 44 w 558"/>
                <a:gd name="T41" fmla="*/ 183 h 554"/>
                <a:gd name="T42" fmla="*/ 29 w 558"/>
                <a:gd name="T43" fmla="*/ 171 h 554"/>
                <a:gd name="T44" fmla="*/ 17 w 558"/>
                <a:gd name="T45" fmla="*/ 156 h 554"/>
                <a:gd name="T46" fmla="*/ 8 w 558"/>
                <a:gd name="T47" fmla="*/ 139 h 554"/>
                <a:gd name="T48" fmla="*/ 2 w 558"/>
                <a:gd name="T49" fmla="*/ 120 h 554"/>
                <a:gd name="T50" fmla="*/ 0 w 558"/>
                <a:gd name="T51" fmla="*/ 100 h 554"/>
                <a:gd name="T52" fmla="*/ 1 w 558"/>
                <a:gd name="T53" fmla="*/ 90 h 554"/>
                <a:gd name="T54" fmla="*/ 4 w 558"/>
                <a:gd name="T55" fmla="*/ 70 h 554"/>
                <a:gd name="T56" fmla="*/ 12 w 558"/>
                <a:gd name="T57" fmla="*/ 52 h 554"/>
                <a:gd name="T58" fmla="*/ 23 w 558"/>
                <a:gd name="T59" fmla="*/ 36 h 554"/>
                <a:gd name="T60" fmla="*/ 37 w 558"/>
                <a:gd name="T61" fmla="*/ 22 h 554"/>
                <a:gd name="T62" fmla="*/ 53 w 558"/>
                <a:gd name="T63" fmla="*/ 12 h 554"/>
                <a:gd name="T64" fmla="*/ 71 w 558"/>
                <a:gd name="T65" fmla="*/ 4 h 554"/>
                <a:gd name="T66" fmla="*/ 91 w 558"/>
                <a:gd name="T67" fmla="*/ 1 h 554"/>
                <a:gd name="T68" fmla="*/ 101 w 558"/>
                <a:gd name="T69" fmla="*/ 0 h 5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58"/>
                <a:gd name="T106" fmla="*/ 0 h 554"/>
                <a:gd name="T107" fmla="*/ 558 w 558"/>
                <a:gd name="T108" fmla="*/ 554 h 5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58" h="554">
                  <a:moveTo>
                    <a:pt x="279" y="0"/>
                  </a:moveTo>
                  <a:lnTo>
                    <a:pt x="279" y="0"/>
                  </a:lnTo>
                  <a:lnTo>
                    <a:pt x="307" y="1"/>
                  </a:lnTo>
                  <a:lnTo>
                    <a:pt x="335" y="5"/>
                  </a:lnTo>
                  <a:lnTo>
                    <a:pt x="362" y="12"/>
                  </a:lnTo>
                  <a:lnTo>
                    <a:pt x="387" y="21"/>
                  </a:lnTo>
                  <a:lnTo>
                    <a:pt x="411" y="33"/>
                  </a:lnTo>
                  <a:lnTo>
                    <a:pt x="434" y="46"/>
                  </a:lnTo>
                  <a:lnTo>
                    <a:pt x="457" y="62"/>
                  </a:lnTo>
                  <a:lnTo>
                    <a:pt x="476" y="81"/>
                  </a:lnTo>
                  <a:lnTo>
                    <a:pt x="495" y="100"/>
                  </a:lnTo>
                  <a:lnTo>
                    <a:pt x="511" y="121"/>
                  </a:lnTo>
                  <a:lnTo>
                    <a:pt x="524" y="144"/>
                  </a:lnTo>
                  <a:lnTo>
                    <a:pt x="536" y="170"/>
                  </a:lnTo>
                  <a:lnTo>
                    <a:pt x="545" y="195"/>
                  </a:lnTo>
                  <a:lnTo>
                    <a:pt x="552" y="221"/>
                  </a:lnTo>
                  <a:lnTo>
                    <a:pt x="556" y="249"/>
                  </a:lnTo>
                  <a:lnTo>
                    <a:pt x="558" y="277"/>
                  </a:lnTo>
                  <a:lnTo>
                    <a:pt x="556" y="305"/>
                  </a:lnTo>
                  <a:lnTo>
                    <a:pt x="552" y="333"/>
                  </a:lnTo>
                  <a:lnTo>
                    <a:pt x="545" y="360"/>
                  </a:lnTo>
                  <a:lnTo>
                    <a:pt x="536" y="385"/>
                  </a:lnTo>
                  <a:lnTo>
                    <a:pt x="524" y="410"/>
                  </a:lnTo>
                  <a:lnTo>
                    <a:pt x="511" y="432"/>
                  </a:lnTo>
                  <a:lnTo>
                    <a:pt x="495" y="454"/>
                  </a:lnTo>
                  <a:lnTo>
                    <a:pt x="476" y="474"/>
                  </a:lnTo>
                  <a:lnTo>
                    <a:pt x="457" y="491"/>
                  </a:lnTo>
                  <a:lnTo>
                    <a:pt x="434" y="507"/>
                  </a:lnTo>
                  <a:lnTo>
                    <a:pt x="411" y="521"/>
                  </a:lnTo>
                  <a:lnTo>
                    <a:pt x="387" y="533"/>
                  </a:lnTo>
                  <a:lnTo>
                    <a:pt x="362" y="542"/>
                  </a:lnTo>
                  <a:lnTo>
                    <a:pt x="335" y="549"/>
                  </a:lnTo>
                  <a:lnTo>
                    <a:pt x="307" y="553"/>
                  </a:lnTo>
                  <a:lnTo>
                    <a:pt x="279" y="554"/>
                  </a:lnTo>
                  <a:lnTo>
                    <a:pt x="251" y="553"/>
                  </a:lnTo>
                  <a:lnTo>
                    <a:pt x="222" y="549"/>
                  </a:lnTo>
                  <a:lnTo>
                    <a:pt x="196" y="542"/>
                  </a:lnTo>
                  <a:lnTo>
                    <a:pt x="170" y="533"/>
                  </a:lnTo>
                  <a:lnTo>
                    <a:pt x="146" y="521"/>
                  </a:lnTo>
                  <a:lnTo>
                    <a:pt x="123" y="507"/>
                  </a:lnTo>
                  <a:lnTo>
                    <a:pt x="102" y="491"/>
                  </a:lnTo>
                  <a:lnTo>
                    <a:pt x="82" y="474"/>
                  </a:lnTo>
                  <a:lnTo>
                    <a:pt x="64" y="454"/>
                  </a:lnTo>
                  <a:lnTo>
                    <a:pt x="48" y="432"/>
                  </a:lnTo>
                  <a:lnTo>
                    <a:pt x="33" y="410"/>
                  </a:lnTo>
                  <a:lnTo>
                    <a:pt x="21" y="385"/>
                  </a:lnTo>
                  <a:lnTo>
                    <a:pt x="12" y="360"/>
                  </a:lnTo>
                  <a:lnTo>
                    <a:pt x="5" y="333"/>
                  </a:lnTo>
                  <a:lnTo>
                    <a:pt x="1" y="305"/>
                  </a:lnTo>
                  <a:lnTo>
                    <a:pt x="0" y="277"/>
                  </a:lnTo>
                  <a:lnTo>
                    <a:pt x="1" y="249"/>
                  </a:lnTo>
                  <a:lnTo>
                    <a:pt x="5" y="221"/>
                  </a:lnTo>
                  <a:lnTo>
                    <a:pt x="12" y="195"/>
                  </a:lnTo>
                  <a:lnTo>
                    <a:pt x="21" y="170"/>
                  </a:lnTo>
                  <a:lnTo>
                    <a:pt x="33" y="144"/>
                  </a:lnTo>
                  <a:lnTo>
                    <a:pt x="48" y="121"/>
                  </a:lnTo>
                  <a:lnTo>
                    <a:pt x="64" y="100"/>
                  </a:lnTo>
                  <a:lnTo>
                    <a:pt x="82" y="81"/>
                  </a:lnTo>
                  <a:lnTo>
                    <a:pt x="102" y="62"/>
                  </a:lnTo>
                  <a:lnTo>
                    <a:pt x="123" y="46"/>
                  </a:lnTo>
                  <a:lnTo>
                    <a:pt x="146" y="33"/>
                  </a:lnTo>
                  <a:lnTo>
                    <a:pt x="170" y="21"/>
                  </a:lnTo>
                  <a:lnTo>
                    <a:pt x="196" y="12"/>
                  </a:lnTo>
                  <a:lnTo>
                    <a:pt x="222" y="5"/>
                  </a:lnTo>
                  <a:lnTo>
                    <a:pt x="251" y="1"/>
                  </a:lnTo>
                  <a:lnTo>
                    <a:pt x="279" y="0"/>
                  </a:lnTo>
                  <a:close/>
                </a:path>
              </a:pathLst>
            </a:custGeom>
            <a:solidFill>
              <a:srgbClr val="FFC400"/>
            </a:solidFill>
            <a:ln w="9525">
              <a:noFill/>
              <a:round/>
              <a:headEnd/>
              <a:tailEnd/>
            </a:ln>
          </p:spPr>
          <p:txBody>
            <a:bodyPr/>
            <a:lstStyle/>
            <a:p>
              <a:endParaRPr lang="fr-FR"/>
            </a:p>
          </p:txBody>
        </p:sp>
        <p:sp>
          <p:nvSpPr>
            <p:cNvPr id="22581" name="Freeform 205"/>
            <p:cNvSpPr>
              <a:spLocks/>
            </p:cNvSpPr>
            <p:nvPr/>
          </p:nvSpPr>
          <p:spPr bwMode="white">
            <a:xfrm flipH="1">
              <a:off x="330" y="3562"/>
              <a:ext cx="325" cy="324"/>
            </a:xfrm>
            <a:custGeom>
              <a:avLst/>
              <a:gdLst>
                <a:gd name="T0" fmla="*/ 97 w 543"/>
                <a:gd name="T1" fmla="*/ 0 h 539"/>
                <a:gd name="T2" fmla="*/ 117 w 543"/>
                <a:gd name="T3" fmla="*/ 2 h 539"/>
                <a:gd name="T4" fmla="*/ 135 w 543"/>
                <a:gd name="T5" fmla="*/ 8 h 539"/>
                <a:gd name="T6" fmla="*/ 151 w 543"/>
                <a:gd name="T7" fmla="*/ 17 h 539"/>
                <a:gd name="T8" fmla="*/ 166 w 543"/>
                <a:gd name="T9" fmla="*/ 28 h 539"/>
                <a:gd name="T10" fmla="*/ 178 w 543"/>
                <a:gd name="T11" fmla="*/ 43 h 539"/>
                <a:gd name="T12" fmla="*/ 187 w 543"/>
                <a:gd name="T13" fmla="*/ 60 h 539"/>
                <a:gd name="T14" fmla="*/ 192 w 543"/>
                <a:gd name="T15" fmla="*/ 78 h 539"/>
                <a:gd name="T16" fmla="*/ 195 w 543"/>
                <a:gd name="T17" fmla="*/ 97 h 539"/>
                <a:gd name="T18" fmla="*/ 194 w 543"/>
                <a:gd name="T19" fmla="*/ 108 h 539"/>
                <a:gd name="T20" fmla="*/ 190 w 543"/>
                <a:gd name="T21" fmla="*/ 126 h 539"/>
                <a:gd name="T22" fmla="*/ 183 w 543"/>
                <a:gd name="T23" fmla="*/ 144 h 539"/>
                <a:gd name="T24" fmla="*/ 172 w 543"/>
                <a:gd name="T25" fmla="*/ 159 h 539"/>
                <a:gd name="T26" fmla="*/ 159 w 543"/>
                <a:gd name="T27" fmla="*/ 173 h 539"/>
                <a:gd name="T28" fmla="*/ 143 w 543"/>
                <a:gd name="T29" fmla="*/ 183 h 539"/>
                <a:gd name="T30" fmla="*/ 126 w 543"/>
                <a:gd name="T31" fmla="*/ 190 h 539"/>
                <a:gd name="T32" fmla="*/ 107 w 543"/>
                <a:gd name="T33" fmla="*/ 194 h 539"/>
                <a:gd name="T34" fmla="*/ 97 w 543"/>
                <a:gd name="T35" fmla="*/ 195 h 539"/>
                <a:gd name="T36" fmla="*/ 78 w 543"/>
                <a:gd name="T37" fmla="*/ 192 h 539"/>
                <a:gd name="T38" fmla="*/ 59 w 543"/>
                <a:gd name="T39" fmla="*/ 187 h 539"/>
                <a:gd name="T40" fmla="*/ 42 w 543"/>
                <a:gd name="T41" fmla="*/ 178 h 539"/>
                <a:gd name="T42" fmla="*/ 28 w 543"/>
                <a:gd name="T43" fmla="*/ 166 h 539"/>
                <a:gd name="T44" fmla="*/ 16 w 543"/>
                <a:gd name="T45" fmla="*/ 152 h 539"/>
                <a:gd name="T46" fmla="*/ 8 w 543"/>
                <a:gd name="T47" fmla="*/ 135 h 539"/>
                <a:gd name="T48" fmla="*/ 2 w 543"/>
                <a:gd name="T49" fmla="*/ 117 h 539"/>
                <a:gd name="T50" fmla="*/ 0 w 543"/>
                <a:gd name="T51" fmla="*/ 97 h 539"/>
                <a:gd name="T52" fmla="*/ 1 w 543"/>
                <a:gd name="T53" fmla="*/ 87 h 539"/>
                <a:gd name="T54" fmla="*/ 4 w 543"/>
                <a:gd name="T55" fmla="*/ 69 h 539"/>
                <a:gd name="T56" fmla="*/ 11 w 543"/>
                <a:gd name="T57" fmla="*/ 51 h 539"/>
                <a:gd name="T58" fmla="*/ 22 w 543"/>
                <a:gd name="T59" fmla="*/ 35 h 539"/>
                <a:gd name="T60" fmla="*/ 35 w 543"/>
                <a:gd name="T61" fmla="*/ 22 h 539"/>
                <a:gd name="T62" fmla="*/ 51 w 543"/>
                <a:gd name="T63" fmla="*/ 11 h 539"/>
                <a:gd name="T64" fmla="*/ 68 w 543"/>
                <a:gd name="T65" fmla="*/ 4 h 539"/>
                <a:gd name="T66" fmla="*/ 87 w 543"/>
                <a:gd name="T67" fmla="*/ 1 h 539"/>
                <a:gd name="T68" fmla="*/ 97 w 543"/>
                <a:gd name="T69" fmla="*/ 0 h 5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539"/>
                <a:gd name="T107" fmla="*/ 543 w 543"/>
                <a:gd name="T108" fmla="*/ 539 h 5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539">
                  <a:moveTo>
                    <a:pt x="270" y="0"/>
                  </a:moveTo>
                  <a:lnTo>
                    <a:pt x="270" y="0"/>
                  </a:lnTo>
                  <a:lnTo>
                    <a:pt x="299" y="1"/>
                  </a:lnTo>
                  <a:lnTo>
                    <a:pt x="325" y="5"/>
                  </a:lnTo>
                  <a:lnTo>
                    <a:pt x="351" y="12"/>
                  </a:lnTo>
                  <a:lnTo>
                    <a:pt x="376" y="21"/>
                  </a:lnTo>
                  <a:lnTo>
                    <a:pt x="400" y="32"/>
                  </a:lnTo>
                  <a:lnTo>
                    <a:pt x="422" y="47"/>
                  </a:lnTo>
                  <a:lnTo>
                    <a:pt x="443" y="62"/>
                  </a:lnTo>
                  <a:lnTo>
                    <a:pt x="463" y="79"/>
                  </a:lnTo>
                  <a:lnTo>
                    <a:pt x="481" y="98"/>
                  </a:lnTo>
                  <a:lnTo>
                    <a:pt x="496" y="119"/>
                  </a:lnTo>
                  <a:lnTo>
                    <a:pt x="509" y="142"/>
                  </a:lnTo>
                  <a:lnTo>
                    <a:pt x="521" y="165"/>
                  </a:lnTo>
                  <a:lnTo>
                    <a:pt x="530" y="190"/>
                  </a:lnTo>
                  <a:lnTo>
                    <a:pt x="537" y="216"/>
                  </a:lnTo>
                  <a:lnTo>
                    <a:pt x="541" y="242"/>
                  </a:lnTo>
                  <a:lnTo>
                    <a:pt x="543" y="269"/>
                  </a:lnTo>
                  <a:lnTo>
                    <a:pt x="541" y="297"/>
                  </a:lnTo>
                  <a:lnTo>
                    <a:pt x="537" y="324"/>
                  </a:lnTo>
                  <a:lnTo>
                    <a:pt x="530" y="350"/>
                  </a:lnTo>
                  <a:lnTo>
                    <a:pt x="521" y="374"/>
                  </a:lnTo>
                  <a:lnTo>
                    <a:pt x="509" y="398"/>
                  </a:lnTo>
                  <a:lnTo>
                    <a:pt x="496" y="421"/>
                  </a:lnTo>
                  <a:lnTo>
                    <a:pt x="481" y="441"/>
                  </a:lnTo>
                  <a:lnTo>
                    <a:pt x="463" y="459"/>
                  </a:lnTo>
                  <a:lnTo>
                    <a:pt x="443" y="477"/>
                  </a:lnTo>
                  <a:lnTo>
                    <a:pt x="422" y="493"/>
                  </a:lnTo>
                  <a:lnTo>
                    <a:pt x="400" y="506"/>
                  </a:lnTo>
                  <a:lnTo>
                    <a:pt x="376" y="518"/>
                  </a:lnTo>
                  <a:lnTo>
                    <a:pt x="351" y="526"/>
                  </a:lnTo>
                  <a:lnTo>
                    <a:pt x="325" y="533"/>
                  </a:lnTo>
                  <a:lnTo>
                    <a:pt x="299" y="537"/>
                  </a:lnTo>
                  <a:lnTo>
                    <a:pt x="270" y="539"/>
                  </a:lnTo>
                  <a:lnTo>
                    <a:pt x="244" y="537"/>
                  </a:lnTo>
                  <a:lnTo>
                    <a:pt x="217" y="533"/>
                  </a:lnTo>
                  <a:lnTo>
                    <a:pt x="190" y="526"/>
                  </a:lnTo>
                  <a:lnTo>
                    <a:pt x="164" y="518"/>
                  </a:lnTo>
                  <a:lnTo>
                    <a:pt x="142" y="506"/>
                  </a:lnTo>
                  <a:lnTo>
                    <a:pt x="119" y="493"/>
                  </a:lnTo>
                  <a:lnTo>
                    <a:pt x="97" y="477"/>
                  </a:lnTo>
                  <a:lnTo>
                    <a:pt x="79" y="459"/>
                  </a:lnTo>
                  <a:lnTo>
                    <a:pt x="61" y="441"/>
                  </a:lnTo>
                  <a:lnTo>
                    <a:pt x="45" y="421"/>
                  </a:lnTo>
                  <a:lnTo>
                    <a:pt x="32" y="398"/>
                  </a:lnTo>
                  <a:lnTo>
                    <a:pt x="21" y="374"/>
                  </a:lnTo>
                  <a:lnTo>
                    <a:pt x="12" y="350"/>
                  </a:lnTo>
                  <a:lnTo>
                    <a:pt x="5" y="324"/>
                  </a:lnTo>
                  <a:lnTo>
                    <a:pt x="1" y="297"/>
                  </a:lnTo>
                  <a:lnTo>
                    <a:pt x="0" y="269"/>
                  </a:lnTo>
                  <a:lnTo>
                    <a:pt x="1" y="242"/>
                  </a:lnTo>
                  <a:lnTo>
                    <a:pt x="5" y="216"/>
                  </a:lnTo>
                  <a:lnTo>
                    <a:pt x="12" y="190"/>
                  </a:lnTo>
                  <a:lnTo>
                    <a:pt x="21" y="165"/>
                  </a:lnTo>
                  <a:lnTo>
                    <a:pt x="32" y="142"/>
                  </a:lnTo>
                  <a:lnTo>
                    <a:pt x="45" y="119"/>
                  </a:lnTo>
                  <a:lnTo>
                    <a:pt x="61" y="98"/>
                  </a:lnTo>
                  <a:lnTo>
                    <a:pt x="79" y="79"/>
                  </a:lnTo>
                  <a:lnTo>
                    <a:pt x="97" y="62"/>
                  </a:lnTo>
                  <a:lnTo>
                    <a:pt x="119" y="47"/>
                  </a:lnTo>
                  <a:lnTo>
                    <a:pt x="142" y="32"/>
                  </a:lnTo>
                  <a:lnTo>
                    <a:pt x="164" y="21"/>
                  </a:lnTo>
                  <a:lnTo>
                    <a:pt x="190" y="12"/>
                  </a:lnTo>
                  <a:lnTo>
                    <a:pt x="217" y="5"/>
                  </a:lnTo>
                  <a:lnTo>
                    <a:pt x="244" y="1"/>
                  </a:lnTo>
                  <a:lnTo>
                    <a:pt x="270" y="0"/>
                  </a:lnTo>
                  <a:close/>
                </a:path>
              </a:pathLst>
            </a:custGeom>
            <a:solidFill>
              <a:srgbClr val="FFC706"/>
            </a:solidFill>
            <a:ln w="9525">
              <a:noFill/>
              <a:round/>
              <a:headEnd/>
              <a:tailEnd/>
            </a:ln>
          </p:spPr>
          <p:txBody>
            <a:bodyPr/>
            <a:lstStyle/>
            <a:p>
              <a:endParaRPr lang="fr-FR"/>
            </a:p>
          </p:txBody>
        </p:sp>
        <p:sp>
          <p:nvSpPr>
            <p:cNvPr id="22582" name="Freeform 206"/>
            <p:cNvSpPr>
              <a:spLocks/>
            </p:cNvSpPr>
            <p:nvPr/>
          </p:nvSpPr>
          <p:spPr bwMode="white">
            <a:xfrm flipH="1">
              <a:off x="332" y="3568"/>
              <a:ext cx="318" cy="314"/>
            </a:xfrm>
            <a:custGeom>
              <a:avLst/>
              <a:gdLst>
                <a:gd name="T0" fmla="*/ 95 w 530"/>
                <a:gd name="T1" fmla="*/ 0 h 523"/>
                <a:gd name="T2" fmla="*/ 115 w 530"/>
                <a:gd name="T3" fmla="*/ 2 h 523"/>
                <a:gd name="T4" fmla="*/ 132 w 530"/>
                <a:gd name="T5" fmla="*/ 8 h 523"/>
                <a:gd name="T6" fmla="*/ 149 w 530"/>
                <a:gd name="T7" fmla="*/ 17 h 523"/>
                <a:gd name="T8" fmla="*/ 163 w 530"/>
                <a:gd name="T9" fmla="*/ 28 h 523"/>
                <a:gd name="T10" fmla="*/ 174 w 530"/>
                <a:gd name="T11" fmla="*/ 42 h 523"/>
                <a:gd name="T12" fmla="*/ 183 w 530"/>
                <a:gd name="T13" fmla="*/ 58 h 523"/>
                <a:gd name="T14" fmla="*/ 188 w 530"/>
                <a:gd name="T15" fmla="*/ 75 h 523"/>
                <a:gd name="T16" fmla="*/ 191 w 530"/>
                <a:gd name="T17" fmla="*/ 94 h 523"/>
                <a:gd name="T18" fmla="*/ 190 w 530"/>
                <a:gd name="T19" fmla="*/ 104 h 523"/>
                <a:gd name="T20" fmla="*/ 186 w 530"/>
                <a:gd name="T21" fmla="*/ 122 h 523"/>
                <a:gd name="T22" fmla="*/ 179 w 530"/>
                <a:gd name="T23" fmla="*/ 139 h 523"/>
                <a:gd name="T24" fmla="*/ 169 w 530"/>
                <a:gd name="T25" fmla="*/ 154 h 523"/>
                <a:gd name="T26" fmla="*/ 156 w 530"/>
                <a:gd name="T27" fmla="*/ 168 h 523"/>
                <a:gd name="T28" fmla="*/ 140 w 530"/>
                <a:gd name="T29" fmla="*/ 177 h 523"/>
                <a:gd name="T30" fmla="*/ 124 w 530"/>
                <a:gd name="T31" fmla="*/ 184 h 523"/>
                <a:gd name="T32" fmla="*/ 105 w 530"/>
                <a:gd name="T33" fmla="*/ 188 h 523"/>
                <a:gd name="T34" fmla="*/ 95 w 530"/>
                <a:gd name="T35" fmla="*/ 189 h 523"/>
                <a:gd name="T36" fmla="*/ 76 w 530"/>
                <a:gd name="T37" fmla="*/ 186 h 523"/>
                <a:gd name="T38" fmla="*/ 58 w 530"/>
                <a:gd name="T39" fmla="*/ 181 h 523"/>
                <a:gd name="T40" fmla="*/ 42 w 530"/>
                <a:gd name="T41" fmla="*/ 173 h 523"/>
                <a:gd name="T42" fmla="*/ 28 w 530"/>
                <a:gd name="T43" fmla="*/ 161 h 523"/>
                <a:gd name="T44" fmla="*/ 17 w 530"/>
                <a:gd name="T45" fmla="*/ 147 h 523"/>
                <a:gd name="T46" fmla="*/ 8 w 530"/>
                <a:gd name="T47" fmla="*/ 131 h 523"/>
                <a:gd name="T48" fmla="*/ 2 w 530"/>
                <a:gd name="T49" fmla="*/ 113 h 523"/>
                <a:gd name="T50" fmla="*/ 0 w 530"/>
                <a:gd name="T51" fmla="*/ 94 h 523"/>
                <a:gd name="T52" fmla="*/ 1 w 530"/>
                <a:gd name="T53" fmla="*/ 85 h 523"/>
                <a:gd name="T54" fmla="*/ 4 w 530"/>
                <a:gd name="T55" fmla="*/ 67 h 523"/>
                <a:gd name="T56" fmla="*/ 11 w 530"/>
                <a:gd name="T57" fmla="*/ 50 h 523"/>
                <a:gd name="T58" fmla="*/ 22 w 530"/>
                <a:gd name="T59" fmla="*/ 35 h 523"/>
                <a:gd name="T60" fmla="*/ 35 w 530"/>
                <a:gd name="T61" fmla="*/ 22 h 523"/>
                <a:gd name="T62" fmla="*/ 50 w 530"/>
                <a:gd name="T63" fmla="*/ 11 h 523"/>
                <a:gd name="T64" fmla="*/ 67 w 530"/>
                <a:gd name="T65" fmla="*/ 4 h 523"/>
                <a:gd name="T66" fmla="*/ 85 w 530"/>
                <a:gd name="T67" fmla="*/ 1 h 523"/>
                <a:gd name="T68" fmla="*/ 95 w 530"/>
                <a:gd name="T69" fmla="*/ 0 h 5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0"/>
                <a:gd name="T106" fmla="*/ 0 h 523"/>
                <a:gd name="T107" fmla="*/ 530 w 530"/>
                <a:gd name="T108" fmla="*/ 523 h 5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0" h="523">
                  <a:moveTo>
                    <a:pt x="264" y="0"/>
                  </a:moveTo>
                  <a:lnTo>
                    <a:pt x="264" y="0"/>
                  </a:lnTo>
                  <a:lnTo>
                    <a:pt x="292" y="2"/>
                  </a:lnTo>
                  <a:lnTo>
                    <a:pt x="318" y="6"/>
                  </a:lnTo>
                  <a:lnTo>
                    <a:pt x="343" y="12"/>
                  </a:lnTo>
                  <a:lnTo>
                    <a:pt x="367" y="22"/>
                  </a:lnTo>
                  <a:lnTo>
                    <a:pt x="390" y="32"/>
                  </a:lnTo>
                  <a:lnTo>
                    <a:pt x="413" y="46"/>
                  </a:lnTo>
                  <a:lnTo>
                    <a:pt x="433" y="61"/>
                  </a:lnTo>
                  <a:lnTo>
                    <a:pt x="452" y="78"/>
                  </a:lnTo>
                  <a:lnTo>
                    <a:pt x="468" y="97"/>
                  </a:lnTo>
                  <a:lnTo>
                    <a:pt x="484" y="117"/>
                  </a:lnTo>
                  <a:lnTo>
                    <a:pt x="497" y="138"/>
                  </a:lnTo>
                  <a:lnTo>
                    <a:pt x="508" y="161"/>
                  </a:lnTo>
                  <a:lnTo>
                    <a:pt x="517" y="185"/>
                  </a:lnTo>
                  <a:lnTo>
                    <a:pt x="524" y="209"/>
                  </a:lnTo>
                  <a:lnTo>
                    <a:pt x="528" y="236"/>
                  </a:lnTo>
                  <a:lnTo>
                    <a:pt x="530" y="262"/>
                  </a:lnTo>
                  <a:lnTo>
                    <a:pt x="528" y="288"/>
                  </a:lnTo>
                  <a:lnTo>
                    <a:pt x="524" y="315"/>
                  </a:lnTo>
                  <a:lnTo>
                    <a:pt x="517" y="339"/>
                  </a:lnTo>
                  <a:lnTo>
                    <a:pt x="508" y="363"/>
                  </a:lnTo>
                  <a:lnTo>
                    <a:pt x="497" y="386"/>
                  </a:lnTo>
                  <a:lnTo>
                    <a:pt x="484" y="408"/>
                  </a:lnTo>
                  <a:lnTo>
                    <a:pt x="468" y="428"/>
                  </a:lnTo>
                  <a:lnTo>
                    <a:pt x="452" y="446"/>
                  </a:lnTo>
                  <a:lnTo>
                    <a:pt x="433" y="464"/>
                  </a:lnTo>
                  <a:lnTo>
                    <a:pt x="413" y="479"/>
                  </a:lnTo>
                  <a:lnTo>
                    <a:pt x="390" y="492"/>
                  </a:lnTo>
                  <a:lnTo>
                    <a:pt x="367" y="503"/>
                  </a:lnTo>
                  <a:lnTo>
                    <a:pt x="343" y="512"/>
                  </a:lnTo>
                  <a:lnTo>
                    <a:pt x="318" y="517"/>
                  </a:lnTo>
                  <a:lnTo>
                    <a:pt x="292" y="522"/>
                  </a:lnTo>
                  <a:lnTo>
                    <a:pt x="264" y="523"/>
                  </a:lnTo>
                  <a:lnTo>
                    <a:pt x="237" y="522"/>
                  </a:lnTo>
                  <a:lnTo>
                    <a:pt x="212" y="517"/>
                  </a:lnTo>
                  <a:lnTo>
                    <a:pt x="186" y="512"/>
                  </a:lnTo>
                  <a:lnTo>
                    <a:pt x="162" y="503"/>
                  </a:lnTo>
                  <a:lnTo>
                    <a:pt x="139" y="492"/>
                  </a:lnTo>
                  <a:lnTo>
                    <a:pt x="117" y="479"/>
                  </a:lnTo>
                  <a:lnTo>
                    <a:pt x="96" y="464"/>
                  </a:lnTo>
                  <a:lnTo>
                    <a:pt x="78" y="446"/>
                  </a:lnTo>
                  <a:lnTo>
                    <a:pt x="60" y="428"/>
                  </a:lnTo>
                  <a:lnTo>
                    <a:pt x="46" y="408"/>
                  </a:lnTo>
                  <a:lnTo>
                    <a:pt x="32" y="386"/>
                  </a:lnTo>
                  <a:lnTo>
                    <a:pt x="21" y="363"/>
                  </a:lnTo>
                  <a:lnTo>
                    <a:pt x="12" y="339"/>
                  </a:lnTo>
                  <a:lnTo>
                    <a:pt x="5" y="315"/>
                  </a:lnTo>
                  <a:lnTo>
                    <a:pt x="1" y="288"/>
                  </a:lnTo>
                  <a:lnTo>
                    <a:pt x="0" y="262"/>
                  </a:lnTo>
                  <a:lnTo>
                    <a:pt x="1" y="236"/>
                  </a:lnTo>
                  <a:lnTo>
                    <a:pt x="5" y="209"/>
                  </a:lnTo>
                  <a:lnTo>
                    <a:pt x="12" y="185"/>
                  </a:lnTo>
                  <a:lnTo>
                    <a:pt x="21" y="161"/>
                  </a:lnTo>
                  <a:lnTo>
                    <a:pt x="32" y="138"/>
                  </a:lnTo>
                  <a:lnTo>
                    <a:pt x="46" y="117"/>
                  </a:lnTo>
                  <a:lnTo>
                    <a:pt x="60" y="97"/>
                  </a:lnTo>
                  <a:lnTo>
                    <a:pt x="78" y="78"/>
                  </a:lnTo>
                  <a:lnTo>
                    <a:pt x="96" y="61"/>
                  </a:lnTo>
                  <a:lnTo>
                    <a:pt x="117" y="46"/>
                  </a:lnTo>
                  <a:lnTo>
                    <a:pt x="139" y="32"/>
                  </a:lnTo>
                  <a:lnTo>
                    <a:pt x="162" y="22"/>
                  </a:lnTo>
                  <a:lnTo>
                    <a:pt x="186" y="12"/>
                  </a:lnTo>
                  <a:lnTo>
                    <a:pt x="212" y="6"/>
                  </a:lnTo>
                  <a:lnTo>
                    <a:pt x="237" y="2"/>
                  </a:lnTo>
                  <a:lnTo>
                    <a:pt x="264" y="0"/>
                  </a:lnTo>
                  <a:close/>
                </a:path>
              </a:pathLst>
            </a:custGeom>
            <a:solidFill>
              <a:srgbClr val="FCCA09"/>
            </a:solidFill>
            <a:ln w="9525">
              <a:noFill/>
              <a:round/>
              <a:headEnd/>
              <a:tailEnd/>
            </a:ln>
          </p:spPr>
          <p:txBody>
            <a:bodyPr/>
            <a:lstStyle/>
            <a:p>
              <a:endParaRPr lang="fr-FR"/>
            </a:p>
          </p:txBody>
        </p:sp>
        <p:sp>
          <p:nvSpPr>
            <p:cNvPr id="22583" name="Freeform 207"/>
            <p:cNvSpPr>
              <a:spLocks/>
            </p:cNvSpPr>
            <p:nvPr/>
          </p:nvSpPr>
          <p:spPr bwMode="white">
            <a:xfrm flipH="1">
              <a:off x="334" y="3574"/>
              <a:ext cx="309" cy="304"/>
            </a:xfrm>
            <a:custGeom>
              <a:avLst/>
              <a:gdLst>
                <a:gd name="T0" fmla="*/ 93 w 513"/>
                <a:gd name="T1" fmla="*/ 0 h 505"/>
                <a:gd name="T2" fmla="*/ 112 w 513"/>
                <a:gd name="T3" fmla="*/ 2 h 505"/>
                <a:gd name="T4" fmla="*/ 129 w 513"/>
                <a:gd name="T5" fmla="*/ 7 h 505"/>
                <a:gd name="T6" fmla="*/ 146 w 513"/>
                <a:gd name="T7" fmla="*/ 16 h 505"/>
                <a:gd name="T8" fmla="*/ 159 w 513"/>
                <a:gd name="T9" fmla="*/ 27 h 505"/>
                <a:gd name="T10" fmla="*/ 170 w 513"/>
                <a:gd name="T11" fmla="*/ 40 h 505"/>
                <a:gd name="T12" fmla="*/ 179 w 513"/>
                <a:gd name="T13" fmla="*/ 56 h 505"/>
                <a:gd name="T14" fmla="*/ 184 w 513"/>
                <a:gd name="T15" fmla="*/ 73 h 505"/>
                <a:gd name="T16" fmla="*/ 186 w 513"/>
                <a:gd name="T17" fmla="*/ 92 h 505"/>
                <a:gd name="T18" fmla="*/ 186 w 513"/>
                <a:gd name="T19" fmla="*/ 101 h 505"/>
                <a:gd name="T20" fmla="*/ 182 w 513"/>
                <a:gd name="T21" fmla="*/ 119 h 505"/>
                <a:gd name="T22" fmla="*/ 175 w 513"/>
                <a:gd name="T23" fmla="*/ 135 h 505"/>
                <a:gd name="T24" fmla="*/ 164 w 513"/>
                <a:gd name="T25" fmla="*/ 150 h 505"/>
                <a:gd name="T26" fmla="*/ 152 w 513"/>
                <a:gd name="T27" fmla="*/ 163 h 505"/>
                <a:gd name="T28" fmla="*/ 137 w 513"/>
                <a:gd name="T29" fmla="*/ 173 h 505"/>
                <a:gd name="T30" fmla="*/ 120 w 513"/>
                <a:gd name="T31" fmla="*/ 179 h 505"/>
                <a:gd name="T32" fmla="*/ 102 w 513"/>
                <a:gd name="T33" fmla="*/ 182 h 505"/>
                <a:gd name="T34" fmla="*/ 93 w 513"/>
                <a:gd name="T35" fmla="*/ 183 h 505"/>
                <a:gd name="T36" fmla="*/ 74 w 513"/>
                <a:gd name="T37" fmla="*/ 182 h 505"/>
                <a:gd name="T38" fmla="*/ 57 w 513"/>
                <a:gd name="T39" fmla="*/ 176 h 505"/>
                <a:gd name="T40" fmla="*/ 42 w 513"/>
                <a:gd name="T41" fmla="*/ 167 h 505"/>
                <a:gd name="T42" fmla="*/ 27 w 513"/>
                <a:gd name="T43" fmla="*/ 156 h 505"/>
                <a:gd name="T44" fmla="*/ 16 w 513"/>
                <a:gd name="T45" fmla="*/ 143 h 505"/>
                <a:gd name="T46" fmla="*/ 7 w 513"/>
                <a:gd name="T47" fmla="*/ 127 h 505"/>
                <a:gd name="T48" fmla="*/ 2 w 513"/>
                <a:gd name="T49" fmla="*/ 110 h 505"/>
                <a:gd name="T50" fmla="*/ 0 w 513"/>
                <a:gd name="T51" fmla="*/ 92 h 505"/>
                <a:gd name="T52" fmla="*/ 1 w 513"/>
                <a:gd name="T53" fmla="*/ 82 h 505"/>
                <a:gd name="T54" fmla="*/ 4 w 513"/>
                <a:gd name="T55" fmla="*/ 64 h 505"/>
                <a:gd name="T56" fmla="*/ 11 w 513"/>
                <a:gd name="T57" fmla="*/ 48 h 505"/>
                <a:gd name="T58" fmla="*/ 22 w 513"/>
                <a:gd name="T59" fmla="*/ 33 h 505"/>
                <a:gd name="T60" fmla="*/ 34 w 513"/>
                <a:gd name="T61" fmla="*/ 21 h 505"/>
                <a:gd name="T62" fmla="*/ 49 w 513"/>
                <a:gd name="T63" fmla="*/ 11 h 505"/>
                <a:gd name="T64" fmla="*/ 66 w 513"/>
                <a:gd name="T65" fmla="*/ 4 h 505"/>
                <a:gd name="T66" fmla="*/ 84 w 513"/>
                <a:gd name="T67" fmla="*/ 1 h 505"/>
                <a:gd name="T68" fmla="*/ 93 w 513"/>
                <a:gd name="T69" fmla="*/ 0 h 5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3"/>
                <a:gd name="T106" fmla="*/ 0 h 505"/>
                <a:gd name="T107" fmla="*/ 513 w 513"/>
                <a:gd name="T108" fmla="*/ 505 h 5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3" h="505">
                  <a:moveTo>
                    <a:pt x="257" y="0"/>
                  </a:moveTo>
                  <a:lnTo>
                    <a:pt x="257" y="0"/>
                  </a:lnTo>
                  <a:lnTo>
                    <a:pt x="283" y="1"/>
                  </a:lnTo>
                  <a:lnTo>
                    <a:pt x="308" y="5"/>
                  </a:lnTo>
                  <a:lnTo>
                    <a:pt x="332" y="11"/>
                  </a:lnTo>
                  <a:lnTo>
                    <a:pt x="356" y="20"/>
                  </a:lnTo>
                  <a:lnTo>
                    <a:pt x="379" y="31"/>
                  </a:lnTo>
                  <a:lnTo>
                    <a:pt x="401" y="43"/>
                  </a:lnTo>
                  <a:lnTo>
                    <a:pt x="419" y="58"/>
                  </a:lnTo>
                  <a:lnTo>
                    <a:pt x="438" y="74"/>
                  </a:lnTo>
                  <a:lnTo>
                    <a:pt x="454" y="92"/>
                  </a:lnTo>
                  <a:lnTo>
                    <a:pt x="469" y="111"/>
                  </a:lnTo>
                  <a:lnTo>
                    <a:pt x="482" y="133"/>
                  </a:lnTo>
                  <a:lnTo>
                    <a:pt x="493" y="154"/>
                  </a:lnTo>
                  <a:lnTo>
                    <a:pt x="501" y="178"/>
                  </a:lnTo>
                  <a:lnTo>
                    <a:pt x="508" y="202"/>
                  </a:lnTo>
                  <a:lnTo>
                    <a:pt x="512" y="226"/>
                  </a:lnTo>
                  <a:lnTo>
                    <a:pt x="513" y="253"/>
                  </a:lnTo>
                  <a:lnTo>
                    <a:pt x="512" y="279"/>
                  </a:lnTo>
                  <a:lnTo>
                    <a:pt x="508" y="304"/>
                  </a:lnTo>
                  <a:lnTo>
                    <a:pt x="501" y="328"/>
                  </a:lnTo>
                  <a:lnTo>
                    <a:pt x="493" y="351"/>
                  </a:lnTo>
                  <a:lnTo>
                    <a:pt x="482" y="372"/>
                  </a:lnTo>
                  <a:lnTo>
                    <a:pt x="469" y="394"/>
                  </a:lnTo>
                  <a:lnTo>
                    <a:pt x="454" y="414"/>
                  </a:lnTo>
                  <a:lnTo>
                    <a:pt x="438" y="431"/>
                  </a:lnTo>
                  <a:lnTo>
                    <a:pt x="419" y="448"/>
                  </a:lnTo>
                  <a:lnTo>
                    <a:pt x="401" y="462"/>
                  </a:lnTo>
                  <a:lnTo>
                    <a:pt x="379" y="476"/>
                  </a:lnTo>
                  <a:lnTo>
                    <a:pt x="356" y="486"/>
                  </a:lnTo>
                  <a:lnTo>
                    <a:pt x="332" y="494"/>
                  </a:lnTo>
                  <a:lnTo>
                    <a:pt x="308" y="501"/>
                  </a:lnTo>
                  <a:lnTo>
                    <a:pt x="283" y="504"/>
                  </a:lnTo>
                  <a:lnTo>
                    <a:pt x="257" y="505"/>
                  </a:lnTo>
                  <a:lnTo>
                    <a:pt x="230" y="504"/>
                  </a:lnTo>
                  <a:lnTo>
                    <a:pt x="205" y="501"/>
                  </a:lnTo>
                  <a:lnTo>
                    <a:pt x="181" y="494"/>
                  </a:lnTo>
                  <a:lnTo>
                    <a:pt x="157" y="486"/>
                  </a:lnTo>
                  <a:lnTo>
                    <a:pt x="134" y="476"/>
                  </a:lnTo>
                  <a:lnTo>
                    <a:pt x="114" y="462"/>
                  </a:lnTo>
                  <a:lnTo>
                    <a:pt x="94" y="448"/>
                  </a:lnTo>
                  <a:lnTo>
                    <a:pt x="75" y="431"/>
                  </a:lnTo>
                  <a:lnTo>
                    <a:pt x="59" y="414"/>
                  </a:lnTo>
                  <a:lnTo>
                    <a:pt x="44" y="394"/>
                  </a:lnTo>
                  <a:lnTo>
                    <a:pt x="31" y="372"/>
                  </a:lnTo>
                  <a:lnTo>
                    <a:pt x="20" y="351"/>
                  </a:lnTo>
                  <a:lnTo>
                    <a:pt x="12" y="328"/>
                  </a:lnTo>
                  <a:lnTo>
                    <a:pt x="5" y="304"/>
                  </a:lnTo>
                  <a:lnTo>
                    <a:pt x="1" y="279"/>
                  </a:lnTo>
                  <a:lnTo>
                    <a:pt x="0" y="253"/>
                  </a:lnTo>
                  <a:lnTo>
                    <a:pt x="1" y="226"/>
                  </a:lnTo>
                  <a:lnTo>
                    <a:pt x="5" y="202"/>
                  </a:lnTo>
                  <a:lnTo>
                    <a:pt x="12" y="178"/>
                  </a:lnTo>
                  <a:lnTo>
                    <a:pt x="20" y="154"/>
                  </a:lnTo>
                  <a:lnTo>
                    <a:pt x="31" y="133"/>
                  </a:lnTo>
                  <a:lnTo>
                    <a:pt x="44" y="111"/>
                  </a:lnTo>
                  <a:lnTo>
                    <a:pt x="59" y="92"/>
                  </a:lnTo>
                  <a:lnTo>
                    <a:pt x="75" y="74"/>
                  </a:lnTo>
                  <a:lnTo>
                    <a:pt x="94" y="58"/>
                  </a:lnTo>
                  <a:lnTo>
                    <a:pt x="114" y="43"/>
                  </a:lnTo>
                  <a:lnTo>
                    <a:pt x="134" y="31"/>
                  </a:lnTo>
                  <a:lnTo>
                    <a:pt x="157" y="20"/>
                  </a:lnTo>
                  <a:lnTo>
                    <a:pt x="181" y="11"/>
                  </a:lnTo>
                  <a:lnTo>
                    <a:pt x="205" y="5"/>
                  </a:lnTo>
                  <a:lnTo>
                    <a:pt x="230" y="1"/>
                  </a:lnTo>
                  <a:lnTo>
                    <a:pt x="257" y="0"/>
                  </a:lnTo>
                  <a:close/>
                </a:path>
              </a:pathLst>
            </a:custGeom>
            <a:solidFill>
              <a:srgbClr val="FCCE09"/>
            </a:solidFill>
            <a:ln w="9525">
              <a:noFill/>
              <a:round/>
              <a:headEnd/>
              <a:tailEnd/>
            </a:ln>
          </p:spPr>
          <p:txBody>
            <a:bodyPr/>
            <a:lstStyle/>
            <a:p>
              <a:endParaRPr lang="fr-FR"/>
            </a:p>
          </p:txBody>
        </p:sp>
        <p:sp>
          <p:nvSpPr>
            <p:cNvPr id="22584" name="Freeform 208"/>
            <p:cNvSpPr>
              <a:spLocks/>
            </p:cNvSpPr>
            <p:nvPr/>
          </p:nvSpPr>
          <p:spPr bwMode="white">
            <a:xfrm flipH="1">
              <a:off x="337" y="3580"/>
              <a:ext cx="300" cy="294"/>
            </a:xfrm>
            <a:custGeom>
              <a:avLst/>
              <a:gdLst>
                <a:gd name="T0" fmla="*/ 90 w 499"/>
                <a:gd name="T1" fmla="*/ 0 h 489"/>
                <a:gd name="T2" fmla="*/ 108 w 499"/>
                <a:gd name="T3" fmla="*/ 2 h 489"/>
                <a:gd name="T4" fmla="*/ 125 w 499"/>
                <a:gd name="T5" fmla="*/ 7 h 489"/>
                <a:gd name="T6" fmla="*/ 141 w 499"/>
                <a:gd name="T7" fmla="*/ 15 h 489"/>
                <a:gd name="T8" fmla="*/ 154 w 499"/>
                <a:gd name="T9" fmla="*/ 26 h 489"/>
                <a:gd name="T10" fmla="*/ 165 w 499"/>
                <a:gd name="T11" fmla="*/ 40 h 489"/>
                <a:gd name="T12" fmla="*/ 173 w 499"/>
                <a:gd name="T13" fmla="*/ 54 h 489"/>
                <a:gd name="T14" fmla="*/ 179 w 499"/>
                <a:gd name="T15" fmla="*/ 71 h 489"/>
                <a:gd name="T16" fmla="*/ 180 w 499"/>
                <a:gd name="T17" fmla="*/ 89 h 489"/>
                <a:gd name="T18" fmla="*/ 180 w 499"/>
                <a:gd name="T19" fmla="*/ 97 h 489"/>
                <a:gd name="T20" fmla="*/ 176 w 499"/>
                <a:gd name="T21" fmla="*/ 115 h 489"/>
                <a:gd name="T22" fmla="*/ 169 w 499"/>
                <a:gd name="T23" fmla="*/ 131 h 489"/>
                <a:gd name="T24" fmla="*/ 159 w 499"/>
                <a:gd name="T25" fmla="*/ 145 h 489"/>
                <a:gd name="T26" fmla="*/ 147 w 499"/>
                <a:gd name="T27" fmla="*/ 158 h 489"/>
                <a:gd name="T28" fmla="*/ 133 w 499"/>
                <a:gd name="T29" fmla="*/ 167 h 489"/>
                <a:gd name="T30" fmla="*/ 117 w 499"/>
                <a:gd name="T31" fmla="*/ 173 h 489"/>
                <a:gd name="T32" fmla="*/ 99 w 499"/>
                <a:gd name="T33" fmla="*/ 176 h 489"/>
                <a:gd name="T34" fmla="*/ 90 w 499"/>
                <a:gd name="T35" fmla="*/ 177 h 489"/>
                <a:gd name="T36" fmla="*/ 72 w 499"/>
                <a:gd name="T37" fmla="*/ 176 h 489"/>
                <a:gd name="T38" fmla="*/ 55 w 499"/>
                <a:gd name="T39" fmla="*/ 170 h 489"/>
                <a:gd name="T40" fmla="*/ 40 w 499"/>
                <a:gd name="T41" fmla="*/ 162 h 489"/>
                <a:gd name="T42" fmla="*/ 26 w 499"/>
                <a:gd name="T43" fmla="*/ 151 h 489"/>
                <a:gd name="T44" fmla="*/ 16 w 499"/>
                <a:gd name="T45" fmla="*/ 138 h 489"/>
                <a:gd name="T46" fmla="*/ 7 w 499"/>
                <a:gd name="T47" fmla="*/ 123 h 489"/>
                <a:gd name="T48" fmla="*/ 1 w 499"/>
                <a:gd name="T49" fmla="*/ 106 h 489"/>
                <a:gd name="T50" fmla="*/ 0 w 499"/>
                <a:gd name="T51" fmla="*/ 89 h 489"/>
                <a:gd name="T52" fmla="*/ 1 w 499"/>
                <a:gd name="T53" fmla="*/ 79 h 489"/>
                <a:gd name="T54" fmla="*/ 4 w 499"/>
                <a:gd name="T55" fmla="*/ 63 h 489"/>
                <a:gd name="T56" fmla="*/ 11 w 499"/>
                <a:gd name="T57" fmla="*/ 47 h 489"/>
                <a:gd name="T58" fmla="*/ 20 w 499"/>
                <a:gd name="T59" fmla="*/ 32 h 489"/>
                <a:gd name="T60" fmla="*/ 32 w 499"/>
                <a:gd name="T61" fmla="*/ 20 h 489"/>
                <a:gd name="T62" fmla="*/ 47 w 499"/>
                <a:gd name="T63" fmla="*/ 11 h 489"/>
                <a:gd name="T64" fmla="*/ 63 w 499"/>
                <a:gd name="T65" fmla="*/ 4 h 489"/>
                <a:gd name="T66" fmla="*/ 81 w 499"/>
                <a:gd name="T67" fmla="*/ 1 h 489"/>
                <a:gd name="T68" fmla="*/ 90 w 499"/>
                <a:gd name="T69" fmla="*/ 0 h 4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9"/>
                <a:gd name="T106" fmla="*/ 0 h 489"/>
                <a:gd name="T107" fmla="*/ 499 w 499"/>
                <a:gd name="T108" fmla="*/ 489 h 4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9" h="489">
                  <a:moveTo>
                    <a:pt x="250" y="0"/>
                  </a:moveTo>
                  <a:lnTo>
                    <a:pt x="250" y="0"/>
                  </a:lnTo>
                  <a:lnTo>
                    <a:pt x="275" y="2"/>
                  </a:lnTo>
                  <a:lnTo>
                    <a:pt x="299" y="6"/>
                  </a:lnTo>
                  <a:lnTo>
                    <a:pt x="323" y="11"/>
                  </a:lnTo>
                  <a:lnTo>
                    <a:pt x="346" y="20"/>
                  </a:lnTo>
                  <a:lnTo>
                    <a:pt x="368" y="30"/>
                  </a:lnTo>
                  <a:lnTo>
                    <a:pt x="389" y="42"/>
                  </a:lnTo>
                  <a:lnTo>
                    <a:pt x="408" y="57"/>
                  </a:lnTo>
                  <a:lnTo>
                    <a:pt x="425" y="73"/>
                  </a:lnTo>
                  <a:lnTo>
                    <a:pt x="441" y="90"/>
                  </a:lnTo>
                  <a:lnTo>
                    <a:pt x="456" y="109"/>
                  </a:lnTo>
                  <a:lnTo>
                    <a:pt x="468" y="129"/>
                  </a:lnTo>
                  <a:lnTo>
                    <a:pt x="479" y="150"/>
                  </a:lnTo>
                  <a:lnTo>
                    <a:pt x="487" y="173"/>
                  </a:lnTo>
                  <a:lnTo>
                    <a:pt x="494" y="196"/>
                  </a:lnTo>
                  <a:lnTo>
                    <a:pt x="498" y="220"/>
                  </a:lnTo>
                  <a:lnTo>
                    <a:pt x="499" y="246"/>
                  </a:lnTo>
                  <a:lnTo>
                    <a:pt x="498" y="270"/>
                  </a:lnTo>
                  <a:lnTo>
                    <a:pt x="494" y="294"/>
                  </a:lnTo>
                  <a:lnTo>
                    <a:pt x="487" y="318"/>
                  </a:lnTo>
                  <a:lnTo>
                    <a:pt x="479" y="341"/>
                  </a:lnTo>
                  <a:lnTo>
                    <a:pt x="468" y="362"/>
                  </a:lnTo>
                  <a:lnTo>
                    <a:pt x="456" y="382"/>
                  </a:lnTo>
                  <a:lnTo>
                    <a:pt x="441" y="401"/>
                  </a:lnTo>
                  <a:lnTo>
                    <a:pt x="425" y="418"/>
                  </a:lnTo>
                  <a:lnTo>
                    <a:pt x="408" y="435"/>
                  </a:lnTo>
                  <a:lnTo>
                    <a:pt x="389" y="448"/>
                  </a:lnTo>
                  <a:lnTo>
                    <a:pt x="368" y="460"/>
                  </a:lnTo>
                  <a:lnTo>
                    <a:pt x="346" y="471"/>
                  </a:lnTo>
                  <a:lnTo>
                    <a:pt x="323" y="479"/>
                  </a:lnTo>
                  <a:lnTo>
                    <a:pt x="299" y="485"/>
                  </a:lnTo>
                  <a:lnTo>
                    <a:pt x="275" y="488"/>
                  </a:lnTo>
                  <a:lnTo>
                    <a:pt x="250" y="489"/>
                  </a:lnTo>
                  <a:lnTo>
                    <a:pt x="224" y="488"/>
                  </a:lnTo>
                  <a:lnTo>
                    <a:pt x="199" y="485"/>
                  </a:lnTo>
                  <a:lnTo>
                    <a:pt x="175" y="479"/>
                  </a:lnTo>
                  <a:lnTo>
                    <a:pt x="152" y="471"/>
                  </a:lnTo>
                  <a:lnTo>
                    <a:pt x="130" y="460"/>
                  </a:lnTo>
                  <a:lnTo>
                    <a:pt x="110" y="448"/>
                  </a:lnTo>
                  <a:lnTo>
                    <a:pt x="90" y="435"/>
                  </a:lnTo>
                  <a:lnTo>
                    <a:pt x="73" y="418"/>
                  </a:lnTo>
                  <a:lnTo>
                    <a:pt x="57" y="401"/>
                  </a:lnTo>
                  <a:lnTo>
                    <a:pt x="43" y="382"/>
                  </a:lnTo>
                  <a:lnTo>
                    <a:pt x="30" y="362"/>
                  </a:lnTo>
                  <a:lnTo>
                    <a:pt x="19" y="341"/>
                  </a:lnTo>
                  <a:lnTo>
                    <a:pt x="11" y="318"/>
                  </a:lnTo>
                  <a:lnTo>
                    <a:pt x="4" y="294"/>
                  </a:lnTo>
                  <a:lnTo>
                    <a:pt x="2" y="270"/>
                  </a:lnTo>
                  <a:lnTo>
                    <a:pt x="0" y="246"/>
                  </a:lnTo>
                  <a:lnTo>
                    <a:pt x="2" y="220"/>
                  </a:lnTo>
                  <a:lnTo>
                    <a:pt x="4" y="196"/>
                  </a:lnTo>
                  <a:lnTo>
                    <a:pt x="11" y="173"/>
                  </a:lnTo>
                  <a:lnTo>
                    <a:pt x="19" y="150"/>
                  </a:lnTo>
                  <a:lnTo>
                    <a:pt x="30" y="129"/>
                  </a:lnTo>
                  <a:lnTo>
                    <a:pt x="43" y="109"/>
                  </a:lnTo>
                  <a:lnTo>
                    <a:pt x="57" y="90"/>
                  </a:lnTo>
                  <a:lnTo>
                    <a:pt x="73" y="73"/>
                  </a:lnTo>
                  <a:lnTo>
                    <a:pt x="90" y="57"/>
                  </a:lnTo>
                  <a:lnTo>
                    <a:pt x="110" y="42"/>
                  </a:lnTo>
                  <a:lnTo>
                    <a:pt x="130" y="30"/>
                  </a:lnTo>
                  <a:lnTo>
                    <a:pt x="152" y="20"/>
                  </a:lnTo>
                  <a:lnTo>
                    <a:pt x="175" y="11"/>
                  </a:lnTo>
                  <a:lnTo>
                    <a:pt x="199" y="6"/>
                  </a:lnTo>
                  <a:lnTo>
                    <a:pt x="224" y="2"/>
                  </a:lnTo>
                  <a:lnTo>
                    <a:pt x="250" y="0"/>
                  </a:lnTo>
                  <a:close/>
                </a:path>
              </a:pathLst>
            </a:custGeom>
            <a:solidFill>
              <a:srgbClr val="FCD10C"/>
            </a:solidFill>
            <a:ln w="9525">
              <a:noFill/>
              <a:round/>
              <a:headEnd/>
              <a:tailEnd/>
            </a:ln>
          </p:spPr>
          <p:txBody>
            <a:bodyPr/>
            <a:lstStyle/>
            <a:p>
              <a:endParaRPr lang="fr-FR"/>
            </a:p>
          </p:txBody>
        </p:sp>
        <p:sp>
          <p:nvSpPr>
            <p:cNvPr id="22585" name="Freeform 209"/>
            <p:cNvSpPr>
              <a:spLocks/>
            </p:cNvSpPr>
            <p:nvPr/>
          </p:nvSpPr>
          <p:spPr bwMode="white">
            <a:xfrm flipH="1">
              <a:off x="341" y="3586"/>
              <a:ext cx="290" cy="284"/>
            </a:xfrm>
            <a:custGeom>
              <a:avLst/>
              <a:gdLst>
                <a:gd name="T0" fmla="*/ 87 w 484"/>
                <a:gd name="T1" fmla="*/ 0 h 473"/>
                <a:gd name="T2" fmla="*/ 104 w 484"/>
                <a:gd name="T3" fmla="*/ 2 h 473"/>
                <a:gd name="T4" fmla="*/ 120 w 484"/>
                <a:gd name="T5" fmla="*/ 7 h 473"/>
                <a:gd name="T6" fmla="*/ 135 w 484"/>
                <a:gd name="T7" fmla="*/ 15 h 473"/>
                <a:gd name="T8" fmla="*/ 148 w 484"/>
                <a:gd name="T9" fmla="*/ 25 h 473"/>
                <a:gd name="T10" fmla="*/ 159 w 484"/>
                <a:gd name="T11" fmla="*/ 37 h 473"/>
                <a:gd name="T12" fmla="*/ 167 w 484"/>
                <a:gd name="T13" fmla="*/ 52 h 473"/>
                <a:gd name="T14" fmla="*/ 173 w 484"/>
                <a:gd name="T15" fmla="*/ 68 h 473"/>
                <a:gd name="T16" fmla="*/ 174 w 484"/>
                <a:gd name="T17" fmla="*/ 85 h 473"/>
                <a:gd name="T18" fmla="*/ 173 w 484"/>
                <a:gd name="T19" fmla="*/ 94 h 473"/>
                <a:gd name="T20" fmla="*/ 170 w 484"/>
                <a:gd name="T21" fmla="*/ 110 h 473"/>
                <a:gd name="T22" fmla="*/ 163 w 484"/>
                <a:gd name="T23" fmla="*/ 126 h 473"/>
                <a:gd name="T24" fmla="*/ 154 w 484"/>
                <a:gd name="T25" fmla="*/ 139 h 473"/>
                <a:gd name="T26" fmla="*/ 142 w 484"/>
                <a:gd name="T27" fmla="*/ 151 h 473"/>
                <a:gd name="T28" fmla="*/ 129 w 484"/>
                <a:gd name="T29" fmla="*/ 160 h 473"/>
                <a:gd name="T30" fmla="*/ 113 w 484"/>
                <a:gd name="T31" fmla="*/ 166 h 473"/>
                <a:gd name="T32" fmla="*/ 96 w 484"/>
                <a:gd name="T33" fmla="*/ 170 h 473"/>
                <a:gd name="T34" fmla="*/ 87 w 484"/>
                <a:gd name="T35" fmla="*/ 171 h 473"/>
                <a:gd name="T36" fmla="*/ 70 w 484"/>
                <a:gd name="T37" fmla="*/ 169 h 473"/>
                <a:gd name="T38" fmla="*/ 53 w 484"/>
                <a:gd name="T39" fmla="*/ 164 h 473"/>
                <a:gd name="T40" fmla="*/ 38 w 484"/>
                <a:gd name="T41" fmla="*/ 156 h 473"/>
                <a:gd name="T42" fmla="*/ 26 w 484"/>
                <a:gd name="T43" fmla="*/ 146 h 473"/>
                <a:gd name="T44" fmla="*/ 15 w 484"/>
                <a:gd name="T45" fmla="*/ 133 h 473"/>
                <a:gd name="T46" fmla="*/ 7 w 484"/>
                <a:gd name="T47" fmla="*/ 118 h 473"/>
                <a:gd name="T48" fmla="*/ 2 w 484"/>
                <a:gd name="T49" fmla="*/ 103 h 473"/>
                <a:gd name="T50" fmla="*/ 0 w 484"/>
                <a:gd name="T51" fmla="*/ 85 h 473"/>
                <a:gd name="T52" fmla="*/ 1 w 484"/>
                <a:gd name="T53" fmla="*/ 77 h 473"/>
                <a:gd name="T54" fmla="*/ 4 w 484"/>
                <a:gd name="T55" fmla="*/ 60 h 473"/>
                <a:gd name="T56" fmla="*/ 10 w 484"/>
                <a:gd name="T57" fmla="*/ 44 h 473"/>
                <a:gd name="T58" fmla="*/ 20 w 484"/>
                <a:gd name="T59" fmla="*/ 31 h 473"/>
                <a:gd name="T60" fmla="*/ 32 w 484"/>
                <a:gd name="T61" fmla="*/ 20 h 473"/>
                <a:gd name="T62" fmla="*/ 46 w 484"/>
                <a:gd name="T63" fmla="*/ 10 h 473"/>
                <a:gd name="T64" fmla="*/ 61 w 484"/>
                <a:gd name="T65" fmla="*/ 4 h 473"/>
                <a:gd name="T66" fmla="*/ 78 w 484"/>
                <a:gd name="T67" fmla="*/ 1 h 473"/>
                <a:gd name="T68" fmla="*/ 87 w 484"/>
                <a:gd name="T69" fmla="*/ 0 h 4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4"/>
                <a:gd name="T106" fmla="*/ 0 h 473"/>
                <a:gd name="T107" fmla="*/ 484 w 484"/>
                <a:gd name="T108" fmla="*/ 473 h 4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4" h="473">
                  <a:moveTo>
                    <a:pt x="242" y="0"/>
                  </a:moveTo>
                  <a:lnTo>
                    <a:pt x="242" y="0"/>
                  </a:lnTo>
                  <a:lnTo>
                    <a:pt x="267" y="1"/>
                  </a:lnTo>
                  <a:lnTo>
                    <a:pt x="291" y="5"/>
                  </a:lnTo>
                  <a:lnTo>
                    <a:pt x="313" y="10"/>
                  </a:lnTo>
                  <a:lnTo>
                    <a:pt x="336" y="19"/>
                  </a:lnTo>
                  <a:lnTo>
                    <a:pt x="358" y="29"/>
                  </a:lnTo>
                  <a:lnTo>
                    <a:pt x="378" y="41"/>
                  </a:lnTo>
                  <a:lnTo>
                    <a:pt x="395" y="55"/>
                  </a:lnTo>
                  <a:lnTo>
                    <a:pt x="413" y="69"/>
                  </a:lnTo>
                  <a:lnTo>
                    <a:pt x="429" y="87"/>
                  </a:lnTo>
                  <a:lnTo>
                    <a:pt x="442" y="104"/>
                  </a:lnTo>
                  <a:lnTo>
                    <a:pt x="454" y="124"/>
                  </a:lnTo>
                  <a:lnTo>
                    <a:pt x="465" y="144"/>
                  </a:lnTo>
                  <a:lnTo>
                    <a:pt x="473" y="167"/>
                  </a:lnTo>
                  <a:lnTo>
                    <a:pt x="480" y="189"/>
                  </a:lnTo>
                  <a:lnTo>
                    <a:pt x="482" y="213"/>
                  </a:lnTo>
                  <a:lnTo>
                    <a:pt x="484" y="237"/>
                  </a:lnTo>
                  <a:lnTo>
                    <a:pt x="482" y="261"/>
                  </a:lnTo>
                  <a:lnTo>
                    <a:pt x="480" y="284"/>
                  </a:lnTo>
                  <a:lnTo>
                    <a:pt x="473" y="307"/>
                  </a:lnTo>
                  <a:lnTo>
                    <a:pt x="465" y="328"/>
                  </a:lnTo>
                  <a:lnTo>
                    <a:pt x="454" y="349"/>
                  </a:lnTo>
                  <a:lnTo>
                    <a:pt x="442" y="368"/>
                  </a:lnTo>
                  <a:lnTo>
                    <a:pt x="429" y="387"/>
                  </a:lnTo>
                  <a:lnTo>
                    <a:pt x="413" y="404"/>
                  </a:lnTo>
                  <a:lnTo>
                    <a:pt x="395" y="419"/>
                  </a:lnTo>
                  <a:lnTo>
                    <a:pt x="378" y="433"/>
                  </a:lnTo>
                  <a:lnTo>
                    <a:pt x="358" y="445"/>
                  </a:lnTo>
                  <a:lnTo>
                    <a:pt x="336" y="454"/>
                  </a:lnTo>
                  <a:lnTo>
                    <a:pt x="313" y="462"/>
                  </a:lnTo>
                  <a:lnTo>
                    <a:pt x="291" y="469"/>
                  </a:lnTo>
                  <a:lnTo>
                    <a:pt x="267" y="471"/>
                  </a:lnTo>
                  <a:lnTo>
                    <a:pt x="242" y="473"/>
                  </a:lnTo>
                  <a:lnTo>
                    <a:pt x="217" y="471"/>
                  </a:lnTo>
                  <a:lnTo>
                    <a:pt x="194" y="469"/>
                  </a:lnTo>
                  <a:lnTo>
                    <a:pt x="170" y="462"/>
                  </a:lnTo>
                  <a:lnTo>
                    <a:pt x="149" y="454"/>
                  </a:lnTo>
                  <a:lnTo>
                    <a:pt x="127" y="445"/>
                  </a:lnTo>
                  <a:lnTo>
                    <a:pt x="107" y="433"/>
                  </a:lnTo>
                  <a:lnTo>
                    <a:pt x="88" y="419"/>
                  </a:lnTo>
                  <a:lnTo>
                    <a:pt x="71" y="404"/>
                  </a:lnTo>
                  <a:lnTo>
                    <a:pt x="56" y="387"/>
                  </a:lnTo>
                  <a:lnTo>
                    <a:pt x="41" y="368"/>
                  </a:lnTo>
                  <a:lnTo>
                    <a:pt x="29" y="349"/>
                  </a:lnTo>
                  <a:lnTo>
                    <a:pt x="20" y="328"/>
                  </a:lnTo>
                  <a:lnTo>
                    <a:pt x="12" y="307"/>
                  </a:lnTo>
                  <a:lnTo>
                    <a:pt x="5" y="284"/>
                  </a:lnTo>
                  <a:lnTo>
                    <a:pt x="1" y="261"/>
                  </a:lnTo>
                  <a:lnTo>
                    <a:pt x="0" y="237"/>
                  </a:lnTo>
                  <a:lnTo>
                    <a:pt x="1" y="213"/>
                  </a:lnTo>
                  <a:lnTo>
                    <a:pt x="5" y="189"/>
                  </a:lnTo>
                  <a:lnTo>
                    <a:pt x="12" y="167"/>
                  </a:lnTo>
                  <a:lnTo>
                    <a:pt x="20" y="144"/>
                  </a:lnTo>
                  <a:lnTo>
                    <a:pt x="29" y="124"/>
                  </a:lnTo>
                  <a:lnTo>
                    <a:pt x="41" y="104"/>
                  </a:lnTo>
                  <a:lnTo>
                    <a:pt x="56" y="87"/>
                  </a:lnTo>
                  <a:lnTo>
                    <a:pt x="71" y="69"/>
                  </a:lnTo>
                  <a:lnTo>
                    <a:pt x="88" y="55"/>
                  </a:lnTo>
                  <a:lnTo>
                    <a:pt x="107" y="41"/>
                  </a:lnTo>
                  <a:lnTo>
                    <a:pt x="127" y="29"/>
                  </a:lnTo>
                  <a:lnTo>
                    <a:pt x="149" y="19"/>
                  </a:lnTo>
                  <a:lnTo>
                    <a:pt x="170" y="10"/>
                  </a:lnTo>
                  <a:lnTo>
                    <a:pt x="194" y="5"/>
                  </a:lnTo>
                  <a:lnTo>
                    <a:pt x="217" y="1"/>
                  </a:lnTo>
                  <a:lnTo>
                    <a:pt x="242" y="0"/>
                  </a:lnTo>
                  <a:close/>
                </a:path>
              </a:pathLst>
            </a:custGeom>
            <a:solidFill>
              <a:srgbClr val="FCD60E"/>
            </a:solidFill>
            <a:ln w="9525">
              <a:noFill/>
              <a:round/>
              <a:headEnd/>
              <a:tailEnd/>
            </a:ln>
          </p:spPr>
          <p:txBody>
            <a:bodyPr/>
            <a:lstStyle/>
            <a:p>
              <a:endParaRPr lang="fr-FR"/>
            </a:p>
          </p:txBody>
        </p:sp>
        <p:sp>
          <p:nvSpPr>
            <p:cNvPr id="22586" name="Freeform 210"/>
            <p:cNvSpPr>
              <a:spLocks/>
            </p:cNvSpPr>
            <p:nvPr/>
          </p:nvSpPr>
          <p:spPr bwMode="white">
            <a:xfrm flipH="1">
              <a:off x="344" y="3593"/>
              <a:ext cx="281" cy="273"/>
            </a:xfrm>
            <a:custGeom>
              <a:avLst/>
              <a:gdLst>
                <a:gd name="T0" fmla="*/ 84 w 469"/>
                <a:gd name="T1" fmla="*/ 0 h 456"/>
                <a:gd name="T2" fmla="*/ 101 w 469"/>
                <a:gd name="T3" fmla="*/ 1 h 456"/>
                <a:gd name="T4" fmla="*/ 117 w 469"/>
                <a:gd name="T5" fmla="*/ 7 h 456"/>
                <a:gd name="T6" fmla="*/ 131 w 469"/>
                <a:gd name="T7" fmla="*/ 14 h 456"/>
                <a:gd name="T8" fmla="*/ 143 w 469"/>
                <a:gd name="T9" fmla="*/ 24 h 456"/>
                <a:gd name="T10" fmla="*/ 154 w 469"/>
                <a:gd name="T11" fmla="*/ 36 h 456"/>
                <a:gd name="T12" fmla="*/ 162 w 469"/>
                <a:gd name="T13" fmla="*/ 50 h 456"/>
                <a:gd name="T14" fmla="*/ 166 w 469"/>
                <a:gd name="T15" fmla="*/ 66 h 456"/>
                <a:gd name="T16" fmla="*/ 168 w 469"/>
                <a:gd name="T17" fmla="*/ 82 h 456"/>
                <a:gd name="T18" fmla="*/ 168 w 469"/>
                <a:gd name="T19" fmla="*/ 90 h 456"/>
                <a:gd name="T20" fmla="*/ 164 w 469"/>
                <a:gd name="T21" fmla="*/ 107 h 456"/>
                <a:gd name="T22" fmla="*/ 158 w 469"/>
                <a:gd name="T23" fmla="*/ 121 h 456"/>
                <a:gd name="T24" fmla="*/ 149 w 469"/>
                <a:gd name="T25" fmla="*/ 134 h 456"/>
                <a:gd name="T26" fmla="*/ 137 w 469"/>
                <a:gd name="T27" fmla="*/ 145 h 456"/>
                <a:gd name="T28" fmla="*/ 124 w 469"/>
                <a:gd name="T29" fmla="*/ 154 h 456"/>
                <a:gd name="T30" fmla="*/ 109 w 469"/>
                <a:gd name="T31" fmla="*/ 160 h 456"/>
                <a:gd name="T32" fmla="*/ 93 w 469"/>
                <a:gd name="T33" fmla="*/ 163 h 456"/>
                <a:gd name="T34" fmla="*/ 84 w 469"/>
                <a:gd name="T35" fmla="*/ 163 h 456"/>
                <a:gd name="T36" fmla="*/ 67 w 469"/>
                <a:gd name="T37" fmla="*/ 162 h 456"/>
                <a:gd name="T38" fmla="*/ 52 w 469"/>
                <a:gd name="T39" fmla="*/ 157 h 456"/>
                <a:gd name="T40" fmla="*/ 37 w 469"/>
                <a:gd name="T41" fmla="*/ 150 h 456"/>
                <a:gd name="T42" fmla="*/ 25 w 469"/>
                <a:gd name="T43" fmla="*/ 139 h 456"/>
                <a:gd name="T44" fmla="*/ 14 w 469"/>
                <a:gd name="T45" fmla="*/ 128 h 456"/>
                <a:gd name="T46" fmla="*/ 7 w 469"/>
                <a:gd name="T47" fmla="*/ 114 h 456"/>
                <a:gd name="T48" fmla="*/ 2 w 469"/>
                <a:gd name="T49" fmla="*/ 98 h 456"/>
                <a:gd name="T50" fmla="*/ 0 w 469"/>
                <a:gd name="T51" fmla="*/ 82 h 456"/>
                <a:gd name="T52" fmla="*/ 1 w 469"/>
                <a:gd name="T53" fmla="*/ 74 h 456"/>
                <a:gd name="T54" fmla="*/ 4 w 469"/>
                <a:gd name="T55" fmla="*/ 57 h 456"/>
                <a:gd name="T56" fmla="*/ 10 w 469"/>
                <a:gd name="T57" fmla="*/ 43 h 456"/>
                <a:gd name="T58" fmla="*/ 19 w 469"/>
                <a:gd name="T59" fmla="*/ 30 h 456"/>
                <a:gd name="T60" fmla="*/ 31 w 469"/>
                <a:gd name="T61" fmla="*/ 19 h 456"/>
                <a:gd name="T62" fmla="*/ 44 w 469"/>
                <a:gd name="T63" fmla="*/ 10 h 456"/>
                <a:gd name="T64" fmla="*/ 59 w 469"/>
                <a:gd name="T65" fmla="*/ 4 h 456"/>
                <a:gd name="T66" fmla="*/ 75 w 469"/>
                <a:gd name="T67" fmla="*/ 1 h 456"/>
                <a:gd name="T68" fmla="*/ 84 w 469"/>
                <a:gd name="T69" fmla="*/ 0 h 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69"/>
                <a:gd name="T106" fmla="*/ 0 h 456"/>
                <a:gd name="T107" fmla="*/ 469 w 469"/>
                <a:gd name="T108" fmla="*/ 456 h 4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69" h="456">
                  <a:moveTo>
                    <a:pt x="234" y="0"/>
                  </a:moveTo>
                  <a:lnTo>
                    <a:pt x="234" y="0"/>
                  </a:lnTo>
                  <a:lnTo>
                    <a:pt x="258" y="2"/>
                  </a:lnTo>
                  <a:lnTo>
                    <a:pt x="281" y="4"/>
                  </a:lnTo>
                  <a:lnTo>
                    <a:pt x="304" y="10"/>
                  </a:lnTo>
                  <a:lnTo>
                    <a:pt x="325" y="18"/>
                  </a:lnTo>
                  <a:lnTo>
                    <a:pt x="345" y="27"/>
                  </a:lnTo>
                  <a:lnTo>
                    <a:pt x="366" y="39"/>
                  </a:lnTo>
                  <a:lnTo>
                    <a:pt x="383" y="53"/>
                  </a:lnTo>
                  <a:lnTo>
                    <a:pt x="399" y="67"/>
                  </a:lnTo>
                  <a:lnTo>
                    <a:pt x="415" y="84"/>
                  </a:lnTo>
                  <a:lnTo>
                    <a:pt x="429" y="101"/>
                  </a:lnTo>
                  <a:lnTo>
                    <a:pt x="441" y="120"/>
                  </a:lnTo>
                  <a:lnTo>
                    <a:pt x="450" y="140"/>
                  </a:lnTo>
                  <a:lnTo>
                    <a:pt x="458" y="161"/>
                  </a:lnTo>
                  <a:lnTo>
                    <a:pt x="463" y="183"/>
                  </a:lnTo>
                  <a:lnTo>
                    <a:pt x="467" y="205"/>
                  </a:lnTo>
                  <a:lnTo>
                    <a:pt x="469" y="228"/>
                  </a:lnTo>
                  <a:lnTo>
                    <a:pt x="467" y="251"/>
                  </a:lnTo>
                  <a:lnTo>
                    <a:pt x="463" y="274"/>
                  </a:lnTo>
                  <a:lnTo>
                    <a:pt x="458" y="297"/>
                  </a:lnTo>
                  <a:lnTo>
                    <a:pt x="450" y="317"/>
                  </a:lnTo>
                  <a:lnTo>
                    <a:pt x="441" y="337"/>
                  </a:lnTo>
                  <a:lnTo>
                    <a:pt x="429" y="356"/>
                  </a:lnTo>
                  <a:lnTo>
                    <a:pt x="415" y="373"/>
                  </a:lnTo>
                  <a:lnTo>
                    <a:pt x="399" y="389"/>
                  </a:lnTo>
                  <a:lnTo>
                    <a:pt x="383" y="404"/>
                  </a:lnTo>
                  <a:lnTo>
                    <a:pt x="366" y="417"/>
                  </a:lnTo>
                  <a:lnTo>
                    <a:pt x="345" y="429"/>
                  </a:lnTo>
                  <a:lnTo>
                    <a:pt x="325" y="439"/>
                  </a:lnTo>
                  <a:lnTo>
                    <a:pt x="304" y="447"/>
                  </a:lnTo>
                  <a:lnTo>
                    <a:pt x="281" y="452"/>
                  </a:lnTo>
                  <a:lnTo>
                    <a:pt x="258" y="455"/>
                  </a:lnTo>
                  <a:lnTo>
                    <a:pt x="234" y="456"/>
                  </a:lnTo>
                  <a:lnTo>
                    <a:pt x="210" y="455"/>
                  </a:lnTo>
                  <a:lnTo>
                    <a:pt x="187" y="452"/>
                  </a:lnTo>
                  <a:lnTo>
                    <a:pt x="164" y="447"/>
                  </a:lnTo>
                  <a:lnTo>
                    <a:pt x="143" y="439"/>
                  </a:lnTo>
                  <a:lnTo>
                    <a:pt x="123" y="429"/>
                  </a:lnTo>
                  <a:lnTo>
                    <a:pt x="103" y="417"/>
                  </a:lnTo>
                  <a:lnTo>
                    <a:pt x="85" y="404"/>
                  </a:lnTo>
                  <a:lnTo>
                    <a:pt x="68" y="389"/>
                  </a:lnTo>
                  <a:lnTo>
                    <a:pt x="53" y="373"/>
                  </a:lnTo>
                  <a:lnTo>
                    <a:pt x="40" y="356"/>
                  </a:lnTo>
                  <a:lnTo>
                    <a:pt x="28" y="337"/>
                  </a:lnTo>
                  <a:lnTo>
                    <a:pt x="18" y="317"/>
                  </a:lnTo>
                  <a:lnTo>
                    <a:pt x="10" y="297"/>
                  </a:lnTo>
                  <a:lnTo>
                    <a:pt x="5" y="274"/>
                  </a:lnTo>
                  <a:lnTo>
                    <a:pt x="1" y="251"/>
                  </a:lnTo>
                  <a:lnTo>
                    <a:pt x="0" y="228"/>
                  </a:lnTo>
                  <a:lnTo>
                    <a:pt x="1" y="205"/>
                  </a:lnTo>
                  <a:lnTo>
                    <a:pt x="5" y="183"/>
                  </a:lnTo>
                  <a:lnTo>
                    <a:pt x="10" y="161"/>
                  </a:lnTo>
                  <a:lnTo>
                    <a:pt x="18" y="140"/>
                  </a:lnTo>
                  <a:lnTo>
                    <a:pt x="28" y="120"/>
                  </a:lnTo>
                  <a:lnTo>
                    <a:pt x="40" y="101"/>
                  </a:lnTo>
                  <a:lnTo>
                    <a:pt x="53" y="84"/>
                  </a:lnTo>
                  <a:lnTo>
                    <a:pt x="68" y="67"/>
                  </a:lnTo>
                  <a:lnTo>
                    <a:pt x="85" y="53"/>
                  </a:lnTo>
                  <a:lnTo>
                    <a:pt x="103" y="39"/>
                  </a:lnTo>
                  <a:lnTo>
                    <a:pt x="123" y="27"/>
                  </a:lnTo>
                  <a:lnTo>
                    <a:pt x="143" y="18"/>
                  </a:lnTo>
                  <a:lnTo>
                    <a:pt x="164" y="10"/>
                  </a:lnTo>
                  <a:lnTo>
                    <a:pt x="187" y="4"/>
                  </a:lnTo>
                  <a:lnTo>
                    <a:pt x="210" y="2"/>
                  </a:lnTo>
                  <a:lnTo>
                    <a:pt x="234" y="0"/>
                  </a:lnTo>
                  <a:close/>
                </a:path>
              </a:pathLst>
            </a:custGeom>
            <a:solidFill>
              <a:srgbClr val="FAD70E"/>
            </a:solidFill>
            <a:ln w="9525">
              <a:noFill/>
              <a:round/>
              <a:headEnd/>
              <a:tailEnd/>
            </a:ln>
          </p:spPr>
          <p:txBody>
            <a:bodyPr/>
            <a:lstStyle/>
            <a:p>
              <a:endParaRPr lang="fr-FR"/>
            </a:p>
          </p:txBody>
        </p:sp>
        <p:sp>
          <p:nvSpPr>
            <p:cNvPr id="22587" name="Freeform 211"/>
            <p:cNvSpPr>
              <a:spLocks/>
            </p:cNvSpPr>
            <p:nvPr/>
          </p:nvSpPr>
          <p:spPr bwMode="white">
            <a:xfrm flipH="1">
              <a:off x="347" y="3598"/>
              <a:ext cx="271" cy="265"/>
            </a:xfrm>
            <a:custGeom>
              <a:avLst/>
              <a:gdLst>
                <a:gd name="T0" fmla="*/ 81 w 453"/>
                <a:gd name="T1" fmla="*/ 0 h 439"/>
                <a:gd name="T2" fmla="*/ 98 w 453"/>
                <a:gd name="T3" fmla="*/ 1 h 439"/>
                <a:gd name="T4" fmla="*/ 112 w 453"/>
                <a:gd name="T5" fmla="*/ 6 h 439"/>
                <a:gd name="T6" fmla="*/ 127 w 453"/>
                <a:gd name="T7" fmla="*/ 13 h 439"/>
                <a:gd name="T8" fmla="*/ 139 w 453"/>
                <a:gd name="T9" fmla="*/ 24 h 439"/>
                <a:gd name="T10" fmla="*/ 148 w 453"/>
                <a:gd name="T11" fmla="*/ 36 h 439"/>
                <a:gd name="T12" fmla="*/ 156 w 453"/>
                <a:gd name="T13" fmla="*/ 49 h 439"/>
                <a:gd name="T14" fmla="*/ 161 w 453"/>
                <a:gd name="T15" fmla="*/ 64 h 439"/>
                <a:gd name="T16" fmla="*/ 162 w 453"/>
                <a:gd name="T17" fmla="*/ 80 h 439"/>
                <a:gd name="T18" fmla="*/ 162 w 453"/>
                <a:gd name="T19" fmla="*/ 88 h 439"/>
                <a:gd name="T20" fmla="*/ 159 w 453"/>
                <a:gd name="T21" fmla="*/ 104 h 439"/>
                <a:gd name="T22" fmla="*/ 153 w 453"/>
                <a:gd name="T23" fmla="*/ 118 h 439"/>
                <a:gd name="T24" fmla="*/ 144 w 453"/>
                <a:gd name="T25" fmla="*/ 131 h 439"/>
                <a:gd name="T26" fmla="*/ 133 w 453"/>
                <a:gd name="T27" fmla="*/ 142 h 439"/>
                <a:gd name="T28" fmla="*/ 120 w 453"/>
                <a:gd name="T29" fmla="*/ 150 h 439"/>
                <a:gd name="T30" fmla="*/ 105 w 453"/>
                <a:gd name="T31" fmla="*/ 157 h 439"/>
                <a:gd name="T32" fmla="*/ 90 w 453"/>
                <a:gd name="T33" fmla="*/ 159 h 439"/>
                <a:gd name="T34" fmla="*/ 81 w 453"/>
                <a:gd name="T35" fmla="*/ 160 h 439"/>
                <a:gd name="T36" fmla="*/ 65 w 453"/>
                <a:gd name="T37" fmla="*/ 159 h 439"/>
                <a:gd name="T38" fmla="*/ 50 w 453"/>
                <a:gd name="T39" fmla="*/ 154 h 439"/>
                <a:gd name="T40" fmla="*/ 36 w 453"/>
                <a:gd name="T41" fmla="*/ 147 h 439"/>
                <a:gd name="T42" fmla="*/ 23 w 453"/>
                <a:gd name="T43" fmla="*/ 136 h 439"/>
                <a:gd name="T44" fmla="*/ 14 w 453"/>
                <a:gd name="T45" fmla="*/ 125 h 439"/>
                <a:gd name="T46" fmla="*/ 7 w 453"/>
                <a:gd name="T47" fmla="*/ 111 h 439"/>
                <a:gd name="T48" fmla="*/ 1 w 453"/>
                <a:gd name="T49" fmla="*/ 96 h 439"/>
                <a:gd name="T50" fmla="*/ 0 w 453"/>
                <a:gd name="T51" fmla="*/ 80 h 439"/>
                <a:gd name="T52" fmla="*/ 1 w 453"/>
                <a:gd name="T53" fmla="*/ 72 h 439"/>
                <a:gd name="T54" fmla="*/ 4 w 453"/>
                <a:gd name="T55" fmla="*/ 57 h 439"/>
                <a:gd name="T56" fmla="*/ 10 w 453"/>
                <a:gd name="T57" fmla="*/ 42 h 439"/>
                <a:gd name="T58" fmla="*/ 19 w 453"/>
                <a:gd name="T59" fmla="*/ 29 h 439"/>
                <a:gd name="T60" fmla="*/ 30 w 453"/>
                <a:gd name="T61" fmla="*/ 19 h 439"/>
                <a:gd name="T62" fmla="*/ 43 w 453"/>
                <a:gd name="T63" fmla="*/ 10 h 439"/>
                <a:gd name="T64" fmla="*/ 57 w 453"/>
                <a:gd name="T65" fmla="*/ 4 h 439"/>
                <a:gd name="T66" fmla="*/ 73 w 453"/>
                <a:gd name="T67" fmla="*/ 1 h 439"/>
                <a:gd name="T68" fmla="*/ 81 w 453"/>
                <a:gd name="T69" fmla="*/ 0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53"/>
                <a:gd name="T106" fmla="*/ 0 h 439"/>
                <a:gd name="T107" fmla="*/ 453 w 453"/>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53" h="439">
                  <a:moveTo>
                    <a:pt x="227" y="0"/>
                  </a:moveTo>
                  <a:lnTo>
                    <a:pt x="227" y="0"/>
                  </a:lnTo>
                  <a:lnTo>
                    <a:pt x="250" y="1"/>
                  </a:lnTo>
                  <a:lnTo>
                    <a:pt x="272" y="4"/>
                  </a:lnTo>
                  <a:lnTo>
                    <a:pt x="294" y="11"/>
                  </a:lnTo>
                  <a:lnTo>
                    <a:pt x="315" y="17"/>
                  </a:lnTo>
                  <a:lnTo>
                    <a:pt x="335" y="27"/>
                  </a:lnTo>
                  <a:lnTo>
                    <a:pt x="354" y="37"/>
                  </a:lnTo>
                  <a:lnTo>
                    <a:pt x="372" y="51"/>
                  </a:lnTo>
                  <a:lnTo>
                    <a:pt x="388" y="64"/>
                  </a:lnTo>
                  <a:lnTo>
                    <a:pt x="402" y="80"/>
                  </a:lnTo>
                  <a:lnTo>
                    <a:pt x="414" y="98"/>
                  </a:lnTo>
                  <a:lnTo>
                    <a:pt x="427" y="115"/>
                  </a:lnTo>
                  <a:lnTo>
                    <a:pt x="436" y="134"/>
                  </a:lnTo>
                  <a:lnTo>
                    <a:pt x="444" y="155"/>
                  </a:lnTo>
                  <a:lnTo>
                    <a:pt x="449" y="175"/>
                  </a:lnTo>
                  <a:lnTo>
                    <a:pt x="452" y="198"/>
                  </a:lnTo>
                  <a:lnTo>
                    <a:pt x="453" y="220"/>
                  </a:lnTo>
                  <a:lnTo>
                    <a:pt x="452" y="242"/>
                  </a:lnTo>
                  <a:lnTo>
                    <a:pt x="449" y="264"/>
                  </a:lnTo>
                  <a:lnTo>
                    <a:pt x="444" y="285"/>
                  </a:lnTo>
                  <a:lnTo>
                    <a:pt x="436" y="305"/>
                  </a:lnTo>
                  <a:lnTo>
                    <a:pt x="427" y="324"/>
                  </a:lnTo>
                  <a:lnTo>
                    <a:pt x="414" y="343"/>
                  </a:lnTo>
                  <a:lnTo>
                    <a:pt x="402" y="360"/>
                  </a:lnTo>
                  <a:lnTo>
                    <a:pt x="388" y="375"/>
                  </a:lnTo>
                  <a:lnTo>
                    <a:pt x="372" y="390"/>
                  </a:lnTo>
                  <a:lnTo>
                    <a:pt x="354" y="402"/>
                  </a:lnTo>
                  <a:lnTo>
                    <a:pt x="335" y="413"/>
                  </a:lnTo>
                  <a:lnTo>
                    <a:pt x="315" y="422"/>
                  </a:lnTo>
                  <a:lnTo>
                    <a:pt x="294" y="430"/>
                  </a:lnTo>
                  <a:lnTo>
                    <a:pt x="272" y="435"/>
                  </a:lnTo>
                  <a:lnTo>
                    <a:pt x="250" y="438"/>
                  </a:lnTo>
                  <a:lnTo>
                    <a:pt x="227" y="439"/>
                  </a:lnTo>
                  <a:lnTo>
                    <a:pt x="204" y="438"/>
                  </a:lnTo>
                  <a:lnTo>
                    <a:pt x="181" y="435"/>
                  </a:lnTo>
                  <a:lnTo>
                    <a:pt x="160" y="430"/>
                  </a:lnTo>
                  <a:lnTo>
                    <a:pt x="138" y="422"/>
                  </a:lnTo>
                  <a:lnTo>
                    <a:pt x="120" y="413"/>
                  </a:lnTo>
                  <a:lnTo>
                    <a:pt x="101" y="402"/>
                  </a:lnTo>
                  <a:lnTo>
                    <a:pt x="83" y="390"/>
                  </a:lnTo>
                  <a:lnTo>
                    <a:pt x="66" y="375"/>
                  </a:lnTo>
                  <a:lnTo>
                    <a:pt x="53" y="360"/>
                  </a:lnTo>
                  <a:lnTo>
                    <a:pt x="39" y="343"/>
                  </a:lnTo>
                  <a:lnTo>
                    <a:pt x="27" y="324"/>
                  </a:lnTo>
                  <a:lnTo>
                    <a:pt x="18" y="305"/>
                  </a:lnTo>
                  <a:lnTo>
                    <a:pt x="10" y="285"/>
                  </a:lnTo>
                  <a:lnTo>
                    <a:pt x="4" y="264"/>
                  </a:lnTo>
                  <a:lnTo>
                    <a:pt x="2" y="242"/>
                  </a:lnTo>
                  <a:lnTo>
                    <a:pt x="0" y="220"/>
                  </a:lnTo>
                  <a:lnTo>
                    <a:pt x="2" y="198"/>
                  </a:lnTo>
                  <a:lnTo>
                    <a:pt x="4" y="175"/>
                  </a:lnTo>
                  <a:lnTo>
                    <a:pt x="10" y="155"/>
                  </a:lnTo>
                  <a:lnTo>
                    <a:pt x="18" y="134"/>
                  </a:lnTo>
                  <a:lnTo>
                    <a:pt x="27" y="115"/>
                  </a:lnTo>
                  <a:lnTo>
                    <a:pt x="39" y="98"/>
                  </a:lnTo>
                  <a:lnTo>
                    <a:pt x="53" y="80"/>
                  </a:lnTo>
                  <a:lnTo>
                    <a:pt x="66" y="64"/>
                  </a:lnTo>
                  <a:lnTo>
                    <a:pt x="83" y="51"/>
                  </a:lnTo>
                  <a:lnTo>
                    <a:pt x="101" y="37"/>
                  </a:lnTo>
                  <a:lnTo>
                    <a:pt x="120" y="27"/>
                  </a:lnTo>
                  <a:lnTo>
                    <a:pt x="138" y="17"/>
                  </a:lnTo>
                  <a:lnTo>
                    <a:pt x="160" y="11"/>
                  </a:lnTo>
                  <a:lnTo>
                    <a:pt x="181" y="4"/>
                  </a:lnTo>
                  <a:lnTo>
                    <a:pt x="204" y="1"/>
                  </a:lnTo>
                  <a:lnTo>
                    <a:pt x="227" y="0"/>
                  </a:lnTo>
                  <a:close/>
                </a:path>
              </a:pathLst>
            </a:custGeom>
            <a:solidFill>
              <a:srgbClr val="FADC10"/>
            </a:solidFill>
            <a:ln w="9525">
              <a:noFill/>
              <a:round/>
              <a:headEnd/>
              <a:tailEnd/>
            </a:ln>
          </p:spPr>
          <p:txBody>
            <a:bodyPr/>
            <a:lstStyle/>
            <a:p>
              <a:endParaRPr lang="fr-FR"/>
            </a:p>
          </p:txBody>
        </p:sp>
        <p:sp>
          <p:nvSpPr>
            <p:cNvPr id="22588" name="Freeform 212"/>
            <p:cNvSpPr>
              <a:spLocks/>
            </p:cNvSpPr>
            <p:nvPr/>
          </p:nvSpPr>
          <p:spPr bwMode="white">
            <a:xfrm flipH="1">
              <a:off x="349" y="3604"/>
              <a:ext cx="263" cy="253"/>
            </a:xfrm>
            <a:custGeom>
              <a:avLst/>
              <a:gdLst>
                <a:gd name="T0" fmla="*/ 79 w 438"/>
                <a:gd name="T1" fmla="*/ 0 h 424"/>
                <a:gd name="T2" fmla="*/ 95 w 438"/>
                <a:gd name="T3" fmla="*/ 2 h 424"/>
                <a:gd name="T4" fmla="*/ 110 w 438"/>
                <a:gd name="T5" fmla="*/ 7 h 424"/>
                <a:gd name="T6" fmla="*/ 123 w 438"/>
                <a:gd name="T7" fmla="*/ 14 h 424"/>
                <a:gd name="T8" fmla="*/ 135 w 438"/>
                <a:gd name="T9" fmla="*/ 23 h 424"/>
                <a:gd name="T10" fmla="*/ 145 w 438"/>
                <a:gd name="T11" fmla="*/ 33 h 424"/>
                <a:gd name="T12" fmla="*/ 152 w 438"/>
                <a:gd name="T13" fmla="*/ 47 h 424"/>
                <a:gd name="T14" fmla="*/ 157 w 438"/>
                <a:gd name="T15" fmla="*/ 60 h 424"/>
                <a:gd name="T16" fmla="*/ 158 w 438"/>
                <a:gd name="T17" fmla="*/ 76 h 424"/>
                <a:gd name="T18" fmla="*/ 157 w 438"/>
                <a:gd name="T19" fmla="*/ 84 h 424"/>
                <a:gd name="T20" fmla="*/ 154 w 438"/>
                <a:gd name="T21" fmla="*/ 98 h 424"/>
                <a:gd name="T22" fmla="*/ 148 w 438"/>
                <a:gd name="T23" fmla="*/ 112 h 424"/>
                <a:gd name="T24" fmla="*/ 139 w 438"/>
                <a:gd name="T25" fmla="*/ 124 h 424"/>
                <a:gd name="T26" fmla="*/ 129 w 438"/>
                <a:gd name="T27" fmla="*/ 134 h 424"/>
                <a:gd name="T28" fmla="*/ 116 w 438"/>
                <a:gd name="T29" fmla="*/ 141 h 424"/>
                <a:gd name="T30" fmla="*/ 103 w 438"/>
                <a:gd name="T31" fmla="*/ 147 h 424"/>
                <a:gd name="T32" fmla="*/ 87 w 438"/>
                <a:gd name="T33" fmla="*/ 151 h 424"/>
                <a:gd name="T34" fmla="*/ 79 w 438"/>
                <a:gd name="T35" fmla="*/ 151 h 424"/>
                <a:gd name="T36" fmla="*/ 62 w 438"/>
                <a:gd name="T37" fmla="*/ 150 h 424"/>
                <a:gd name="T38" fmla="*/ 48 w 438"/>
                <a:gd name="T39" fmla="*/ 145 h 424"/>
                <a:gd name="T40" fmla="*/ 35 w 438"/>
                <a:gd name="T41" fmla="*/ 138 h 424"/>
                <a:gd name="T42" fmla="*/ 23 w 438"/>
                <a:gd name="T43" fmla="*/ 129 h 424"/>
                <a:gd name="T44" fmla="*/ 13 w 438"/>
                <a:gd name="T45" fmla="*/ 118 h 424"/>
                <a:gd name="T46" fmla="*/ 6 w 438"/>
                <a:gd name="T47" fmla="*/ 105 h 424"/>
                <a:gd name="T48" fmla="*/ 1 w 438"/>
                <a:gd name="T49" fmla="*/ 91 h 424"/>
                <a:gd name="T50" fmla="*/ 0 w 438"/>
                <a:gd name="T51" fmla="*/ 76 h 424"/>
                <a:gd name="T52" fmla="*/ 0 w 438"/>
                <a:gd name="T53" fmla="*/ 68 h 424"/>
                <a:gd name="T54" fmla="*/ 3 w 438"/>
                <a:gd name="T55" fmla="*/ 54 h 424"/>
                <a:gd name="T56" fmla="*/ 9 w 438"/>
                <a:gd name="T57" fmla="*/ 39 h 424"/>
                <a:gd name="T58" fmla="*/ 18 w 438"/>
                <a:gd name="T59" fmla="*/ 28 h 424"/>
                <a:gd name="T60" fmla="*/ 28 w 438"/>
                <a:gd name="T61" fmla="*/ 18 h 424"/>
                <a:gd name="T62" fmla="*/ 41 w 438"/>
                <a:gd name="T63" fmla="*/ 10 h 424"/>
                <a:gd name="T64" fmla="*/ 55 w 438"/>
                <a:gd name="T65" fmla="*/ 4 h 424"/>
                <a:gd name="T66" fmla="*/ 71 w 438"/>
                <a:gd name="T67" fmla="*/ 1 h 424"/>
                <a:gd name="T68" fmla="*/ 79 w 438"/>
                <a:gd name="T69" fmla="*/ 0 h 4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8"/>
                <a:gd name="T106" fmla="*/ 0 h 424"/>
                <a:gd name="T107" fmla="*/ 438 w 438"/>
                <a:gd name="T108" fmla="*/ 424 h 4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8" h="424">
                  <a:moveTo>
                    <a:pt x="218" y="0"/>
                  </a:moveTo>
                  <a:lnTo>
                    <a:pt x="218" y="0"/>
                  </a:lnTo>
                  <a:lnTo>
                    <a:pt x="241" y="2"/>
                  </a:lnTo>
                  <a:lnTo>
                    <a:pt x="263" y="6"/>
                  </a:lnTo>
                  <a:lnTo>
                    <a:pt x="284" y="11"/>
                  </a:lnTo>
                  <a:lnTo>
                    <a:pt x="304" y="18"/>
                  </a:lnTo>
                  <a:lnTo>
                    <a:pt x="323" y="27"/>
                  </a:lnTo>
                  <a:lnTo>
                    <a:pt x="342" y="38"/>
                  </a:lnTo>
                  <a:lnTo>
                    <a:pt x="358" y="50"/>
                  </a:lnTo>
                  <a:lnTo>
                    <a:pt x="374" y="63"/>
                  </a:lnTo>
                  <a:lnTo>
                    <a:pt x="387" y="78"/>
                  </a:lnTo>
                  <a:lnTo>
                    <a:pt x="401" y="94"/>
                  </a:lnTo>
                  <a:lnTo>
                    <a:pt x="412" y="111"/>
                  </a:lnTo>
                  <a:lnTo>
                    <a:pt x="421" y="130"/>
                  </a:lnTo>
                  <a:lnTo>
                    <a:pt x="428" y="150"/>
                  </a:lnTo>
                  <a:lnTo>
                    <a:pt x="434" y="170"/>
                  </a:lnTo>
                  <a:lnTo>
                    <a:pt x="437" y="191"/>
                  </a:lnTo>
                  <a:lnTo>
                    <a:pt x="438" y="212"/>
                  </a:lnTo>
                  <a:lnTo>
                    <a:pt x="437" y="235"/>
                  </a:lnTo>
                  <a:lnTo>
                    <a:pt x="434" y="255"/>
                  </a:lnTo>
                  <a:lnTo>
                    <a:pt x="428" y="275"/>
                  </a:lnTo>
                  <a:lnTo>
                    <a:pt x="421" y="295"/>
                  </a:lnTo>
                  <a:lnTo>
                    <a:pt x="412" y="314"/>
                  </a:lnTo>
                  <a:lnTo>
                    <a:pt x="401" y="331"/>
                  </a:lnTo>
                  <a:lnTo>
                    <a:pt x="387" y="347"/>
                  </a:lnTo>
                  <a:lnTo>
                    <a:pt x="374" y="362"/>
                  </a:lnTo>
                  <a:lnTo>
                    <a:pt x="358" y="375"/>
                  </a:lnTo>
                  <a:lnTo>
                    <a:pt x="342" y="387"/>
                  </a:lnTo>
                  <a:lnTo>
                    <a:pt x="323" y="398"/>
                  </a:lnTo>
                  <a:lnTo>
                    <a:pt x="304" y="408"/>
                  </a:lnTo>
                  <a:lnTo>
                    <a:pt x="284" y="414"/>
                  </a:lnTo>
                  <a:lnTo>
                    <a:pt x="263" y="420"/>
                  </a:lnTo>
                  <a:lnTo>
                    <a:pt x="241" y="424"/>
                  </a:lnTo>
                  <a:lnTo>
                    <a:pt x="218" y="424"/>
                  </a:lnTo>
                  <a:lnTo>
                    <a:pt x="196" y="424"/>
                  </a:lnTo>
                  <a:lnTo>
                    <a:pt x="174" y="420"/>
                  </a:lnTo>
                  <a:lnTo>
                    <a:pt x="154" y="414"/>
                  </a:lnTo>
                  <a:lnTo>
                    <a:pt x="134" y="408"/>
                  </a:lnTo>
                  <a:lnTo>
                    <a:pt x="114" y="398"/>
                  </a:lnTo>
                  <a:lnTo>
                    <a:pt x="96" y="387"/>
                  </a:lnTo>
                  <a:lnTo>
                    <a:pt x="79" y="375"/>
                  </a:lnTo>
                  <a:lnTo>
                    <a:pt x="64" y="362"/>
                  </a:lnTo>
                  <a:lnTo>
                    <a:pt x="50" y="347"/>
                  </a:lnTo>
                  <a:lnTo>
                    <a:pt x="37" y="331"/>
                  </a:lnTo>
                  <a:lnTo>
                    <a:pt x="25" y="314"/>
                  </a:lnTo>
                  <a:lnTo>
                    <a:pt x="16" y="295"/>
                  </a:lnTo>
                  <a:lnTo>
                    <a:pt x="9" y="275"/>
                  </a:lnTo>
                  <a:lnTo>
                    <a:pt x="4" y="255"/>
                  </a:lnTo>
                  <a:lnTo>
                    <a:pt x="0" y="235"/>
                  </a:lnTo>
                  <a:lnTo>
                    <a:pt x="0" y="212"/>
                  </a:lnTo>
                  <a:lnTo>
                    <a:pt x="0" y="191"/>
                  </a:lnTo>
                  <a:lnTo>
                    <a:pt x="4" y="170"/>
                  </a:lnTo>
                  <a:lnTo>
                    <a:pt x="9" y="150"/>
                  </a:lnTo>
                  <a:lnTo>
                    <a:pt x="16" y="130"/>
                  </a:lnTo>
                  <a:lnTo>
                    <a:pt x="25" y="111"/>
                  </a:lnTo>
                  <a:lnTo>
                    <a:pt x="37" y="94"/>
                  </a:lnTo>
                  <a:lnTo>
                    <a:pt x="50" y="78"/>
                  </a:lnTo>
                  <a:lnTo>
                    <a:pt x="64" y="63"/>
                  </a:lnTo>
                  <a:lnTo>
                    <a:pt x="79" y="50"/>
                  </a:lnTo>
                  <a:lnTo>
                    <a:pt x="96" y="38"/>
                  </a:lnTo>
                  <a:lnTo>
                    <a:pt x="114" y="27"/>
                  </a:lnTo>
                  <a:lnTo>
                    <a:pt x="134" y="18"/>
                  </a:lnTo>
                  <a:lnTo>
                    <a:pt x="154" y="11"/>
                  </a:lnTo>
                  <a:lnTo>
                    <a:pt x="174" y="6"/>
                  </a:lnTo>
                  <a:lnTo>
                    <a:pt x="196" y="2"/>
                  </a:lnTo>
                  <a:lnTo>
                    <a:pt x="218" y="0"/>
                  </a:lnTo>
                  <a:close/>
                </a:path>
              </a:pathLst>
            </a:custGeom>
            <a:solidFill>
              <a:srgbClr val="FADE10"/>
            </a:solidFill>
            <a:ln w="9525">
              <a:noFill/>
              <a:round/>
              <a:headEnd/>
              <a:tailEnd/>
            </a:ln>
          </p:spPr>
          <p:txBody>
            <a:bodyPr/>
            <a:lstStyle/>
            <a:p>
              <a:endParaRPr lang="fr-FR"/>
            </a:p>
          </p:txBody>
        </p:sp>
        <p:sp>
          <p:nvSpPr>
            <p:cNvPr id="22589" name="Freeform 213"/>
            <p:cNvSpPr>
              <a:spLocks/>
            </p:cNvSpPr>
            <p:nvPr/>
          </p:nvSpPr>
          <p:spPr bwMode="white">
            <a:xfrm flipH="1">
              <a:off x="353" y="3610"/>
              <a:ext cx="253" cy="245"/>
            </a:xfrm>
            <a:custGeom>
              <a:avLst/>
              <a:gdLst>
                <a:gd name="T0" fmla="*/ 76 w 424"/>
                <a:gd name="T1" fmla="*/ 0 h 406"/>
                <a:gd name="T2" fmla="*/ 91 w 424"/>
                <a:gd name="T3" fmla="*/ 1 h 406"/>
                <a:gd name="T4" fmla="*/ 105 w 424"/>
                <a:gd name="T5" fmla="*/ 6 h 406"/>
                <a:gd name="T6" fmla="*/ 118 w 424"/>
                <a:gd name="T7" fmla="*/ 13 h 406"/>
                <a:gd name="T8" fmla="*/ 129 w 424"/>
                <a:gd name="T9" fmla="*/ 22 h 406"/>
                <a:gd name="T10" fmla="*/ 138 w 424"/>
                <a:gd name="T11" fmla="*/ 33 h 406"/>
                <a:gd name="T12" fmla="*/ 145 w 424"/>
                <a:gd name="T13" fmla="*/ 45 h 406"/>
                <a:gd name="T14" fmla="*/ 150 w 424"/>
                <a:gd name="T15" fmla="*/ 59 h 406"/>
                <a:gd name="T16" fmla="*/ 151 w 424"/>
                <a:gd name="T17" fmla="*/ 74 h 406"/>
                <a:gd name="T18" fmla="*/ 151 w 424"/>
                <a:gd name="T19" fmla="*/ 81 h 406"/>
                <a:gd name="T20" fmla="*/ 148 w 424"/>
                <a:gd name="T21" fmla="*/ 96 h 406"/>
                <a:gd name="T22" fmla="*/ 142 w 424"/>
                <a:gd name="T23" fmla="*/ 109 h 406"/>
                <a:gd name="T24" fmla="*/ 134 w 424"/>
                <a:gd name="T25" fmla="*/ 121 h 406"/>
                <a:gd name="T26" fmla="*/ 124 w 424"/>
                <a:gd name="T27" fmla="*/ 131 h 406"/>
                <a:gd name="T28" fmla="*/ 112 w 424"/>
                <a:gd name="T29" fmla="*/ 139 h 406"/>
                <a:gd name="T30" fmla="*/ 98 w 424"/>
                <a:gd name="T31" fmla="*/ 145 h 406"/>
                <a:gd name="T32" fmla="*/ 84 w 424"/>
                <a:gd name="T33" fmla="*/ 148 h 406"/>
                <a:gd name="T34" fmla="*/ 76 w 424"/>
                <a:gd name="T35" fmla="*/ 148 h 406"/>
                <a:gd name="T36" fmla="*/ 61 w 424"/>
                <a:gd name="T37" fmla="*/ 147 h 406"/>
                <a:gd name="T38" fmla="*/ 47 w 424"/>
                <a:gd name="T39" fmla="*/ 142 h 406"/>
                <a:gd name="T40" fmla="*/ 33 w 424"/>
                <a:gd name="T41" fmla="*/ 135 h 406"/>
                <a:gd name="T42" fmla="*/ 23 w 424"/>
                <a:gd name="T43" fmla="*/ 126 h 406"/>
                <a:gd name="T44" fmla="*/ 13 w 424"/>
                <a:gd name="T45" fmla="*/ 115 h 406"/>
                <a:gd name="T46" fmla="*/ 7 w 424"/>
                <a:gd name="T47" fmla="*/ 103 h 406"/>
                <a:gd name="T48" fmla="*/ 1 w 424"/>
                <a:gd name="T49" fmla="*/ 89 h 406"/>
                <a:gd name="T50" fmla="*/ 0 w 424"/>
                <a:gd name="T51" fmla="*/ 74 h 406"/>
                <a:gd name="T52" fmla="*/ 1 w 424"/>
                <a:gd name="T53" fmla="*/ 66 h 406"/>
                <a:gd name="T54" fmla="*/ 4 w 424"/>
                <a:gd name="T55" fmla="*/ 52 h 406"/>
                <a:gd name="T56" fmla="*/ 10 w 424"/>
                <a:gd name="T57" fmla="*/ 39 h 406"/>
                <a:gd name="T58" fmla="*/ 17 w 424"/>
                <a:gd name="T59" fmla="*/ 27 h 406"/>
                <a:gd name="T60" fmla="*/ 28 w 424"/>
                <a:gd name="T61" fmla="*/ 17 h 406"/>
                <a:gd name="T62" fmla="*/ 40 w 424"/>
                <a:gd name="T63" fmla="*/ 8 h 406"/>
                <a:gd name="T64" fmla="*/ 53 w 424"/>
                <a:gd name="T65" fmla="*/ 3 h 406"/>
                <a:gd name="T66" fmla="*/ 68 w 424"/>
                <a:gd name="T67" fmla="*/ 1 h 406"/>
                <a:gd name="T68" fmla="*/ 76 w 424"/>
                <a:gd name="T69" fmla="*/ 0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4"/>
                <a:gd name="T106" fmla="*/ 0 h 406"/>
                <a:gd name="T107" fmla="*/ 424 w 424"/>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4" h="406">
                  <a:moveTo>
                    <a:pt x="212" y="0"/>
                  </a:moveTo>
                  <a:lnTo>
                    <a:pt x="212" y="0"/>
                  </a:lnTo>
                  <a:lnTo>
                    <a:pt x="234" y="1"/>
                  </a:lnTo>
                  <a:lnTo>
                    <a:pt x="255" y="4"/>
                  </a:lnTo>
                  <a:lnTo>
                    <a:pt x="275" y="9"/>
                  </a:lnTo>
                  <a:lnTo>
                    <a:pt x="295" y="16"/>
                  </a:lnTo>
                  <a:lnTo>
                    <a:pt x="314" y="24"/>
                  </a:lnTo>
                  <a:lnTo>
                    <a:pt x="331" y="35"/>
                  </a:lnTo>
                  <a:lnTo>
                    <a:pt x="348" y="47"/>
                  </a:lnTo>
                  <a:lnTo>
                    <a:pt x="362" y="59"/>
                  </a:lnTo>
                  <a:lnTo>
                    <a:pt x="376" y="74"/>
                  </a:lnTo>
                  <a:lnTo>
                    <a:pt x="388" y="90"/>
                  </a:lnTo>
                  <a:lnTo>
                    <a:pt x="399" y="106"/>
                  </a:lnTo>
                  <a:lnTo>
                    <a:pt x="408" y="125"/>
                  </a:lnTo>
                  <a:lnTo>
                    <a:pt x="415" y="143"/>
                  </a:lnTo>
                  <a:lnTo>
                    <a:pt x="420" y="162"/>
                  </a:lnTo>
                  <a:lnTo>
                    <a:pt x="424" y="182"/>
                  </a:lnTo>
                  <a:lnTo>
                    <a:pt x="424" y="204"/>
                  </a:lnTo>
                  <a:lnTo>
                    <a:pt x="424" y="224"/>
                  </a:lnTo>
                  <a:lnTo>
                    <a:pt x="420" y="244"/>
                  </a:lnTo>
                  <a:lnTo>
                    <a:pt x="415" y="264"/>
                  </a:lnTo>
                  <a:lnTo>
                    <a:pt x="408" y="283"/>
                  </a:lnTo>
                  <a:lnTo>
                    <a:pt x="399" y="300"/>
                  </a:lnTo>
                  <a:lnTo>
                    <a:pt x="388" y="316"/>
                  </a:lnTo>
                  <a:lnTo>
                    <a:pt x="376" y="332"/>
                  </a:lnTo>
                  <a:lnTo>
                    <a:pt x="362" y="347"/>
                  </a:lnTo>
                  <a:lnTo>
                    <a:pt x="348" y="360"/>
                  </a:lnTo>
                  <a:lnTo>
                    <a:pt x="331" y="371"/>
                  </a:lnTo>
                  <a:lnTo>
                    <a:pt x="314" y="382"/>
                  </a:lnTo>
                  <a:lnTo>
                    <a:pt x="295" y="390"/>
                  </a:lnTo>
                  <a:lnTo>
                    <a:pt x="275" y="397"/>
                  </a:lnTo>
                  <a:lnTo>
                    <a:pt x="255" y="402"/>
                  </a:lnTo>
                  <a:lnTo>
                    <a:pt x="234" y="406"/>
                  </a:lnTo>
                  <a:lnTo>
                    <a:pt x="212" y="406"/>
                  </a:lnTo>
                  <a:lnTo>
                    <a:pt x="191" y="406"/>
                  </a:lnTo>
                  <a:lnTo>
                    <a:pt x="171" y="402"/>
                  </a:lnTo>
                  <a:lnTo>
                    <a:pt x="149" y="397"/>
                  </a:lnTo>
                  <a:lnTo>
                    <a:pt x="130" y="390"/>
                  </a:lnTo>
                  <a:lnTo>
                    <a:pt x="112" y="382"/>
                  </a:lnTo>
                  <a:lnTo>
                    <a:pt x="94" y="371"/>
                  </a:lnTo>
                  <a:lnTo>
                    <a:pt x="78" y="360"/>
                  </a:lnTo>
                  <a:lnTo>
                    <a:pt x="63" y="347"/>
                  </a:lnTo>
                  <a:lnTo>
                    <a:pt x="49" y="332"/>
                  </a:lnTo>
                  <a:lnTo>
                    <a:pt x="37" y="316"/>
                  </a:lnTo>
                  <a:lnTo>
                    <a:pt x="26" y="300"/>
                  </a:lnTo>
                  <a:lnTo>
                    <a:pt x="18" y="283"/>
                  </a:lnTo>
                  <a:lnTo>
                    <a:pt x="10" y="264"/>
                  </a:lnTo>
                  <a:lnTo>
                    <a:pt x="4" y="244"/>
                  </a:lnTo>
                  <a:lnTo>
                    <a:pt x="2" y="224"/>
                  </a:lnTo>
                  <a:lnTo>
                    <a:pt x="0" y="204"/>
                  </a:lnTo>
                  <a:lnTo>
                    <a:pt x="2" y="182"/>
                  </a:lnTo>
                  <a:lnTo>
                    <a:pt x="4" y="162"/>
                  </a:lnTo>
                  <a:lnTo>
                    <a:pt x="10" y="143"/>
                  </a:lnTo>
                  <a:lnTo>
                    <a:pt x="18" y="125"/>
                  </a:lnTo>
                  <a:lnTo>
                    <a:pt x="26" y="106"/>
                  </a:lnTo>
                  <a:lnTo>
                    <a:pt x="37" y="90"/>
                  </a:lnTo>
                  <a:lnTo>
                    <a:pt x="49" y="74"/>
                  </a:lnTo>
                  <a:lnTo>
                    <a:pt x="63" y="59"/>
                  </a:lnTo>
                  <a:lnTo>
                    <a:pt x="78" y="47"/>
                  </a:lnTo>
                  <a:lnTo>
                    <a:pt x="94" y="35"/>
                  </a:lnTo>
                  <a:lnTo>
                    <a:pt x="112" y="24"/>
                  </a:lnTo>
                  <a:lnTo>
                    <a:pt x="130" y="16"/>
                  </a:lnTo>
                  <a:lnTo>
                    <a:pt x="149" y="9"/>
                  </a:lnTo>
                  <a:lnTo>
                    <a:pt x="171" y="4"/>
                  </a:lnTo>
                  <a:lnTo>
                    <a:pt x="191" y="1"/>
                  </a:lnTo>
                  <a:lnTo>
                    <a:pt x="212" y="0"/>
                  </a:lnTo>
                  <a:close/>
                </a:path>
              </a:pathLst>
            </a:custGeom>
            <a:solidFill>
              <a:srgbClr val="FAE312"/>
            </a:solidFill>
            <a:ln w="9525">
              <a:noFill/>
              <a:round/>
              <a:headEnd/>
              <a:tailEnd/>
            </a:ln>
          </p:spPr>
          <p:txBody>
            <a:bodyPr/>
            <a:lstStyle/>
            <a:p>
              <a:endParaRPr lang="fr-FR"/>
            </a:p>
          </p:txBody>
        </p:sp>
        <p:sp>
          <p:nvSpPr>
            <p:cNvPr id="22590" name="Freeform 214"/>
            <p:cNvSpPr>
              <a:spLocks/>
            </p:cNvSpPr>
            <p:nvPr/>
          </p:nvSpPr>
          <p:spPr bwMode="white">
            <a:xfrm flipH="1">
              <a:off x="355" y="3616"/>
              <a:ext cx="245" cy="234"/>
            </a:xfrm>
            <a:custGeom>
              <a:avLst/>
              <a:gdLst>
                <a:gd name="T0" fmla="*/ 73 w 409"/>
                <a:gd name="T1" fmla="*/ 0 h 390"/>
                <a:gd name="T2" fmla="*/ 88 w 409"/>
                <a:gd name="T3" fmla="*/ 1 h 390"/>
                <a:gd name="T4" fmla="*/ 102 w 409"/>
                <a:gd name="T5" fmla="*/ 6 h 390"/>
                <a:gd name="T6" fmla="*/ 114 w 409"/>
                <a:gd name="T7" fmla="*/ 12 h 390"/>
                <a:gd name="T8" fmla="*/ 125 w 409"/>
                <a:gd name="T9" fmla="*/ 21 h 390"/>
                <a:gd name="T10" fmla="*/ 134 w 409"/>
                <a:gd name="T11" fmla="*/ 31 h 390"/>
                <a:gd name="T12" fmla="*/ 141 w 409"/>
                <a:gd name="T13" fmla="*/ 43 h 390"/>
                <a:gd name="T14" fmla="*/ 146 w 409"/>
                <a:gd name="T15" fmla="*/ 56 h 390"/>
                <a:gd name="T16" fmla="*/ 147 w 409"/>
                <a:gd name="T17" fmla="*/ 71 h 390"/>
                <a:gd name="T18" fmla="*/ 146 w 409"/>
                <a:gd name="T19" fmla="*/ 78 h 390"/>
                <a:gd name="T20" fmla="*/ 144 w 409"/>
                <a:gd name="T21" fmla="*/ 91 h 390"/>
                <a:gd name="T22" fmla="*/ 138 w 409"/>
                <a:gd name="T23" fmla="*/ 104 h 390"/>
                <a:gd name="T24" fmla="*/ 130 w 409"/>
                <a:gd name="T25" fmla="*/ 115 h 390"/>
                <a:gd name="T26" fmla="*/ 120 w 409"/>
                <a:gd name="T27" fmla="*/ 125 h 390"/>
                <a:gd name="T28" fmla="*/ 108 w 409"/>
                <a:gd name="T29" fmla="*/ 132 h 390"/>
                <a:gd name="T30" fmla="*/ 95 w 409"/>
                <a:gd name="T31" fmla="*/ 137 h 390"/>
                <a:gd name="T32" fmla="*/ 81 w 409"/>
                <a:gd name="T33" fmla="*/ 140 h 390"/>
                <a:gd name="T34" fmla="*/ 73 w 409"/>
                <a:gd name="T35" fmla="*/ 140 h 390"/>
                <a:gd name="T36" fmla="*/ 59 w 409"/>
                <a:gd name="T37" fmla="*/ 139 h 390"/>
                <a:gd name="T38" fmla="*/ 45 w 409"/>
                <a:gd name="T39" fmla="*/ 136 h 390"/>
                <a:gd name="T40" fmla="*/ 32 w 409"/>
                <a:gd name="T41" fmla="*/ 128 h 390"/>
                <a:gd name="T42" fmla="*/ 22 w 409"/>
                <a:gd name="T43" fmla="*/ 120 h 390"/>
                <a:gd name="T44" fmla="*/ 13 w 409"/>
                <a:gd name="T45" fmla="*/ 109 h 390"/>
                <a:gd name="T46" fmla="*/ 6 w 409"/>
                <a:gd name="T47" fmla="*/ 98 h 390"/>
                <a:gd name="T48" fmla="*/ 1 w 409"/>
                <a:gd name="T49" fmla="*/ 85 h 390"/>
                <a:gd name="T50" fmla="*/ 0 w 409"/>
                <a:gd name="T51" fmla="*/ 71 h 390"/>
                <a:gd name="T52" fmla="*/ 1 w 409"/>
                <a:gd name="T53" fmla="*/ 64 h 390"/>
                <a:gd name="T54" fmla="*/ 3 w 409"/>
                <a:gd name="T55" fmla="*/ 50 h 390"/>
                <a:gd name="T56" fmla="*/ 8 w 409"/>
                <a:gd name="T57" fmla="*/ 37 h 390"/>
                <a:gd name="T58" fmla="*/ 17 w 409"/>
                <a:gd name="T59" fmla="*/ 26 h 390"/>
                <a:gd name="T60" fmla="*/ 27 w 409"/>
                <a:gd name="T61" fmla="*/ 16 h 390"/>
                <a:gd name="T62" fmla="*/ 38 w 409"/>
                <a:gd name="T63" fmla="*/ 8 h 390"/>
                <a:gd name="T64" fmla="*/ 52 w 409"/>
                <a:gd name="T65" fmla="*/ 4 h 390"/>
                <a:gd name="T66" fmla="*/ 66 w 409"/>
                <a:gd name="T67" fmla="*/ 1 h 390"/>
                <a:gd name="T68" fmla="*/ 73 w 409"/>
                <a:gd name="T69" fmla="*/ 0 h 3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9"/>
                <a:gd name="T106" fmla="*/ 0 h 390"/>
                <a:gd name="T107" fmla="*/ 409 w 409"/>
                <a:gd name="T108" fmla="*/ 390 h 3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9" h="390">
                  <a:moveTo>
                    <a:pt x="204" y="0"/>
                  </a:moveTo>
                  <a:lnTo>
                    <a:pt x="204" y="0"/>
                  </a:lnTo>
                  <a:lnTo>
                    <a:pt x="225" y="2"/>
                  </a:lnTo>
                  <a:lnTo>
                    <a:pt x="245" y="4"/>
                  </a:lnTo>
                  <a:lnTo>
                    <a:pt x="266" y="10"/>
                  </a:lnTo>
                  <a:lnTo>
                    <a:pt x="284" y="16"/>
                  </a:lnTo>
                  <a:lnTo>
                    <a:pt x="302" y="24"/>
                  </a:lnTo>
                  <a:lnTo>
                    <a:pt x="319" y="34"/>
                  </a:lnTo>
                  <a:lnTo>
                    <a:pt x="334" y="45"/>
                  </a:lnTo>
                  <a:lnTo>
                    <a:pt x="349" y="58"/>
                  </a:lnTo>
                  <a:lnTo>
                    <a:pt x="362" y="71"/>
                  </a:lnTo>
                  <a:lnTo>
                    <a:pt x="374" y="86"/>
                  </a:lnTo>
                  <a:lnTo>
                    <a:pt x="385" y="102"/>
                  </a:lnTo>
                  <a:lnTo>
                    <a:pt x="393" y="120"/>
                  </a:lnTo>
                  <a:lnTo>
                    <a:pt x="400" y="138"/>
                  </a:lnTo>
                  <a:lnTo>
                    <a:pt x="405" y="156"/>
                  </a:lnTo>
                  <a:lnTo>
                    <a:pt x="408" y="176"/>
                  </a:lnTo>
                  <a:lnTo>
                    <a:pt x="409" y="196"/>
                  </a:lnTo>
                  <a:lnTo>
                    <a:pt x="408" y="216"/>
                  </a:lnTo>
                  <a:lnTo>
                    <a:pt x="405" y="235"/>
                  </a:lnTo>
                  <a:lnTo>
                    <a:pt x="400" y="254"/>
                  </a:lnTo>
                  <a:lnTo>
                    <a:pt x="393" y="271"/>
                  </a:lnTo>
                  <a:lnTo>
                    <a:pt x="385" y="288"/>
                  </a:lnTo>
                  <a:lnTo>
                    <a:pt x="374" y="304"/>
                  </a:lnTo>
                  <a:lnTo>
                    <a:pt x="362" y="319"/>
                  </a:lnTo>
                  <a:lnTo>
                    <a:pt x="349" y="334"/>
                  </a:lnTo>
                  <a:lnTo>
                    <a:pt x="334" y="346"/>
                  </a:lnTo>
                  <a:lnTo>
                    <a:pt x="319" y="357"/>
                  </a:lnTo>
                  <a:lnTo>
                    <a:pt x="302" y="367"/>
                  </a:lnTo>
                  <a:lnTo>
                    <a:pt x="284" y="376"/>
                  </a:lnTo>
                  <a:lnTo>
                    <a:pt x="266" y="382"/>
                  </a:lnTo>
                  <a:lnTo>
                    <a:pt x="245" y="386"/>
                  </a:lnTo>
                  <a:lnTo>
                    <a:pt x="225" y="390"/>
                  </a:lnTo>
                  <a:lnTo>
                    <a:pt x="204" y="390"/>
                  </a:lnTo>
                  <a:lnTo>
                    <a:pt x="184" y="390"/>
                  </a:lnTo>
                  <a:lnTo>
                    <a:pt x="164" y="386"/>
                  </a:lnTo>
                  <a:lnTo>
                    <a:pt x="144" y="382"/>
                  </a:lnTo>
                  <a:lnTo>
                    <a:pt x="125" y="376"/>
                  </a:lnTo>
                  <a:lnTo>
                    <a:pt x="107" y="367"/>
                  </a:lnTo>
                  <a:lnTo>
                    <a:pt x="90" y="357"/>
                  </a:lnTo>
                  <a:lnTo>
                    <a:pt x="75" y="346"/>
                  </a:lnTo>
                  <a:lnTo>
                    <a:pt x="60" y="334"/>
                  </a:lnTo>
                  <a:lnTo>
                    <a:pt x="47" y="319"/>
                  </a:lnTo>
                  <a:lnTo>
                    <a:pt x="35" y="304"/>
                  </a:lnTo>
                  <a:lnTo>
                    <a:pt x="24" y="288"/>
                  </a:lnTo>
                  <a:lnTo>
                    <a:pt x="16" y="271"/>
                  </a:lnTo>
                  <a:lnTo>
                    <a:pt x="9" y="254"/>
                  </a:lnTo>
                  <a:lnTo>
                    <a:pt x="4" y="235"/>
                  </a:lnTo>
                  <a:lnTo>
                    <a:pt x="1" y="216"/>
                  </a:lnTo>
                  <a:lnTo>
                    <a:pt x="0" y="196"/>
                  </a:lnTo>
                  <a:lnTo>
                    <a:pt x="1" y="176"/>
                  </a:lnTo>
                  <a:lnTo>
                    <a:pt x="4" y="156"/>
                  </a:lnTo>
                  <a:lnTo>
                    <a:pt x="9" y="138"/>
                  </a:lnTo>
                  <a:lnTo>
                    <a:pt x="16" y="120"/>
                  </a:lnTo>
                  <a:lnTo>
                    <a:pt x="24" y="102"/>
                  </a:lnTo>
                  <a:lnTo>
                    <a:pt x="35" y="86"/>
                  </a:lnTo>
                  <a:lnTo>
                    <a:pt x="47" y="71"/>
                  </a:lnTo>
                  <a:lnTo>
                    <a:pt x="60" y="58"/>
                  </a:lnTo>
                  <a:lnTo>
                    <a:pt x="75" y="45"/>
                  </a:lnTo>
                  <a:lnTo>
                    <a:pt x="90" y="34"/>
                  </a:lnTo>
                  <a:lnTo>
                    <a:pt x="107" y="24"/>
                  </a:lnTo>
                  <a:lnTo>
                    <a:pt x="125" y="16"/>
                  </a:lnTo>
                  <a:lnTo>
                    <a:pt x="144" y="10"/>
                  </a:lnTo>
                  <a:lnTo>
                    <a:pt x="164" y="4"/>
                  </a:lnTo>
                  <a:lnTo>
                    <a:pt x="184" y="2"/>
                  </a:lnTo>
                  <a:lnTo>
                    <a:pt x="204" y="0"/>
                  </a:lnTo>
                  <a:close/>
                </a:path>
              </a:pathLst>
            </a:custGeom>
            <a:solidFill>
              <a:srgbClr val="FAE614"/>
            </a:solidFill>
            <a:ln w="9525">
              <a:noFill/>
              <a:round/>
              <a:headEnd/>
              <a:tailEnd/>
            </a:ln>
          </p:spPr>
          <p:txBody>
            <a:bodyPr/>
            <a:lstStyle/>
            <a:p>
              <a:endParaRPr lang="fr-FR"/>
            </a:p>
          </p:txBody>
        </p:sp>
        <p:sp>
          <p:nvSpPr>
            <p:cNvPr id="22591" name="Freeform 215"/>
            <p:cNvSpPr>
              <a:spLocks/>
            </p:cNvSpPr>
            <p:nvPr/>
          </p:nvSpPr>
          <p:spPr bwMode="white">
            <a:xfrm flipH="1">
              <a:off x="358" y="3621"/>
              <a:ext cx="236" cy="224"/>
            </a:xfrm>
            <a:custGeom>
              <a:avLst/>
              <a:gdLst>
                <a:gd name="T0" fmla="*/ 71 w 394"/>
                <a:gd name="T1" fmla="*/ 0 h 374"/>
                <a:gd name="T2" fmla="*/ 84 w 394"/>
                <a:gd name="T3" fmla="*/ 1 h 374"/>
                <a:gd name="T4" fmla="*/ 98 w 394"/>
                <a:gd name="T5" fmla="*/ 5 h 374"/>
                <a:gd name="T6" fmla="*/ 110 w 394"/>
                <a:gd name="T7" fmla="*/ 11 h 374"/>
                <a:gd name="T8" fmla="*/ 120 w 394"/>
                <a:gd name="T9" fmla="*/ 20 h 374"/>
                <a:gd name="T10" fmla="*/ 129 w 394"/>
                <a:gd name="T11" fmla="*/ 30 h 374"/>
                <a:gd name="T12" fmla="*/ 135 w 394"/>
                <a:gd name="T13" fmla="*/ 41 h 374"/>
                <a:gd name="T14" fmla="*/ 140 w 394"/>
                <a:gd name="T15" fmla="*/ 54 h 374"/>
                <a:gd name="T16" fmla="*/ 141 w 394"/>
                <a:gd name="T17" fmla="*/ 67 h 374"/>
                <a:gd name="T18" fmla="*/ 141 w 394"/>
                <a:gd name="T19" fmla="*/ 74 h 374"/>
                <a:gd name="T20" fmla="*/ 138 w 394"/>
                <a:gd name="T21" fmla="*/ 87 h 374"/>
                <a:gd name="T22" fmla="*/ 133 w 394"/>
                <a:gd name="T23" fmla="*/ 99 h 374"/>
                <a:gd name="T24" fmla="*/ 125 w 394"/>
                <a:gd name="T25" fmla="*/ 110 h 374"/>
                <a:gd name="T26" fmla="*/ 116 w 394"/>
                <a:gd name="T27" fmla="*/ 119 h 374"/>
                <a:gd name="T28" fmla="*/ 104 w 394"/>
                <a:gd name="T29" fmla="*/ 126 h 374"/>
                <a:gd name="T30" fmla="*/ 92 w 394"/>
                <a:gd name="T31" fmla="*/ 131 h 374"/>
                <a:gd name="T32" fmla="*/ 78 w 394"/>
                <a:gd name="T33" fmla="*/ 134 h 374"/>
                <a:gd name="T34" fmla="*/ 71 w 394"/>
                <a:gd name="T35" fmla="*/ 134 h 374"/>
                <a:gd name="T36" fmla="*/ 56 w 394"/>
                <a:gd name="T37" fmla="*/ 133 h 374"/>
                <a:gd name="T38" fmla="*/ 43 w 394"/>
                <a:gd name="T39" fmla="*/ 129 h 374"/>
                <a:gd name="T40" fmla="*/ 31 w 394"/>
                <a:gd name="T41" fmla="*/ 122 h 374"/>
                <a:gd name="T42" fmla="*/ 20 w 394"/>
                <a:gd name="T43" fmla="*/ 114 h 374"/>
                <a:gd name="T44" fmla="*/ 12 w 394"/>
                <a:gd name="T45" fmla="*/ 105 h 374"/>
                <a:gd name="T46" fmla="*/ 5 w 394"/>
                <a:gd name="T47" fmla="*/ 93 h 374"/>
                <a:gd name="T48" fmla="*/ 1 w 394"/>
                <a:gd name="T49" fmla="*/ 81 h 374"/>
                <a:gd name="T50" fmla="*/ 0 w 394"/>
                <a:gd name="T51" fmla="*/ 67 h 374"/>
                <a:gd name="T52" fmla="*/ 0 w 394"/>
                <a:gd name="T53" fmla="*/ 60 h 374"/>
                <a:gd name="T54" fmla="*/ 3 w 394"/>
                <a:gd name="T55" fmla="*/ 47 h 374"/>
                <a:gd name="T56" fmla="*/ 8 w 394"/>
                <a:gd name="T57" fmla="*/ 35 h 374"/>
                <a:gd name="T58" fmla="*/ 16 w 394"/>
                <a:gd name="T59" fmla="*/ 25 h 374"/>
                <a:gd name="T60" fmla="*/ 26 w 394"/>
                <a:gd name="T61" fmla="*/ 16 h 374"/>
                <a:gd name="T62" fmla="*/ 37 w 394"/>
                <a:gd name="T63" fmla="*/ 8 h 374"/>
                <a:gd name="T64" fmla="*/ 50 w 394"/>
                <a:gd name="T65" fmla="*/ 3 h 374"/>
                <a:gd name="T66" fmla="*/ 63 w 394"/>
                <a:gd name="T67" fmla="*/ 1 h 374"/>
                <a:gd name="T68" fmla="*/ 71 w 394"/>
                <a:gd name="T69" fmla="*/ 0 h 3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94"/>
                <a:gd name="T106" fmla="*/ 0 h 374"/>
                <a:gd name="T107" fmla="*/ 394 w 394"/>
                <a:gd name="T108" fmla="*/ 374 h 3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94" h="374">
                  <a:moveTo>
                    <a:pt x="197" y="0"/>
                  </a:moveTo>
                  <a:lnTo>
                    <a:pt x="197" y="0"/>
                  </a:lnTo>
                  <a:lnTo>
                    <a:pt x="217" y="1"/>
                  </a:lnTo>
                  <a:lnTo>
                    <a:pt x="236" y="4"/>
                  </a:lnTo>
                  <a:lnTo>
                    <a:pt x="255" y="9"/>
                  </a:lnTo>
                  <a:lnTo>
                    <a:pt x="273" y="14"/>
                  </a:lnTo>
                  <a:lnTo>
                    <a:pt x="291" y="22"/>
                  </a:lnTo>
                  <a:lnTo>
                    <a:pt x="307" y="32"/>
                  </a:lnTo>
                  <a:lnTo>
                    <a:pt x="322" y="43"/>
                  </a:lnTo>
                  <a:lnTo>
                    <a:pt x="335" y="55"/>
                  </a:lnTo>
                  <a:lnTo>
                    <a:pt x="348" y="68"/>
                  </a:lnTo>
                  <a:lnTo>
                    <a:pt x="359" y="83"/>
                  </a:lnTo>
                  <a:lnTo>
                    <a:pt x="370" y="99"/>
                  </a:lnTo>
                  <a:lnTo>
                    <a:pt x="378" y="115"/>
                  </a:lnTo>
                  <a:lnTo>
                    <a:pt x="385" y="132"/>
                  </a:lnTo>
                  <a:lnTo>
                    <a:pt x="390" y="150"/>
                  </a:lnTo>
                  <a:lnTo>
                    <a:pt x="393" y="169"/>
                  </a:lnTo>
                  <a:lnTo>
                    <a:pt x="394" y="187"/>
                  </a:lnTo>
                  <a:lnTo>
                    <a:pt x="393" y="206"/>
                  </a:lnTo>
                  <a:lnTo>
                    <a:pt x="390" y="225"/>
                  </a:lnTo>
                  <a:lnTo>
                    <a:pt x="385" y="242"/>
                  </a:lnTo>
                  <a:lnTo>
                    <a:pt x="378" y="260"/>
                  </a:lnTo>
                  <a:lnTo>
                    <a:pt x="370" y="276"/>
                  </a:lnTo>
                  <a:lnTo>
                    <a:pt x="359" y="292"/>
                  </a:lnTo>
                  <a:lnTo>
                    <a:pt x="348" y="305"/>
                  </a:lnTo>
                  <a:lnTo>
                    <a:pt x="335" y="319"/>
                  </a:lnTo>
                  <a:lnTo>
                    <a:pt x="322" y="331"/>
                  </a:lnTo>
                  <a:lnTo>
                    <a:pt x="307" y="341"/>
                  </a:lnTo>
                  <a:lnTo>
                    <a:pt x="291" y="351"/>
                  </a:lnTo>
                  <a:lnTo>
                    <a:pt x="273" y="359"/>
                  </a:lnTo>
                  <a:lnTo>
                    <a:pt x="255" y="366"/>
                  </a:lnTo>
                  <a:lnTo>
                    <a:pt x="236" y="370"/>
                  </a:lnTo>
                  <a:lnTo>
                    <a:pt x="217" y="374"/>
                  </a:lnTo>
                  <a:lnTo>
                    <a:pt x="197" y="374"/>
                  </a:lnTo>
                  <a:lnTo>
                    <a:pt x="177" y="374"/>
                  </a:lnTo>
                  <a:lnTo>
                    <a:pt x="157" y="370"/>
                  </a:lnTo>
                  <a:lnTo>
                    <a:pt x="138" y="366"/>
                  </a:lnTo>
                  <a:lnTo>
                    <a:pt x="119" y="359"/>
                  </a:lnTo>
                  <a:lnTo>
                    <a:pt x="103" y="351"/>
                  </a:lnTo>
                  <a:lnTo>
                    <a:pt x="87" y="341"/>
                  </a:lnTo>
                  <a:lnTo>
                    <a:pt x="71" y="331"/>
                  </a:lnTo>
                  <a:lnTo>
                    <a:pt x="57" y="319"/>
                  </a:lnTo>
                  <a:lnTo>
                    <a:pt x="44" y="305"/>
                  </a:lnTo>
                  <a:lnTo>
                    <a:pt x="33" y="292"/>
                  </a:lnTo>
                  <a:lnTo>
                    <a:pt x="23" y="276"/>
                  </a:lnTo>
                  <a:lnTo>
                    <a:pt x="15" y="260"/>
                  </a:lnTo>
                  <a:lnTo>
                    <a:pt x="8" y="242"/>
                  </a:lnTo>
                  <a:lnTo>
                    <a:pt x="4" y="225"/>
                  </a:lnTo>
                  <a:lnTo>
                    <a:pt x="0" y="206"/>
                  </a:lnTo>
                  <a:lnTo>
                    <a:pt x="0" y="187"/>
                  </a:lnTo>
                  <a:lnTo>
                    <a:pt x="0" y="169"/>
                  </a:lnTo>
                  <a:lnTo>
                    <a:pt x="4" y="150"/>
                  </a:lnTo>
                  <a:lnTo>
                    <a:pt x="8" y="132"/>
                  </a:lnTo>
                  <a:lnTo>
                    <a:pt x="15" y="115"/>
                  </a:lnTo>
                  <a:lnTo>
                    <a:pt x="23" y="99"/>
                  </a:lnTo>
                  <a:lnTo>
                    <a:pt x="33" y="83"/>
                  </a:lnTo>
                  <a:lnTo>
                    <a:pt x="44" y="68"/>
                  </a:lnTo>
                  <a:lnTo>
                    <a:pt x="57" y="55"/>
                  </a:lnTo>
                  <a:lnTo>
                    <a:pt x="71" y="43"/>
                  </a:lnTo>
                  <a:lnTo>
                    <a:pt x="87" y="32"/>
                  </a:lnTo>
                  <a:lnTo>
                    <a:pt x="103" y="22"/>
                  </a:lnTo>
                  <a:lnTo>
                    <a:pt x="119" y="14"/>
                  </a:lnTo>
                  <a:lnTo>
                    <a:pt x="138" y="9"/>
                  </a:lnTo>
                  <a:lnTo>
                    <a:pt x="157" y="4"/>
                  </a:lnTo>
                  <a:lnTo>
                    <a:pt x="177" y="1"/>
                  </a:lnTo>
                  <a:lnTo>
                    <a:pt x="197" y="0"/>
                  </a:lnTo>
                  <a:close/>
                </a:path>
              </a:pathLst>
            </a:custGeom>
            <a:solidFill>
              <a:srgbClr val="FAEB14"/>
            </a:solidFill>
            <a:ln w="9525">
              <a:noFill/>
              <a:round/>
              <a:headEnd/>
              <a:tailEnd/>
            </a:ln>
          </p:spPr>
          <p:txBody>
            <a:bodyPr/>
            <a:lstStyle/>
            <a:p>
              <a:endParaRPr lang="fr-FR"/>
            </a:p>
          </p:txBody>
        </p:sp>
        <p:sp>
          <p:nvSpPr>
            <p:cNvPr id="22592" name="Freeform 216"/>
            <p:cNvSpPr>
              <a:spLocks/>
            </p:cNvSpPr>
            <p:nvPr/>
          </p:nvSpPr>
          <p:spPr bwMode="white">
            <a:xfrm flipH="1">
              <a:off x="360" y="3628"/>
              <a:ext cx="228" cy="214"/>
            </a:xfrm>
            <a:custGeom>
              <a:avLst/>
              <a:gdLst>
                <a:gd name="T0" fmla="*/ 69 w 380"/>
                <a:gd name="T1" fmla="*/ 0 h 357"/>
                <a:gd name="T2" fmla="*/ 82 w 380"/>
                <a:gd name="T3" fmla="*/ 1 h 357"/>
                <a:gd name="T4" fmla="*/ 95 w 380"/>
                <a:gd name="T5" fmla="*/ 5 h 357"/>
                <a:gd name="T6" fmla="*/ 107 w 380"/>
                <a:gd name="T7" fmla="*/ 11 h 357"/>
                <a:gd name="T8" fmla="*/ 117 w 380"/>
                <a:gd name="T9" fmla="*/ 19 h 357"/>
                <a:gd name="T10" fmla="*/ 125 w 380"/>
                <a:gd name="T11" fmla="*/ 28 h 357"/>
                <a:gd name="T12" fmla="*/ 131 w 380"/>
                <a:gd name="T13" fmla="*/ 39 h 357"/>
                <a:gd name="T14" fmla="*/ 136 w 380"/>
                <a:gd name="T15" fmla="*/ 51 h 357"/>
                <a:gd name="T16" fmla="*/ 137 w 380"/>
                <a:gd name="T17" fmla="*/ 64 h 357"/>
                <a:gd name="T18" fmla="*/ 136 w 380"/>
                <a:gd name="T19" fmla="*/ 71 h 357"/>
                <a:gd name="T20" fmla="*/ 134 w 380"/>
                <a:gd name="T21" fmla="*/ 83 h 357"/>
                <a:gd name="T22" fmla="*/ 128 w 380"/>
                <a:gd name="T23" fmla="*/ 95 h 357"/>
                <a:gd name="T24" fmla="*/ 121 w 380"/>
                <a:gd name="T25" fmla="*/ 106 h 357"/>
                <a:gd name="T26" fmla="*/ 112 w 380"/>
                <a:gd name="T27" fmla="*/ 114 h 357"/>
                <a:gd name="T28" fmla="*/ 101 w 380"/>
                <a:gd name="T29" fmla="*/ 120 h 357"/>
                <a:gd name="T30" fmla="*/ 89 w 380"/>
                <a:gd name="T31" fmla="*/ 125 h 357"/>
                <a:gd name="T32" fmla="*/ 75 w 380"/>
                <a:gd name="T33" fmla="*/ 128 h 357"/>
                <a:gd name="T34" fmla="*/ 69 w 380"/>
                <a:gd name="T35" fmla="*/ 128 h 357"/>
                <a:gd name="T36" fmla="*/ 55 w 380"/>
                <a:gd name="T37" fmla="*/ 127 h 357"/>
                <a:gd name="T38" fmla="*/ 42 w 380"/>
                <a:gd name="T39" fmla="*/ 123 h 357"/>
                <a:gd name="T40" fmla="*/ 31 w 380"/>
                <a:gd name="T41" fmla="*/ 117 h 357"/>
                <a:gd name="T42" fmla="*/ 20 w 380"/>
                <a:gd name="T43" fmla="*/ 110 h 357"/>
                <a:gd name="T44" fmla="*/ 12 w 380"/>
                <a:gd name="T45" fmla="*/ 100 h 357"/>
                <a:gd name="T46" fmla="*/ 5 w 380"/>
                <a:gd name="T47" fmla="*/ 89 h 357"/>
                <a:gd name="T48" fmla="*/ 1 w 380"/>
                <a:gd name="T49" fmla="*/ 77 h 357"/>
                <a:gd name="T50" fmla="*/ 0 w 380"/>
                <a:gd name="T51" fmla="*/ 64 h 357"/>
                <a:gd name="T52" fmla="*/ 1 w 380"/>
                <a:gd name="T53" fmla="*/ 58 h 357"/>
                <a:gd name="T54" fmla="*/ 4 w 380"/>
                <a:gd name="T55" fmla="*/ 46 h 357"/>
                <a:gd name="T56" fmla="*/ 8 w 380"/>
                <a:gd name="T57" fmla="*/ 34 h 357"/>
                <a:gd name="T58" fmla="*/ 16 w 380"/>
                <a:gd name="T59" fmla="*/ 23 h 357"/>
                <a:gd name="T60" fmla="*/ 25 w 380"/>
                <a:gd name="T61" fmla="*/ 15 h 357"/>
                <a:gd name="T62" fmla="*/ 35 w 380"/>
                <a:gd name="T63" fmla="*/ 8 h 357"/>
                <a:gd name="T64" fmla="*/ 48 w 380"/>
                <a:gd name="T65" fmla="*/ 3 h 357"/>
                <a:gd name="T66" fmla="*/ 61 w 380"/>
                <a:gd name="T67" fmla="*/ 1 h 357"/>
                <a:gd name="T68" fmla="*/ 69 w 380"/>
                <a:gd name="T69" fmla="*/ 0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
                <a:gd name="T106" fmla="*/ 0 h 357"/>
                <a:gd name="T107" fmla="*/ 380 w 380"/>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 h="357">
                  <a:moveTo>
                    <a:pt x="191" y="0"/>
                  </a:moveTo>
                  <a:lnTo>
                    <a:pt x="191" y="0"/>
                  </a:lnTo>
                  <a:lnTo>
                    <a:pt x="209" y="2"/>
                  </a:lnTo>
                  <a:lnTo>
                    <a:pt x="228" y="4"/>
                  </a:lnTo>
                  <a:lnTo>
                    <a:pt x="247" y="8"/>
                  </a:lnTo>
                  <a:lnTo>
                    <a:pt x="264" y="14"/>
                  </a:lnTo>
                  <a:lnTo>
                    <a:pt x="280" y="22"/>
                  </a:lnTo>
                  <a:lnTo>
                    <a:pt x="296" y="31"/>
                  </a:lnTo>
                  <a:lnTo>
                    <a:pt x="311" y="41"/>
                  </a:lnTo>
                  <a:lnTo>
                    <a:pt x="325" y="53"/>
                  </a:lnTo>
                  <a:lnTo>
                    <a:pt x="337" y="65"/>
                  </a:lnTo>
                  <a:lnTo>
                    <a:pt x="347" y="79"/>
                  </a:lnTo>
                  <a:lnTo>
                    <a:pt x="357" y="94"/>
                  </a:lnTo>
                  <a:lnTo>
                    <a:pt x="365" y="109"/>
                  </a:lnTo>
                  <a:lnTo>
                    <a:pt x="372" y="126"/>
                  </a:lnTo>
                  <a:lnTo>
                    <a:pt x="376" y="142"/>
                  </a:lnTo>
                  <a:lnTo>
                    <a:pt x="378" y="160"/>
                  </a:lnTo>
                  <a:lnTo>
                    <a:pt x="380" y="179"/>
                  </a:lnTo>
                  <a:lnTo>
                    <a:pt x="378" y="197"/>
                  </a:lnTo>
                  <a:lnTo>
                    <a:pt x="376" y="215"/>
                  </a:lnTo>
                  <a:lnTo>
                    <a:pt x="372" y="232"/>
                  </a:lnTo>
                  <a:lnTo>
                    <a:pt x="365" y="248"/>
                  </a:lnTo>
                  <a:lnTo>
                    <a:pt x="357" y="263"/>
                  </a:lnTo>
                  <a:lnTo>
                    <a:pt x="347" y="278"/>
                  </a:lnTo>
                  <a:lnTo>
                    <a:pt x="337" y="293"/>
                  </a:lnTo>
                  <a:lnTo>
                    <a:pt x="325" y="305"/>
                  </a:lnTo>
                  <a:lnTo>
                    <a:pt x="311" y="317"/>
                  </a:lnTo>
                  <a:lnTo>
                    <a:pt x="296" y="326"/>
                  </a:lnTo>
                  <a:lnTo>
                    <a:pt x="280" y="335"/>
                  </a:lnTo>
                  <a:lnTo>
                    <a:pt x="264" y="343"/>
                  </a:lnTo>
                  <a:lnTo>
                    <a:pt x="247" y="349"/>
                  </a:lnTo>
                  <a:lnTo>
                    <a:pt x="228" y="354"/>
                  </a:lnTo>
                  <a:lnTo>
                    <a:pt x="209" y="357"/>
                  </a:lnTo>
                  <a:lnTo>
                    <a:pt x="191" y="357"/>
                  </a:lnTo>
                  <a:lnTo>
                    <a:pt x="170" y="357"/>
                  </a:lnTo>
                  <a:lnTo>
                    <a:pt x="152" y="354"/>
                  </a:lnTo>
                  <a:lnTo>
                    <a:pt x="134" y="349"/>
                  </a:lnTo>
                  <a:lnTo>
                    <a:pt x="117" y="343"/>
                  </a:lnTo>
                  <a:lnTo>
                    <a:pt x="99" y="335"/>
                  </a:lnTo>
                  <a:lnTo>
                    <a:pt x="85" y="326"/>
                  </a:lnTo>
                  <a:lnTo>
                    <a:pt x="70" y="317"/>
                  </a:lnTo>
                  <a:lnTo>
                    <a:pt x="56" y="305"/>
                  </a:lnTo>
                  <a:lnTo>
                    <a:pt x="44" y="293"/>
                  </a:lnTo>
                  <a:lnTo>
                    <a:pt x="34" y="278"/>
                  </a:lnTo>
                  <a:lnTo>
                    <a:pt x="23" y="263"/>
                  </a:lnTo>
                  <a:lnTo>
                    <a:pt x="15" y="248"/>
                  </a:lnTo>
                  <a:lnTo>
                    <a:pt x="10" y="232"/>
                  </a:lnTo>
                  <a:lnTo>
                    <a:pt x="4" y="215"/>
                  </a:lnTo>
                  <a:lnTo>
                    <a:pt x="2" y="197"/>
                  </a:lnTo>
                  <a:lnTo>
                    <a:pt x="0" y="179"/>
                  </a:lnTo>
                  <a:lnTo>
                    <a:pt x="2" y="160"/>
                  </a:lnTo>
                  <a:lnTo>
                    <a:pt x="4" y="142"/>
                  </a:lnTo>
                  <a:lnTo>
                    <a:pt x="10" y="126"/>
                  </a:lnTo>
                  <a:lnTo>
                    <a:pt x="15" y="109"/>
                  </a:lnTo>
                  <a:lnTo>
                    <a:pt x="23" y="94"/>
                  </a:lnTo>
                  <a:lnTo>
                    <a:pt x="34" y="79"/>
                  </a:lnTo>
                  <a:lnTo>
                    <a:pt x="44" y="65"/>
                  </a:lnTo>
                  <a:lnTo>
                    <a:pt x="56" y="53"/>
                  </a:lnTo>
                  <a:lnTo>
                    <a:pt x="70" y="41"/>
                  </a:lnTo>
                  <a:lnTo>
                    <a:pt x="85" y="31"/>
                  </a:lnTo>
                  <a:lnTo>
                    <a:pt x="99" y="22"/>
                  </a:lnTo>
                  <a:lnTo>
                    <a:pt x="117" y="14"/>
                  </a:lnTo>
                  <a:lnTo>
                    <a:pt x="134" y="8"/>
                  </a:lnTo>
                  <a:lnTo>
                    <a:pt x="152" y="4"/>
                  </a:lnTo>
                  <a:lnTo>
                    <a:pt x="170" y="2"/>
                  </a:lnTo>
                  <a:lnTo>
                    <a:pt x="191" y="0"/>
                  </a:lnTo>
                  <a:close/>
                </a:path>
              </a:pathLst>
            </a:custGeom>
            <a:solidFill>
              <a:srgbClr val="F7EA15"/>
            </a:solidFill>
            <a:ln w="9525">
              <a:noFill/>
              <a:round/>
              <a:headEnd/>
              <a:tailEnd/>
            </a:ln>
          </p:spPr>
          <p:txBody>
            <a:bodyPr/>
            <a:lstStyle/>
            <a:p>
              <a:endParaRPr lang="fr-FR"/>
            </a:p>
          </p:txBody>
        </p:sp>
        <p:sp>
          <p:nvSpPr>
            <p:cNvPr id="22593" name="Freeform 217"/>
            <p:cNvSpPr>
              <a:spLocks/>
            </p:cNvSpPr>
            <p:nvPr/>
          </p:nvSpPr>
          <p:spPr bwMode="white">
            <a:xfrm flipH="1">
              <a:off x="362" y="3633"/>
              <a:ext cx="220" cy="205"/>
            </a:xfrm>
            <a:custGeom>
              <a:avLst/>
              <a:gdLst>
                <a:gd name="T0" fmla="*/ 66 w 365"/>
                <a:gd name="T1" fmla="*/ 0 h 340"/>
                <a:gd name="T2" fmla="*/ 79 w 365"/>
                <a:gd name="T3" fmla="*/ 1 h 340"/>
                <a:gd name="T4" fmla="*/ 92 w 365"/>
                <a:gd name="T5" fmla="*/ 5 h 340"/>
                <a:gd name="T6" fmla="*/ 103 w 365"/>
                <a:gd name="T7" fmla="*/ 10 h 340"/>
                <a:gd name="T8" fmla="*/ 113 w 365"/>
                <a:gd name="T9" fmla="*/ 18 h 340"/>
                <a:gd name="T10" fmla="*/ 121 w 365"/>
                <a:gd name="T11" fmla="*/ 27 h 340"/>
                <a:gd name="T12" fmla="*/ 127 w 365"/>
                <a:gd name="T13" fmla="*/ 38 h 340"/>
                <a:gd name="T14" fmla="*/ 131 w 365"/>
                <a:gd name="T15" fmla="*/ 49 h 340"/>
                <a:gd name="T16" fmla="*/ 133 w 365"/>
                <a:gd name="T17" fmla="*/ 62 h 340"/>
                <a:gd name="T18" fmla="*/ 132 w 365"/>
                <a:gd name="T19" fmla="*/ 68 h 340"/>
                <a:gd name="T20" fmla="*/ 130 w 365"/>
                <a:gd name="T21" fmla="*/ 80 h 340"/>
                <a:gd name="T22" fmla="*/ 124 w 365"/>
                <a:gd name="T23" fmla="*/ 92 h 340"/>
                <a:gd name="T24" fmla="*/ 118 w 365"/>
                <a:gd name="T25" fmla="*/ 101 h 340"/>
                <a:gd name="T26" fmla="*/ 108 w 365"/>
                <a:gd name="T27" fmla="*/ 109 h 340"/>
                <a:gd name="T28" fmla="*/ 98 w 365"/>
                <a:gd name="T29" fmla="*/ 116 h 340"/>
                <a:gd name="T30" fmla="*/ 86 w 365"/>
                <a:gd name="T31" fmla="*/ 121 h 340"/>
                <a:gd name="T32" fmla="*/ 73 w 365"/>
                <a:gd name="T33" fmla="*/ 124 h 340"/>
                <a:gd name="T34" fmla="*/ 66 w 365"/>
                <a:gd name="T35" fmla="*/ 124 h 340"/>
                <a:gd name="T36" fmla="*/ 53 w 365"/>
                <a:gd name="T37" fmla="*/ 122 h 340"/>
                <a:gd name="T38" fmla="*/ 40 w 365"/>
                <a:gd name="T39" fmla="*/ 119 h 340"/>
                <a:gd name="T40" fmla="*/ 29 w 365"/>
                <a:gd name="T41" fmla="*/ 113 h 340"/>
                <a:gd name="T42" fmla="*/ 20 w 365"/>
                <a:gd name="T43" fmla="*/ 106 h 340"/>
                <a:gd name="T44" fmla="*/ 11 w 365"/>
                <a:gd name="T45" fmla="*/ 96 h 340"/>
                <a:gd name="T46" fmla="*/ 5 w 365"/>
                <a:gd name="T47" fmla="*/ 86 h 340"/>
                <a:gd name="T48" fmla="*/ 1 w 365"/>
                <a:gd name="T49" fmla="*/ 75 h 340"/>
                <a:gd name="T50" fmla="*/ 0 w 365"/>
                <a:gd name="T51" fmla="*/ 62 h 340"/>
                <a:gd name="T52" fmla="*/ 1 w 365"/>
                <a:gd name="T53" fmla="*/ 55 h 340"/>
                <a:gd name="T54" fmla="*/ 3 w 365"/>
                <a:gd name="T55" fmla="*/ 43 h 340"/>
                <a:gd name="T56" fmla="*/ 8 w 365"/>
                <a:gd name="T57" fmla="*/ 33 h 340"/>
                <a:gd name="T58" fmla="*/ 15 w 365"/>
                <a:gd name="T59" fmla="*/ 22 h 340"/>
                <a:gd name="T60" fmla="*/ 24 w 365"/>
                <a:gd name="T61" fmla="*/ 14 h 340"/>
                <a:gd name="T62" fmla="*/ 34 w 365"/>
                <a:gd name="T63" fmla="*/ 8 h 340"/>
                <a:gd name="T64" fmla="*/ 47 w 365"/>
                <a:gd name="T65" fmla="*/ 3 h 340"/>
                <a:gd name="T66" fmla="*/ 59 w 365"/>
                <a:gd name="T67" fmla="*/ 1 h 340"/>
                <a:gd name="T68" fmla="*/ 66 w 365"/>
                <a:gd name="T69" fmla="*/ 0 h 3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5"/>
                <a:gd name="T106" fmla="*/ 0 h 340"/>
                <a:gd name="T107" fmla="*/ 365 w 365"/>
                <a:gd name="T108" fmla="*/ 340 h 3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5" h="340">
                  <a:moveTo>
                    <a:pt x="182" y="0"/>
                  </a:moveTo>
                  <a:lnTo>
                    <a:pt x="182" y="0"/>
                  </a:lnTo>
                  <a:lnTo>
                    <a:pt x="201" y="1"/>
                  </a:lnTo>
                  <a:lnTo>
                    <a:pt x="218" y="4"/>
                  </a:lnTo>
                  <a:lnTo>
                    <a:pt x="236" y="8"/>
                  </a:lnTo>
                  <a:lnTo>
                    <a:pt x="253" y="13"/>
                  </a:lnTo>
                  <a:lnTo>
                    <a:pt x="268" y="21"/>
                  </a:lnTo>
                  <a:lnTo>
                    <a:pt x="284" y="29"/>
                  </a:lnTo>
                  <a:lnTo>
                    <a:pt x="298" y="39"/>
                  </a:lnTo>
                  <a:lnTo>
                    <a:pt x="311" y="49"/>
                  </a:lnTo>
                  <a:lnTo>
                    <a:pt x="323" y="61"/>
                  </a:lnTo>
                  <a:lnTo>
                    <a:pt x="332" y="75"/>
                  </a:lnTo>
                  <a:lnTo>
                    <a:pt x="342" y="90"/>
                  </a:lnTo>
                  <a:lnTo>
                    <a:pt x="350" y="104"/>
                  </a:lnTo>
                  <a:lnTo>
                    <a:pt x="357" y="120"/>
                  </a:lnTo>
                  <a:lnTo>
                    <a:pt x="361" y="136"/>
                  </a:lnTo>
                  <a:lnTo>
                    <a:pt x="363" y="153"/>
                  </a:lnTo>
                  <a:lnTo>
                    <a:pt x="365" y="170"/>
                  </a:lnTo>
                  <a:lnTo>
                    <a:pt x="363" y="187"/>
                  </a:lnTo>
                  <a:lnTo>
                    <a:pt x="361" y="205"/>
                  </a:lnTo>
                  <a:lnTo>
                    <a:pt x="357" y="221"/>
                  </a:lnTo>
                  <a:lnTo>
                    <a:pt x="350" y="237"/>
                  </a:lnTo>
                  <a:lnTo>
                    <a:pt x="342" y="252"/>
                  </a:lnTo>
                  <a:lnTo>
                    <a:pt x="332" y="265"/>
                  </a:lnTo>
                  <a:lnTo>
                    <a:pt x="323" y="279"/>
                  </a:lnTo>
                  <a:lnTo>
                    <a:pt x="311" y="291"/>
                  </a:lnTo>
                  <a:lnTo>
                    <a:pt x="298" y="301"/>
                  </a:lnTo>
                  <a:lnTo>
                    <a:pt x="284" y="312"/>
                  </a:lnTo>
                  <a:lnTo>
                    <a:pt x="268" y="320"/>
                  </a:lnTo>
                  <a:lnTo>
                    <a:pt x="253" y="327"/>
                  </a:lnTo>
                  <a:lnTo>
                    <a:pt x="236" y="333"/>
                  </a:lnTo>
                  <a:lnTo>
                    <a:pt x="218" y="337"/>
                  </a:lnTo>
                  <a:lnTo>
                    <a:pt x="201" y="340"/>
                  </a:lnTo>
                  <a:lnTo>
                    <a:pt x="182" y="340"/>
                  </a:lnTo>
                  <a:lnTo>
                    <a:pt x="163" y="340"/>
                  </a:lnTo>
                  <a:lnTo>
                    <a:pt x="146" y="337"/>
                  </a:lnTo>
                  <a:lnTo>
                    <a:pt x="129" y="333"/>
                  </a:lnTo>
                  <a:lnTo>
                    <a:pt x="111" y="327"/>
                  </a:lnTo>
                  <a:lnTo>
                    <a:pt x="95" y="320"/>
                  </a:lnTo>
                  <a:lnTo>
                    <a:pt x="80" y="312"/>
                  </a:lnTo>
                  <a:lnTo>
                    <a:pt x="67" y="301"/>
                  </a:lnTo>
                  <a:lnTo>
                    <a:pt x="54" y="291"/>
                  </a:lnTo>
                  <a:lnTo>
                    <a:pt x="41" y="279"/>
                  </a:lnTo>
                  <a:lnTo>
                    <a:pt x="31" y="265"/>
                  </a:lnTo>
                  <a:lnTo>
                    <a:pt x="23" y="252"/>
                  </a:lnTo>
                  <a:lnTo>
                    <a:pt x="15" y="237"/>
                  </a:lnTo>
                  <a:lnTo>
                    <a:pt x="8" y="221"/>
                  </a:lnTo>
                  <a:lnTo>
                    <a:pt x="4" y="205"/>
                  </a:lnTo>
                  <a:lnTo>
                    <a:pt x="1" y="187"/>
                  </a:lnTo>
                  <a:lnTo>
                    <a:pt x="0" y="170"/>
                  </a:lnTo>
                  <a:lnTo>
                    <a:pt x="1" y="153"/>
                  </a:lnTo>
                  <a:lnTo>
                    <a:pt x="4" y="136"/>
                  </a:lnTo>
                  <a:lnTo>
                    <a:pt x="8" y="120"/>
                  </a:lnTo>
                  <a:lnTo>
                    <a:pt x="15" y="104"/>
                  </a:lnTo>
                  <a:lnTo>
                    <a:pt x="23" y="90"/>
                  </a:lnTo>
                  <a:lnTo>
                    <a:pt x="31" y="75"/>
                  </a:lnTo>
                  <a:lnTo>
                    <a:pt x="41" y="61"/>
                  </a:lnTo>
                  <a:lnTo>
                    <a:pt x="54" y="49"/>
                  </a:lnTo>
                  <a:lnTo>
                    <a:pt x="67" y="39"/>
                  </a:lnTo>
                  <a:lnTo>
                    <a:pt x="80" y="29"/>
                  </a:lnTo>
                  <a:lnTo>
                    <a:pt x="95" y="21"/>
                  </a:lnTo>
                  <a:lnTo>
                    <a:pt x="111" y="13"/>
                  </a:lnTo>
                  <a:lnTo>
                    <a:pt x="129" y="8"/>
                  </a:lnTo>
                  <a:lnTo>
                    <a:pt x="146" y="4"/>
                  </a:lnTo>
                  <a:lnTo>
                    <a:pt x="163" y="1"/>
                  </a:lnTo>
                  <a:lnTo>
                    <a:pt x="182" y="0"/>
                  </a:lnTo>
                  <a:close/>
                </a:path>
              </a:pathLst>
            </a:custGeom>
            <a:solidFill>
              <a:srgbClr val="F7EF15"/>
            </a:solidFill>
            <a:ln w="9525">
              <a:noFill/>
              <a:round/>
              <a:headEnd/>
              <a:tailEnd/>
            </a:ln>
          </p:spPr>
          <p:txBody>
            <a:bodyPr/>
            <a:lstStyle/>
            <a:p>
              <a:endParaRPr lang="fr-FR"/>
            </a:p>
          </p:txBody>
        </p:sp>
        <p:sp>
          <p:nvSpPr>
            <p:cNvPr id="22594" name="Freeform 218"/>
            <p:cNvSpPr>
              <a:spLocks/>
            </p:cNvSpPr>
            <p:nvPr/>
          </p:nvSpPr>
          <p:spPr bwMode="white">
            <a:xfrm flipH="1">
              <a:off x="366" y="3639"/>
              <a:ext cx="208" cy="195"/>
            </a:xfrm>
            <a:custGeom>
              <a:avLst/>
              <a:gdLst>
                <a:gd name="T0" fmla="*/ 62 w 348"/>
                <a:gd name="T1" fmla="*/ 0 h 324"/>
                <a:gd name="T2" fmla="*/ 75 w 348"/>
                <a:gd name="T3" fmla="*/ 1 h 324"/>
                <a:gd name="T4" fmla="*/ 87 w 348"/>
                <a:gd name="T5" fmla="*/ 5 h 324"/>
                <a:gd name="T6" fmla="*/ 97 w 348"/>
                <a:gd name="T7" fmla="*/ 10 h 324"/>
                <a:gd name="T8" fmla="*/ 106 w 348"/>
                <a:gd name="T9" fmla="*/ 17 h 324"/>
                <a:gd name="T10" fmla="*/ 114 w 348"/>
                <a:gd name="T11" fmla="*/ 26 h 324"/>
                <a:gd name="T12" fmla="*/ 120 w 348"/>
                <a:gd name="T13" fmla="*/ 36 h 324"/>
                <a:gd name="T14" fmla="*/ 124 w 348"/>
                <a:gd name="T15" fmla="*/ 47 h 324"/>
                <a:gd name="T16" fmla="*/ 124 w 348"/>
                <a:gd name="T17" fmla="*/ 59 h 324"/>
                <a:gd name="T18" fmla="*/ 124 w 348"/>
                <a:gd name="T19" fmla="*/ 65 h 324"/>
                <a:gd name="T20" fmla="*/ 121 w 348"/>
                <a:gd name="T21" fmla="*/ 76 h 324"/>
                <a:gd name="T22" fmla="*/ 117 w 348"/>
                <a:gd name="T23" fmla="*/ 87 h 324"/>
                <a:gd name="T24" fmla="*/ 110 w 348"/>
                <a:gd name="T25" fmla="*/ 96 h 324"/>
                <a:gd name="T26" fmla="*/ 102 w 348"/>
                <a:gd name="T27" fmla="*/ 104 h 324"/>
                <a:gd name="T28" fmla="*/ 92 w 348"/>
                <a:gd name="T29" fmla="*/ 111 h 324"/>
                <a:gd name="T30" fmla="*/ 81 w 348"/>
                <a:gd name="T31" fmla="*/ 115 h 324"/>
                <a:gd name="T32" fmla="*/ 68 w 348"/>
                <a:gd name="T33" fmla="*/ 117 h 324"/>
                <a:gd name="T34" fmla="*/ 62 w 348"/>
                <a:gd name="T35" fmla="*/ 117 h 324"/>
                <a:gd name="T36" fmla="*/ 50 w 348"/>
                <a:gd name="T37" fmla="*/ 117 h 324"/>
                <a:gd name="T38" fmla="*/ 38 w 348"/>
                <a:gd name="T39" fmla="*/ 113 h 324"/>
                <a:gd name="T40" fmla="*/ 27 w 348"/>
                <a:gd name="T41" fmla="*/ 108 h 324"/>
                <a:gd name="T42" fmla="*/ 18 w 348"/>
                <a:gd name="T43" fmla="*/ 101 h 324"/>
                <a:gd name="T44" fmla="*/ 10 w 348"/>
                <a:gd name="T45" fmla="*/ 91 h 324"/>
                <a:gd name="T46" fmla="*/ 5 w 348"/>
                <a:gd name="T47" fmla="*/ 81 h 324"/>
                <a:gd name="T48" fmla="*/ 1 w 348"/>
                <a:gd name="T49" fmla="*/ 71 h 324"/>
                <a:gd name="T50" fmla="*/ 0 w 348"/>
                <a:gd name="T51" fmla="*/ 59 h 324"/>
                <a:gd name="T52" fmla="*/ 0 w 348"/>
                <a:gd name="T53" fmla="*/ 53 h 324"/>
                <a:gd name="T54" fmla="*/ 3 w 348"/>
                <a:gd name="T55" fmla="*/ 42 h 324"/>
                <a:gd name="T56" fmla="*/ 8 w 348"/>
                <a:gd name="T57" fmla="*/ 31 h 324"/>
                <a:gd name="T58" fmla="*/ 14 w 348"/>
                <a:gd name="T59" fmla="*/ 22 h 324"/>
                <a:gd name="T60" fmla="*/ 23 w 348"/>
                <a:gd name="T61" fmla="*/ 14 h 324"/>
                <a:gd name="T62" fmla="*/ 32 w 348"/>
                <a:gd name="T63" fmla="*/ 7 h 324"/>
                <a:gd name="T64" fmla="*/ 44 w 348"/>
                <a:gd name="T65" fmla="*/ 3 h 324"/>
                <a:gd name="T66" fmla="*/ 56 w 348"/>
                <a:gd name="T67" fmla="*/ 1 h 324"/>
                <a:gd name="T68" fmla="*/ 62 w 348"/>
                <a:gd name="T69" fmla="*/ 0 h 3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8"/>
                <a:gd name="T106" fmla="*/ 0 h 324"/>
                <a:gd name="T107" fmla="*/ 348 w 348"/>
                <a:gd name="T108" fmla="*/ 324 h 3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8" h="324">
                  <a:moveTo>
                    <a:pt x="174" y="0"/>
                  </a:moveTo>
                  <a:lnTo>
                    <a:pt x="174" y="0"/>
                  </a:lnTo>
                  <a:lnTo>
                    <a:pt x="191" y="2"/>
                  </a:lnTo>
                  <a:lnTo>
                    <a:pt x="209" y="4"/>
                  </a:lnTo>
                  <a:lnTo>
                    <a:pt x="226" y="8"/>
                  </a:lnTo>
                  <a:lnTo>
                    <a:pt x="242" y="14"/>
                  </a:lnTo>
                  <a:lnTo>
                    <a:pt x="257" y="20"/>
                  </a:lnTo>
                  <a:lnTo>
                    <a:pt x="272" y="28"/>
                  </a:lnTo>
                  <a:lnTo>
                    <a:pt x="285" y="38"/>
                  </a:lnTo>
                  <a:lnTo>
                    <a:pt x="297" y="48"/>
                  </a:lnTo>
                  <a:lnTo>
                    <a:pt x="308" y="60"/>
                  </a:lnTo>
                  <a:lnTo>
                    <a:pt x="319" y="73"/>
                  </a:lnTo>
                  <a:lnTo>
                    <a:pt x="327" y="86"/>
                  </a:lnTo>
                  <a:lnTo>
                    <a:pt x="335" y="99"/>
                  </a:lnTo>
                  <a:lnTo>
                    <a:pt x="340" y="115"/>
                  </a:lnTo>
                  <a:lnTo>
                    <a:pt x="346" y="130"/>
                  </a:lnTo>
                  <a:lnTo>
                    <a:pt x="347" y="146"/>
                  </a:lnTo>
                  <a:lnTo>
                    <a:pt x="348" y="162"/>
                  </a:lnTo>
                  <a:lnTo>
                    <a:pt x="347" y="180"/>
                  </a:lnTo>
                  <a:lnTo>
                    <a:pt x="346" y="196"/>
                  </a:lnTo>
                  <a:lnTo>
                    <a:pt x="340" y="211"/>
                  </a:lnTo>
                  <a:lnTo>
                    <a:pt x="335" y="225"/>
                  </a:lnTo>
                  <a:lnTo>
                    <a:pt x="327" y="240"/>
                  </a:lnTo>
                  <a:lnTo>
                    <a:pt x="319" y="253"/>
                  </a:lnTo>
                  <a:lnTo>
                    <a:pt x="308" y="265"/>
                  </a:lnTo>
                  <a:lnTo>
                    <a:pt x="297" y="278"/>
                  </a:lnTo>
                  <a:lnTo>
                    <a:pt x="285" y="288"/>
                  </a:lnTo>
                  <a:lnTo>
                    <a:pt x="272" y="298"/>
                  </a:lnTo>
                  <a:lnTo>
                    <a:pt x="257" y="306"/>
                  </a:lnTo>
                  <a:lnTo>
                    <a:pt x="242" y="312"/>
                  </a:lnTo>
                  <a:lnTo>
                    <a:pt x="226" y="318"/>
                  </a:lnTo>
                  <a:lnTo>
                    <a:pt x="209" y="322"/>
                  </a:lnTo>
                  <a:lnTo>
                    <a:pt x="191" y="324"/>
                  </a:lnTo>
                  <a:lnTo>
                    <a:pt x="174" y="324"/>
                  </a:lnTo>
                  <a:lnTo>
                    <a:pt x="156" y="324"/>
                  </a:lnTo>
                  <a:lnTo>
                    <a:pt x="139" y="322"/>
                  </a:lnTo>
                  <a:lnTo>
                    <a:pt x="122" y="318"/>
                  </a:lnTo>
                  <a:lnTo>
                    <a:pt x="106" y="312"/>
                  </a:lnTo>
                  <a:lnTo>
                    <a:pt x="91" y="306"/>
                  </a:lnTo>
                  <a:lnTo>
                    <a:pt x="76" y="298"/>
                  </a:lnTo>
                  <a:lnTo>
                    <a:pt x="63" y="288"/>
                  </a:lnTo>
                  <a:lnTo>
                    <a:pt x="51" y="278"/>
                  </a:lnTo>
                  <a:lnTo>
                    <a:pt x="40" y="265"/>
                  </a:lnTo>
                  <a:lnTo>
                    <a:pt x="29" y="253"/>
                  </a:lnTo>
                  <a:lnTo>
                    <a:pt x="21" y="240"/>
                  </a:lnTo>
                  <a:lnTo>
                    <a:pt x="13" y="225"/>
                  </a:lnTo>
                  <a:lnTo>
                    <a:pt x="8" y="211"/>
                  </a:lnTo>
                  <a:lnTo>
                    <a:pt x="2" y="196"/>
                  </a:lnTo>
                  <a:lnTo>
                    <a:pt x="0" y="180"/>
                  </a:lnTo>
                  <a:lnTo>
                    <a:pt x="0" y="162"/>
                  </a:lnTo>
                  <a:lnTo>
                    <a:pt x="0" y="146"/>
                  </a:lnTo>
                  <a:lnTo>
                    <a:pt x="2" y="130"/>
                  </a:lnTo>
                  <a:lnTo>
                    <a:pt x="8" y="115"/>
                  </a:lnTo>
                  <a:lnTo>
                    <a:pt x="13" y="99"/>
                  </a:lnTo>
                  <a:lnTo>
                    <a:pt x="21" y="86"/>
                  </a:lnTo>
                  <a:lnTo>
                    <a:pt x="29" y="73"/>
                  </a:lnTo>
                  <a:lnTo>
                    <a:pt x="40" y="60"/>
                  </a:lnTo>
                  <a:lnTo>
                    <a:pt x="51" y="48"/>
                  </a:lnTo>
                  <a:lnTo>
                    <a:pt x="63" y="38"/>
                  </a:lnTo>
                  <a:lnTo>
                    <a:pt x="76" y="28"/>
                  </a:lnTo>
                  <a:lnTo>
                    <a:pt x="91" y="20"/>
                  </a:lnTo>
                  <a:lnTo>
                    <a:pt x="106" y="14"/>
                  </a:lnTo>
                  <a:lnTo>
                    <a:pt x="122" y="8"/>
                  </a:lnTo>
                  <a:lnTo>
                    <a:pt x="139" y="4"/>
                  </a:lnTo>
                  <a:lnTo>
                    <a:pt x="156" y="2"/>
                  </a:lnTo>
                  <a:lnTo>
                    <a:pt x="174" y="0"/>
                  </a:lnTo>
                  <a:close/>
                </a:path>
              </a:pathLst>
            </a:custGeom>
            <a:solidFill>
              <a:srgbClr val="F7F217"/>
            </a:solidFill>
            <a:ln w="9525">
              <a:noFill/>
              <a:round/>
              <a:headEnd/>
              <a:tailEnd/>
            </a:ln>
          </p:spPr>
          <p:txBody>
            <a:bodyPr/>
            <a:lstStyle/>
            <a:p>
              <a:endParaRPr lang="fr-FR"/>
            </a:p>
          </p:txBody>
        </p:sp>
        <p:sp>
          <p:nvSpPr>
            <p:cNvPr id="22595" name="Freeform 219"/>
            <p:cNvSpPr>
              <a:spLocks/>
            </p:cNvSpPr>
            <p:nvPr/>
          </p:nvSpPr>
          <p:spPr bwMode="white">
            <a:xfrm flipH="1">
              <a:off x="368" y="3645"/>
              <a:ext cx="201" cy="185"/>
            </a:xfrm>
            <a:custGeom>
              <a:avLst/>
              <a:gdLst>
                <a:gd name="T0" fmla="*/ 61 w 335"/>
                <a:gd name="T1" fmla="*/ 0 h 307"/>
                <a:gd name="T2" fmla="*/ 73 w 335"/>
                <a:gd name="T3" fmla="*/ 1 h 307"/>
                <a:gd name="T4" fmla="*/ 84 w 335"/>
                <a:gd name="T5" fmla="*/ 4 h 307"/>
                <a:gd name="T6" fmla="*/ 94 w 335"/>
                <a:gd name="T7" fmla="*/ 9 h 307"/>
                <a:gd name="T8" fmla="*/ 103 w 335"/>
                <a:gd name="T9" fmla="*/ 16 h 307"/>
                <a:gd name="T10" fmla="*/ 110 w 335"/>
                <a:gd name="T11" fmla="*/ 24 h 307"/>
                <a:gd name="T12" fmla="*/ 116 w 335"/>
                <a:gd name="T13" fmla="*/ 34 h 307"/>
                <a:gd name="T14" fmla="*/ 119 w 335"/>
                <a:gd name="T15" fmla="*/ 45 h 307"/>
                <a:gd name="T16" fmla="*/ 121 w 335"/>
                <a:gd name="T17" fmla="*/ 56 h 307"/>
                <a:gd name="T18" fmla="*/ 120 w 335"/>
                <a:gd name="T19" fmla="*/ 61 h 307"/>
                <a:gd name="T20" fmla="*/ 118 w 335"/>
                <a:gd name="T21" fmla="*/ 73 h 307"/>
                <a:gd name="T22" fmla="*/ 113 w 335"/>
                <a:gd name="T23" fmla="*/ 82 h 307"/>
                <a:gd name="T24" fmla="*/ 107 w 335"/>
                <a:gd name="T25" fmla="*/ 91 h 307"/>
                <a:gd name="T26" fmla="*/ 98 w 335"/>
                <a:gd name="T27" fmla="*/ 99 h 307"/>
                <a:gd name="T28" fmla="*/ 89 w 335"/>
                <a:gd name="T29" fmla="*/ 105 h 307"/>
                <a:gd name="T30" fmla="*/ 78 w 335"/>
                <a:gd name="T31" fmla="*/ 109 h 307"/>
                <a:gd name="T32" fmla="*/ 67 w 335"/>
                <a:gd name="T33" fmla="*/ 111 h 307"/>
                <a:gd name="T34" fmla="*/ 61 w 335"/>
                <a:gd name="T35" fmla="*/ 111 h 307"/>
                <a:gd name="T36" fmla="*/ 48 w 335"/>
                <a:gd name="T37" fmla="*/ 110 h 307"/>
                <a:gd name="T38" fmla="*/ 37 w 335"/>
                <a:gd name="T39" fmla="*/ 107 h 307"/>
                <a:gd name="T40" fmla="*/ 27 w 335"/>
                <a:gd name="T41" fmla="*/ 102 h 307"/>
                <a:gd name="T42" fmla="*/ 18 w 335"/>
                <a:gd name="T43" fmla="*/ 95 h 307"/>
                <a:gd name="T44" fmla="*/ 11 w 335"/>
                <a:gd name="T45" fmla="*/ 87 h 307"/>
                <a:gd name="T46" fmla="*/ 5 w 335"/>
                <a:gd name="T47" fmla="*/ 77 h 307"/>
                <a:gd name="T48" fmla="*/ 1 w 335"/>
                <a:gd name="T49" fmla="*/ 67 h 307"/>
                <a:gd name="T50" fmla="*/ 0 w 335"/>
                <a:gd name="T51" fmla="*/ 56 h 307"/>
                <a:gd name="T52" fmla="*/ 1 w 335"/>
                <a:gd name="T53" fmla="*/ 50 h 307"/>
                <a:gd name="T54" fmla="*/ 3 w 335"/>
                <a:gd name="T55" fmla="*/ 39 h 307"/>
                <a:gd name="T56" fmla="*/ 8 w 335"/>
                <a:gd name="T57" fmla="*/ 29 h 307"/>
                <a:gd name="T58" fmla="*/ 14 w 335"/>
                <a:gd name="T59" fmla="*/ 20 h 307"/>
                <a:gd name="T60" fmla="*/ 22 w 335"/>
                <a:gd name="T61" fmla="*/ 13 h 307"/>
                <a:gd name="T62" fmla="*/ 32 w 335"/>
                <a:gd name="T63" fmla="*/ 7 h 307"/>
                <a:gd name="T64" fmla="*/ 43 w 335"/>
                <a:gd name="T65" fmla="*/ 2 h 307"/>
                <a:gd name="T66" fmla="*/ 54 w 335"/>
                <a:gd name="T67" fmla="*/ 0 h 307"/>
                <a:gd name="T68" fmla="*/ 61 w 335"/>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5"/>
                <a:gd name="T106" fmla="*/ 0 h 307"/>
                <a:gd name="T107" fmla="*/ 335 w 335"/>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5" h="307">
                  <a:moveTo>
                    <a:pt x="168" y="0"/>
                  </a:moveTo>
                  <a:lnTo>
                    <a:pt x="168" y="0"/>
                  </a:lnTo>
                  <a:lnTo>
                    <a:pt x="185" y="0"/>
                  </a:lnTo>
                  <a:lnTo>
                    <a:pt x="201" y="3"/>
                  </a:lnTo>
                  <a:lnTo>
                    <a:pt x="217" y="7"/>
                  </a:lnTo>
                  <a:lnTo>
                    <a:pt x="233" y="12"/>
                  </a:lnTo>
                  <a:lnTo>
                    <a:pt x="247" y="19"/>
                  </a:lnTo>
                  <a:lnTo>
                    <a:pt x="261" y="25"/>
                  </a:lnTo>
                  <a:lnTo>
                    <a:pt x="274" y="35"/>
                  </a:lnTo>
                  <a:lnTo>
                    <a:pt x="286" y="44"/>
                  </a:lnTo>
                  <a:lnTo>
                    <a:pt x="296" y="56"/>
                  </a:lnTo>
                  <a:lnTo>
                    <a:pt x="306" y="67"/>
                  </a:lnTo>
                  <a:lnTo>
                    <a:pt x="315" y="80"/>
                  </a:lnTo>
                  <a:lnTo>
                    <a:pt x="322" y="94"/>
                  </a:lnTo>
                  <a:lnTo>
                    <a:pt x="327" y="108"/>
                  </a:lnTo>
                  <a:lnTo>
                    <a:pt x="331" y="122"/>
                  </a:lnTo>
                  <a:lnTo>
                    <a:pt x="334" y="138"/>
                  </a:lnTo>
                  <a:lnTo>
                    <a:pt x="335" y="154"/>
                  </a:lnTo>
                  <a:lnTo>
                    <a:pt x="334" y="169"/>
                  </a:lnTo>
                  <a:lnTo>
                    <a:pt x="331" y="185"/>
                  </a:lnTo>
                  <a:lnTo>
                    <a:pt x="327" y="200"/>
                  </a:lnTo>
                  <a:lnTo>
                    <a:pt x="322" y="213"/>
                  </a:lnTo>
                  <a:lnTo>
                    <a:pt x="315" y="226"/>
                  </a:lnTo>
                  <a:lnTo>
                    <a:pt x="306" y="240"/>
                  </a:lnTo>
                  <a:lnTo>
                    <a:pt x="296" y="250"/>
                  </a:lnTo>
                  <a:lnTo>
                    <a:pt x="286" y="263"/>
                  </a:lnTo>
                  <a:lnTo>
                    <a:pt x="274" y="272"/>
                  </a:lnTo>
                  <a:lnTo>
                    <a:pt x="261" y="281"/>
                  </a:lnTo>
                  <a:lnTo>
                    <a:pt x="247" y="288"/>
                  </a:lnTo>
                  <a:lnTo>
                    <a:pt x="233" y="295"/>
                  </a:lnTo>
                  <a:lnTo>
                    <a:pt x="217" y="300"/>
                  </a:lnTo>
                  <a:lnTo>
                    <a:pt x="201" y="304"/>
                  </a:lnTo>
                  <a:lnTo>
                    <a:pt x="185" y="307"/>
                  </a:lnTo>
                  <a:lnTo>
                    <a:pt x="168" y="307"/>
                  </a:lnTo>
                  <a:lnTo>
                    <a:pt x="150" y="307"/>
                  </a:lnTo>
                  <a:lnTo>
                    <a:pt x="134" y="304"/>
                  </a:lnTo>
                  <a:lnTo>
                    <a:pt x="118" y="300"/>
                  </a:lnTo>
                  <a:lnTo>
                    <a:pt x="103" y="295"/>
                  </a:lnTo>
                  <a:lnTo>
                    <a:pt x="88" y="288"/>
                  </a:lnTo>
                  <a:lnTo>
                    <a:pt x="75" y="281"/>
                  </a:lnTo>
                  <a:lnTo>
                    <a:pt x="62" y="272"/>
                  </a:lnTo>
                  <a:lnTo>
                    <a:pt x="50" y="263"/>
                  </a:lnTo>
                  <a:lnTo>
                    <a:pt x="39" y="250"/>
                  </a:lnTo>
                  <a:lnTo>
                    <a:pt x="30" y="240"/>
                  </a:lnTo>
                  <a:lnTo>
                    <a:pt x="21" y="226"/>
                  </a:lnTo>
                  <a:lnTo>
                    <a:pt x="13" y="213"/>
                  </a:lnTo>
                  <a:lnTo>
                    <a:pt x="8" y="200"/>
                  </a:lnTo>
                  <a:lnTo>
                    <a:pt x="4" y="185"/>
                  </a:lnTo>
                  <a:lnTo>
                    <a:pt x="1" y="169"/>
                  </a:lnTo>
                  <a:lnTo>
                    <a:pt x="0" y="154"/>
                  </a:lnTo>
                  <a:lnTo>
                    <a:pt x="1" y="138"/>
                  </a:lnTo>
                  <a:lnTo>
                    <a:pt x="4" y="122"/>
                  </a:lnTo>
                  <a:lnTo>
                    <a:pt x="8" y="108"/>
                  </a:lnTo>
                  <a:lnTo>
                    <a:pt x="13" y="94"/>
                  </a:lnTo>
                  <a:lnTo>
                    <a:pt x="21" y="80"/>
                  </a:lnTo>
                  <a:lnTo>
                    <a:pt x="30" y="67"/>
                  </a:lnTo>
                  <a:lnTo>
                    <a:pt x="39" y="56"/>
                  </a:lnTo>
                  <a:lnTo>
                    <a:pt x="50" y="44"/>
                  </a:lnTo>
                  <a:lnTo>
                    <a:pt x="62" y="35"/>
                  </a:lnTo>
                  <a:lnTo>
                    <a:pt x="75" y="25"/>
                  </a:lnTo>
                  <a:lnTo>
                    <a:pt x="88" y="19"/>
                  </a:lnTo>
                  <a:lnTo>
                    <a:pt x="103" y="12"/>
                  </a:lnTo>
                  <a:lnTo>
                    <a:pt x="118" y="7"/>
                  </a:lnTo>
                  <a:lnTo>
                    <a:pt x="134" y="3"/>
                  </a:lnTo>
                  <a:lnTo>
                    <a:pt x="150" y="0"/>
                  </a:lnTo>
                  <a:lnTo>
                    <a:pt x="168" y="0"/>
                  </a:lnTo>
                  <a:close/>
                </a:path>
              </a:pathLst>
            </a:custGeom>
            <a:solidFill>
              <a:srgbClr val="F7F719"/>
            </a:solidFill>
            <a:ln w="9525">
              <a:noFill/>
              <a:round/>
              <a:headEnd/>
              <a:tailEnd/>
            </a:ln>
          </p:spPr>
          <p:txBody>
            <a:bodyPr/>
            <a:lstStyle/>
            <a:p>
              <a:endParaRPr lang="fr-FR"/>
            </a:p>
          </p:txBody>
        </p:sp>
        <p:sp>
          <p:nvSpPr>
            <p:cNvPr id="22596" name="Freeform 220"/>
            <p:cNvSpPr>
              <a:spLocks/>
            </p:cNvSpPr>
            <p:nvPr/>
          </p:nvSpPr>
          <p:spPr bwMode="white">
            <a:xfrm flipH="1">
              <a:off x="396" y="3560"/>
              <a:ext cx="67" cy="30"/>
            </a:xfrm>
            <a:custGeom>
              <a:avLst/>
              <a:gdLst>
                <a:gd name="T0" fmla="*/ 0 w 113"/>
                <a:gd name="T1" fmla="*/ 9 h 49"/>
                <a:gd name="T2" fmla="*/ 0 w 113"/>
                <a:gd name="T3" fmla="*/ 9 h 49"/>
                <a:gd name="T4" fmla="*/ 1 w 113"/>
                <a:gd name="T5" fmla="*/ 9 h 49"/>
                <a:gd name="T6" fmla="*/ 2 w 113"/>
                <a:gd name="T7" fmla="*/ 7 h 49"/>
                <a:gd name="T8" fmla="*/ 3 w 113"/>
                <a:gd name="T9" fmla="*/ 6 h 49"/>
                <a:gd name="T10" fmla="*/ 5 w 113"/>
                <a:gd name="T11" fmla="*/ 4 h 49"/>
                <a:gd name="T12" fmla="*/ 8 w 113"/>
                <a:gd name="T13" fmla="*/ 3 h 49"/>
                <a:gd name="T14" fmla="*/ 11 w 113"/>
                <a:gd name="T15" fmla="*/ 1 h 49"/>
                <a:gd name="T16" fmla="*/ 11 w 113"/>
                <a:gd name="T17" fmla="*/ 1 h 49"/>
                <a:gd name="T18" fmla="*/ 17 w 113"/>
                <a:gd name="T19" fmla="*/ 1 h 49"/>
                <a:gd name="T20" fmla="*/ 23 w 113"/>
                <a:gd name="T21" fmla="*/ 0 h 49"/>
                <a:gd name="T22" fmla="*/ 29 w 113"/>
                <a:gd name="T23" fmla="*/ 0 h 49"/>
                <a:gd name="T24" fmla="*/ 33 w 113"/>
                <a:gd name="T25" fmla="*/ 1 h 49"/>
                <a:gd name="T26" fmla="*/ 33 w 113"/>
                <a:gd name="T27" fmla="*/ 1 h 49"/>
                <a:gd name="T28" fmla="*/ 36 w 113"/>
                <a:gd name="T29" fmla="*/ 1 h 49"/>
                <a:gd name="T30" fmla="*/ 37 w 113"/>
                <a:gd name="T31" fmla="*/ 1 h 49"/>
                <a:gd name="T32" fmla="*/ 37 w 113"/>
                <a:gd name="T33" fmla="*/ 2 h 49"/>
                <a:gd name="T34" fmla="*/ 37 w 113"/>
                <a:gd name="T35" fmla="*/ 6 h 49"/>
                <a:gd name="T36" fmla="*/ 37 w 113"/>
                <a:gd name="T37" fmla="*/ 6 h 49"/>
                <a:gd name="T38" fmla="*/ 39 w 113"/>
                <a:gd name="T39" fmla="*/ 10 h 49"/>
                <a:gd name="T40" fmla="*/ 39 w 113"/>
                <a:gd name="T41" fmla="*/ 14 h 49"/>
                <a:gd name="T42" fmla="*/ 40 w 113"/>
                <a:gd name="T43" fmla="*/ 18 h 49"/>
                <a:gd name="T44" fmla="*/ 40 w 113"/>
                <a:gd name="T45" fmla="*/ 18 h 49"/>
                <a:gd name="T46" fmla="*/ 36 w 113"/>
                <a:gd name="T47" fmla="*/ 17 h 49"/>
                <a:gd name="T48" fmla="*/ 28 w 113"/>
                <a:gd name="T49" fmla="*/ 13 h 49"/>
                <a:gd name="T50" fmla="*/ 24 w 113"/>
                <a:gd name="T51" fmla="*/ 12 h 49"/>
                <a:gd name="T52" fmla="*/ 20 w 113"/>
                <a:gd name="T53" fmla="*/ 10 h 49"/>
                <a:gd name="T54" fmla="*/ 15 w 113"/>
                <a:gd name="T55" fmla="*/ 10 h 49"/>
                <a:gd name="T56" fmla="*/ 14 w 113"/>
                <a:gd name="T57" fmla="*/ 10 h 49"/>
                <a:gd name="T58" fmla="*/ 12 w 113"/>
                <a:gd name="T59" fmla="*/ 10 h 49"/>
                <a:gd name="T60" fmla="*/ 12 w 113"/>
                <a:gd name="T61" fmla="*/ 10 h 49"/>
                <a:gd name="T62" fmla="*/ 10 w 113"/>
                <a:gd name="T63" fmla="*/ 11 h 49"/>
                <a:gd name="T64" fmla="*/ 7 w 113"/>
                <a:gd name="T65" fmla="*/ 11 h 49"/>
                <a:gd name="T66" fmla="*/ 4 w 113"/>
                <a:gd name="T67" fmla="*/ 11 h 49"/>
                <a:gd name="T68" fmla="*/ 1 w 113"/>
                <a:gd name="T69" fmla="*/ 10 h 49"/>
                <a:gd name="T70" fmla="*/ 0 w 113"/>
                <a:gd name="T71" fmla="*/ 9 h 49"/>
                <a:gd name="T72" fmla="*/ 0 w 113"/>
                <a:gd name="T73" fmla="*/ 9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
                <a:gd name="T112" fmla="*/ 0 h 49"/>
                <a:gd name="T113" fmla="*/ 113 w 113"/>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 h="49">
                  <a:moveTo>
                    <a:pt x="0" y="25"/>
                  </a:moveTo>
                  <a:lnTo>
                    <a:pt x="0" y="25"/>
                  </a:lnTo>
                  <a:lnTo>
                    <a:pt x="1" y="24"/>
                  </a:lnTo>
                  <a:lnTo>
                    <a:pt x="5" y="18"/>
                  </a:lnTo>
                  <a:lnTo>
                    <a:pt x="9" y="14"/>
                  </a:lnTo>
                  <a:lnTo>
                    <a:pt x="16" y="10"/>
                  </a:lnTo>
                  <a:lnTo>
                    <a:pt x="23" y="8"/>
                  </a:lnTo>
                  <a:lnTo>
                    <a:pt x="32" y="4"/>
                  </a:lnTo>
                  <a:lnTo>
                    <a:pt x="47" y="1"/>
                  </a:lnTo>
                  <a:lnTo>
                    <a:pt x="64" y="0"/>
                  </a:lnTo>
                  <a:lnTo>
                    <a:pt x="82" y="0"/>
                  </a:lnTo>
                  <a:lnTo>
                    <a:pt x="95" y="2"/>
                  </a:lnTo>
                  <a:lnTo>
                    <a:pt x="103" y="2"/>
                  </a:lnTo>
                  <a:lnTo>
                    <a:pt x="105" y="2"/>
                  </a:lnTo>
                  <a:lnTo>
                    <a:pt x="105" y="5"/>
                  </a:lnTo>
                  <a:lnTo>
                    <a:pt x="107" y="14"/>
                  </a:lnTo>
                  <a:lnTo>
                    <a:pt x="110" y="26"/>
                  </a:lnTo>
                  <a:lnTo>
                    <a:pt x="111" y="37"/>
                  </a:lnTo>
                  <a:lnTo>
                    <a:pt x="113" y="49"/>
                  </a:lnTo>
                  <a:lnTo>
                    <a:pt x="103" y="45"/>
                  </a:lnTo>
                  <a:lnTo>
                    <a:pt x="80" y="36"/>
                  </a:lnTo>
                  <a:lnTo>
                    <a:pt x="68" y="32"/>
                  </a:lnTo>
                  <a:lnTo>
                    <a:pt x="55" y="28"/>
                  </a:lnTo>
                  <a:lnTo>
                    <a:pt x="44" y="26"/>
                  </a:lnTo>
                  <a:lnTo>
                    <a:pt x="39" y="26"/>
                  </a:lnTo>
                  <a:lnTo>
                    <a:pt x="35" y="26"/>
                  </a:lnTo>
                  <a:lnTo>
                    <a:pt x="28" y="29"/>
                  </a:lnTo>
                  <a:lnTo>
                    <a:pt x="21" y="29"/>
                  </a:lnTo>
                  <a:lnTo>
                    <a:pt x="11" y="29"/>
                  </a:lnTo>
                  <a:lnTo>
                    <a:pt x="3" y="26"/>
                  </a:lnTo>
                  <a:lnTo>
                    <a:pt x="0" y="25"/>
                  </a:lnTo>
                  <a:close/>
                </a:path>
              </a:pathLst>
            </a:custGeom>
            <a:solidFill>
              <a:srgbClr val="FFC706"/>
            </a:solidFill>
            <a:ln w="9525">
              <a:noFill/>
              <a:round/>
              <a:headEnd/>
              <a:tailEnd/>
            </a:ln>
          </p:spPr>
          <p:txBody>
            <a:bodyPr/>
            <a:lstStyle/>
            <a:p>
              <a:endParaRPr lang="fr-FR"/>
            </a:p>
          </p:txBody>
        </p:sp>
        <p:sp>
          <p:nvSpPr>
            <p:cNvPr id="22597" name="Freeform 221"/>
            <p:cNvSpPr>
              <a:spLocks/>
            </p:cNvSpPr>
            <p:nvPr/>
          </p:nvSpPr>
          <p:spPr bwMode="white">
            <a:xfrm flipH="1">
              <a:off x="492" y="3565"/>
              <a:ext cx="95" cy="139"/>
            </a:xfrm>
            <a:custGeom>
              <a:avLst/>
              <a:gdLst>
                <a:gd name="T0" fmla="*/ 19 w 158"/>
                <a:gd name="T1" fmla="*/ 83 h 232"/>
                <a:gd name="T2" fmla="*/ 19 w 158"/>
                <a:gd name="T3" fmla="*/ 83 h 232"/>
                <a:gd name="T4" fmla="*/ 23 w 158"/>
                <a:gd name="T5" fmla="*/ 81 h 232"/>
                <a:gd name="T6" fmla="*/ 27 w 158"/>
                <a:gd name="T7" fmla="*/ 80 h 232"/>
                <a:gd name="T8" fmla="*/ 31 w 158"/>
                <a:gd name="T9" fmla="*/ 79 h 232"/>
                <a:gd name="T10" fmla="*/ 34 w 158"/>
                <a:gd name="T11" fmla="*/ 78 h 232"/>
                <a:gd name="T12" fmla="*/ 38 w 158"/>
                <a:gd name="T13" fmla="*/ 78 h 232"/>
                <a:gd name="T14" fmla="*/ 40 w 158"/>
                <a:gd name="T15" fmla="*/ 78 h 232"/>
                <a:gd name="T16" fmla="*/ 46 w 158"/>
                <a:gd name="T17" fmla="*/ 79 h 232"/>
                <a:gd name="T18" fmla="*/ 46 w 158"/>
                <a:gd name="T19" fmla="*/ 79 h 232"/>
                <a:gd name="T20" fmla="*/ 49 w 158"/>
                <a:gd name="T21" fmla="*/ 75 h 232"/>
                <a:gd name="T22" fmla="*/ 52 w 158"/>
                <a:gd name="T23" fmla="*/ 71 h 232"/>
                <a:gd name="T24" fmla="*/ 54 w 158"/>
                <a:gd name="T25" fmla="*/ 66 h 232"/>
                <a:gd name="T26" fmla="*/ 55 w 158"/>
                <a:gd name="T27" fmla="*/ 61 h 232"/>
                <a:gd name="T28" fmla="*/ 57 w 158"/>
                <a:gd name="T29" fmla="*/ 55 h 232"/>
                <a:gd name="T30" fmla="*/ 57 w 158"/>
                <a:gd name="T31" fmla="*/ 49 h 232"/>
                <a:gd name="T32" fmla="*/ 57 w 158"/>
                <a:gd name="T33" fmla="*/ 43 h 232"/>
                <a:gd name="T34" fmla="*/ 56 w 158"/>
                <a:gd name="T35" fmla="*/ 37 h 232"/>
                <a:gd name="T36" fmla="*/ 56 w 158"/>
                <a:gd name="T37" fmla="*/ 37 h 232"/>
                <a:gd name="T38" fmla="*/ 56 w 158"/>
                <a:gd name="T39" fmla="*/ 32 h 232"/>
                <a:gd name="T40" fmla="*/ 54 w 158"/>
                <a:gd name="T41" fmla="*/ 28 h 232"/>
                <a:gd name="T42" fmla="*/ 53 w 158"/>
                <a:gd name="T43" fmla="*/ 25 h 232"/>
                <a:gd name="T44" fmla="*/ 52 w 158"/>
                <a:gd name="T45" fmla="*/ 21 h 232"/>
                <a:gd name="T46" fmla="*/ 50 w 158"/>
                <a:gd name="T47" fmla="*/ 17 h 232"/>
                <a:gd name="T48" fmla="*/ 48 w 158"/>
                <a:gd name="T49" fmla="*/ 14 h 232"/>
                <a:gd name="T50" fmla="*/ 46 w 158"/>
                <a:gd name="T51" fmla="*/ 11 h 232"/>
                <a:gd name="T52" fmla="*/ 43 w 158"/>
                <a:gd name="T53" fmla="*/ 8 h 232"/>
                <a:gd name="T54" fmla="*/ 41 w 158"/>
                <a:gd name="T55" fmla="*/ 6 h 232"/>
                <a:gd name="T56" fmla="*/ 38 w 158"/>
                <a:gd name="T57" fmla="*/ 4 h 232"/>
                <a:gd name="T58" fmla="*/ 36 w 158"/>
                <a:gd name="T59" fmla="*/ 2 h 232"/>
                <a:gd name="T60" fmla="*/ 33 w 158"/>
                <a:gd name="T61" fmla="*/ 1 h 232"/>
                <a:gd name="T62" fmla="*/ 31 w 158"/>
                <a:gd name="T63" fmla="*/ 1 h 232"/>
                <a:gd name="T64" fmla="*/ 28 w 158"/>
                <a:gd name="T65" fmla="*/ 0 h 232"/>
                <a:gd name="T66" fmla="*/ 25 w 158"/>
                <a:gd name="T67" fmla="*/ 0 h 232"/>
                <a:gd name="T68" fmla="*/ 22 w 158"/>
                <a:gd name="T69" fmla="*/ 1 h 232"/>
                <a:gd name="T70" fmla="*/ 22 w 158"/>
                <a:gd name="T71" fmla="*/ 1 h 232"/>
                <a:gd name="T72" fmla="*/ 19 w 158"/>
                <a:gd name="T73" fmla="*/ 1 h 232"/>
                <a:gd name="T74" fmla="*/ 16 w 158"/>
                <a:gd name="T75" fmla="*/ 2 h 232"/>
                <a:gd name="T76" fmla="*/ 14 w 158"/>
                <a:gd name="T77" fmla="*/ 4 h 232"/>
                <a:gd name="T78" fmla="*/ 11 w 158"/>
                <a:gd name="T79" fmla="*/ 6 h 232"/>
                <a:gd name="T80" fmla="*/ 10 w 158"/>
                <a:gd name="T81" fmla="*/ 8 h 232"/>
                <a:gd name="T82" fmla="*/ 8 w 158"/>
                <a:gd name="T83" fmla="*/ 11 h 232"/>
                <a:gd name="T84" fmla="*/ 6 w 158"/>
                <a:gd name="T85" fmla="*/ 14 h 232"/>
                <a:gd name="T86" fmla="*/ 4 w 158"/>
                <a:gd name="T87" fmla="*/ 17 h 232"/>
                <a:gd name="T88" fmla="*/ 2 w 158"/>
                <a:gd name="T89" fmla="*/ 25 h 232"/>
                <a:gd name="T90" fmla="*/ 1 w 158"/>
                <a:gd name="T91" fmla="*/ 32 h 232"/>
                <a:gd name="T92" fmla="*/ 0 w 158"/>
                <a:gd name="T93" fmla="*/ 41 h 232"/>
                <a:gd name="T94" fmla="*/ 0 w 158"/>
                <a:gd name="T95" fmla="*/ 45 h 232"/>
                <a:gd name="T96" fmla="*/ 1 w 158"/>
                <a:gd name="T97" fmla="*/ 50 h 232"/>
                <a:gd name="T98" fmla="*/ 1 w 158"/>
                <a:gd name="T99" fmla="*/ 50 h 232"/>
                <a:gd name="T100" fmla="*/ 2 w 158"/>
                <a:gd name="T101" fmla="*/ 55 h 232"/>
                <a:gd name="T102" fmla="*/ 3 w 158"/>
                <a:gd name="T103" fmla="*/ 61 h 232"/>
                <a:gd name="T104" fmla="*/ 5 w 158"/>
                <a:gd name="T105" fmla="*/ 66 h 232"/>
                <a:gd name="T106" fmla="*/ 8 w 158"/>
                <a:gd name="T107" fmla="*/ 70 h 232"/>
                <a:gd name="T108" fmla="*/ 10 w 158"/>
                <a:gd name="T109" fmla="*/ 75 h 232"/>
                <a:gd name="T110" fmla="*/ 13 w 158"/>
                <a:gd name="T111" fmla="*/ 78 h 232"/>
                <a:gd name="T112" fmla="*/ 16 w 158"/>
                <a:gd name="T113" fmla="*/ 81 h 232"/>
                <a:gd name="T114" fmla="*/ 19 w 158"/>
                <a:gd name="T115" fmla="*/ 83 h 232"/>
                <a:gd name="T116" fmla="*/ 19 w 158"/>
                <a:gd name="T117" fmla="*/ 83 h 2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2"/>
                <a:gd name="T179" fmla="*/ 158 w 158"/>
                <a:gd name="T180" fmla="*/ 232 h 2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2">
                  <a:moveTo>
                    <a:pt x="54" y="232"/>
                  </a:moveTo>
                  <a:lnTo>
                    <a:pt x="54" y="232"/>
                  </a:lnTo>
                  <a:lnTo>
                    <a:pt x="64" y="226"/>
                  </a:lnTo>
                  <a:lnTo>
                    <a:pt x="75" y="222"/>
                  </a:lnTo>
                  <a:lnTo>
                    <a:pt x="84" y="220"/>
                  </a:lnTo>
                  <a:lnTo>
                    <a:pt x="95" y="217"/>
                  </a:lnTo>
                  <a:lnTo>
                    <a:pt x="104" y="217"/>
                  </a:lnTo>
                  <a:lnTo>
                    <a:pt x="112" y="217"/>
                  </a:lnTo>
                  <a:lnTo>
                    <a:pt x="128" y="220"/>
                  </a:lnTo>
                  <a:lnTo>
                    <a:pt x="136" y="209"/>
                  </a:lnTo>
                  <a:lnTo>
                    <a:pt x="143" y="197"/>
                  </a:lnTo>
                  <a:lnTo>
                    <a:pt x="148" y="183"/>
                  </a:lnTo>
                  <a:lnTo>
                    <a:pt x="152" y="169"/>
                  </a:lnTo>
                  <a:lnTo>
                    <a:pt x="156" y="153"/>
                  </a:lnTo>
                  <a:lnTo>
                    <a:pt x="158" y="137"/>
                  </a:lnTo>
                  <a:lnTo>
                    <a:pt x="158" y="119"/>
                  </a:lnTo>
                  <a:lnTo>
                    <a:pt x="155" y="102"/>
                  </a:lnTo>
                  <a:lnTo>
                    <a:pt x="154" y="90"/>
                  </a:lnTo>
                  <a:lnTo>
                    <a:pt x="150" y="79"/>
                  </a:lnTo>
                  <a:lnTo>
                    <a:pt x="147" y="68"/>
                  </a:lnTo>
                  <a:lnTo>
                    <a:pt x="143" y="58"/>
                  </a:lnTo>
                  <a:lnTo>
                    <a:pt x="138" y="48"/>
                  </a:lnTo>
                  <a:lnTo>
                    <a:pt x="132" y="39"/>
                  </a:lnTo>
                  <a:lnTo>
                    <a:pt x="127" y="31"/>
                  </a:lnTo>
                  <a:lnTo>
                    <a:pt x="120" y="23"/>
                  </a:lnTo>
                  <a:lnTo>
                    <a:pt x="113" y="17"/>
                  </a:lnTo>
                  <a:lnTo>
                    <a:pt x="107" y="11"/>
                  </a:lnTo>
                  <a:lnTo>
                    <a:pt x="99" y="7"/>
                  </a:lnTo>
                  <a:lnTo>
                    <a:pt x="92" y="3"/>
                  </a:lnTo>
                  <a:lnTo>
                    <a:pt x="84" y="1"/>
                  </a:lnTo>
                  <a:lnTo>
                    <a:pt x="76" y="0"/>
                  </a:lnTo>
                  <a:lnTo>
                    <a:pt x="68" y="0"/>
                  </a:lnTo>
                  <a:lnTo>
                    <a:pt x="61" y="1"/>
                  </a:lnTo>
                  <a:lnTo>
                    <a:pt x="53" y="3"/>
                  </a:lnTo>
                  <a:lnTo>
                    <a:pt x="45" y="7"/>
                  </a:lnTo>
                  <a:lnTo>
                    <a:pt x="38" y="12"/>
                  </a:lnTo>
                  <a:lnTo>
                    <a:pt x="32" y="17"/>
                  </a:lnTo>
                  <a:lnTo>
                    <a:pt x="26" y="24"/>
                  </a:lnTo>
                  <a:lnTo>
                    <a:pt x="21" y="31"/>
                  </a:lnTo>
                  <a:lnTo>
                    <a:pt x="16" y="39"/>
                  </a:lnTo>
                  <a:lnTo>
                    <a:pt x="12" y="48"/>
                  </a:lnTo>
                  <a:lnTo>
                    <a:pt x="5" y="68"/>
                  </a:lnTo>
                  <a:lnTo>
                    <a:pt x="1" y="90"/>
                  </a:lnTo>
                  <a:lnTo>
                    <a:pt x="0" y="114"/>
                  </a:lnTo>
                  <a:lnTo>
                    <a:pt x="0" y="126"/>
                  </a:lnTo>
                  <a:lnTo>
                    <a:pt x="1" y="138"/>
                  </a:lnTo>
                  <a:lnTo>
                    <a:pt x="5" y="154"/>
                  </a:lnTo>
                  <a:lnTo>
                    <a:pt x="9" y="169"/>
                  </a:lnTo>
                  <a:lnTo>
                    <a:pt x="14" y="183"/>
                  </a:lnTo>
                  <a:lnTo>
                    <a:pt x="21" y="196"/>
                  </a:lnTo>
                  <a:lnTo>
                    <a:pt x="28" y="208"/>
                  </a:lnTo>
                  <a:lnTo>
                    <a:pt x="36" y="217"/>
                  </a:lnTo>
                  <a:lnTo>
                    <a:pt x="45" y="225"/>
                  </a:lnTo>
                  <a:lnTo>
                    <a:pt x="54" y="232"/>
                  </a:lnTo>
                  <a:close/>
                </a:path>
              </a:pathLst>
            </a:custGeom>
            <a:solidFill>
              <a:srgbClr val="FFCF00"/>
            </a:solidFill>
            <a:ln w="9525">
              <a:noFill/>
              <a:round/>
              <a:headEnd/>
              <a:tailEnd/>
            </a:ln>
          </p:spPr>
          <p:txBody>
            <a:bodyPr/>
            <a:lstStyle/>
            <a:p>
              <a:endParaRPr lang="fr-FR"/>
            </a:p>
          </p:txBody>
        </p:sp>
        <p:sp>
          <p:nvSpPr>
            <p:cNvPr id="22598" name="Freeform 222"/>
            <p:cNvSpPr>
              <a:spLocks/>
            </p:cNvSpPr>
            <p:nvPr/>
          </p:nvSpPr>
          <p:spPr bwMode="black">
            <a:xfrm flipH="1">
              <a:off x="500" y="3579"/>
              <a:ext cx="81" cy="130"/>
            </a:xfrm>
            <a:custGeom>
              <a:avLst/>
              <a:gdLst>
                <a:gd name="T0" fmla="*/ 19 w 134"/>
                <a:gd name="T1" fmla="*/ 1 h 217"/>
                <a:gd name="T2" fmla="*/ 19 w 134"/>
                <a:gd name="T3" fmla="*/ 1 h 217"/>
                <a:gd name="T4" fmla="*/ 22 w 134"/>
                <a:gd name="T5" fmla="*/ 0 h 217"/>
                <a:gd name="T6" fmla="*/ 24 w 134"/>
                <a:gd name="T7" fmla="*/ 0 h 217"/>
                <a:gd name="T8" fmla="*/ 27 w 134"/>
                <a:gd name="T9" fmla="*/ 1 h 217"/>
                <a:gd name="T10" fmla="*/ 29 w 134"/>
                <a:gd name="T11" fmla="*/ 1 h 217"/>
                <a:gd name="T12" fmla="*/ 31 w 134"/>
                <a:gd name="T13" fmla="*/ 2 h 217"/>
                <a:gd name="T14" fmla="*/ 33 w 134"/>
                <a:gd name="T15" fmla="*/ 4 h 217"/>
                <a:gd name="T16" fmla="*/ 36 w 134"/>
                <a:gd name="T17" fmla="*/ 6 h 217"/>
                <a:gd name="T18" fmla="*/ 37 w 134"/>
                <a:gd name="T19" fmla="*/ 8 h 217"/>
                <a:gd name="T20" fmla="*/ 41 w 134"/>
                <a:gd name="T21" fmla="*/ 13 h 217"/>
                <a:gd name="T22" fmla="*/ 45 w 134"/>
                <a:gd name="T23" fmla="*/ 19 h 217"/>
                <a:gd name="T24" fmla="*/ 47 w 134"/>
                <a:gd name="T25" fmla="*/ 26 h 217"/>
                <a:gd name="T26" fmla="*/ 48 w 134"/>
                <a:gd name="T27" fmla="*/ 35 h 217"/>
                <a:gd name="T28" fmla="*/ 48 w 134"/>
                <a:gd name="T29" fmla="*/ 35 h 217"/>
                <a:gd name="T30" fmla="*/ 49 w 134"/>
                <a:gd name="T31" fmla="*/ 40 h 217"/>
                <a:gd name="T32" fmla="*/ 49 w 134"/>
                <a:gd name="T33" fmla="*/ 46 h 217"/>
                <a:gd name="T34" fmla="*/ 48 w 134"/>
                <a:gd name="T35" fmla="*/ 52 h 217"/>
                <a:gd name="T36" fmla="*/ 48 w 134"/>
                <a:gd name="T37" fmla="*/ 57 h 217"/>
                <a:gd name="T38" fmla="*/ 47 w 134"/>
                <a:gd name="T39" fmla="*/ 61 h 217"/>
                <a:gd name="T40" fmla="*/ 45 w 134"/>
                <a:gd name="T41" fmla="*/ 66 h 217"/>
                <a:gd name="T42" fmla="*/ 43 w 134"/>
                <a:gd name="T43" fmla="*/ 70 h 217"/>
                <a:gd name="T44" fmla="*/ 40 w 134"/>
                <a:gd name="T45" fmla="*/ 74 h 217"/>
                <a:gd name="T46" fmla="*/ 40 w 134"/>
                <a:gd name="T47" fmla="*/ 74 h 217"/>
                <a:gd name="T48" fmla="*/ 36 w 134"/>
                <a:gd name="T49" fmla="*/ 72 h 217"/>
                <a:gd name="T50" fmla="*/ 33 w 134"/>
                <a:gd name="T51" fmla="*/ 72 h 217"/>
                <a:gd name="T52" fmla="*/ 30 w 134"/>
                <a:gd name="T53" fmla="*/ 73 h 217"/>
                <a:gd name="T54" fmla="*/ 27 w 134"/>
                <a:gd name="T55" fmla="*/ 74 h 217"/>
                <a:gd name="T56" fmla="*/ 24 w 134"/>
                <a:gd name="T57" fmla="*/ 74 h 217"/>
                <a:gd name="T58" fmla="*/ 20 w 134"/>
                <a:gd name="T59" fmla="*/ 75 h 217"/>
                <a:gd name="T60" fmla="*/ 17 w 134"/>
                <a:gd name="T61" fmla="*/ 78 h 217"/>
                <a:gd name="T62" fmla="*/ 17 w 134"/>
                <a:gd name="T63" fmla="*/ 78 h 217"/>
                <a:gd name="T64" fmla="*/ 15 w 134"/>
                <a:gd name="T65" fmla="*/ 75 h 217"/>
                <a:gd name="T66" fmla="*/ 11 w 134"/>
                <a:gd name="T67" fmla="*/ 72 h 217"/>
                <a:gd name="T68" fmla="*/ 9 w 134"/>
                <a:gd name="T69" fmla="*/ 69 h 217"/>
                <a:gd name="T70" fmla="*/ 7 w 134"/>
                <a:gd name="T71" fmla="*/ 65 h 217"/>
                <a:gd name="T72" fmla="*/ 5 w 134"/>
                <a:gd name="T73" fmla="*/ 61 h 217"/>
                <a:gd name="T74" fmla="*/ 3 w 134"/>
                <a:gd name="T75" fmla="*/ 57 h 217"/>
                <a:gd name="T76" fmla="*/ 1 w 134"/>
                <a:gd name="T77" fmla="*/ 52 h 217"/>
                <a:gd name="T78" fmla="*/ 1 w 134"/>
                <a:gd name="T79" fmla="*/ 46 h 217"/>
                <a:gd name="T80" fmla="*/ 1 w 134"/>
                <a:gd name="T81" fmla="*/ 46 h 217"/>
                <a:gd name="T82" fmla="*/ 0 w 134"/>
                <a:gd name="T83" fmla="*/ 38 h 217"/>
                <a:gd name="T84" fmla="*/ 1 w 134"/>
                <a:gd name="T85" fmla="*/ 30 h 217"/>
                <a:gd name="T86" fmla="*/ 1 w 134"/>
                <a:gd name="T87" fmla="*/ 23 h 217"/>
                <a:gd name="T88" fmla="*/ 4 w 134"/>
                <a:gd name="T89" fmla="*/ 16 h 217"/>
                <a:gd name="T90" fmla="*/ 7 w 134"/>
                <a:gd name="T91" fmla="*/ 10 h 217"/>
                <a:gd name="T92" fmla="*/ 8 w 134"/>
                <a:gd name="T93" fmla="*/ 8 h 217"/>
                <a:gd name="T94" fmla="*/ 10 w 134"/>
                <a:gd name="T95" fmla="*/ 6 h 217"/>
                <a:gd name="T96" fmla="*/ 13 w 134"/>
                <a:gd name="T97" fmla="*/ 4 h 217"/>
                <a:gd name="T98" fmla="*/ 15 w 134"/>
                <a:gd name="T99" fmla="*/ 2 h 217"/>
                <a:gd name="T100" fmla="*/ 17 w 134"/>
                <a:gd name="T101" fmla="*/ 1 h 217"/>
                <a:gd name="T102" fmla="*/ 19 w 134"/>
                <a:gd name="T103" fmla="*/ 1 h 217"/>
                <a:gd name="T104" fmla="*/ 19 w 134"/>
                <a:gd name="T105" fmla="*/ 1 h 2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4"/>
                <a:gd name="T160" fmla="*/ 0 h 217"/>
                <a:gd name="T161" fmla="*/ 134 w 134"/>
                <a:gd name="T162" fmla="*/ 217 h 2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4" h="217">
                  <a:moveTo>
                    <a:pt x="53" y="1"/>
                  </a:moveTo>
                  <a:lnTo>
                    <a:pt x="53" y="1"/>
                  </a:lnTo>
                  <a:lnTo>
                    <a:pt x="59" y="0"/>
                  </a:lnTo>
                  <a:lnTo>
                    <a:pt x="66" y="0"/>
                  </a:lnTo>
                  <a:lnTo>
                    <a:pt x="73" y="1"/>
                  </a:lnTo>
                  <a:lnTo>
                    <a:pt x="79" y="4"/>
                  </a:lnTo>
                  <a:lnTo>
                    <a:pt x="85" y="6"/>
                  </a:lnTo>
                  <a:lnTo>
                    <a:pt x="91" y="10"/>
                  </a:lnTo>
                  <a:lnTo>
                    <a:pt x="97" y="16"/>
                  </a:lnTo>
                  <a:lnTo>
                    <a:pt x="103" y="22"/>
                  </a:lnTo>
                  <a:lnTo>
                    <a:pt x="113" y="36"/>
                  </a:lnTo>
                  <a:lnTo>
                    <a:pt x="122" y="53"/>
                  </a:lnTo>
                  <a:lnTo>
                    <a:pt x="129" y="73"/>
                  </a:lnTo>
                  <a:lnTo>
                    <a:pt x="133" y="96"/>
                  </a:lnTo>
                  <a:lnTo>
                    <a:pt x="134" y="112"/>
                  </a:lnTo>
                  <a:lnTo>
                    <a:pt x="134" y="128"/>
                  </a:lnTo>
                  <a:lnTo>
                    <a:pt x="133" y="143"/>
                  </a:lnTo>
                  <a:lnTo>
                    <a:pt x="132" y="158"/>
                  </a:lnTo>
                  <a:lnTo>
                    <a:pt x="128" y="171"/>
                  </a:lnTo>
                  <a:lnTo>
                    <a:pt x="122" y="183"/>
                  </a:lnTo>
                  <a:lnTo>
                    <a:pt x="117" y="195"/>
                  </a:lnTo>
                  <a:lnTo>
                    <a:pt x="110" y="205"/>
                  </a:lnTo>
                  <a:lnTo>
                    <a:pt x="97" y="202"/>
                  </a:lnTo>
                  <a:lnTo>
                    <a:pt x="89" y="202"/>
                  </a:lnTo>
                  <a:lnTo>
                    <a:pt x="81" y="203"/>
                  </a:lnTo>
                  <a:lnTo>
                    <a:pt x="73" y="205"/>
                  </a:lnTo>
                  <a:lnTo>
                    <a:pt x="65" y="207"/>
                  </a:lnTo>
                  <a:lnTo>
                    <a:pt x="55" y="211"/>
                  </a:lnTo>
                  <a:lnTo>
                    <a:pt x="47" y="217"/>
                  </a:lnTo>
                  <a:lnTo>
                    <a:pt x="39" y="210"/>
                  </a:lnTo>
                  <a:lnTo>
                    <a:pt x="32" y="202"/>
                  </a:lnTo>
                  <a:lnTo>
                    <a:pt x="24" y="193"/>
                  </a:lnTo>
                  <a:lnTo>
                    <a:pt x="19" y="182"/>
                  </a:lnTo>
                  <a:lnTo>
                    <a:pt x="14" y="170"/>
                  </a:lnTo>
                  <a:lnTo>
                    <a:pt x="8" y="158"/>
                  </a:lnTo>
                  <a:lnTo>
                    <a:pt x="4" y="143"/>
                  </a:lnTo>
                  <a:lnTo>
                    <a:pt x="2" y="128"/>
                  </a:lnTo>
                  <a:lnTo>
                    <a:pt x="0" y="106"/>
                  </a:lnTo>
                  <a:lnTo>
                    <a:pt x="2" y="84"/>
                  </a:lnTo>
                  <a:lnTo>
                    <a:pt x="4" y="64"/>
                  </a:lnTo>
                  <a:lnTo>
                    <a:pt x="11" y="45"/>
                  </a:lnTo>
                  <a:lnTo>
                    <a:pt x="18" y="29"/>
                  </a:lnTo>
                  <a:lnTo>
                    <a:pt x="23" y="22"/>
                  </a:lnTo>
                  <a:lnTo>
                    <a:pt x="28" y="16"/>
                  </a:lnTo>
                  <a:lnTo>
                    <a:pt x="34" y="10"/>
                  </a:lnTo>
                  <a:lnTo>
                    <a:pt x="39" y="6"/>
                  </a:lnTo>
                  <a:lnTo>
                    <a:pt x="46" y="4"/>
                  </a:lnTo>
                  <a:lnTo>
                    <a:pt x="53" y="1"/>
                  </a:lnTo>
                  <a:close/>
                </a:path>
              </a:pathLst>
            </a:custGeom>
            <a:solidFill>
              <a:srgbClr val="FF7300"/>
            </a:solidFill>
            <a:ln w="9525">
              <a:noFill/>
              <a:round/>
              <a:headEnd/>
              <a:tailEnd/>
            </a:ln>
          </p:spPr>
          <p:txBody>
            <a:bodyPr/>
            <a:lstStyle/>
            <a:p>
              <a:endParaRPr lang="fr-FR"/>
            </a:p>
          </p:txBody>
        </p:sp>
        <p:sp>
          <p:nvSpPr>
            <p:cNvPr id="22599" name="Freeform 223"/>
            <p:cNvSpPr>
              <a:spLocks/>
            </p:cNvSpPr>
            <p:nvPr/>
          </p:nvSpPr>
          <p:spPr bwMode="auto">
            <a:xfrm flipH="1">
              <a:off x="505" y="3586"/>
              <a:ext cx="71" cy="119"/>
            </a:xfrm>
            <a:custGeom>
              <a:avLst/>
              <a:gdLst>
                <a:gd name="T0" fmla="*/ 17 w 118"/>
                <a:gd name="T1" fmla="*/ 0 h 198"/>
                <a:gd name="T2" fmla="*/ 17 w 118"/>
                <a:gd name="T3" fmla="*/ 0 h 198"/>
                <a:gd name="T4" fmla="*/ 20 w 118"/>
                <a:gd name="T5" fmla="*/ 0 h 198"/>
                <a:gd name="T6" fmla="*/ 22 w 118"/>
                <a:gd name="T7" fmla="*/ 1 h 198"/>
                <a:gd name="T8" fmla="*/ 24 w 118"/>
                <a:gd name="T9" fmla="*/ 1 h 198"/>
                <a:gd name="T10" fmla="*/ 26 w 118"/>
                <a:gd name="T11" fmla="*/ 2 h 198"/>
                <a:gd name="T12" fmla="*/ 30 w 118"/>
                <a:gd name="T13" fmla="*/ 5 h 198"/>
                <a:gd name="T14" fmla="*/ 34 w 118"/>
                <a:gd name="T15" fmla="*/ 9 h 198"/>
                <a:gd name="T16" fmla="*/ 37 w 118"/>
                <a:gd name="T17" fmla="*/ 14 h 198"/>
                <a:gd name="T18" fmla="*/ 40 w 118"/>
                <a:gd name="T19" fmla="*/ 20 h 198"/>
                <a:gd name="T20" fmla="*/ 42 w 118"/>
                <a:gd name="T21" fmla="*/ 26 h 198"/>
                <a:gd name="T22" fmla="*/ 42 w 118"/>
                <a:gd name="T23" fmla="*/ 34 h 198"/>
                <a:gd name="T24" fmla="*/ 42 w 118"/>
                <a:gd name="T25" fmla="*/ 34 h 198"/>
                <a:gd name="T26" fmla="*/ 43 w 118"/>
                <a:gd name="T27" fmla="*/ 40 h 198"/>
                <a:gd name="T28" fmla="*/ 43 w 118"/>
                <a:gd name="T29" fmla="*/ 45 h 198"/>
                <a:gd name="T30" fmla="*/ 42 w 118"/>
                <a:gd name="T31" fmla="*/ 50 h 198"/>
                <a:gd name="T32" fmla="*/ 41 w 118"/>
                <a:gd name="T33" fmla="*/ 55 h 198"/>
                <a:gd name="T34" fmla="*/ 40 w 118"/>
                <a:gd name="T35" fmla="*/ 59 h 198"/>
                <a:gd name="T36" fmla="*/ 38 w 118"/>
                <a:gd name="T37" fmla="*/ 63 h 198"/>
                <a:gd name="T38" fmla="*/ 36 w 118"/>
                <a:gd name="T39" fmla="*/ 66 h 198"/>
                <a:gd name="T40" fmla="*/ 33 w 118"/>
                <a:gd name="T41" fmla="*/ 69 h 198"/>
                <a:gd name="T42" fmla="*/ 33 w 118"/>
                <a:gd name="T43" fmla="*/ 69 h 198"/>
                <a:gd name="T44" fmla="*/ 29 w 118"/>
                <a:gd name="T45" fmla="*/ 69 h 198"/>
                <a:gd name="T46" fmla="*/ 26 w 118"/>
                <a:gd name="T47" fmla="*/ 69 h 198"/>
                <a:gd name="T48" fmla="*/ 22 w 118"/>
                <a:gd name="T49" fmla="*/ 70 h 198"/>
                <a:gd name="T50" fmla="*/ 18 w 118"/>
                <a:gd name="T51" fmla="*/ 72 h 198"/>
                <a:gd name="T52" fmla="*/ 18 w 118"/>
                <a:gd name="T53" fmla="*/ 72 h 198"/>
                <a:gd name="T54" fmla="*/ 15 w 118"/>
                <a:gd name="T55" fmla="*/ 70 h 198"/>
                <a:gd name="T56" fmla="*/ 11 w 118"/>
                <a:gd name="T57" fmla="*/ 67 h 198"/>
                <a:gd name="T58" fmla="*/ 8 w 118"/>
                <a:gd name="T59" fmla="*/ 64 h 198"/>
                <a:gd name="T60" fmla="*/ 7 w 118"/>
                <a:gd name="T61" fmla="*/ 60 h 198"/>
                <a:gd name="T62" fmla="*/ 4 w 118"/>
                <a:gd name="T63" fmla="*/ 55 h 198"/>
                <a:gd name="T64" fmla="*/ 2 w 118"/>
                <a:gd name="T65" fmla="*/ 50 h 198"/>
                <a:gd name="T66" fmla="*/ 1 w 118"/>
                <a:gd name="T67" fmla="*/ 45 h 198"/>
                <a:gd name="T68" fmla="*/ 0 w 118"/>
                <a:gd name="T69" fmla="*/ 39 h 198"/>
                <a:gd name="T70" fmla="*/ 0 w 118"/>
                <a:gd name="T71" fmla="*/ 39 h 198"/>
                <a:gd name="T72" fmla="*/ 0 w 118"/>
                <a:gd name="T73" fmla="*/ 32 h 198"/>
                <a:gd name="T74" fmla="*/ 1 w 118"/>
                <a:gd name="T75" fmla="*/ 25 h 198"/>
                <a:gd name="T76" fmla="*/ 2 w 118"/>
                <a:gd name="T77" fmla="*/ 19 h 198"/>
                <a:gd name="T78" fmla="*/ 4 w 118"/>
                <a:gd name="T79" fmla="*/ 13 h 198"/>
                <a:gd name="T80" fmla="*/ 7 w 118"/>
                <a:gd name="T81" fmla="*/ 8 h 198"/>
                <a:gd name="T82" fmla="*/ 10 w 118"/>
                <a:gd name="T83" fmla="*/ 4 h 198"/>
                <a:gd name="T84" fmla="*/ 11 w 118"/>
                <a:gd name="T85" fmla="*/ 2 h 198"/>
                <a:gd name="T86" fmla="*/ 14 w 118"/>
                <a:gd name="T87" fmla="*/ 1 h 198"/>
                <a:gd name="T88" fmla="*/ 16 w 118"/>
                <a:gd name="T89" fmla="*/ 1 h 198"/>
                <a:gd name="T90" fmla="*/ 17 w 118"/>
                <a:gd name="T91" fmla="*/ 0 h 198"/>
                <a:gd name="T92" fmla="*/ 17 w 118"/>
                <a:gd name="T93" fmla="*/ 0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8"/>
                <a:gd name="T143" fmla="*/ 118 w 118"/>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8">
                  <a:moveTo>
                    <a:pt x="49" y="0"/>
                  </a:move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110"/>
                  </a:lnTo>
                  <a:lnTo>
                    <a:pt x="118" y="124"/>
                  </a:lnTo>
                  <a:lnTo>
                    <a:pt x="116" y="138"/>
                  </a:lnTo>
                  <a:lnTo>
                    <a:pt x="113" y="151"/>
                  </a:lnTo>
                  <a:lnTo>
                    <a:pt x="109" y="163"/>
                  </a:lnTo>
                  <a:lnTo>
                    <a:pt x="104" y="174"/>
                  </a:lnTo>
                  <a:lnTo>
                    <a:pt x="98" y="183"/>
                  </a:lnTo>
                  <a:lnTo>
                    <a:pt x="91" y="191"/>
                  </a:lnTo>
                  <a:lnTo>
                    <a:pt x="82" y="190"/>
                  </a:lnTo>
                  <a:lnTo>
                    <a:pt x="71" y="191"/>
                  </a:lnTo>
                  <a:lnTo>
                    <a:pt x="61" y="194"/>
                  </a:lnTo>
                  <a:lnTo>
                    <a:pt x="50" y="198"/>
                  </a:lnTo>
                  <a:lnTo>
                    <a:pt x="41" y="193"/>
                  </a:lnTo>
                  <a:lnTo>
                    <a:pt x="32" y="186"/>
                  </a:lnTo>
                  <a:lnTo>
                    <a:pt x="24" y="177"/>
                  </a:lnTo>
                  <a:lnTo>
                    <a:pt x="18" y="166"/>
                  </a:lnTo>
                  <a:lnTo>
                    <a:pt x="12" y="153"/>
                  </a:lnTo>
                  <a:lnTo>
                    <a:pt x="7" y="139"/>
                  </a:lnTo>
                  <a:lnTo>
                    <a:pt x="3" y="124"/>
                  </a:lnTo>
                  <a:lnTo>
                    <a:pt x="0" y="108"/>
                  </a:lnTo>
                  <a:lnTo>
                    <a:pt x="0" y="88"/>
                  </a:lnTo>
                  <a:lnTo>
                    <a:pt x="2" y="68"/>
                  </a:lnTo>
                  <a:lnTo>
                    <a:pt x="6" y="51"/>
                  </a:lnTo>
                  <a:lnTo>
                    <a:pt x="11" y="35"/>
                  </a:lnTo>
                  <a:lnTo>
                    <a:pt x="18" y="21"/>
                  </a:lnTo>
                  <a:lnTo>
                    <a:pt x="27" y="10"/>
                  </a:lnTo>
                  <a:lnTo>
                    <a:pt x="32" y="6"/>
                  </a:lnTo>
                  <a:lnTo>
                    <a:pt x="38" y="4"/>
                  </a:lnTo>
                  <a:lnTo>
                    <a:pt x="43" y="1"/>
                  </a:lnTo>
                  <a:lnTo>
                    <a:pt x="49" y="0"/>
                  </a:lnTo>
                  <a:close/>
                </a:path>
              </a:pathLst>
            </a:custGeom>
            <a:solidFill>
              <a:srgbClr val="FFFFFF"/>
            </a:solidFill>
            <a:ln w="9525">
              <a:noFill/>
              <a:round/>
              <a:headEnd/>
              <a:tailEnd/>
            </a:ln>
          </p:spPr>
          <p:txBody>
            <a:bodyPr/>
            <a:lstStyle/>
            <a:p>
              <a:endParaRPr lang="fr-FR"/>
            </a:p>
          </p:txBody>
        </p:sp>
        <p:sp>
          <p:nvSpPr>
            <p:cNvPr id="22600" name="Freeform 224"/>
            <p:cNvSpPr>
              <a:spLocks/>
            </p:cNvSpPr>
            <p:nvPr/>
          </p:nvSpPr>
          <p:spPr bwMode="black">
            <a:xfrm flipH="1">
              <a:off x="510" y="3626"/>
              <a:ext cx="57" cy="76"/>
            </a:xfrm>
            <a:custGeom>
              <a:avLst/>
              <a:gdLst>
                <a:gd name="T0" fmla="*/ 0 w 96"/>
                <a:gd name="T1" fmla="*/ 24 h 129"/>
                <a:gd name="T2" fmla="*/ 0 w 96"/>
                <a:gd name="T3" fmla="*/ 24 h 129"/>
                <a:gd name="T4" fmla="*/ 1 w 96"/>
                <a:gd name="T5" fmla="*/ 29 h 129"/>
                <a:gd name="T6" fmla="*/ 3 w 96"/>
                <a:gd name="T7" fmla="*/ 34 h 129"/>
                <a:gd name="T8" fmla="*/ 5 w 96"/>
                <a:gd name="T9" fmla="*/ 37 h 129"/>
                <a:gd name="T10" fmla="*/ 7 w 96"/>
                <a:gd name="T11" fmla="*/ 39 h 129"/>
                <a:gd name="T12" fmla="*/ 10 w 96"/>
                <a:gd name="T13" fmla="*/ 42 h 129"/>
                <a:gd name="T14" fmla="*/ 13 w 96"/>
                <a:gd name="T15" fmla="*/ 44 h 129"/>
                <a:gd name="T16" fmla="*/ 17 w 96"/>
                <a:gd name="T17" fmla="*/ 45 h 129"/>
                <a:gd name="T18" fmla="*/ 20 w 96"/>
                <a:gd name="T19" fmla="*/ 45 h 129"/>
                <a:gd name="T20" fmla="*/ 20 w 96"/>
                <a:gd name="T21" fmla="*/ 45 h 129"/>
                <a:gd name="T22" fmla="*/ 23 w 96"/>
                <a:gd name="T23" fmla="*/ 44 h 129"/>
                <a:gd name="T24" fmla="*/ 27 w 96"/>
                <a:gd name="T25" fmla="*/ 42 h 129"/>
                <a:gd name="T26" fmla="*/ 29 w 96"/>
                <a:gd name="T27" fmla="*/ 39 h 129"/>
                <a:gd name="T28" fmla="*/ 31 w 96"/>
                <a:gd name="T29" fmla="*/ 37 h 129"/>
                <a:gd name="T30" fmla="*/ 33 w 96"/>
                <a:gd name="T31" fmla="*/ 34 h 129"/>
                <a:gd name="T32" fmla="*/ 33 w 96"/>
                <a:gd name="T33" fmla="*/ 29 h 129"/>
                <a:gd name="T34" fmla="*/ 34 w 96"/>
                <a:gd name="T35" fmla="*/ 25 h 129"/>
                <a:gd name="T36" fmla="*/ 34 w 96"/>
                <a:gd name="T37" fmla="*/ 20 h 129"/>
                <a:gd name="T38" fmla="*/ 34 w 96"/>
                <a:gd name="T39" fmla="*/ 20 h 129"/>
                <a:gd name="T40" fmla="*/ 33 w 96"/>
                <a:gd name="T41" fmla="*/ 16 h 129"/>
                <a:gd name="T42" fmla="*/ 31 w 96"/>
                <a:gd name="T43" fmla="*/ 12 h 129"/>
                <a:gd name="T44" fmla="*/ 29 w 96"/>
                <a:gd name="T45" fmla="*/ 8 h 129"/>
                <a:gd name="T46" fmla="*/ 27 w 96"/>
                <a:gd name="T47" fmla="*/ 5 h 129"/>
                <a:gd name="T48" fmla="*/ 24 w 96"/>
                <a:gd name="T49" fmla="*/ 3 h 129"/>
                <a:gd name="T50" fmla="*/ 21 w 96"/>
                <a:gd name="T51" fmla="*/ 1 h 129"/>
                <a:gd name="T52" fmla="*/ 17 w 96"/>
                <a:gd name="T53" fmla="*/ 0 h 129"/>
                <a:gd name="T54" fmla="*/ 14 w 96"/>
                <a:gd name="T55" fmla="*/ 0 h 129"/>
                <a:gd name="T56" fmla="*/ 14 w 96"/>
                <a:gd name="T57" fmla="*/ 0 h 129"/>
                <a:gd name="T58" fmla="*/ 11 w 96"/>
                <a:gd name="T59" fmla="*/ 1 h 129"/>
                <a:gd name="T60" fmla="*/ 7 w 96"/>
                <a:gd name="T61" fmla="*/ 3 h 129"/>
                <a:gd name="T62" fmla="*/ 5 w 96"/>
                <a:gd name="T63" fmla="*/ 5 h 129"/>
                <a:gd name="T64" fmla="*/ 3 w 96"/>
                <a:gd name="T65" fmla="*/ 8 h 129"/>
                <a:gd name="T66" fmla="*/ 1 w 96"/>
                <a:gd name="T67" fmla="*/ 12 h 129"/>
                <a:gd name="T68" fmla="*/ 1 w 96"/>
                <a:gd name="T69" fmla="*/ 16 h 129"/>
                <a:gd name="T70" fmla="*/ 0 w 96"/>
                <a:gd name="T71" fmla="*/ 20 h 129"/>
                <a:gd name="T72" fmla="*/ 0 w 96"/>
                <a:gd name="T73" fmla="*/ 24 h 129"/>
                <a:gd name="T74" fmla="*/ 0 w 96"/>
                <a:gd name="T75" fmla="*/ 24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29"/>
                <a:gd name="T116" fmla="*/ 96 w 96"/>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29">
                  <a:moveTo>
                    <a:pt x="0" y="70"/>
                  </a:moveTo>
                  <a:lnTo>
                    <a:pt x="0" y="70"/>
                  </a:lnTo>
                  <a:lnTo>
                    <a:pt x="2" y="83"/>
                  </a:lnTo>
                  <a:lnTo>
                    <a:pt x="8" y="96"/>
                  </a:lnTo>
                  <a:lnTo>
                    <a:pt x="13" y="105"/>
                  </a:lnTo>
                  <a:lnTo>
                    <a:pt x="20" y="114"/>
                  </a:lnTo>
                  <a:lnTo>
                    <a:pt x="28" y="121"/>
                  </a:lnTo>
                  <a:lnTo>
                    <a:pt x="37" y="126"/>
                  </a:lnTo>
                  <a:lnTo>
                    <a:pt x="47" y="129"/>
                  </a:lnTo>
                  <a:lnTo>
                    <a:pt x="56" y="129"/>
                  </a:lnTo>
                  <a:lnTo>
                    <a:pt x="65" y="126"/>
                  </a:lnTo>
                  <a:lnTo>
                    <a:pt x="75" y="121"/>
                  </a:lnTo>
                  <a:lnTo>
                    <a:pt x="81" y="114"/>
                  </a:lnTo>
                  <a:lnTo>
                    <a:pt x="88" y="105"/>
                  </a:lnTo>
                  <a:lnTo>
                    <a:pt x="92" y="96"/>
                  </a:lnTo>
                  <a:lnTo>
                    <a:pt x="95" y="83"/>
                  </a:lnTo>
                  <a:lnTo>
                    <a:pt x="96" y="71"/>
                  </a:lnTo>
                  <a:lnTo>
                    <a:pt x="96" y="58"/>
                  </a:lnTo>
                  <a:lnTo>
                    <a:pt x="94" y="46"/>
                  </a:lnTo>
                  <a:lnTo>
                    <a:pt x="88" y="34"/>
                  </a:lnTo>
                  <a:lnTo>
                    <a:pt x="83" y="23"/>
                  </a:lnTo>
                  <a:lnTo>
                    <a:pt x="76" y="15"/>
                  </a:lnTo>
                  <a:lnTo>
                    <a:pt x="68" y="8"/>
                  </a:lnTo>
                  <a:lnTo>
                    <a:pt x="59" y="3"/>
                  </a:lnTo>
                  <a:lnTo>
                    <a:pt x="49" y="0"/>
                  </a:lnTo>
                  <a:lnTo>
                    <a:pt x="40" y="0"/>
                  </a:lnTo>
                  <a:lnTo>
                    <a:pt x="31" y="3"/>
                  </a:lnTo>
                  <a:lnTo>
                    <a:pt x="21" y="8"/>
                  </a:lnTo>
                  <a:lnTo>
                    <a:pt x="14" y="15"/>
                  </a:lnTo>
                  <a:lnTo>
                    <a:pt x="8" y="23"/>
                  </a:lnTo>
                  <a:lnTo>
                    <a:pt x="4" y="34"/>
                  </a:lnTo>
                  <a:lnTo>
                    <a:pt x="1" y="45"/>
                  </a:lnTo>
                  <a:lnTo>
                    <a:pt x="0" y="58"/>
                  </a:lnTo>
                  <a:lnTo>
                    <a:pt x="0" y="70"/>
                  </a:lnTo>
                  <a:close/>
                </a:path>
              </a:pathLst>
            </a:custGeom>
            <a:solidFill>
              <a:srgbClr val="0E6027"/>
            </a:solidFill>
            <a:ln w="9525">
              <a:noFill/>
              <a:round/>
              <a:headEnd/>
              <a:tailEnd/>
            </a:ln>
          </p:spPr>
          <p:txBody>
            <a:bodyPr/>
            <a:lstStyle/>
            <a:p>
              <a:endParaRPr lang="fr-FR"/>
            </a:p>
          </p:txBody>
        </p:sp>
        <p:sp>
          <p:nvSpPr>
            <p:cNvPr id="22601" name="Freeform 225"/>
            <p:cNvSpPr>
              <a:spLocks/>
            </p:cNvSpPr>
            <p:nvPr/>
          </p:nvSpPr>
          <p:spPr bwMode="black">
            <a:xfrm flipH="1">
              <a:off x="516" y="3633"/>
              <a:ext cx="45" cy="61"/>
            </a:xfrm>
            <a:custGeom>
              <a:avLst/>
              <a:gdLst>
                <a:gd name="T0" fmla="*/ 1 w 78"/>
                <a:gd name="T1" fmla="*/ 20 h 102"/>
                <a:gd name="T2" fmla="*/ 1 w 78"/>
                <a:gd name="T3" fmla="*/ 20 h 102"/>
                <a:gd name="T4" fmla="*/ 1 w 78"/>
                <a:gd name="T5" fmla="*/ 23 h 102"/>
                <a:gd name="T6" fmla="*/ 2 w 78"/>
                <a:gd name="T7" fmla="*/ 27 h 102"/>
                <a:gd name="T8" fmla="*/ 3 w 78"/>
                <a:gd name="T9" fmla="*/ 30 h 102"/>
                <a:gd name="T10" fmla="*/ 5 w 78"/>
                <a:gd name="T11" fmla="*/ 32 h 102"/>
                <a:gd name="T12" fmla="*/ 7 w 78"/>
                <a:gd name="T13" fmla="*/ 34 h 102"/>
                <a:gd name="T14" fmla="*/ 10 w 78"/>
                <a:gd name="T15" fmla="*/ 36 h 102"/>
                <a:gd name="T16" fmla="*/ 13 w 78"/>
                <a:gd name="T17" fmla="*/ 36 h 102"/>
                <a:gd name="T18" fmla="*/ 16 w 78"/>
                <a:gd name="T19" fmla="*/ 36 h 102"/>
                <a:gd name="T20" fmla="*/ 16 w 78"/>
                <a:gd name="T21" fmla="*/ 36 h 102"/>
                <a:gd name="T22" fmla="*/ 18 w 78"/>
                <a:gd name="T23" fmla="*/ 36 h 102"/>
                <a:gd name="T24" fmla="*/ 20 w 78"/>
                <a:gd name="T25" fmla="*/ 34 h 102"/>
                <a:gd name="T26" fmla="*/ 22 w 78"/>
                <a:gd name="T27" fmla="*/ 32 h 102"/>
                <a:gd name="T28" fmla="*/ 24 w 78"/>
                <a:gd name="T29" fmla="*/ 30 h 102"/>
                <a:gd name="T30" fmla="*/ 25 w 78"/>
                <a:gd name="T31" fmla="*/ 27 h 102"/>
                <a:gd name="T32" fmla="*/ 25 w 78"/>
                <a:gd name="T33" fmla="*/ 23 h 102"/>
                <a:gd name="T34" fmla="*/ 26 w 78"/>
                <a:gd name="T35" fmla="*/ 20 h 102"/>
                <a:gd name="T36" fmla="*/ 26 w 78"/>
                <a:gd name="T37" fmla="*/ 16 h 102"/>
                <a:gd name="T38" fmla="*/ 26 w 78"/>
                <a:gd name="T39" fmla="*/ 16 h 102"/>
                <a:gd name="T40" fmla="*/ 25 w 78"/>
                <a:gd name="T41" fmla="*/ 13 h 102"/>
                <a:gd name="T42" fmla="*/ 24 w 78"/>
                <a:gd name="T43" fmla="*/ 10 h 102"/>
                <a:gd name="T44" fmla="*/ 23 w 78"/>
                <a:gd name="T45" fmla="*/ 6 h 102"/>
                <a:gd name="T46" fmla="*/ 21 w 78"/>
                <a:gd name="T47" fmla="*/ 4 h 102"/>
                <a:gd name="T48" fmla="*/ 18 w 78"/>
                <a:gd name="T49" fmla="*/ 2 h 102"/>
                <a:gd name="T50" fmla="*/ 16 w 78"/>
                <a:gd name="T51" fmla="*/ 1 h 102"/>
                <a:gd name="T52" fmla="*/ 13 w 78"/>
                <a:gd name="T53" fmla="*/ 0 h 102"/>
                <a:gd name="T54" fmla="*/ 10 w 78"/>
                <a:gd name="T55" fmla="*/ 0 h 102"/>
                <a:gd name="T56" fmla="*/ 10 w 78"/>
                <a:gd name="T57" fmla="*/ 0 h 102"/>
                <a:gd name="T58" fmla="*/ 8 w 78"/>
                <a:gd name="T59" fmla="*/ 1 h 102"/>
                <a:gd name="T60" fmla="*/ 6 w 78"/>
                <a:gd name="T61" fmla="*/ 2 h 102"/>
                <a:gd name="T62" fmla="*/ 4 w 78"/>
                <a:gd name="T63" fmla="*/ 4 h 102"/>
                <a:gd name="T64" fmla="*/ 2 w 78"/>
                <a:gd name="T65" fmla="*/ 6 h 102"/>
                <a:gd name="T66" fmla="*/ 1 w 78"/>
                <a:gd name="T67" fmla="*/ 9 h 102"/>
                <a:gd name="T68" fmla="*/ 1 w 78"/>
                <a:gd name="T69" fmla="*/ 13 h 102"/>
                <a:gd name="T70" fmla="*/ 0 w 78"/>
                <a:gd name="T71" fmla="*/ 16 h 102"/>
                <a:gd name="T72" fmla="*/ 1 w 78"/>
                <a:gd name="T73" fmla="*/ 20 h 102"/>
                <a:gd name="T74" fmla="*/ 1 w 78"/>
                <a:gd name="T75" fmla="*/ 20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1" y="56"/>
                  </a:moveTo>
                  <a:lnTo>
                    <a:pt x="1" y="56"/>
                  </a:lnTo>
                  <a:lnTo>
                    <a:pt x="3" y="65"/>
                  </a:lnTo>
                  <a:lnTo>
                    <a:pt x="7" y="75"/>
                  </a:lnTo>
                  <a:lnTo>
                    <a:pt x="11" y="83"/>
                  </a:lnTo>
                  <a:lnTo>
                    <a:pt x="16" y="91"/>
                  </a:lnTo>
                  <a:lnTo>
                    <a:pt x="23" y="96"/>
                  </a:lnTo>
                  <a:lnTo>
                    <a:pt x="31" y="100"/>
                  </a:lnTo>
                  <a:lnTo>
                    <a:pt x="38" y="102"/>
                  </a:lnTo>
                  <a:lnTo>
                    <a:pt x="46" y="102"/>
                  </a:lnTo>
                  <a:lnTo>
                    <a:pt x="54" y="100"/>
                  </a:lnTo>
                  <a:lnTo>
                    <a:pt x="60" y="96"/>
                  </a:lnTo>
                  <a:lnTo>
                    <a:pt x="66" y="91"/>
                  </a:lnTo>
                  <a:lnTo>
                    <a:pt x="71" y="83"/>
                  </a:lnTo>
                  <a:lnTo>
                    <a:pt x="74" y="75"/>
                  </a:lnTo>
                  <a:lnTo>
                    <a:pt x="76" y="65"/>
                  </a:lnTo>
                  <a:lnTo>
                    <a:pt x="78" y="56"/>
                  </a:lnTo>
                  <a:lnTo>
                    <a:pt x="78" y="45"/>
                  </a:lnTo>
                  <a:lnTo>
                    <a:pt x="75" y="36"/>
                  </a:lnTo>
                  <a:lnTo>
                    <a:pt x="71" y="27"/>
                  </a:lnTo>
                  <a:lnTo>
                    <a:pt x="67" y="17"/>
                  </a:lnTo>
                  <a:lnTo>
                    <a:pt x="62" y="11"/>
                  </a:lnTo>
                  <a:lnTo>
                    <a:pt x="55" y="5"/>
                  </a:lnTo>
                  <a:lnTo>
                    <a:pt x="48" y="1"/>
                  </a:lnTo>
                  <a:lnTo>
                    <a:pt x="40" y="0"/>
                  </a:lnTo>
                  <a:lnTo>
                    <a:pt x="32" y="0"/>
                  </a:lnTo>
                  <a:lnTo>
                    <a:pt x="24" y="1"/>
                  </a:lnTo>
                  <a:lnTo>
                    <a:pt x="18" y="5"/>
                  </a:lnTo>
                  <a:lnTo>
                    <a:pt x="12" y="11"/>
                  </a:lnTo>
                  <a:lnTo>
                    <a:pt x="7" y="17"/>
                  </a:lnTo>
                  <a:lnTo>
                    <a:pt x="4" y="25"/>
                  </a:lnTo>
                  <a:lnTo>
                    <a:pt x="1" y="35"/>
                  </a:lnTo>
                  <a:lnTo>
                    <a:pt x="0" y="45"/>
                  </a:lnTo>
                  <a:lnTo>
                    <a:pt x="1" y="56"/>
                  </a:lnTo>
                  <a:close/>
                </a:path>
              </a:pathLst>
            </a:custGeom>
            <a:solidFill>
              <a:srgbClr val="309E2D"/>
            </a:solidFill>
            <a:ln w="9525">
              <a:noFill/>
              <a:round/>
              <a:headEnd/>
              <a:tailEnd/>
            </a:ln>
          </p:spPr>
          <p:txBody>
            <a:bodyPr/>
            <a:lstStyle/>
            <a:p>
              <a:endParaRPr lang="fr-FR"/>
            </a:p>
          </p:txBody>
        </p:sp>
        <p:sp>
          <p:nvSpPr>
            <p:cNvPr id="22602" name="Freeform 226"/>
            <p:cNvSpPr>
              <a:spLocks/>
            </p:cNvSpPr>
            <p:nvPr/>
          </p:nvSpPr>
          <p:spPr bwMode="auto">
            <a:xfrm flipH="1">
              <a:off x="521" y="3643"/>
              <a:ext cx="34" cy="44"/>
            </a:xfrm>
            <a:custGeom>
              <a:avLst/>
              <a:gdLst>
                <a:gd name="T0" fmla="*/ 0 w 57"/>
                <a:gd name="T1" fmla="*/ 14 h 74"/>
                <a:gd name="T2" fmla="*/ 0 w 57"/>
                <a:gd name="T3" fmla="*/ 14 h 74"/>
                <a:gd name="T4" fmla="*/ 1 w 57"/>
                <a:gd name="T5" fmla="*/ 17 h 74"/>
                <a:gd name="T6" fmla="*/ 1 w 57"/>
                <a:gd name="T7" fmla="*/ 20 h 74"/>
                <a:gd name="T8" fmla="*/ 2 w 57"/>
                <a:gd name="T9" fmla="*/ 21 h 74"/>
                <a:gd name="T10" fmla="*/ 4 w 57"/>
                <a:gd name="T11" fmla="*/ 23 h 74"/>
                <a:gd name="T12" fmla="*/ 6 w 57"/>
                <a:gd name="T13" fmla="*/ 25 h 74"/>
                <a:gd name="T14" fmla="*/ 8 w 57"/>
                <a:gd name="T15" fmla="*/ 26 h 74"/>
                <a:gd name="T16" fmla="*/ 10 w 57"/>
                <a:gd name="T17" fmla="*/ 26 h 74"/>
                <a:gd name="T18" fmla="*/ 12 w 57"/>
                <a:gd name="T19" fmla="*/ 26 h 74"/>
                <a:gd name="T20" fmla="*/ 12 w 57"/>
                <a:gd name="T21" fmla="*/ 26 h 74"/>
                <a:gd name="T22" fmla="*/ 14 w 57"/>
                <a:gd name="T23" fmla="*/ 26 h 74"/>
                <a:gd name="T24" fmla="*/ 16 w 57"/>
                <a:gd name="T25" fmla="*/ 25 h 74"/>
                <a:gd name="T26" fmla="*/ 17 w 57"/>
                <a:gd name="T27" fmla="*/ 23 h 74"/>
                <a:gd name="T28" fmla="*/ 18 w 57"/>
                <a:gd name="T29" fmla="*/ 21 h 74"/>
                <a:gd name="T30" fmla="*/ 20 w 57"/>
                <a:gd name="T31" fmla="*/ 20 h 74"/>
                <a:gd name="T32" fmla="*/ 20 w 57"/>
                <a:gd name="T33" fmla="*/ 17 h 74"/>
                <a:gd name="T34" fmla="*/ 20 w 57"/>
                <a:gd name="T35" fmla="*/ 14 h 74"/>
                <a:gd name="T36" fmla="*/ 20 w 57"/>
                <a:gd name="T37" fmla="*/ 12 h 74"/>
                <a:gd name="T38" fmla="*/ 20 w 57"/>
                <a:gd name="T39" fmla="*/ 12 h 74"/>
                <a:gd name="T40" fmla="*/ 20 w 57"/>
                <a:gd name="T41" fmla="*/ 9 h 74"/>
                <a:gd name="T42" fmla="*/ 19 w 57"/>
                <a:gd name="T43" fmla="*/ 7 h 74"/>
                <a:gd name="T44" fmla="*/ 17 w 57"/>
                <a:gd name="T45" fmla="*/ 5 h 74"/>
                <a:gd name="T46" fmla="*/ 16 w 57"/>
                <a:gd name="T47" fmla="*/ 3 h 74"/>
                <a:gd name="T48" fmla="*/ 14 w 57"/>
                <a:gd name="T49" fmla="*/ 1 h 74"/>
                <a:gd name="T50" fmla="*/ 13 w 57"/>
                <a:gd name="T51" fmla="*/ 1 h 74"/>
                <a:gd name="T52" fmla="*/ 10 w 57"/>
                <a:gd name="T53" fmla="*/ 0 h 74"/>
                <a:gd name="T54" fmla="*/ 8 w 57"/>
                <a:gd name="T55" fmla="*/ 0 h 74"/>
                <a:gd name="T56" fmla="*/ 8 w 57"/>
                <a:gd name="T57" fmla="*/ 0 h 74"/>
                <a:gd name="T58" fmla="*/ 7 w 57"/>
                <a:gd name="T59" fmla="*/ 1 h 74"/>
                <a:gd name="T60" fmla="*/ 5 w 57"/>
                <a:gd name="T61" fmla="*/ 2 h 74"/>
                <a:gd name="T62" fmla="*/ 3 w 57"/>
                <a:gd name="T63" fmla="*/ 3 h 74"/>
                <a:gd name="T64" fmla="*/ 2 w 57"/>
                <a:gd name="T65" fmla="*/ 5 h 74"/>
                <a:gd name="T66" fmla="*/ 1 w 57"/>
                <a:gd name="T67" fmla="*/ 7 h 74"/>
                <a:gd name="T68" fmla="*/ 0 w 57"/>
                <a:gd name="T69" fmla="*/ 10 h 74"/>
                <a:gd name="T70" fmla="*/ 0 w 57"/>
                <a:gd name="T71" fmla="*/ 12 h 74"/>
                <a:gd name="T72" fmla="*/ 0 w 57"/>
                <a:gd name="T73" fmla="*/ 14 h 74"/>
                <a:gd name="T74" fmla="*/ 0 w 57"/>
                <a:gd name="T75" fmla="*/ 14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4"/>
                <a:gd name="T116" fmla="*/ 57 w 57"/>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4">
                  <a:moveTo>
                    <a:pt x="0" y="40"/>
                  </a:moveTo>
                  <a:lnTo>
                    <a:pt x="0" y="40"/>
                  </a:lnTo>
                  <a:lnTo>
                    <a:pt x="1" y="48"/>
                  </a:lnTo>
                  <a:lnTo>
                    <a:pt x="4" y="55"/>
                  </a:lnTo>
                  <a:lnTo>
                    <a:pt x="7" y="60"/>
                  </a:lnTo>
                  <a:lnTo>
                    <a:pt x="12" y="66"/>
                  </a:lnTo>
                  <a:lnTo>
                    <a:pt x="16" y="70"/>
                  </a:lnTo>
                  <a:lnTo>
                    <a:pt x="21" y="72"/>
                  </a:lnTo>
                  <a:lnTo>
                    <a:pt x="27" y="74"/>
                  </a:lnTo>
                  <a:lnTo>
                    <a:pt x="33" y="74"/>
                  </a:lnTo>
                  <a:lnTo>
                    <a:pt x="39" y="72"/>
                  </a:lnTo>
                  <a:lnTo>
                    <a:pt x="44" y="70"/>
                  </a:lnTo>
                  <a:lnTo>
                    <a:pt x="48" y="66"/>
                  </a:lnTo>
                  <a:lnTo>
                    <a:pt x="52" y="60"/>
                  </a:lnTo>
                  <a:lnTo>
                    <a:pt x="55" y="55"/>
                  </a:lnTo>
                  <a:lnTo>
                    <a:pt x="56" y="48"/>
                  </a:lnTo>
                  <a:lnTo>
                    <a:pt x="57" y="40"/>
                  </a:lnTo>
                  <a:lnTo>
                    <a:pt x="57" y="33"/>
                  </a:lnTo>
                  <a:lnTo>
                    <a:pt x="56" y="25"/>
                  </a:lnTo>
                  <a:lnTo>
                    <a:pt x="53" y="19"/>
                  </a:lnTo>
                  <a:lnTo>
                    <a:pt x="49" y="13"/>
                  </a:lnTo>
                  <a:lnTo>
                    <a:pt x="45" y="8"/>
                  </a:lnTo>
                  <a:lnTo>
                    <a:pt x="40" y="4"/>
                  </a:lnTo>
                  <a:lnTo>
                    <a:pt x="35" y="1"/>
                  </a:lnTo>
                  <a:lnTo>
                    <a:pt x="29" y="0"/>
                  </a:lnTo>
                  <a:lnTo>
                    <a:pt x="24" y="0"/>
                  </a:lnTo>
                  <a:lnTo>
                    <a:pt x="19" y="1"/>
                  </a:lnTo>
                  <a:lnTo>
                    <a:pt x="13" y="5"/>
                  </a:lnTo>
                  <a:lnTo>
                    <a:pt x="8" y="9"/>
                  </a:lnTo>
                  <a:lnTo>
                    <a:pt x="5" y="13"/>
                  </a:lnTo>
                  <a:lnTo>
                    <a:pt x="2" y="20"/>
                  </a:lnTo>
                  <a:lnTo>
                    <a:pt x="0" y="27"/>
                  </a:lnTo>
                  <a:lnTo>
                    <a:pt x="0" y="33"/>
                  </a:lnTo>
                  <a:lnTo>
                    <a:pt x="0" y="40"/>
                  </a:lnTo>
                  <a:close/>
                </a:path>
              </a:pathLst>
            </a:custGeom>
            <a:solidFill>
              <a:srgbClr val="000000"/>
            </a:solidFill>
            <a:ln w="9525">
              <a:noFill/>
              <a:round/>
              <a:headEnd/>
              <a:tailEnd/>
            </a:ln>
          </p:spPr>
          <p:txBody>
            <a:bodyPr/>
            <a:lstStyle/>
            <a:p>
              <a:endParaRPr lang="fr-FR"/>
            </a:p>
          </p:txBody>
        </p:sp>
        <p:sp>
          <p:nvSpPr>
            <p:cNvPr id="22603" name="Freeform 227"/>
            <p:cNvSpPr>
              <a:spLocks/>
            </p:cNvSpPr>
            <p:nvPr/>
          </p:nvSpPr>
          <p:spPr bwMode="auto">
            <a:xfrm flipH="1">
              <a:off x="546" y="3645"/>
              <a:ext cx="10" cy="10"/>
            </a:xfrm>
            <a:custGeom>
              <a:avLst/>
              <a:gdLst>
                <a:gd name="T0" fmla="*/ 6 w 18"/>
                <a:gd name="T1" fmla="*/ 3 h 17"/>
                <a:gd name="T2" fmla="*/ 6 w 18"/>
                <a:gd name="T3" fmla="*/ 3 h 17"/>
                <a:gd name="T4" fmla="*/ 5 w 18"/>
                <a:gd name="T5" fmla="*/ 4 h 17"/>
                <a:gd name="T6" fmla="*/ 4 w 18"/>
                <a:gd name="T7" fmla="*/ 5 h 17"/>
                <a:gd name="T8" fmla="*/ 4 w 18"/>
                <a:gd name="T9" fmla="*/ 6 h 17"/>
                <a:gd name="T10" fmla="*/ 3 w 18"/>
                <a:gd name="T11" fmla="*/ 6 h 17"/>
                <a:gd name="T12" fmla="*/ 3 w 18"/>
                <a:gd name="T13" fmla="*/ 6 h 17"/>
                <a:gd name="T14" fmla="*/ 2 w 18"/>
                <a:gd name="T15" fmla="*/ 5 h 17"/>
                <a:gd name="T16" fmla="*/ 1 w 18"/>
                <a:gd name="T17" fmla="*/ 5 h 17"/>
                <a:gd name="T18" fmla="*/ 1 w 18"/>
                <a:gd name="T19" fmla="*/ 4 h 17"/>
                <a:gd name="T20" fmla="*/ 0 w 18"/>
                <a:gd name="T21" fmla="*/ 3 h 17"/>
                <a:gd name="T22" fmla="*/ 0 w 18"/>
                <a:gd name="T23" fmla="*/ 3 h 17"/>
                <a:gd name="T24" fmla="*/ 1 w 18"/>
                <a:gd name="T25" fmla="*/ 2 h 17"/>
                <a:gd name="T26" fmla="*/ 1 w 18"/>
                <a:gd name="T27" fmla="*/ 1 h 17"/>
                <a:gd name="T28" fmla="*/ 2 w 18"/>
                <a:gd name="T29" fmla="*/ 1 h 17"/>
                <a:gd name="T30" fmla="*/ 3 w 18"/>
                <a:gd name="T31" fmla="*/ 0 h 17"/>
                <a:gd name="T32" fmla="*/ 3 w 18"/>
                <a:gd name="T33" fmla="*/ 0 h 17"/>
                <a:gd name="T34" fmla="*/ 4 w 18"/>
                <a:gd name="T35" fmla="*/ 1 h 17"/>
                <a:gd name="T36" fmla="*/ 4 w 18"/>
                <a:gd name="T37" fmla="*/ 1 h 17"/>
                <a:gd name="T38" fmla="*/ 5 w 18"/>
                <a:gd name="T39" fmla="*/ 2 h 17"/>
                <a:gd name="T40" fmla="*/ 6 w 18"/>
                <a:gd name="T41" fmla="*/ 3 h 17"/>
                <a:gd name="T42" fmla="*/ 6 w 18"/>
                <a:gd name="T43" fmla="*/ 3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8" y="9"/>
                  </a:moveTo>
                  <a:lnTo>
                    <a:pt x="18" y="9"/>
                  </a:lnTo>
                  <a:lnTo>
                    <a:pt x="17" y="12"/>
                  </a:lnTo>
                  <a:lnTo>
                    <a:pt x="15" y="14"/>
                  </a:lnTo>
                  <a:lnTo>
                    <a:pt x="13" y="17"/>
                  </a:lnTo>
                  <a:lnTo>
                    <a:pt x="9" y="17"/>
                  </a:lnTo>
                  <a:lnTo>
                    <a:pt x="6" y="16"/>
                  </a:lnTo>
                  <a:lnTo>
                    <a:pt x="3" y="14"/>
                  </a:lnTo>
                  <a:lnTo>
                    <a:pt x="2" y="12"/>
                  </a:lnTo>
                  <a:lnTo>
                    <a:pt x="0" y="9"/>
                  </a:lnTo>
                  <a:lnTo>
                    <a:pt x="2" y="5"/>
                  </a:lnTo>
                  <a:lnTo>
                    <a:pt x="3" y="2"/>
                  </a:lnTo>
                  <a:lnTo>
                    <a:pt x="6" y="1"/>
                  </a:lnTo>
                  <a:lnTo>
                    <a:pt x="10" y="0"/>
                  </a:lnTo>
                  <a:lnTo>
                    <a:pt x="13" y="1"/>
                  </a:lnTo>
                  <a:lnTo>
                    <a:pt x="15" y="2"/>
                  </a:lnTo>
                  <a:lnTo>
                    <a:pt x="17" y="5"/>
                  </a:lnTo>
                  <a:lnTo>
                    <a:pt x="18" y="9"/>
                  </a:lnTo>
                  <a:close/>
                </a:path>
              </a:pathLst>
            </a:custGeom>
            <a:solidFill>
              <a:srgbClr val="FFFFFF"/>
            </a:solidFill>
            <a:ln w="9525">
              <a:noFill/>
              <a:round/>
              <a:headEnd/>
              <a:tailEnd/>
            </a:ln>
          </p:spPr>
          <p:txBody>
            <a:bodyPr/>
            <a:lstStyle/>
            <a:p>
              <a:endParaRPr lang="fr-FR"/>
            </a:p>
          </p:txBody>
        </p:sp>
        <p:sp>
          <p:nvSpPr>
            <p:cNvPr id="22604" name="Freeform 228"/>
            <p:cNvSpPr>
              <a:spLocks/>
            </p:cNvSpPr>
            <p:nvPr/>
          </p:nvSpPr>
          <p:spPr bwMode="white">
            <a:xfrm flipH="1">
              <a:off x="505" y="3586"/>
              <a:ext cx="71" cy="72"/>
            </a:xfrm>
            <a:custGeom>
              <a:avLst/>
              <a:gdLst>
                <a:gd name="T0" fmla="*/ 19 w 118"/>
                <a:gd name="T1" fmla="*/ 6 h 120"/>
                <a:gd name="T2" fmla="*/ 19 w 118"/>
                <a:gd name="T3" fmla="*/ 6 h 120"/>
                <a:gd name="T4" fmla="*/ 16 w 118"/>
                <a:gd name="T5" fmla="*/ 7 h 120"/>
                <a:gd name="T6" fmla="*/ 14 w 118"/>
                <a:gd name="T7" fmla="*/ 8 h 120"/>
                <a:gd name="T8" fmla="*/ 13 w 118"/>
                <a:gd name="T9" fmla="*/ 8 h 120"/>
                <a:gd name="T10" fmla="*/ 11 w 118"/>
                <a:gd name="T11" fmla="*/ 10 h 120"/>
                <a:gd name="T12" fmla="*/ 7 w 118"/>
                <a:gd name="T13" fmla="*/ 13 h 120"/>
                <a:gd name="T14" fmla="*/ 5 w 118"/>
                <a:gd name="T15" fmla="*/ 19 h 120"/>
                <a:gd name="T16" fmla="*/ 3 w 118"/>
                <a:gd name="T17" fmla="*/ 23 h 120"/>
                <a:gd name="T18" fmla="*/ 1 w 118"/>
                <a:gd name="T19" fmla="*/ 30 h 120"/>
                <a:gd name="T20" fmla="*/ 1 w 118"/>
                <a:gd name="T21" fmla="*/ 37 h 120"/>
                <a:gd name="T22" fmla="*/ 1 w 118"/>
                <a:gd name="T23" fmla="*/ 43 h 120"/>
                <a:gd name="T24" fmla="*/ 1 w 118"/>
                <a:gd name="T25" fmla="*/ 43 h 120"/>
                <a:gd name="T26" fmla="*/ 0 w 118"/>
                <a:gd name="T27" fmla="*/ 39 h 120"/>
                <a:gd name="T28" fmla="*/ 0 w 118"/>
                <a:gd name="T29" fmla="*/ 39 h 120"/>
                <a:gd name="T30" fmla="*/ 0 w 118"/>
                <a:gd name="T31" fmla="*/ 32 h 120"/>
                <a:gd name="T32" fmla="*/ 1 w 118"/>
                <a:gd name="T33" fmla="*/ 25 h 120"/>
                <a:gd name="T34" fmla="*/ 2 w 118"/>
                <a:gd name="T35" fmla="*/ 19 h 120"/>
                <a:gd name="T36" fmla="*/ 4 w 118"/>
                <a:gd name="T37" fmla="*/ 13 h 120"/>
                <a:gd name="T38" fmla="*/ 7 w 118"/>
                <a:gd name="T39" fmla="*/ 8 h 120"/>
                <a:gd name="T40" fmla="*/ 10 w 118"/>
                <a:gd name="T41" fmla="*/ 4 h 120"/>
                <a:gd name="T42" fmla="*/ 11 w 118"/>
                <a:gd name="T43" fmla="*/ 2 h 120"/>
                <a:gd name="T44" fmla="*/ 14 w 118"/>
                <a:gd name="T45" fmla="*/ 1 h 120"/>
                <a:gd name="T46" fmla="*/ 16 w 118"/>
                <a:gd name="T47" fmla="*/ 1 h 120"/>
                <a:gd name="T48" fmla="*/ 17 w 118"/>
                <a:gd name="T49" fmla="*/ 0 h 120"/>
                <a:gd name="T50" fmla="*/ 17 w 118"/>
                <a:gd name="T51" fmla="*/ 0 h 120"/>
                <a:gd name="T52" fmla="*/ 20 w 118"/>
                <a:gd name="T53" fmla="*/ 0 h 120"/>
                <a:gd name="T54" fmla="*/ 22 w 118"/>
                <a:gd name="T55" fmla="*/ 1 h 120"/>
                <a:gd name="T56" fmla="*/ 24 w 118"/>
                <a:gd name="T57" fmla="*/ 1 h 120"/>
                <a:gd name="T58" fmla="*/ 26 w 118"/>
                <a:gd name="T59" fmla="*/ 2 h 120"/>
                <a:gd name="T60" fmla="*/ 30 w 118"/>
                <a:gd name="T61" fmla="*/ 5 h 120"/>
                <a:gd name="T62" fmla="*/ 34 w 118"/>
                <a:gd name="T63" fmla="*/ 9 h 120"/>
                <a:gd name="T64" fmla="*/ 37 w 118"/>
                <a:gd name="T65" fmla="*/ 14 h 120"/>
                <a:gd name="T66" fmla="*/ 40 w 118"/>
                <a:gd name="T67" fmla="*/ 20 h 120"/>
                <a:gd name="T68" fmla="*/ 42 w 118"/>
                <a:gd name="T69" fmla="*/ 26 h 120"/>
                <a:gd name="T70" fmla="*/ 42 w 118"/>
                <a:gd name="T71" fmla="*/ 34 h 120"/>
                <a:gd name="T72" fmla="*/ 42 w 118"/>
                <a:gd name="T73" fmla="*/ 34 h 120"/>
                <a:gd name="T74" fmla="*/ 43 w 118"/>
                <a:gd name="T75" fmla="*/ 35 h 120"/>
                <a:gd name="T76" fmla="*/ 43 w 118"/>
                <a:gd name="T77" fmla="*/ 35 h 120"/>
                <a:gd name="T78" fmla="*/ 41 w 118"/>
                <a:gd name="T79" fmla="*/ 29 h 120"/>
                <a:gd name="T80" fmla="*/ 39 w 118"/>
                <a:gd name="T81" fmla="*/ 23 h 120"/>
                <a:gd name="T82" fmla="*/ 37 w 118"/>
                <a:gd name="T83" fmla="*/ 19 h 120"/>
                <a:gd name="T84" fmla="*/ 34 w 118"/>
                <a:gd name="T85" fmla="*/ 14 h 120"/>
                <a:gd name="T86" fmla="*/ 29 w 118"/>
                <a:gd name="T87" fmla="*/ 10 h 120"/>
                <a:gd name="T88" fmla="*/ 26 w 118"/>
                <a:gd name="T89" fmla="*/ 8 h 120"/>
                <a:gd name="T90" fmla="*/ 24 w 118"/>
                <a:gd name="T91" fmla="*/ 7 h 120"/>
                <a:gd name="T92" fmla="*/ 22 w 118"/>
                <a:gd name="T93" fmla="*/ 7 h 120"/>
                <a:gd name="T94" fmla="*/ 20 w 118"/>
                <a:gd name="T95" fmla="*/ 6 h 120"/>
                <a:gd name="T96" fmla="*/ 19 w 118"/>
                <a:gd name="T97" fmla="*/ 6 h 120"/>
                <a:gd name="T98" fmla="*/ 19 w 118"/>
                <a:gd name="T99" fmla="*/ 6 h 1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0"/>
                <a:gd name="T152" fmla="*/ 118 w 118"/>
                <a:gd name="T153" fmla="*/ 120 h 1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0">
                  <a:moveTo>
                    <a:pt x="51" y="17"/>
                  </a:moveTo>
                  <a:lnTo>
                    <a:pt x="51" y="17"/>
                  </a:lnTo>
                  <a:lnTo>
                    <a:pt x="45" y="19"/>
                  </a:lnTo>
                  <a:lnTo>
                    <a:pt x="39" y="21"/>
                  </a:lnTo>
                  <a:lnTo>
                    <a:pt x="35" y="24"/>
                  </a:lnTo>
                  <a:lnTo>
                    <a:pt x="30" y="28"/>
                  </a:lnTo>
                  <a:lnTo>
                    <a:pt x="20" y="37"/>
                  </a:lnTo>
                  <a:lnTo>
                    <a:pt x="14" y="51"/>
                  </a:lnTo>
                  <a:lnTo>
                    <a:pt x="8" y="65"/>
                  </a:lnTo>
                  <a:lnTo>
                    <a:pt x="4" y="83"/>
                  </a:lnTo>
                  <a:lnTo>
                    <a:pt x="3" y="102"/>
                  </a:lnTo>
                  <a:lnTo>
                    <a:pt x="3" y="120"/>
                  </a:lnTo>
                  <a:lnTo>
                    <a:pt x="0" y="108"/>
                  </a:lnTo>
                  <a:lnTo>
                    <a:pt x="0" y="88"/>
                  </a:lnTo>
                  <a:lnTo>
                    <a:pt x="2" y="68"/>
                  </a:lnTo>
                  <a:lnTo>
                    <a:pt x="6" y="51"/>
                  </a:lnTo>
                  <a:lnTo>
                    <a:pt x="11" y="35"/>
                  </a:lnTo>
                  <a:lnTo>
                    <a:pt x="18" y="21"/>
                  </a:lnTo>
                  <a:lnTo>
                    <a:pt x="27" y="10"/>
                  </a:lnTo>
                  <a:lnTo>
                    <a:pt x="32" y="6"/>
                  </a:lnTo>
                  <a:lnTo>
                    <a:pt x="38" y="4"/>
                  </a:lnTo>
                  <a:lnTo>
                    <a:pt x="43" y="1"/>
                  </a:lnTo>
                  <a:lnTo>
                    <a:pt x="49" y="0"/>
                  </a:lnTo>
                  <a:lnTo>
                    <a:pt x="55" y="0"/>
                  </a:lnTo>
                  <a:lnTo>
                    <a:pt x="61" y="1"/>
                  </a:lnTo>
                  <a:lnTo>
                    <a:pt x="66" y="2"/>
                  </a:lnTo>
                  <a:lnTo>
                    <a:pt x="73" y="5"/>
                  </a:lnTo>
                  <a:lnTo>
                    <a:pt x="83" y="13"/>
                  </a:lnTo>
                  <a:lnTo>
                    <a:pt x="93" y="25"/>
                  </a:lnTo>
                  <a:lnTo>
                    <a:pt x="102" y="39"/>
                  </a:lnTo>
                  <a:lnTo>
                    <a:pt x="109" y="55"/>
                  </a:lnTo>
                  <a:lnTo>
                    <a:pt x="114" y="73"/>
                  </a:lnTo>
                  <a:lnTo>
                    <a:pt x="117" y="94"/>
                  </a:lnTo>
                  <a:lnTo>
                    <a:pt x="118" y="99"/>
                  </a:lnTo>
                  <a:lnTo>
                    <a:pt x="113" y="81"/>
                  </a:lnTo>
                  <a:lnTo>
                    <a:pt x="108" y="65"/>
                  </a:lnTo>
                  <a:lnTo>
                    <a:pt x="101" y="51"/>
                  </a:lnTo>
                  <a:lnTo>
                    <a:pt x="93" y="39"/>
                  </a:lnTo>
                  <a:lnTo>
                    <a:pt x="82" y="29"/>
                  </a:lnTo>
                  <a:lnTo>
                    <a:pt x="73" y="23"/>
                  </a:lnTo>
                  <a:lnTo>
                    <a:pt x="67" y="20"/>
                  </a:lnTo>
                  <a:lnTo>
                    <a:pt x="62" y="19"/>
                  </a:lnTo>
                  <a:lnTo>
                    <a:pt x="57" y="17"/>
                  </a:lnTo>
                  <a:lnTo>
                    <a:pt x="51" y="17"/>
                  </a:lnTo>
                  <a:close/>
                </a:path>
              </a:pathLst>
            </a:custGeom>
            <a:solidFill>
              <a:srgbClr val="E6E6E6"/>
            </a:solidFill>
            <a:ln w="9525">
              <a:noFill/>
              <a:round/>
              <a:headEnd/>
              <a:tailEnd/>
            </a:ln>
          </p:spPr>
          <p:txBody>
            <a:bodyPr/>
            <a:lstStyle/>
            <a:p>
              <a:endParaRPr lang="fr-FR"/>
            </a:p>
          </p:txBody>
        </p:sp>
        <p:sp>
          <p:nvSpPr>
            <p:cNvPr id="22605" name="Freeform 229"/>
            <p:cNvSpPr>
              <a:spLocks/>
            </p:cNvSpPr>
            <p:nvPr/>
          </p:nvSpPr>
          <p:spPr bwMode="white">
            <a:xfrm flipH="1">
              <a:off x="496" y="3685"/>
              <a:ext cx="76" cy="36"/>
            </a:xfrm>
            <a:custGeom>
              <a:avLst/>
              <a:gdLst>
                <a:gd name="T0" fmla="*/ 0 w 127"/>
                <a:gd name="T1" fmla="*/ 14 h 62"/>
                <a:gd name="T2" fmla="*/ 0 w 127"/>
                <a:gd name="T3" fmla="*/ 14 h 62"/>
                <a:gd name="T4" fmla="*/ 1 w 127"/>
                <a:gd name="T5" fmla="*/ 12 h 62"/>
                <a:gd name="T6" fmla="*/ 1 w 127"/>
                <a:gd name="T7" fmla="*/ 10 h 62"/>
                <a:gd name="T8" fmla="*/ 3 w 127"/>
                <a:gd name="T9" fmla="*/ 8 h 62"/>
                <a:gd name="T10" fmla="*/ 5 w 127"/>
                <a:gd name="T11" fmla="*/ 5 h 62"/>
                <a:gd name="T12" fmla="*/ 8 w 127"/>
                <a:gd name="T13" fmla="*/ 3 h 62"/>
                <a:gd name="T14" fmla="*/ 11 w 127"/>
                <a:gd name="T15" fmla="*/ 2 h 62"/>
                <a:gd name="T16" fmla="*/ 14 w 127"/>
                <a:gd name="T17" fmla="*/ 1 h 62"/>
                <a:gd name="T18" fmla="*/ 17 w 127"/>
                <a:gd name="T19" fmla="*/ 1 h 62"/>
                <a:gd name="T20" fmla="*/ 17 w 127"/>
                <a:gd name="T21" fmla="*/ 1 h 62"/>
                <a:gd name="T22" fmla="*/ 29 w 127"/>
                <a:gd name="T23" fmla="*/ 0 h 62"/>
                <a:gd name="T24" fmla="*/ 32 w 127"/>
                <a:gd name="T25" fmla="*/ 0 h 62"/>
                <a:gd name="T26" fmla="*/ 35 w 127"/>
                <a:gd name="T27" fmla="*/ 1 h 62"/>
                <a:gd name="T28" fmla="*/ 35 w 127"/>
                <a:gd name="T29" fmla="*/ 1 h 62"/>
                <a:gd name="T30" fmla="*/ 39 w 127"/>
                <a:gd name="T31" fmla="*/ 2 h 62"/>
                <a:gd name="T32" fmla="*/ 42 w 127"/>
                <a:gd name="T33" fmla="*/ 3 h 62"/>
                <a:gd name="T34" fmla="*/ 45 w 127"/>
                <a:gd name="T35" fmla="*/ 5 h 62"/>
                <a:gd name="T36" fmla="*/ 45 w 127"/>
                <a:gd name="T37" fmla="*/ 5 h 62"/>
                <a:gd name="T38" fmla="*/ 45 w 127"/>
                <a:gd name="T39" fmla="*/ 8 h 62"/>
                <a:gd name="T40" fmla="*/ 41 w 127"/>
                <a:gd name="T41" fmla="*/ 12 h 62"/>
                <a:gd name="T42" fmla="*/ 39 w 127"/>
                <a:gd name="T43" fmla="*/ 14 h 62"/>
                <a:gd name="T44" fmla="*/ 37 w 127"/>
                <a:gd name="T45" fmla="*/ 16 h 62"/>
                <a:gd name="T46" fmla="*/ 33 w 127"/>
                <a:gd name="T47" fmla="*/ 18 h 62"/>
                <a:gd name="T48" fmla="*/ 30 w 127"/>
                <a:gd name="T49" fmla="*/ 19 h 62"/>
                <a:gd name="T50" fmla="*/ 30 w 127"/>
                <a:gd name="T51" fmla="*/ 19 h 62"/>
                <a:gd name="T52" fmla="*/ 23 w 127"/>
                <a:gd name="T53" fmla="*/ 20 h 62"/>
                <a:gd name="T54" fmla="*/ 19 w 127"/>
                <a:gd name="T55" fmla="*/ 21 h 62"/>
                <a:gd name="T56" fmla="*/ 15 w 127"/>
                <a:gd name="T57" fmla="*/ 21 h 62"/>
                <a:gd name="T58" fmla="*/ 11 w 127"/>
                <a:gd name="T59" fmla="*/ 20 h 62"/>
                <a:gd name="T60" fmla="*/ 11 w 127"/>
                <a:gd name="T61" fmla="*/ 20 h 62"/>
                <a:gd name="T62" fmla="*/ 3 w 127"/>
                <a:gd name="T63" fmla="*/ 16 h 62"/>
                <a:gd name="T64" fmla="*/ 0 w 127"/>
                <a:gd name="T65" fmla="*/ 14 h 62"/>
                <a:gd name="T66" fmla="*/ 0 w 127"/>
                <a:gd name="T67" fmla="*/ 14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7"/>
                <a:gd name="T103" fmla="*/ 0 h 62"/>
                <a:gd name="T104" fmla="*/ 127 w 127"/>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7" h="62">
                  <a:moveTo>
                    <a:pt x="0" y="42"/>
                  </a:moveTo>
                  <a:lnTo>
                    <a:pt x="0" y="42"/>
                  </a:lnTo>
                  <a:lnTo>
                    <a:pt x="1" y="36"/>
                  </a:lnTo>
                  <a:lnTo>
                    <a:pt x="4" y="31"/>
                  </a:lnTo>
                  <a:lnTo>
                    <a:pt x="8" y="24"/>
                  </a:lnTo>
                  <a:lnTo>
                    <a:pt x="13" y="16"/>
                  </a:lnTo>
                  <a:lnTo>
                    <a:pt x="21" y="11"/>
                  </a:lnTo>
                  <a:lnTo>
                    <a:pt x="32" y="6"/>
                  </a:lnTo>
                  <a:lnTo>
                    <a:pt x="39" y="4"/>
                  </a:lnTo>
                  <a:lnTo>
                    <a:pt x="46" y="3"/>
                  </a:lnTo>
                  <a:lnTo>
                    <a:pt x="82" y="0"/>
                  </a:lnTo>
                  <a:lnTo>
                    <a:pt x="91" y="0"/>
                  </a:lnTo>
                  <a:lnTo>
                    <a:pt x="99" y="3"/>
                  </a:lnTo>
                  <a:lnTo>
                    <a:pt x="110" y="6"/>
                  </a:lnTo>
                  <a:lnTo>
                    <a:pt x="119" y="10"/>
                  </a:lnTo>
                  <a:lnTo>
                    <a:pt x="127" y="15"/>
                  </a:lnTo>
                  <a:lnTo>
                    <a:pt x="125" y="22"/>
                  </a:lnTo>
                  <a:lnTo>
                    <a:pt x="115" y="34"/>
                  </a:lnTo>
                  <a:lnTo>
                    <a:pt x="110" y="42"/>
                  </a:lnTo>
                  <a:lnTo>
                    <a:pt x="102" y="48"/>
                  </a:lnTo>
                  <a:lnTo>
                    <a:pt x="92" y="54"/>
                  </a:lnTo>
                  <a:lnTo>
                    <a:pt x="83" y="57"/>
                  </a:lnTo>
                  <a:lnTo>
                    <a:pt x="66" y="61"/>
                  </a:lnTo>
                  <a:lnTo>
                    <a:pt x="52" y="62"/>
                  </a:lnTo>
                  <a:lnTo>
                    <a:pt x="42" y="62"/>
                  </a:lnTo>
                  <a:lnTo>
                    <a:pt x="31" y="58"/>
                  </a:lnTo>
                  <a:lnTo>
                    <a:pt x="9" y="47"/>
                  </a:lnTo>
                  <a:lnTo>
                    <a:pt x="0" y="42"/>
                  </a:lnTo>
                  <a:close/>
                </a:path>
              </a:pathLst>
            </a:custGeom>
            <a:solidFill>
              <a:srgbClr val="F7F719"/>
            </a:solidFill>
            <a:ln w="9525">
              <a:noFill/>
              <a:round/>
              <a:headEnd/>
              <a:tailEnd/>
            </a:ln>
          </p:spPr>
          <p:txBody>
            <a:bodyPr/>
            <a:lstStyle/>
            <a:p>
              <a:endParaRPr lang="fr-FR"/>
            </a:p>
          </p:txBody>
        </p:sp>
        <p:sp>
          <p:nvSpPr>
            <p:cNvPr id="22606" name="Freeform 230"/>
            <p:cNvSpPr>
              <a:spLocks/>
            </p:cNvSpPr>
            <p:nvPr/>
          </p:nvSpPr>
          <p:spPr bwMode="black">
            <a:xfrm flipH="1">
              <a:off x="495" y="3683"/>
              <a:ext cx="82" cy="24"/>
            </a:xfrm>
            <a:custGeom>
              <a:avLst/>
              <a:gdLst>
                <a:gd name="T0" fmla="*/ 49 w 137"/>
                <a:gd name="T1" fmla="*/ 6 h 42"/>
                <a:gd name="T2" fmla="*/ 49 w 137"/>
                <a:gd name="T3" fmla="*/ 6 h 42"/>
                <a:gd name="T4" fmla="*/ 48 w 137"/>
                <a:gd name="T5" fmla="*/ 5 h 42"/>
                <a:gd name="T6" fmla="*/ 44 w 137"/>
                <a:gd name="T7" fmla="*/ 3 h 42"/>
                <a:gd name="T8" fmla="*/ 38 w 137"/>
                <a:gd name="T9" fmla="*/ 2 h 42"/>
                <a:gd name="T10" fmla="*/ 35 w 137"/>
                <a:gd name="T11" fmla="*/ 1 h 42"/>
                <a:gd name="T12" fmla="*/ 32 w 137"/>
                <a:gd name="T13" fmla="*/ 1 h 42"/>
                <a:gd name="T14" fmla="*/ 28 w 137"/>
                <a:gd name="T15" fmla="*/ 0 h 42"/>
                <a:gd name="T16" fmla="*/ 24 w 137"/>
                <a:gd name="T17" fmla="*/ 0 h 42"/>
                <a:gd name="T18" fmla="*/ 20 w 137"/>
                <a:gd name="T19" fmla="*/ 1 h 42"/>
                <a:gd name="T20" fmla="*/ 16 w 137"/>
                <a:gd name="T21" fmla="*/ 2 h 42"/>
                <a:gd name="T22" fmla="*/ 11 w 137"/>
                <a:gd name="T23" fmla="*/ 3 h 42"/>
                <a:gd name="T24" fmla="*/ 8 w 137"/>
                <a:gd name="T25" fmla="*/ 6 h 42"/>
                <a:gd name="T26" fmla="*/ 4 w 137"/>
                <a:gd name="T27" fmla="*/ 9 h 42"/>
                <a:gd name="T28" fmla="*/ 0 w 137"/>
                <a:gd name="T29" fmla="*/ 14 h 42"/>
                <a:gd name="T30" fmla="*/ 0 w 137"/>
                <a:gd name="T31" fmla="*/ 14 h 42"/>
                <a:gd name="T32" fmla="*/ 1 w 137"/>
                <a:gd name="T33" fmla="*/ 13 h 42"/>
                <a:gd name="T34" fmla="*/ 3 w 137"/>
                <a:gd name="T35" fmla="*/ 11 h 42"/>
                <a:gd name="T36" fmla="*/ 6 w 137"/>
                <a:gd name="T37" fmla="*/ 9 h 42"/>
                <a:gd name="T38" fmla="*/ 11 w 137"/>
                <a:gd name="T39" fmla="*/ 6 h 42"/>
                <a:gd name="T40" fmla="*/ 14 w 137"/>
                <a:gd name="T41" fmla="*/ 5 h 42"/>
                <a:gd name="T42" fmla="*/ 19 w 137"/>
                <a:gd name="T43" fmla="*/ 4 h 42"/>
                <a:gd name="T44" fmla="*/ 22 w 137"/>
                <a:gd name="T45" fmla="*/ 3 h 42"/>
                <a:gd name="T46" fmla="*/ 26 w 137"/>
                <a:gd name="T47" fmla="*/ 3 h 42"/>
                <a:gd name="T48" fmla="*/ 32 w 137"/>
                <a:gd name="T49" fmla="*/ 3 h 42"/>
                <a:gd name="T50" fmla="*/ 37 w 137"/>
                <a:gd name="T51" fmla="*/ 3 h 42"/>
                <a:gd name="T52" fmla="*/ 42 w 137"/>
                <a:gd name="T53" fmla="*/ 5 h 42"/>
                <a:gd name="T54" fmla="*/ 49 w 137"/>
                <a:gd name="T55" fmla="*/ 6 h 42"/>
                <a:gd name="T56" fmla="*/ 49 w 137"/>
                <a:gd name="T57" fmla="*/ 6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2"/>
                <a:gd name="T89" fmla="*/ 137 w 13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2">
                  <a:moveTo>
                    <a:pt x="137" y="18"/>
                  </a:moveTo>
                  <a:lnTo>
                    <a:pt x="137" y="18"/>
                  </a:lnTo>
                  <a:lnTo>
                    <a:pt x="133" y="16"/>
                  </a:lnTo>
                  <a:lnTo>
                    <a:pt x="123" y="11"/>
                  </a:lnTo>
                  <a:lnTo>
                    <a:pt x="107" y="6"/>
                  </a:lnTo>
                  <a:lnTo>
                    <a:pt x="98" y="3"/>
                  </a:lnTo>
                  <a:lnTo>
                    <a:pt x="88" y="2"/>
                  </a:lnTo>
                  <a:lnTo>
                    <a:pt x="78" y="0"/>
                  </a:lnTo>
                  <a:lnTo>
                    <a:pt x="67" y="0"/>
                  </a:lnTo>
                  <a:lnTo>
                    <a:pt x="55" y="3"/>
                  </a:lnTo>
                  <a:lnTo>
                    <a:pt x="44" y="6"/>
                  </a:lnTo>
                  <a:lnTo>
                    <a:pt x="32" y="11"/>
                  </a:lnTo>
                  <a:lnTo>
                    <a:pt x="21" y="19"/>
                  </a:lnTo>
                  <a:lnTo>
                    <a:pt x="11" y="28"/>
                  </a:lnTo>
                  <a:lnTo>
                    <a:pt x="0" y="42"/>
                  </a:lnTo>
                  <a:lnTo>
                    <a:pt x="3" y="39"/>
                  </a:lnTo>
                  <a:lnTo>
                    <a:pt x="8" y="34"/>
                  </a:lnTo>
                  <a:lnTo>
                    <a:pt x="17" y="27"/>
                  </a:lnTo>
                  <a:lnTo>
                    <a:pt x="32" y="19"/>
                  </a:lnTo>
                  <a:lnTo>
                    <a:pt x="40" y="15"/>
                  </a:lnTo>
                  <a:lnTo>
                    <a:pt x="51" y="12"/>
                  </a:lnTo>
                  <a:lnTo>
                    <a:pt x="62" y="10"/>
                  </a:lnTo>
                  <a:lnTo>
                    <a:pt x="74" y="10"/>
                  </a:lnTo>
                  <a:lnTo>
                    <a:pt x="88" y="10"/>
                  </a:lnTo>
                  <a:lnTo>
                    <a:pt x="103" y="11"/>
                  </a:lnTo>
                  <a:lnTo>
                    <a:pt x="119" y="14"/>
                  </a:lnTo>
                  <a:lnTo>
                    <a:pt x="137" y="18"/>
                  </a:lnTo>
                  <a:close/>
                </a:path>
              </a:pathLst>
            </a:custGeom>
            <a:solidFill>
              <a:srgbClr val="FFA600"/>
            </a:solidFill>
            <a:ln w="9525">
              <a:noFill/>
              <a:round/>
              <a:headEnd/>
              <a:tailEnd/>
            </a:ln>
          </p:spPr>
          <p:txBody>
            <a:bodyPr/>
            <a:lstStyle/>
            <a:p>
              <a:endParaRPr lang="fr-FR"/>
            </a:p>
          </p:txBody>
        </p:sp>
        <p:sp>
          <p:nvSpPr>
            <p:cNvPr id="22607" name="Freeform 231"/>
            <p:cNvSpPr>
              <a:spLocks/>
            </p:cNvSpPr>
            <p:nvPr/>
          </p:nvSpPr>
          <p:spPr bwMode="white">
            <a:xfrm flipH="1">
              <a:off x="518" y="3691"/>
              <a:ext cx="38" cy="25"/>
            </a:xfrm>
            <a:custGeom>
              <a:avLst/>
              <a:gdLst>
                <a:gd name="T0" fmla="*/ 0 w 63"/>
                <a:gd name="T1" fmla="*/ 9 h 41"/>
                <a:gd name="T2" fmla="*/ 0 w 63"/>
                <a:gd name="T3" fmla="*/ 9 h 41"/>
                <a:gd name="T4" fmla="*/ 1 w 63"/>
                <a:gd name="T5" fmla="*/ 11 h 41"/>
                <a:gd name="T6" fmla="*/ 1 w 63"/>
                <a:gd name="T7" fmla="*/ 12 h 41"/>
                <a:gd name="T8" fmla="*/ 2 w 63"/>
                <a:gd name="T9" fmla="*/ 13 h 41"/>
                <a:gd name="T10" fmla="*/ 4 w 63"/>
                <a:gd name="T11" fmla="*/ 15 h 41"/>
                <a:gd name="T12" fmla="*/ 6 w 63"/>
                <a:gd name="T13" fmla="*/ 15 h 41"/>
                <a:gd name="T14" fmla="*/ 8 w 63"/>
                <a:gd name="T15" fmla="*/ 15 h 41"/>
                <a:gd name="T16" fmla="*/ 10 w 63"/>
                <a:gd name="T17" fmla="*/ 15 h 41"/>
                <a:gd name="T18" fmla="*/ 13 w 63"/>
                <a:gd name="T19" fmla="*/ 15 h 41"/>
                <a:gd name="T20" fmla="*/ 13 w 63"/>
                <a:gd name="T21" fmla="*/ 15 h 41"/>
                <a:gd name="T22" fmla="*/ 15 w 63"/>
                <a:gd name="T23" fmla="*/ 15 h 41"/>
                <a:gd name="T24" fmla="*/ 17 w 63"/>
                <a:gd name="T25" fmla="*/ 14 h 41"/>
                <a:gd name="T26" fmla="*/ 19 w 63"/>
                <a:gd name="T27" fmla="*/ 13 h 41"/>
                <a:gd name="T28" fmla="*/ 21 w 63"/>
                <a:gd name="T29" fmla="*/ 12 h 41"/>
                <a:gd name="T30" fmla="*/ 22 w 63"/>
                <a:gd name="T31" fmla="*/ 10 h 41"/>
                <a:gd name="T32" fmla="*/ 22 w 63"/>
                <a:gd name="T33" fmla="*/ 9 h 41"/>
                <a:gd name="T34" fmla="*/ 23 w 63"/>
                <a:gd name="T35" fmla="*/ 7 h 41"/>
                <a:gd name="T36" fmla="*/ 23 w 63"/>
                <a:gd name="T37" fmla="*/ 6 h 41"/>
                <a:gd name="T38" fmla="*/ 23 w 63"/>
                <a:gd name="T39" fmla="*/ 6 h 41"/>
                <a:gd name="T40" fmla="*/ 22 w 63"/>
                <a:gd name="T41" fmla="*/ 4 h 41"/>
                <a:gd name="T42" fmla="*/ 22 w 63"/>
                <a:gd name="T43" fmla="*/ 3 h 41"/>
                <a:gd name="T44" fmla="*/ 21 w 63"/>
                <a:gd name="T45" fmla="*/ 2 h 41"/>
                <a:gd name="T46" fmla="*/ 19 w 63"/>
                <a:gd name="T47" fmla="*/ 1 h 41"/>
                <a:gd name="T48" fmla="*/ 17 w 63"/>
                <a:gd name="T49" fmla="*/ 1 h 41"/>
                <a:gd name="T50" fmla="*/ 15 w 63"/>
                <a:gd name="T51" fmla="*/ 0 h 41"/>
                <a:gd name="T52" fmla="*/ 13 w 63"/>
                <a:gd name="T53" fmla="*/ 0 h 41"/>
                <a:gd name="T54" fmla="*/ 10 w 63"/>
                <a:gd name="T55" fmla="*/ 1 h 41"/>
                <a:gd name="T56" fmla="*/ 10 w 63"/>
                <a:gd name="T57" fmla="*/ 1 h 41"/>
                <a:gd name="T58" fmla="*/ 8 w 63"/>
                <a:gd name="T59" fmla="*/ 1 h 41"/>
                <a:gd name="T60" fmla="*/ 6 w 63"/>
                <a:gd name="T61" fmla="*/ 1 h 41"/>
                <a:gd name="T62" fmla="*/ 4 w 63"/>
                <a:gd name="T63" fmla="*/ 2 h 41"/>
                <a:gd name="T64" fmla="*/ 2 w 63"/>
                <a:gd name="T65" fmla="*/ 4 h 41"/>
                <a:gd name="T66" fmla="*/ 1 w 63"/>
                <a:gd name="T67" fmla="*/ 5 h 41"/>
                <a:gd name="T68" fmla="*/ 1 w 63"/>
                <a:gd name="T69" fmla="*/ 6 h 41"/>
                <a:gd name="T70" fmla="*/ 0 w 63"/>
                <a:gd name="T71" fmla="*/ 8 h 41"/>
                <a:gd name="T72" fmla="*/ 0 w 63"/>
                <a:gd name="T73" fmla="*/ 9 h 41"/>
                <a:gd name="T74" fmla="*/ 0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0" y="25"/>
                  </a:moveTo>
                  <a:lnTo>
                    <a:pt x="0" y="25"/>
                  </a:lnTo>
                  <a:lnTo>
                    <a:pt x="2" y="29"/>
                  </a:lnTo>
                  <a:lnTo>
                    <a:pt x="4" y="33"/>
                  </a:lnTo>
                  <a:lnTo>
                    <a:pt x="7" y="36"/>
                  </a:lnTo>
                  <a:lnTo>
                    <a:pt x="11" y="39"/>
                  </a:lnTo>
                  <a:lnTo>
                    <a:pt x="17" y="40"/>
                  </a:lnTo>
                  <a:lnTo>
                    <a:pt x="22" y="41"/>
                  </a:lnTo>
                  <a:lnTo>
                    <a:pt x="29" y="41"/>
                  </a:lnTo>
                  <a:lnTo>
                    <a:pt x="35" y="41"/>
                  </a:lnTo>
                  <a:lnTo>
                    <a:pt x="41" y="40"/>
                  </a:lnTo>
                  <a:lnTo>
                    <a:pt x="47" y="37"/>
                  </a:lnTo>
                  <a:lnTo>
                    <a:pt x="51" y="35"/>
                  </a:lnTo>
                  <a:lnTo>
                    <a:pt x="57" y="32"/>
                  </a:lnTo>
                  <a:lnTo>
                    <a:pt x="59" y="28"/>
                  </a:lnTo>
                  <a:lnTo>
                    <a:pt x="62" y="24"/>
                  </a:lnTo>
                  <a:lnTo>
                    <a:pt x="63" y="20"/>
                  </a:lnTo>
                  <a:lnTo>
                    <a:pt x="63" y="16"/>
                  </a:lnTo>
                  <a:lnTo>
                    <a:pt x="62" y="12"/>
                  </a:lnTo>
                  <a:lnTo>
                    <a:pt x="59" y="8"/>
                  </a:lnTo>
                  <a:lnTo>
                    <a:pt x="57" y="5"/>
                  </a:lnTo>
                  <a:lnTo>
                    <a:pt x="51" y="3"/>
                  </a:lnTo>
                  <a:lnTo>
                    <a:pt x="47" y="1"/>
                  </a:lnTo>
                  <a:lnTo>
                    <a:pt x="41" y="0"/>
                  </a:lnTo>
                  <a:lnTo>
                    <a:pt x="35" y="0"/>
                  </a:lnTo>
                  <a:lnTo>
                    <a:pt x="29" y="1"/>
                  </a:lnTo>
                  <a:lnTo>
                    <a:pt x="22" y="3"/>
                  </a:lnTo>
                  <a:lnTo>
                    <a:pt x="17" y="4"/>
                  </a:lnTo>
                  <a:lnTo>
                    <a:pt x="11" y="7"/>
                  </a:lnTo>
                  <a:lnTo>
                    <a:pt x="7" y="11"/>
                  </a:lnTo>
                  <a:lnTo>
                    <a:pt x="4" y="13"/>
                  </a:lnTo>
                  <a:lnTo>
                    <a:pt x="2" y="17"/>
                  </a:lnTo>
                  <a:lnTo>
                    <a:pt x="0" y="21"/>
                  </a:lnTo>
                  <a:lnTo>
                    <a:pt x="0" y="25"/>
                  </a:lnTo>
                  <a:close/>
                </a:path>
              </a:pathLst>
            </a:custGeom>
            <a:solidFill>
              <a:srgbClr val="FFFA00"/>
            </a:solidFill>
            <a:ln w="9525">
              <a:noFill/>
              <a:round/>
              <a:headEnd/>
              <a:tailEnd/>
            </a:ln>
          </p:spPr>
          <p:txBody>
            <a:bodyPr/>
            <a:lstStyle/>
            <a:p>
              <a:endParaRPr lang="fr-FR"/>
            </a:p>
          </p:txBody>
        </p:sp>
        <p:sp>
          <p:nvSpPr>
            <p:cNvPr id="22608" name="Freeform 232"/>
            <p:cNvSpPr>
              <a:spLocks/>
            </p:cNvSpPr>
            <p:nvPr/>
          </p:nvSpPr>
          <p:spPr bwMode="white">
            <a:xfrm flipH="1">
              <a:off x="519" y="3692"/>
              <a:ext cx="36" cy="23"/>
            </a:xfrm>
            <a:custGeom>
              <a:avLst/>
              <a:gdLst>
                <a:gd name="T0" fmla="*/ 22 w 60"/>
                <a:gd name="T1" fmla="*/ 5 h 39"/>
                <a:gd name="T2" fmla="*/ 22 w 60"/>
                <a:gd name="T3" fmla="*/ 5 h 39"/>
                <a:gd name="T4" fmla="*/ 21 w 60"/>
                <a:gd name="T5" fmla="*/ 4 h 39"/>
                <a:gd name="T6" fmla="*/ 20 w 60"/>
                <a:gd name="T7" fmla="*/ 3 h 39"/>
                <a:gd name="T8" fmla="*/ 19 w 60"/>
                <a:gd name="T9" fmla="*/ 2 h 39"/>
                <a:gd name="T10" fmla="*/ 17 w 60"/>
                <a:gd name="T11" fmla="*/ 1 h 39"/>
                <a:gd name="T12" fmla="*/ 16 w 60"/>
                <a:gd name="T13" fmla="*/ 1 h 39"/>
                <a:gd name="T14" fmla="*/ 14 w 60"/>
                <a:gd name="T15" fmla="*/ 0 h 39"/>
                <a:gd name="T16" fmla="*/ 12 w 60"/>
                <a:gd name="T17" fmla="*/ 0 h 39"/>
                <a:gd name="T18" fmla="*/ 10 w 60"/>
                <a:gd name="T19" fmla="*/ 0 h 39"/>
                <a:gd name="T20" fmla="*/ 10 w 60"/>
                <a:gd name="T21" fmla="*/ 0 h 39"/>
                <a:gd name="T22" fmla="*/ 8 w 60"/>
                <a:gd name="T23" fmla="*/ 1 h 39"/>
                <a:gd name="T24" fmla="*/ 6 w 60"/>
                <a:gd name="T25" fmla="*/ 1 h 39"/>
                <a:gd name="T26" fmla="*/ 4 w 60"/>
                <a:gd name="T27" fmla="*/ 2 h 39"/>
                <a:gd name="T28" fmla="*/ 2 w 60"/>
                <a:gd name="T29" fmla="*/ 4 h 39"/>
                <a:gd name="T30" fmla="*/ 1 w 60"/>
                <a:gd name="T31" fmla="*/ 4 h 39"/>
                <a:gd name="T32" fmla="*/ 1 w 60"/>
                <a:gd name="T33" fmla="*/ 5 h 39"/>
                <a:gd name="T34" fmla="*/ 0 w 60"/>
                <a:gd name="T35" fmla="*/ 7 h 39"/>
                <a:gd name="T36" fmla="*/ 0 w 60"/>
                <a:gd name="T37" fmla="*/ 8 h 39"/>
                <a:gd name="T38" fmla="*/ 0 w 60"/>
                <a:gd name="T39" fmla="*/ 8 h 39"/>
                <a:gd name="T40" fmla="*/ 1 w 60"/>
                <a:gd name="T41" fmla="*/ 10 h 39"/>
                <a:gd name="T42" fmla="*/ 1 w 60"/>
                <a:gd name="T43" fmla="*/ 11 h 39"/>
                <a:gd name="T44" fmla="*/ 2 w 60"/>
                <a:gd name="T45" fmla="*/ 12 h 39"/>
                <a:gd name="T46" fmla="*/ 4 w 60"/>
                <a:gd name="T47" fmla="*/ 12 h 39"/>
                <a:gd name="T48" fmla="*/ 6 w 60"/>
                <a:gd name="T49" fmla="*/ 13 h 39"/>
                <a:gd name="T50" fmla="*/ 8 w 60"/>
                <a:gd name="T51" fmla="*/ 14 h 39"/>
                <a:gd name="T52" fmla="*/ 10 w 60"/>
                <a:gd name="T53" fmla="*/ 14 h 39"/>
                <a:gd name="T54" fmla="*/ 12 w 60"/>
                <a:gd name="T55" fmla="*/ 14 h 39"/>
                <a:gd name="T56" fmla="*/ 12 w 60"/>
                <a:gd name="T57" fmla="*/ 14 h 39"/>
                <a:gd name="T58" fmla="*/ 14 w 60"/>
                <a:gd name="T59" fmla="*/ 13 h 39"/>
                <a:gd name="T60" fmla="*/ 16 w 60"/>
                <a:gd name="T61" fmla="*/ 12 h 39"/>
                <a:gd name="T62" fmla="*/ 17 w 60"/>
                <a:gd name="T63" fmla="*/ 12 h 39"/>
                <a:gd name="T64" fmla="*/ 19 w 60"/>
                <a:gd name="T65" fmla="*/ 11 h 39"/>
                <a:gd name="T66" fmla="*/ 20 w 60"/>
                <a:gd name="T67" fmla="*/ 9 h 39"/>
                <a:gd name="T68" fmla="*/ 21 w 60"/>
                <a:gd name="T69" fmla="*/ 8 h 39"/>
                <a:gd name="T70" fmla="*/ 22 w 60"/>
                <a:gd name="T71" fmla="*/ 6 h 39"/>
                <a:gd name="T72" fmla="*/ 22 w 60"/>
                <a:gd name="T73" fmla="*/ 5 h 39"/>
                <a:gd name="T74" fmla="*/ 22 w 60"/>
                <a:gd name="T75" fmla="*/ 5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39"/>
                <a:gd name="T116" fmla="*/ 60 w 6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39">
                  <a:moveTo>
                    <a:pt x="60" y="15"/>
                  </a:moveTo>
                  <a:lnTo>
                    <a:pt x="60" y="15"/>
                  </a:lnTo>
                  <a:lnTo>
                    <a:pt x="59" y="11"/>
                  </a:lnTo>
                  <a:lnTo>
                    <a:pt x="56" y="8"/>
                  </a:lnTo>
                  <a:lnTo>
                    <a:pt x="53" y="6"/>
                  </a:lnTo>
                  <a:lnTo>
                    <a:pt x="49" y="3"/>
                  </a:lnTo>
                  <a:lnTo>
                    <a:pt x="44" y="2"/>
                  </a:lnTo>
                  <a:lnTo>
                    <a:pt x="39" y="0"/>
                  </a:lnTo>
                  <a:lnTo>
                    <a:pt x="33" y="0"/>
                  </a:lnTo>
                  <a:lnTo>
                    <a:pt x="27" y="0"/>
                  </a:lnTo>
                  <a:lnTo>
                    <a:pt x="21" y="2"/>
                  </a:lnTo>
                  <a:lnTo>
                    <a:pt x="16" y="4"/>
                  </a:lnTo>
                  <a:lnTo>
                    <a:pt x="11" y="7"/>
                  </a:lnTo>
                  <a:lnTo>
                    <a:pt x="7" y="10"/>
                  </a:lnTo>
                  <a:lnTo>
                    <a:pt x="2" y="12"/>
                  </a:lnTo>
                  <a:lnTo>
                    <a:pt x="1" y="16"/>
                  </a:lnTo>
                  <a:lnTo>
                    <a:pt x="0" y="20"/>
                  </a:lnTo>
                  <a:lnTo>
                    <a:pt x="0" y="24"/>
                  </a:lnTo>
                  <a:lnTo>
                    <a:pt x="1" y="28"/>
                  </a:lnTo>
                  <a:lnTo>
                    <a:pt x="4" y="31"/>
                  </a:lnTo>
                  <a:lnTo>
                    <a:pt x="7" y="35"/>
                  </a:lnTo>
                  <a:lnTo>
                    <a:pt x="11" y="36"/>
                  </a:lnTo>
                  <a:lnTo>
                    <a:pt x="16" y="38"/>
                  </a:lnTo>
                  <a:lnTo>
                    <a:pt x="21" y="39"/>
                  </a:lnTo>
                  <a:lnTo>
                    <a:pt x="27" y="39"/>
                  </a:lnTo>
                  <a:lnTo>
                    <a:pt x="33" y="39"/>
                  </a:lnTo>
                  <a:lnTo>
                    <a:pt x="39" y="38"/>
                  </a:lnTo>
                  <a:lnTo>
                    <a:pt x="44" y="36"/>
                  </a:lnTo>
                  <a:lnTo>
                    <a:pt x="49" y="34"/>
                  </a:lnTo>
                  <a:lnTo>
                    <a:pt x="53" y="30"/>
                  </a:lnTo>
                  <a:lnTo>
                    <a:pt x="56" y="27"/>
                  </a:lnTo>
                  <a:lnTo>
                    <a:pt x="59" y="23"/>
                  </a:lnTo>
                  <a:lnTo>
                    <a:pt x="60" y="19"/>
                  </a:lnTo>
                  <a:lnTo>
                    <a:pt x="60" y="15"/>
                  </a:lnTo>
                  <a:close/>
                </a:path>
              </a:pathLst>
            </a:custGeom>
            <a:solidFill>
              <a:srgbClr val="F7F719"/>
            </a:solidFill>
            <a:ln w="9525">
              <a:noFill/>
              <a:round/>
              <a:headEnd/>
              <a:tailEnd/>
            </a:ln>
          </p:spPr>
          <p:txBody>
            <a:bodyPr/>
            <a:lstStyle/>
            <a:p>
              <a:endParaRPr lang="fr-FR"/>
            </a:p>
          </p:txBody>
        </p:sp>
        <p:sp>
          <p:nvSpPr>
            <p:cNvPr id="22609" name="Freeform 233"/>
            <p:cNvSpPr>
              <a:spLocks/>
            </p:cNvSpPr>
            <p:nvPr/>
          </p:nvSpPr>
          <p:spPr bwMode="white">
            <a:xfrm flipH="1">
              <a:off x="521" y="3692"/>
              <a:ext cx="34" cy="23"/>
            </a:xfrm>
            <a:custGeom>
              <a:avLst/>
              <a:gdLst>
                <a:gd name="T0" fmla="*/ 20 w 58"/>
                <a:gd name="T1" fmla="*/ 5 h 37"/>
                <a:gd name="T2" fmla="*/ 20 w 58"/>
                <a:gd name="T3" fmla="*/ 5 h 37"/>
                <a:gd name="T4" fmla="*/ 19 w 58"/>
                <a:gd name="T5" fmla="*/ 4 h 37"/>
                <a:gd name="T6" fmla="*/ 19 w 58"/>
                <a:gd name="T7" fmla="*/ 2 h 37"/>
                <a:gd name="T8" fmla="*/ 18 w 58"/>
                <a:gd name="T9" fmla="*/ 1 h 37"/>
                <a:gd name="T10" fmla="*/ 16 w 58"/>
                <a:gd name="T11" fmla="*/ 1 h 37"/>
                <a:gd name="T12" fmla="*/ 13 w 58"/>
                <a:gd name="T13" fmla="*/ 0 h 37"/>
                <a:gd name="T14" fmla="*/ 9 w 58"/>
                <a:gd name="T15" fmla="*/ 0 h 37"/>
                <a:gd name="T16" fmla="*/ 9 w 58"/>
                <a:gd name="T17" fmla="*/ 0 h 37"/>
                <a:gd name="T18" fmla="*/ 5 w 58"/>
                <a:gd name="T19" fmla="*/ 1 h 37"/>
                <a:gd name="T20" fmla="*/ 2 w 58"/>
                <a:gd name="T21" fmla="*/ 3 h 37"/>
                <a:gd name="T22" fmla="*/ 1 w 58"/>
                <a:gd name="T23" fmla="*/ 4 h 37"/>
                <a:gd name="T24" fmla="*/ 1 w 58"/>
                <a:gd name="T25" fmla="*/ 6 h 37"/>
                <a:gd name="T26" fmla="*/ 0 w 58"/>
                <a:gd name="T27" fmla="*/ 7 h 37"/>
                <a:gd name="T28" fmla="*/ 0 w 58"/>
                <a:gd name="T29" fmla="*/ 9 h 37"/>
                <a:gd name="T30" fmla="*/ 0 w 58"/>
                <a:gd name="T31" fmla="*/ 9 h 37"/>
                <a:gd name="T32" fmla="*/ 1 w 58"/>
                <a:gd name="T33" fmla="*/ 10 h 37"/>
                <a:gd name="T34" fmla="*/ 1 w 58"/>
                <a:gd name="T35" fmla="*/ 11 h 37"/>
                <a:gd name="T36" fmla="*/ 2 w 58"/>
                <a:gd name="T37" fmla="*/ 12 h 37"/>
                <a:gd name="T38" fmla="*/ 4 w 58"/>
                <a:gd name="T39" fmla="*/ 13 h 37"/>
                <a:gd name="T40" fmla="*/ 7 w 58"/>
                <a:gd name="T41" fmla="*/ 14 h 37"/>
                <a:gd name="T42" fmla="*/ 11 w 58"/>
                <a:gd name="T43" fmla="*/ 14 h 37"/>
                <a:gd name="T44" fmla="*/ 11 w 58"/>
                <a:gd name="T45" fmla="*/ 14 h 37"/>
                <a:gd name="T46" fmla="*/ 15 w 58"/>
                <a:gd name="T47" fmla="*/ 13 h 37"/>
                <a:gd name="T48" fmla="*/ 18 w 58"/>
                <a:gd name="T49" fmla="*/ 11 h 37"/>
                <a:gd name="T50" fmla="*/ 19 w 58"/>
                <a:gd name="T51" fmla="*/ 10 h 37"/>
                <a:gd name="T52" fmla="*/ 19 w 58"/>
                <a:gd name="T53" fmla="*/ 8 h 37"/>
                <a:gd name="T54" fmla="*/ 20 w 58"/>
                <a:gd name="T55" fmla="*/ 7 h 37"/>
                <a:gd name="T56" fmla="*/ 20 w 58"/>
                <a:gd name="T57" fmla="*/ 5 h 37"/>
                <a:gd name="T58" fmla="*/ 20 w 58"/>
                <a:gd name="T59" fmla="*/ 5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58" y="13"/>
                  </a:moveTo>
                  <a:lnTo>
                    <a:pt x="58" y="13"/>
                  </a:lnTo>
                  <a:lnTo>
                    <a:pt x="56" y="10"/>
                  </a:lnTo>
                  <a:lnTo>
                    <a:pt x="55" y="6"/>
                  </a:lnTo>
                  <a:lnTo>
                    <a:pt x="51" y="4"/>
                  </a:lnTo>
                  <a:lnTo>
                    <a:pt x="47" y="1"/>
                  </a:lnTo>
                  <a:lnTo>
                    <a:pt x="38" y="0"/>
                  </a:lnTo>
                  <a:lnTo>
                    <a:pt x="26" y="0"/>
                  </a:lnTo>
                  <a:lnTo>
                    <a:pt x="15" y="2"/>
                  </a:lnTo>
                  <a:lnTo>
                    <a:pt x="7" y="8"/>
                  </a:lnTo>
                  <a:lnTo>
                    <a:pt x="3" y="12"/>
                  </a:lnTo>
                  <a:lnTo>
                    <a:pt x="1" y="14"/>
                  </a:lnTo>
                  <a:lnTo>
                    <a:pt x="0" y="18"/>
                  </a:lnTo>
                  <a:lnTo>
                    <a:pt x="0" y="22"/>
                  </a:lnTo>
                  <a:lnTo>
                    <a:pt x="1" y="26"/>
                  </a:lnTo>
                  <a:lnTo>
                    <a:pt x="3" y="29"/>
                  </a:lnTo>
                  <a:lnTo>
                    <a:pt x="7" y="32"/>
                  </a:lnTo>
                  <a:lnTo>
                    <a:pt x="11" y="34"/>
                  </a:lnTo>
                  <a:lnTo>
                    <a:pt x="20" y="37"/>
                  </a:lnTo>
                  <a:lnTo>
                    <a:pt x="32" y="36"/>
                  </a:lnTo>
                  <a:lnTo>
                    <a:pt x="43" y="33"/>
                  </a:lnTo>
                  <a:lnTo>
                    <a:pt x="51" y="28"/>
                  </a:lnTo>
                  <a:lnTo>
                    <a:pt x="55" y="25"/>
                  </a:lnTo>
                  <a:lnTo>
                    <a:pt x="56" y="21"/>
                  </a:lnTo>
                  <a:lnTo>
                    <a:pt x="58" y="17"/>
                  </a:lnTo>
                  <a:lnTo>
                    <a:pt x="58" y="13"/>
                  </a:lnTo>
                  <a:close/>
                </a:path>
              </a:pathLst>
            </a:custGeom>
            <a:solidFill>
              <a:srgbClr val="FFF500"/>
            </a:solidFill>
            <a:ln w="9525">
              <a:noFill/>
              <a:round/>
              <a:headEnd/>
              <a:tailEnd/>
            </a:ln>
          </p:spPr>
          <p:txBody>
            <a:bodyPr/>
            <a:lstStyle/>
            <a:p>
              <a:endParaRPr lang="fr-FR"/>
            </a:p>
          </p:txBody>
        </p:sp>
        <p:sp>
          <p:nvSpPr>
            <p:cNvPr id="22610" name="Freeform 234"/>
            <p:cNvSpPr>
              <a:spLocks/>
            </p:cNvSpPr>
            <p:nvPr/>
          </p:nvSpPr>
          <p:spPr bwMode="white">
            <a:xfrm flipH="1">
              <a:off x="521" y="3692"/>
              <a:ext cx="34" cy="22"/>
            </a:xfrm>
            <a:custGeom>
              <a:avLst/>
              <a:gdLst>
                <a:gd name="T0" fmla="*/ 21 w 55"/>
                <a:gd name="T1" fmla="*/ 5 h 36"/>
                <a:gd name="T2" fmla="*/ 21 w 55"/>
                <a:gd name="T3" fmla="*/ 5 h 36"/>
                <a:gd name="T4" fmla="*/ 20 w 55"/>
                <a:gd name="T5" fmla="*/ 4 h 36"/>
                <a:gd name="T6" fmla="*/ 20 w 55"/>
                <a:gd name="T7" fmla="*/ 2 h 36"/>
                <a:gd name="T8" fmla="*/ 19 w 55"/>
                <a:gd name="T9" fmla="*/ 2 h 36"/>
                <a:gd name="T10" fmla="*/ 17 w 55"/>
                <a:gd name="T11" fmla="*/ 1 h 36"/>
                <a:gd name="T12" fmla="*/ 14 w 55"/>
                <a:gd name="T13" fmla="*/ 0 h 36"/>
                <a:gd name="T14" fmla="*/ 9 w 55"/>
                <a:gd name="T15" fmla="*/ 0 h 36"/>
                <a:gd name="T16" fmla="*/ 9 w 55"/>
                <a:gd name="T17" fmla="*/ 0 h 36"/>
                <a:gd name="T18" fmla="*/ 6 w 55"/>
                <a:gd name="T19" fmla="*/ 1 h 36"/>
                <a:gd name="T20" fmla="*/ 2 w 55"/>
                <a:gd name="T21" fmla="*/ 3 h 36"/>
                <a:gd name="T22" fmla="*/ 1 w 55"/>
                <a:gd name="T23" fmla="*/ 4 h 36"/>
                <a:gd name="T24" fmla="*/ 0 w 55"/>
                <a:gd name="T25" fmla="*/ 6 h 36"/>
                <a:gd name="T26" fmla="*/ 0 w 55"/>
                <a:gd name="T27" fmla="*/ 7 h 36"/>
                <a:gd name="T28" fmla="*/ 0 w 55"/>
                <a:gd name="T29" fmla="*/ 8 h 36"/>
                <a:gd name="T30" fmla="*/ 0 w 55"/>
                <a:gd name="T31" fmla="*/ 8 h 36"/>
                <a:gd name="T32" fmla="*/ 0 w 55"/>
                <a:gd name="T33" fmla="*/ 9 h 36"/>
                <a:gd name="T34" fmla="*/ 1 w 55"/>
                <a:gd name="T35" fmla="*/ 11 h 36"/>
                <a:gd name="T36" fmla="*/ 2 w 55"/>
                <a:gd name="T37" fmla="*/ 12 h 36"/>
                <a:gd name="T38" fmla="*/ 4 w 55"/>
                <a:gd name="T39" fmla="*/ 12 h 36"/>
                <a:gd name="T40" fmla="*/ 7 w 55"/>
                <a:gd name="T41" fmla="*/ 13 h 36"/>
                <a:gd name="T42" fmla="*/ 12 w 55"/>
                <a:gd name="T43" fmla="*/ 13 h 36"/>
                <a:gd name="T44" fmla="*/ 12 w 55"/>
                <a:gd name="T45" fmla="*/ 13 h 36"/>
                <a:gd name="T46" fmla="*/ 15 w 55"/>
                <a:gd name="T47" fmla="*/ 12 h 36"/>
                <a:gd name="T48" fmla="*/ 19 w 55"/>
                <a:gd name="T49" fmla="*/ 10 h 36"/>
                <a:gd name="T50" fmla="*/ 20 w 55"/>
                <a:gd name="T51" fmla="*/ 9 h 36"/>
                <a:gd name="T52" fmla="*/ 20 w 55"/>
                <a:gd name="T53" fmla="*/ 8 h 36"/>
                <a:gd name="T54" fmla="*/ 21 w 55"/>
                <a:gd name="T55" fmla="*/ 6 h 36"/>
                <a:gd name="T56" fmla="*/ 21 w 55"/>
                <a:gd name="T57" fmla="*/ 5 h 36"/>
                <a:gd name="T58" fmla="*/ 21 w 55"/>
                <a:gd name="T59" fmla="*/ 5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55" y="13"/>
                  </a:moveTo>
                  <a:lnTo>
                    <a:pt x="55" y="13"/>
                  </a:lnTo>
                  <a:lnTo>
                    <a:pt x="54" y="10"/>
                  </a:lnTo>
                  <a:lnTo>
                    <a:pt x="53" y="6"/>
                  </a:lnTo>
                  <a:lnTo>
                    <a:pt x="50" y="5"/>
                  </a:lnTo>
                  <a:lnTo>
                    <a:pt x="46" y="2"/>
                  </a:lnTo>
                  <a:lnTo>
                    <a:pt x="37" y="0"/>
                  </a:lnTo>
                  <a:lnTo>
                    <a:pt x="25" y="0"/>
                  </a:lnTo>
                  <a:lnTo>
                    <a:pt x="14" y="4"/>
                  </a:lnTo>
                  <a:lnTo>
                    <a:pt x="6" y="8"/>
                  </a:lnTo>
                  <a:lnTo>
                    <a:pt x="3" y="12"/>
                  </a:lnTo>
                  <a:lnTo>
                    <a:pt x="0" y="14"/>
                  </a:lnTo>
                  <a:lnTo>
                    <a:pt x="0" y="18"/>
                  </a:lnTo>
                  <a:lnTo>
                    <a:pt x="0" y="22"/>
                  </a:lnTo>
                  <a:lnTo>
                    <a:pt x="0" y="25"/>
                  </a:lnTo>
                  <a:lnTo>
                    <a:pt x="3" y="29"/>
                  </a:lnTo>
                  <a:lnTo>
                    <a:pt x="6" y="32"/>
                  </a:lnTo>
                  <a:lnTo>
                    <a:pt x="10" y="33"/>
                  </a:lnTo>
                  <a:lnTo>
                    <a:pt x="19" y="36"/>
                  </a:lnTo>
                  <a:lnTo>
                    <a:pt x="30" y="36"/>
                  </a:lnTo>
                  <a:lnTo>
                    <a:pt x="41" y="33"/>
                  </a:lnTo>
                  <a:lnTo>
                    <a:pt x="50" y="28"/>
                  </a:lnTo>
                  <a:lnTo>
                    <a:pt x="53" y="24"/>
                  </a:lnTo>
                  <a:lnTo>
                    <a:pt x="54" y="21"/>
                  </a:lnTo>
                  <a:lnTo>
                    <a:pt x="55" y="17"/>
                  </a:lnTo>
                  <a:lnTo>
                    <a:pt x="55" y="13"/>
                  </a:lnTo>
                  <a:close/>
                </a:path>
              </a:pathLst>
            </a:custGeom>
            <a:solidFill>
              <a:srgbClr val="FFF200"/>
            </a:solidFill>
            <a:ln w="9525">
              <a:noFill/>
              <a:round/>
              <a:headEnd/>
              <a:tailEnd/>
            </a:ln>
          </p:spPr>
          <p:txBody>
            <a:bodyPr/>
            <a:lstStyle/>
            <a:p>
              <a:endParaRPr lang="fr-FR"/>
            </a:p>
          </p:txBody>
        </p:sp>
        <p:sp>
          <p:nvSpPr>
            <p:cNvPr id="22611" name="Freeform 235"/>
            <p:cNvSpPr>
              <a:spLocks/>
            </p:cNvSpPr>
            <p:nvPr/>
          </p:nvSpPr>
          <p:spPr bwMode="white">
            <a:xfrm flipH="1">
              <a:off x="522" y="3693"/>
              <a:ext cx="33" cy="21"/>
            </a:xfrm>
            <a:custGeom>
              <a:avLst/>
              <a:gdLst>
                <a:gd name="T0" fmla="*/ 20 w 54"/>
                <a:gd name="T1" fmla="*/ 5 h 35"/>
                <a:gd name="T2" fmla="*/ 20 w 54"/>
                <a:gd name="T3" fmla="*/ 5 h 35"/>
                <a:gd name="T4" fmla="*/ 20 w 54"/>
                <a:gd name="T5" fmla="*/ 3 h 35"/>
                <a:gd name="T6" fmla="*/ 19 w 54"/>
                <a:gd name="T7" fmla="*/ 2 h 35"/>
                <a:gd name="T8" fmla="*/ 18 w 54"/>
                <a:gd name="T9" fmla="*/ 1 h 35"/>
                <a:gd name="T10" fmla="*/ 17 w 54"/>
                <a:gd name="T11" fmla="*/ 1 h 35"/>
                <a:gd name="T12" fmla="*/ 13 w 54"/>
                <a:gd name="T13" fmla="*/ 0 h 35"/>
                <a:gd name="T14" fmla="*/ 9 w 54"/>
                <a:gd name="T15" fmla="*/ 0 h 35"/>
                <a:gd name="T16" fmla="*/ 9 w 54"/>
                <a:gd name="T17" fmla="*/ 0 h 35"/>
                <a:gd name="T18" fmla="*/ 6 w 54"/>
                <a:gd name="T19" fmla="*/ 1 h 35"/>
                <a:gd name="T20" fmla="*/ 2 w 54"/>
                <a:gd name="T21" fmla="*/ 3 h 35"/>
                <a:gd name="T22" fmla="*/ 2 w 54"/>
                <a:gd name="T23" fmla="*/ 4 h 35"/>
                <a:gd name="T24" fmla="*/ 1 w 54"/>
                <a:gd name="T25" fmla="*/ 5 h 35"/>
                <a:gd name="T26" fmla="*/ 0 w 54"/>
                <a:gd name="T27" fmla="*/ 6 h 35"/>
                <a:gd name="T28" fmla="*/ 0 w 54"/>
                <a:gd name="T29" fmla="*/ 8 h 35"/>
                <a:gd name="T30" fmla="*/ 0 w 54"/>
                <a:gd name="T31" fmla="*/ 8 h 35"/>
                <a:gd name="T32" fmla="*/ 1 w 54"/>
                <a:gd name="T33" fmla="*/ 8 h 35"/>
                <a:gd name="T34" fmla="*/ 2 w 54"/>
                <a:gd name="T35" fmla="*/ 10 h 35"/>
                <a:gd name="T36" fmla="*/ 2 w 54"/>
                <a:gd name="T37" fmla="*/ 10 h 35"/>
                <a:gd name="T38" fmla="*/ 4 w 54"/>
                <a:gd name="T39" fmla="*/ 11 h 35"/>
                <a:gd name="T40" fmla="*/ 7 w 54"/>
                <a:gd name="T41" fmla="*/ 13 h 35"/>
                <a:gd name="T42" fmla="*/ 11 w 54"/>
                <a:gd name="T43" fmla="*/ 12 h 35"/>
                <a:gd name="T44" fmla="*/ 11 w 54"/>
                <a:gd name="T45" fmla="*/ 12 h 35"/>
                <a:gd name="T46" fmla="*/ 15 w 54"/>
                <a:gd name="T47" fmla="*/ 11 h 35"/>
                <a:gd name="T48" fmla="*/ 18 w 54"/>
                <a:gd name="T49" fmla="*/ 9 h 35"/>
                <a:gd name="T50" fmla="*/ 19 w 54"/>
                <a:gd name="T51" fmla="*/ 8 h 35"/>
                <a:gd name="T52" fmla="*/ 20 w 54"/>
                <a:gd name="T53" fmla="*/ 7 h 35"/>
                <a:gd name="T54" fmla="*/ 20 w 54"/>
                <a:gd name="T55" fmla="*/ 6 h 35"/>
                <a:gd name="T56" fmla="*/ 20 w 54"/>
                <a:gd name="T57" fmla="*/ 5 h 35"/>
                <a:gd name="T58" fmla="*/ 2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54" y="13"/>
                  </a:moveTo>
                  <a:lnTo>
                    <a:pt x="54" y="13"/>
                  </a:lnTo>
                  <a:lnTo>
                    <a:pt x="54" y="9"/>
                  </a:lnTo>
                  <a:lnTo>
                    <a:pt x="51" y="7"/>
                  </a:lnTo>
                  <a:lnTo>
                    <a:pt x="49" y="4"/>
                  </a:lnTo>
                  <a:lnTo>
                    <a:pt x="45" y="1"/>
                  </a:lnTo>
                  <a:lnTo>
                    <a:pt x="35" y="0"/>
                  </a:lnTo>
                  <a:lnTo>
                    <a:pt x="25" y="0"/>
                  </a:lnTo>
                  <a:lnTo>
                    <a:pt x="15" y="3"/>
                  </a:lnTo>
                  <a:lnTo>
                    <a:pt x="7" y="8"/>
                  </a:lnTo>
                  <a:lnTo>
                    <a:pt x="5" y="11"/>
                  </a:lnTo>
                  <a:lnTo>
                    <a:pt x="2" y="13"/>
                  </a:lnTo>
                  <a:lnTo>
                    <a:pt x="0" y="17"/>
                  </a:lnTo>
                  <a:lnTo>
                    <a:pt x="0" y="21"/>
                  </a:lnTo>
                  <a:lnTo>
                    <a:pt x="2" y="24"/>
                  </a:lnTo>
                  <a:lnTo>
                    <a:pt x="5" y="27"/>
                  </a:lnTo>
                  <a:lnTo>
                    <a:pt x="7" y="29"/>
                  </a:lnTo>
                  <a:lnTo>
                    <a:pt x="11" y="32"/>
                  </a:lnTo>
                  <a:lnTo>
                    <a:pt x="19" y="35"/>
                  </a:lnTo>
                  <a:lnTo>
                    <a:pt x="30" y="33"/>
                  </a:lnTo>
                  <a:lnTo>
                    <a:pt x="41" y="31"/>
                  </a:lnTo>
                  <a:lnTo>
                    <a:pt x="49" y="25"/>
                  </a:lnTo>
                  <a:lnTo>
                    <a:pt x="51" y="23"/>
                  </a:lnTo>
                  <a:lnTo>
                    <a:pt x="54" y="20"/>
                  </a:lnTo>
                  <a:lnTo>
                    <a:pt x="54" y="16"/>
                  </a:lnTo>
                  <a:lnTo>
                    <a:pt x="54" y="13"/>
                  </a:lnTo>
                  <a:close/>
                </a:path>
              </a:pathLst>
            </a:custGeom>
            <a:solidFill>
              <a:srgbClr val="FFED00"/>
            </a:solidFill>
            <a:ln w="9525">
              <a:noFill/>
              <a:round/>
              <a:headEnd/>
              <a:tailEnd/>
            </a:ln>
          </p:spPr>
          <p:txBody>
            <a:bodyPr/>
            <a:lstStyle/>
            <a:p>
              <a:endParaRPr lang="fr-FR"/>
            </a:p>
          </p:txBody>
        </p:sp>
        <p:sp>
          <p:nvSpPr>
            <p:cNvPr id="22612" name="Freeform 236"/>
            <p:cNvSpPr>
              <a:spLocks/>
            </p:cNvSpPr>
            <p:nvPr/>
          </p:nvSpPr>
          <p:spPr bwMode="white">
            <a:xfrm flipH="1">
              <a:off x="523" y="3693"/>
              <a:ext cx="30" cy="21"/>
            </a:xfrm>
            <a:custGeom>
              <a:avLst/>
              <a:gdLst>
                <a:gd name="T0" fmla="*/ 18 w 51"/>
                <a:gd name="T1" fmla="*/ 5 h 33"/>
                <a:gd name="T2" fmla="*/ 18 w 51"/>
                <a:gd name="T3" fmla="*/ 5 h 33"/>
                <a:gd name="T4" fmla="*/ 18 w 51"/>
                <a:gd name="T5" fmla="*/ 4 h 33"/>
                <a:gd name="T6" fmla="*/ 16 w 51"/>
                <a:gd name="T7" fmla="*/ 3 h 33"/>
                <a:gd name="T8" fmla="*/ 15 w 51"/>
                <a:gd name="T9" fmla="*/ 1 h 33"/>
                <a:gd name="T10" fmla="*/ 11 w 51"/>
                <a:gd name="T11" fmla="*/ 0 h 33"/>
                <a:gd name="T12" fmla="*/ 8 w 51"/>
                <a:gd name="T13" fmla="*/ 0 h 33"/>
                <a:gd name="T14" fmla="*/ 8 w 51"/>
                <a:gd name="T15" fmla="*/ 0 h 33"/>
                <a:gd name="T16" fmla="*/ 5 w 51"/>
                <a:gd name="T17" fmla="*/ 2 h 33"/>
                <a:gd name="T18" fmla="*/ 2 w 51"/>
                <a:gd name="T19" fmla="*/ 3 h 33"/>
                <a:gd name="T20" fmla="*/ 1 w 51"/>
                <a:gd name="T21" fmla="*/ 6 h 33"/>
                <a:gd name="T22" fmla="*/ 0 w 51"/>
                <a:gd name="T23" fmla="*/ 7 h 33"/>
                <a:gd name="T24" fmla="*/ 0 w 51"/>
                <a:gd name="T25" fmla="*/ 8 h 33"/>
                <a:gd name="T26" fmla="*/ 0 w 51"/>
                <a:gd name="T27" fmla="*/ 8 h 33"/>
                <a:gd name="T28" fmla="*/ 1 w 51"/>
                <a:gd name="T29" fmla="*/ 10 h 33"/>
                <a:gd name="T30" fmla="*/ 1 w 51"/>
                <a:gd name="T31" fmla="*/ 11 h 33"/>
                <a:gd name="T32" fmla="*/ 3 w 51"/>
                <a:gd name="T33" fmla="*/ 13 h 33"/>
                <a:gd name="T34" fmla="*/ 6 w 51"/>
                <a:gd name="T35" fmla="*/ 13 h 33"/>
                <a:gd name="T36" fmla="*/ 9 w 51"/>
                <a:gd name="T37" fmla="*/ 13 h 33"/>
                <a:gd name="T38" fmla="*/ 9 w 51"/>
                <a:gd name="T39" fmla="*/ 13 h 33"/>
                <a:gd name="T40" fmla="*/ 14 w 51"/>
                <a:gd name="T41" fmla="*/ 13 h 33"/>
                <a:gd name="T42" fmla="*/ 15 w 51"/>
                <a:gd name="T43" fmla="*/ 10 h 33"/>
                <a:gd name="T44" fmla="*/ 18 w 51"/>
                <a:gd name="T45" fmla="*/ 8 h 33"/>
                <a:gd name="T46" fmla="*/ 18 w 51"/>
                <a:gd name="T47" fmla="*/ 6 h 33"/>
                <a:gd name="T48" fmla="*/ 18 w 51"/>
                <a:gd name="T49" fmla="*/ 5 h 33"/>
                <a:gd name="T50" fmla="*/ 18 w 51"/>
                <a:gd name="T51" fmla="*/ 5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3"/>
                <a:gd name="T80" fmla="*/ 51 w 51"/>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3">
                  <a:moveTo>
                    <a:pt x="51" y="13"/>
                  </a:moveTo>
                  <a:lnTo>
                    <a:pt x="51" y="13"/>
                  </a:lnTo>
                  <a:lnTo>
                    <a:pt x="51" y="9"/>
                  </a:lnTo>
                  <a:lnTo>
                    <a:pt x="48" y="7"/>
                  </a:lnTo>
                  <a:lnTo>
                    <a:pt x="43" y="3"/>
                  </a:lnTo>
                  <a:lnTo>
                    <a:pt x="33" y="0"/>
                  </a:lnTo>
                  <a:lnTo>
                    <a:pt x="24" y="0"/>
                  </a:lnTo>
                  <a:lnTo>
                    <a:pt x="13" y="4"/>
                  </a:lnTo>
                  <a:lnTo>
                    <a:pt x="7" y="8"/>
                  </a:lnTo>
                  <a:lnTo>
                    <a:pt x="1" y="15"/>
                  </a:lnTo>
                  <a:lnTo>
                    <a:pt x="0" y="17"/>
                  </a:lnTo>
                  <a:lnTo>
                    <a:pt x="0" y="21"/>
                  </a:lnTo>
                  <a:lnTo>
                    <a:pt x="1" y="24"/>
                  </a:lnTo>
                  <a:lnTo>
                    <a:pt x="4" y="27"/>
                  </a:lnTo>
                  <a:lnTo>
                    <a:pt x="9" y="31"/>
                  </a:lnTo>
                  <a:lnTo>
                    <a:pt x="19" y="33"/>
                  </a:lnTo>
                  <a:lnTo>
                    <a:pt x="28" y="33"/>
                  </a:lnTo>
                  <a:lnTo>
                    <a:pt x="39" y="31"/>
                  </a:lnTo>
                  <a:lnTo>
                    <a:pt x="45" y="25"/>
                  </a:lnTo>
                  <a:lnTo>
                    <a:pt x="51" y="20"/>
                  </a:lnTo>
                  <a:lnTo>
                    <a:pt x="51" y="16"/>
                  </a:lnTo>
                  <a:lnTo>
                    <a:pt x="51" y="13"/>
                  </a:lnTo>
                  <a:close/>
                </a:path>
              </a:pathLst>
            </a:custGeom>
            <a:solidFill>
              <a:srgbClr val="FFEB00"/>
            </a:solidFill>
            <a:ln w="9525">
              <a:noFill/>
              <a:round/>
              <a:headEnd/>
              <a:tailEnd/>
            </a:ln>
          </p:spPr>
          <p:txBody>
            <a:bodyPr/>
            <a:lstStyle/>
            <a:p>
              <a:endParaRPr lang="fr-FR"/>
            </a:p>
          </p:txBody>
        </p:sp>
        <p:sp>
          <p:nvSpPr>
            <p:cNvPr id="22613" name="Freeform 237"/>
            <p:cNvSpPr>
              <a:spLocks/>
            </p:cNvSpPr>
            <p:nvPr/>
          </p:nvSpPr>
          <p:spPr bwMode="white">
            <a:xfrm flipH="1">
              <a:off x="523" y="3694"/>
              <a:ext cx="29" cy="19"/>
            </a:xfrm>
            <a:custGeom>
              <a:avLst/>
              <a:gdLst>
                <a:gd name="T0" fmla="*/ 17 w 50"/>
                <a:gd name="T1" fmla="*/ 4 h 31"/>
                <a:gd name="T2" fmla="*/ 17 w 50"/>
                <a:gd name="T3" fmla="*/ 4 h 31"/>
                <a:gd name="T4" fmla="*/ 16 w 50"/>
                <a:gd name="T5" fmla="*/ 4 h 31"/>
                <a:gd name="T6" fmla="*/ 16 w 50"/>
                <a:gd name="T7" fmla="*/ 2 h 31"/>
                <a:gd name="T8" fmla="*/ 13 w 50"/>
                <a:gd name="T9" fmla="*/ 1 h 31"/>
                <a:gd name="T10" fmla="*/ 11 w 50"/>
                <a:gd name="T11" fmla="*/ 0 h 31"/>
                <a:gd name="T12" fmla="*/ 8 w 50"/>
                <a:gd name="T13" fmla="*/ 0 h 31"/>
                <a:gd name="T14" fmla="*/ 8 w 50"/>
                <a:gd name="T15" fmla="*/ 0 h 31"/>
                <a:gd name="T16" fmla="*/ 5 w 50"/>
                <a:gd name="T17" fmla="*/ 1 h 31"/>
                <a:gd name="T18" fmla="*/ 2 w 50"/>
                <a:gd name="T19" fmla="*/ 2 h 31"/>
                <a:gd name="T20" fmla="*/ 1 w 50"/>
                <a:gd name="T21" fmla="*/ 6 h 31"/>
                <a:gd name="T22" fmla="*/ 0 w 50"/>
                <a:gd name="T23" fmla="*/ 6 h 31"/>
                <a:gd name="T24" fmla="*/ 0 w 50"/>
                <a:gd name="T25" fmla="*/ 7 h 31"/>
                <a:gd name="T26" fmla="*/ 0 w 50"/>
                <a:gd name="T27" fmla="*/ 7 h 31"/>
                <a:gd name="T28" fmla="*/ 1 w 50"/>
                <a:gd name="T29" fmla="*/ 9 h 31"/>
                <a:gd name="T30" fmla="*/ 1 w 50"/>
                <a:gd name="T31" fmla="*/ 10 h 31"/>
                <a:gd name="T32" fmla="*/ 3 w 50"/>
                <a:gd name="T33" fmla="*/ 11 h 31"/>
                <a:gd name="T34" fmla="*/ 6 w 50"/>
                <a:gd name="T35" fmla="*/ 12 h 31"/>
                <a:gd name="T36" fmla="*/ 9 w 50"/>
                <a:gd name="T37" fmla="*/ 12 h 31"/>
                <a:gd name="T38" fmla="*/ 9 w 50"/>
                <a:gd name="T39" fmla="*/ 12 h 31"/>
                <a:gd name="T40" fmla="*/ 12 w 50"/>
                <a:gd name="T41" fmla="*/ 10 h 31"/>
                <a:gd name="T42" fmla="*/ 15 w 50"/>
                <a:gd name="T43" fmla="*/ 9 h 31"/>
                <a:gd name="T44" fmla="*/ 16 w 50"/>
                <a:gd name="T45" fmla="*/ 7 h 31"/>
                <a:gd name="T46" fmla="*/ 17 w 50"/>
                <a:gd name="T47" fmla="*/ 6 h 31"/>
                <a:gd name="T48" fmla="*/ 17 w 50"/>
                <a:gd name="T49" fmla="*/ 4 h 31"/>
                <a:gd name="T50" fmla="*/ 17 w 50"/>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1"/>
                <a:gd name="T80" fmla="*/ 50 w 5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1">
                  <a:moveTo>
                    <a:pt x="50" y="12"/>
                  </a:moveTo>
                  <a:lnTo>
                    <a:pt x="50" y="12"/>
                  </a:lnTo>
                  <a:lnTo>
                    <a:pt x="48" y="10"/>
                  </a:lnTo>
                  <a:lnTo>
                    <a:pt x="46" y="6"/>
                  </a:lnTo>
                  <a:lnTo>
                    <a:pt x="40" y="2"/>
                  </a:lnTo>
                  <a:lnTo>
                    <a:pt x="32" y="0"/>
                  </a:lnTo>
                  <a:lnTo>
                    <a:pt x="23" y="0"/>
                  </a:lnTo>
                  <a:lnTo>
                    <a:pt x="14" y="3"/>
                  </a:lnTo>
                  <a:lnTo>
                    <a:pt x="6" y="7"/>
                  </a:lnTo>
                  <a:lnTo>
                    <a:pt x="2" y="14"/>
                  </a:lnTo>
                  <a:lnTo>
                    <a:pt x="0" y="16"/>
                  </a:lnTo>
                  <a:lnTo>
                    <a:pt x="0" y="19"/>
                  </a:lnTo>
                  <a:lnTo>
                    <a:pt x="2" y="23"/>
                  </a:lnTo>
                  <a:lnTo>
                    <a:pt x="3" y="26"/>
                  </a:lnTo>
                  <a:lnTo>
                    <a:pt x="10" y="30"/>
                  </a:lnTo>
                  <a:lnTo>
                    <a:pt x="18" y="31"/>
                  </a:lnTo>
                  <a:lnTo>
                    <a:pt x="27" y="31"/>
                  </a:lnTo>
                  <a:lnTo>
                    <a:pt x="36" y="28"/>
                  </a:lnTo>
                  <a:lnTo>
                    <a:pt x="44" y="24"/>
                  </a:lnTo>
                  <a:lnTo>
                    <a:pt x="48" y="19"/>
                  </a:lnTo>
                  <a:lnTo>
                    <a:pt x="50" y="15"/>
                  </a:lnTo>
                  <a:lnTo>
                    <a:pt x="50" y="12"/>
                  </a:lnTo>
                  <a:close/>
                </a:path>
              </a:pathLst>
            </a:custGeom>
            <a:solidFill>
              <a:srgbClr val="FFE800"/>
            </a:solidFill>
            <a:ln w="9525">
              <a:noFill/>
              <a:round/>
              <a:headEnd/>
              <a:tailEnd/>
            </a:ln>
          </p:spPr>
          <p:txBody>
            <a:bodyPr/>
            <a:lstStyle/>
            <a:p>
              <a:endParaRPr lang="fr-FR"/>
            </a:p>
          </p:txBody>
        </p:sp>
        <p:sp>
          <p:nvSpPr>
            <p:cNvPr id="22614" name="Freeform 238"/>
            <p:cNvSpPr>
              <a:spLocks/>
            </p:cNvSpPr>
            <p:nvPr/>
          </p:nvSpPr>
          <p:spPr bwMode="white">
            <a:xfrm flipH="1">
              <a:off x="523" y="3694"/>
              <a:ext cx="29" cy="19"/>
            </a:xfrm>
            <a:custGeom>
              <a:avLst/>
              <a:gdLst>
                <a:gd name="T0" fmla="*/ 18 w 46"/>
                <a:gd name="T1" fmla="*/ 4 h 31"/>
                <a:gd name="T2" fmla="*/ 18 w 46"/>
                <a:gd name="T3" fmla="*/ 4 h 31"/>
                <a:gd name="T4" fmla="*/ 18 w 46"/>
                <a:gd name="T5" fmla="*/ 4 h 31"/>
                <a:gd name="T6" fmla="*/ 18 w 46"/>
                <a:gd name="T7" fmla="*/ 2 h 31"/>
                <a:gd name="T8" fmla="*/ 15 w 46"/>
                <a:gd name="T9" fmla="*/ 1 h 31"/>
                <a:gd name="T10" fmla="*/ 12 w 46"/>
                <a:gd name="T11" fmla="*/ 0 h 31"/>
                <a:gd name="T12" fmla="*/ 8 w 46"/>
                <a:gd name="T13" fmla="*/ 1 h 31"/>
                <a:gd name="T14" fmla="*/ 8 w 46"/>
                <a:gd name="T15" fmla="*/ 1 h 31"/>
                <a:gd name="T16" fmla="*/ 5 w 46"/>
                <a:gd name="T17" fmla="*/ 1 h 31"/>
                <a:gd name="T18" fmla="*/ 2 w 46"/>
                <a:gd name="T19" fmla="*/ 3 h 31"/>
                <a:gd name="T20" fmla="*/ 1 w 46"/>
                <a:gd name="T21" fmla="*/ 6 h 31"/>
                <a:gd name="T22" fmla="*/ 0 w 46"/>
                <a:gd name="T23" fmla="*/ 6 h 31"/>
                <a:gd name="T24" fmla="*/ 0 w 46"/>
                <a:gd name="T25" fmla="*/ 7 h 31"/>
                <a:gd name="T26" fmla="*/ 0 w 46"/>
                <a:gd name="T27" fmla="*/ 7 h 31"/>
                <a:gd name="T28" fmla="*/ 1 w 46"/>
                <a:gd name="T29" fmla="*/ 8 h 31"/>
                <a:gd name="T30" fmla="*/ 1 w 46"/>
                <a:gd name="T31" fmla="*/ 9 h 31"/>
                <a:gd name="T32" fmla="*/ 3 w 46"/>
                <a:gd name="T33" fmla="*/ 10 h 31"/>
                <a:gd name="T34" fmla="*/ 6 w 46"/>
                <a:gd name="T35" fmla="*/ 12 h 31"/>
                <a:gd name="T36" fmla="*/ 10 w 46"/>
                <a:gd name="T37" fmla="*/ 12 h 31"/>
                <a:gd name="T38" fmla="*/ 10 w 46"/>
                <a:gd name="T39" fmla="*/ 12 h 31"/>
                <a:gd name="T40" fmla="*/ 13 w 46"/>
                <a:gd name="T41" fmla="*/ 10 h 31"/>
                <a:gd name="T42" fmla="*/ 16 w 46"/>
                <a:gd name="T43" fmla="*/ 9 h 31"/>
                <a:gd name="T44" fmla="*/ 18 w 46"/>
                <a:gd name="T45" fmla="*/ 7 h 31"/>
                <a:gd name="T46" fmla="*/ 18 w 46"/>
                <a:gd name="T47" fmla="*/ 6 h 31"/>
                <a:gd name="T48" fmla="*/ 18 w 46"/>
                <a:gd name="T49" fmla="*/ 4 h 31"/>
                <a:gd name="T50" fmla="*/ 18 w 46"/>
                <a:gd name="T51" fmla="*/ 4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31"/>
                <a:gd name="T80" fmla="*/ 46 w 46"/>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31">
                  <a:moveTo>
                    <a:pt x="46" y="12"/>
                  </a:moveTo>
                  <a:lnTo>
                    <a:pt x="46" y="12"/>
                  </a:lnTo>
                  <a:lnTo>
                    <a:pt x="45" y="10"/>
                  </a:lnTo>
                  <a:lnTo>
                    <a:pt x="44" y="7"/>
                  </a:lnTo>
                  <a:lnTo>
                    <a:pt x="37" y="3"/>
                  </a:lnTo>
                  <a:lnTo>
                    <a:pt x="30" y="0"/>
                  </a:lnTo>
                  <a:lnTo>
                    <a:pt x="21" y="2"/>
                  </a:lnTo>
                  <a:lnTo>
                    <a:pt x="12" y="3"/>
                  </a:lnTo>
                  <a:lnTo>
                    <a:pt x="5" y="8"/>
                  </a:lnTo>
                  <a:lnTo>
                    <a:pt x="1" y="14"/>
                  </a:lnTo>
                  <a:lnTo>
                    <a:pt x="0" y="16"/>
                  </a:lnTo>
                  <a:lnTo>
                    <a:pt x="0" y="19"/>
                  </a:lnTo>
                  <a:lnTo>
                    <a:pt x="1" y="22"/>
                  </a:lnTo>
                  <a:lnTo>
                    <a:pt x="2" y="24"/>
                  </a:lnTo>
                  <a:lnTo>
                    <a:pt x="8" y="28"/>
                  </a:lnTo>
                  <a:lnTo>
                    <a:pt x="16" y="31"/>
                  </a:lnTo>
                  <a:lnTo>
                    <a:pt x="25" y="31"/>
                  </a:lnTo>
                  <a:lnTo>
                    <a:pt x="34" y="28"/>
                  </a:lnTo>
                  <a:lnTo>
                    <a:pt x="41" y="24"/>
                  </a:lnTo>
                  <a:lnTo>
                    <a:pt x="45" y="18"/>
                  </a:lnTo>
                  <a:lnTo>
                    <a:pt x="46" y="15"/>
                  </a:lnTo>
                  <a:lnTo>
                    <a:pt x="46" y="12"/>
                  </a:lnTo>
                  <a:close/>
                </a:path>
              </a:pathLst>
            </a:custGeom>
            <a:solidFill>
              <a:srgbClr val="FFE300"/>
            </a:solidFill>
            <a:ln w="9525">
              <a:noFill/>
              <a:round/>
              <a:headEnd/>
              <a:tailEnd/>
            </a:ln>
          </p:spPr>
          <p:txBody>
            <a:bodyPr/>
            <a:lstStyle/>
            <a:p>
              <a:endParaRPr lang="fr-FR"/>
            </a:p>
          </p:txBody>
        </p:sp>
        <p:sp>
          <p:nvSpPr>
            <p:cNvPr id="22615" name="Freeform 239"/>
            <p:cNvSpPr>
              <a:spLocks/>
            </p:cNvSpPr>
            <p:nvPr/>
          </p:nvSpPr>
          <p:spPr bwMode="white">
            <a:xfrm flipH="1">
              <a:off x="525" y="3694"/>
              <a:ext cx="26" cy="18"/>
            </a:xfrm>
            <a:custGeom>
              <a:avLst/>
              <a:gdLst>
                <a:gd name="T0" fmla="*/ 15 w 44"/>
                <a:gd name="T1" fmla="*/ 4 h 28"/>
                <a:gd name="T2" fmla="*/ 15 w 44"/>
                <a:gd name="T3" fmla="*/ 4 h 28"/>
                <a:gd name="T4" fmla="*/ 15 w 44"/>
                <a:gd name="T5" fmla="*/ 3 h 28"/>
                <a:gd name="T6" fmla="*/ 14 w 44"/>
                <a:gd name="T7" fmla="*/ 2 h 28"/>
                <a:gd name="T8" fmla="*/ 12 w 44"/>
                <a:gd name="T9" fmla="*/ 1 h 28"/>
                <a:gd name="T10" fmla="*/ 10 w 44"/>
                <a:gd name="T11" fmla="*/ 0 h 28"/>
                <a:gd name="T12" fmla="*/ 7 w 44"/>
                <a:gd name="T13" fmla="*/ 0 h 28"/>
                <a:gd name="T14" fmla="*/ 7 w 44"/>
                <a:gd name="T15" fmla="*/ 0 h 28"/>
                <a:gd name="T16" fmla="*/ 4 w 44"/>
                <a:gd name="T17" fmla="*/ 1 h 28"/>
                <a:gd name="T18" fmla="*/ 2 w 44"/>
                <a:gd name="T19" fmla="*/ 3 h 28"/>
                <a:gd name="T20" fmla="*/ 1 w 44"/>
                <a:gd name="T21" fmla="*/ 5 h 28"/>
                <a:gd name="T22" fmla="*/ 0 w 44"/>
                <a:gd name="T23" fmla="*/ 6 h 28"/>
                <a:gd name="T24" fmla="*/ 0 w 44"/>
                <a:gd name="T25" fmla="*/ 7 h 28"/>
                <a:gd name="T26" fmla="*/ 0 w 44"/>
                <a:gd name="T27" fmla="*/ 7 h 28"/>
                <a:gd name="T28" fmla="*/ 1 w 44"/>
                <a:gd name="T29" fmla="*/ 8 h 28"/>
                <a:gd name="T30" fmla="*/ 1 w 44"/>
                <a:gd name="T31" fmla="*/ 9 h 28"/>
                <a:gd name="T32" fmla="*/ 3 w 44"/>
                <a:gd name="T33" fmla="*/ 11 h 28"/>
                <a:gd name="T34" fmla="*/ 5 w 44"/>
                <a:gd name="T35" fmla="*/ 12 h 28"/>
                <a:gd name="T36" fmla="*/ 8 w 44"/>
                <a:gd name="T37" fmla="*/ 12 h 28"/>
                <a:gd name="T38" fmla="*/ 8 w 44"/>
                <a:gd name="T39" fmla="*/ 12 h 28"/>
                <a:gd name="T40" fmla="*/ 11 w 44"/>
                <a:gd name="T41" fmla="*/ 10 h 28"/>
                <a:gd name="T42" fmla="*/ 14 w 44"/>
                <a:gd name="T43" fmla="*/ 9 h 28"/>
                <a:gd name="T44" fmla="*/ 15 w 44"/>
                <a:gd name="T45" fmla="*/ 6 h 28"/>
                <a:gd name="T46" fmla="*/ 15 w 44"/>
                <a:gd name="T47" fmla="*/ 5 h 28"/>
                <a:gd name="T48" fmla="*/ 15 w 44"/>
                <a:gd name="T49" fmla="*/ 4 h 28"/>
                <a:gd name="T50" fmla="*/ 15 w 44"/>
                <a:gd name="T51" fmla="*/ 4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8"/>
                <a:gd name="T80" fmla="*/ 44 w 44"/>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8">
                  <a:moveTo>
                    <a:pt x="44" y="10"/>
                  </a:moveTo>
                  <a:lnTo>
                    <a:pt x="44" y="10"/>
                  </a:lnTo>
                  <a:lnTo>
                    <a:pt x="43" y="8"/>
                  </a:lnTo>
                  <a:lnTo>
                    <a:pt x="41" y="5"/>
                  </a:lnTo>
                  <a:lnTo>
                    <a:pt x="36" y="1"/>
                  </a:lnTo>
                  <a:lnTo>
                    <a:pt x="28" y="0"/>
                  </a:lnTo>
                  <a:lnTo>
                    <a:pt x="20" y="0"/>
                  </a:lnTo>
                  <a:lnTo>
                    <a:pt x="12" y="2"/>
                  </a:lnTo>
                  <a:lnTo>
                    <a:pt x="5" y="6"/>
                  </a:lnTo>
                  <a:lnTo>
                    <a:pt x="1" y="12"/>
                  </a:lnTo>
                  <a:lnTo>
                    <a:pt x="0" y="14"/>
                  </a:lnTo>
                  <a:lnTo>
                    <a:pt x="0" y="17"/>
                  </a:lnTo>
                  <a:lnTo>
                    <a:pt x="1" y="20"/>
                  </a:lnTo>
                  <a:lnTo>
                    <a:pt x="3" y="22"/>
                  </a:lnTo>
                  <a:lnTo>
                    <a:pt x="8" y="26"/>
                  </a:lnTo>
                  <a:lnTo>
                    <a:pt x="16" y="28"/>
                  </a:lnTo>
                  <a:lnTo>
                    <a:pt x="24" y="28"/>
                  </a:lnTo>
                  <a:lnTo>
                    <a:pt x="32" y="25"/>
                  </a:lnTo>
                  <a:lnTo>
                    <a:pt x="39" y="21"/>
                  </a:lnTo>
                  <a:lnTo>
                    <a:pt x="43" y="16"/>
                  </a:lnTo>
                  <a:lnTo>
                    <a:pt x="44" y="13"/>
                  </a:lnTo>
                  <a:lnTo>
                    <a:pt x="44" y="10"/>
                  </a:lnTo>
                  <a:close/>
                </a:path>
              </a:pathLst>
            </a:custGeom>
            <a:solidFill>
              <a:srgbClr val="FFE000"/>
            </a:solidFill>
            <a:ln w="9525">
              <a:noFill/>
              <a:round/>
              <a:headEnd/>
              <a:tailEnd/>
            </a:ln>
          </p:spPr>
          <p:txBody>
            <a:bodyPr/>
            <a:lstStyle/>
            <a:p>
              <a:endParaRPr lang="fr-FR"/>
            </a:p>
          </p:txBody>
        </p:sp>
        <p:sp>
          <p:nvSpPr>
            <p:cNvPr id="22616" name="Freeform 240"/>
            <p:cNvSpPr>
              <a:spLocks/>
            </p:cNvSpPr>
            <p:nvPr/>
          </p:nvSpPr>
          <p:spPr bwMode="white">
            <a:xfrm flipH="1">
              <a:off x="525" y="3696"/>
              <a:ext cx="24" cy="16"/>
            </a:xfrm>
            <a:custGeom>
              <a:avLst/>
              <a:gdLst>
                <a:gd name="T0" fmla="*/ 14 w 42"/>
                <a:gd name="T1" fmla="*/ 3 h 27"/>
                <a:gd name="T2" fmla="*/ 14 w 42"/>
                <a:gd name="T3" fmla="*/ 3 h 27"/>
                <a:gd name="T4" fmla="*/ 13 w 42"/>
                <a:gd name="T5" fmla="*/ 2 h 27"/>
                <a:gd name="T6" fmla="*/ 13 w 42"/>
                <a:gd name="T7" fmla="*/ 2 h 27"/>
                <a:gd name="T8" fmla="*/ 11 w 42"/>
                <a:gd name="T9" fmla="*/ 1 h 27"/>
                <a:gd name="T10" fmla="*/ 9 w 42"/>
                <a:gd name="T11" fmla="*/ 0 h 27"/>
                <a:gd name="T12" fmla="*/ 6 w 42"/>
                <a:gd name="T13" fmla="*/ 0 h 27"/>
                <a:gd name="T14" fmla="*/ 6 w 42"/>
                <a:gd name="T15" fmla="*/ 0 h 27"/>
                <a:gd name="T16" fmla="*/ 3 w 42"/>
                <a:gd name="T17" fmla="*/ 1 h 27"/>
                <a:gd name="T18" fmla="*/ 1 w 42"/>
                <a:gd name="T19" fmla="*/ 2 h 27"/>
                <a:gd name="T20" fmla="*/ 0 w 42"/>
                <a:gd name="T21" fmla="*/ 4 h 27"/>
                <a:gd name="T22" fmla="*/ 0 w 42"/>
                <a:gd name="T23" fmla="*/ 5 h 27"/>
                <a:gd name="T24" fmla="*/ 0 w 42"/>
                <a:gd name="T25" fmla="*/ 5 h 27"/>
                <a:gd name="T26" fmla="*/ 0 w 42"/>
                <a:gd name="T27" fmla="*/ 5 h 27"/>
                <a:gd name="T28" fmla="*/ 0 w 42"/>
                <a:gd name="T29" fmla="*/ 7 h 27"/>
                <a:gd name="T30" fmla="*/ 1 w 42"/>
                <a:gd name="T31" fmla="*/ 7 h 27"/>
                <a:gd name="T32" fmla="*/ 2 w 42"/>
                <a:gd name="T33" fmla="*/ 8 h 27"/>
                <a:gd name="T34" fmla="*/ 5 w 42"/>
                <a:gd name="T35" fmla="*/ 9 h 27"/>
                <a:gd name="T36" fmla="*/ 7 w 42"/>
                <a:gd name="T37" fmla="*/ 9 h 27"/>
                <a:gd name="T38" fmla="*/ 7 w 42"/>
                <a:gd name="T39" fmla="*/ 9 h 27"/>
                <a:gd name="T40" fmla="*/ 10 w 42"/>
                <a:gd name="T41" fmla="*/ 8 h 27"/>
                <a:gd name="T42" fmla="*/ 13 w 42"/>
                <a:gd name="T43" fmla="*/ 7 h 27"/>
                <a:gd name="T44" fmla="*/ 13 w 42"/>
                <a:gd name="T45" fmla="*/ 5 h 27"/>
                <a:gd name="T46" fmla="*/ 14 w 42"/>
                <a:gd name="T47" fmla="*/ 4 h 27"/>
                <a:gd name="T48" fmla="*/ 14 w 42"/>
                <a:gd name="T49" fmla="*/ 3 h 27"/>
                <a:gd name="T50" fmla="*/ 14 w 42"/>
                <a:gd name="T51" fmla="*/ 3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42" y="9"/>
                  </a:moveTo>
                  <a:lnTo>
                    <a:pt x="42" y="9"/>
                  </a:lnTo>
                  <a:lnTo>
                    <a:pt x="40" y="7"/>
                  </a:lnTo>
                  <a:lnTo>
                    <a:pt x="39" y="5"/>
                  </a:lnTo>
                  <a:lnTo>
                    <a:pt x="34" y="1"/>
                  </a:lnTo>
                  <a:lnTo>
                    <a:pt x="27" y="0"/>
                  </a:lnTo>
                  <a:lnTo>
                    <a:pt x="19" y="0"/>
                  </a:lnTo>
                  <a:lnTo>
                    <a:pt x="11" y="1"/>
                  </a:lnTo>
                  <a:lnTo>
                    <a:pt x="4" y="5"/>
                  </a:lnTo>
                  <a:lnTo>
                    <a:pt x="0" y="11"/>
                  </a:lnTo>
                  <a:lnTo>
                    <a:pt x="0" y="13"/>
                  </a:lnTo>
                  <a:lnTo>
                    <a:pt x="0" y="16"/>
                  </a:lnTo>
                  <a:lnTo>
                    <a:pt x="0" y="19"/>
                  </a:lnTo>
                  <a:lnTo>
                    <a:pt x="3" y="21"/>
                  </a:lnTo>
                  <a:lnTo>
                    <a:pt x="7" y="24"/>
                  </a:lnTo>
                  <a:lnTo>
                    <a:pt x="15" y="27"/>
                  </a:lnTo>
                  <a:lnTo>
                    <a:pt x="23" y="27"/>
                  </a:lnTo>
                  <a:lnTo>
                    <a:pt x="31" y="24"/>
                  </a:lnTo>
                  <a:lnTo>
                    <a:pt x="38" y="20"/>
                  </a:lnTo>
                  <a:lnTo>
                    <a:pt x="40" y="15"/>
                  </a:lnTo>
                  <a:lnTo>
                    <a:pt x="42" y="12"/>
                  </a:lnTo>
                  <a:lnTo>
                    <a:pt x="42" y="9"/>
                  </a:lnTo>
                  <a:close/>
                </a:path>
              </a:pathLst>
            </a:custGeom>
            <a:solidFill>
              <a:srgbClr val="FFDE00"/>
            </a:solidFill>
            <a:ln w="9525">
              <a:noFill/>
              <a:round/>
              <a:headEnd/>
              <a:tailEnd/>
            </a:ln>
          </p:spPr>
          <p:txBody>
            <a:bodyPr/>
            <a:lstStyle/>
            <a:p>
              <a:endParaRPr lang="fr-FR"/>
            </a:p>
          </p:txBody>
        </p:sp>
        <p:sp>
          <p:nvSpPr>
            <p:cNvPr id="22617" name="Freeform 241"/>
            <p:cNvSpPr>
              <a:spLocks/>
            </p:cNvSpPr>
            <p:nvPr/>
          </p:nvSpPr>
          <p:spPr bwMode="white">
            <a:xfrm flipH="1">
              <a:off x="525" y="3696"/>
              <a:ext cx="24" cy="16"/>
            </a:xfrm>
            <a:custGeom>
              <a:avLst/>
              <a:gdLst>
                <a:gd name="T0" fmla="*/ 15 w 38"/>
                <a:gd name="T1" fmla="*/ 4 h 25"/>
                <a:gd name="T2" fmla="*/ 15 w 38"/>
                <a:gd name="T3" fmla="*/ 4 h 25"/>
                <a:gd name="T4" fmla="*/ 15 w 38"/>
                <a:gd name="T5" fmla="*/ 2 h 25"/>
                <a:gd name="T6" fmla="*/ 13 w 38"/>
                <a:gd name="T7" fmla="*/ 1 h 25"/>
                <a:gd name="T8" fmla="*/ 10 w 38"/>
                <a:gd name="T9" fmla="*/ 0 h 25"/>
                <a:gd name="T10" fmla="*/ 7 w 38"/>
                <a:gd name="T11" fmla="*/ 0 h 25"/>
                <a:gd name="T12" fmla="*/ 7 w 38"/>
                <a:gd name="T13" fmla="*/ 0 h 25"/>
                <a:gd name="T14" fmla="*/ 4 w 38"/>
                <a:gd name="T15" fmla="*/ 1 h 25"/>
                <a:gd name="T16" fmla="*/ 2 w 38"/>
                <a:gd name="T17" fmla="*/ 3 h 25"/>
                <a:gd name="T18" fmla="*/ 0 w 38"/>
                <a:gd name="T19" fmla="*/ 4 h 25"/>
                <a:gd name="T20" fmla="*/ 0 w 38"/>
                <a:gd name="T21" fmla="*/ 6 h 25"/>
                <a:gd name="T22" fmla="*/ 0 w 38"/>
                <a:gd name="T23" fmla="*/ 6 h 25"/>
                <a:gd name="T24" fmla="*/ 1 w 38"/>
                <a:gd name="T25" fmla="*/ 8 h 25"/>
                <a:gd name="T26" fmla="*/ 3 w 38"/>
                <a:gd name="T27" fmla="*/ 10 h 25"/>
                <a:gd name="T28" fmla="*/ 5 w 38"/>
                <a:gd name="T29" fmla="*/ 10 h 25"/>
                <a:gd name="T30" fmla="*/ 8 w 38"/>
                <a:gd name="T31" fmla="*/ 10 h 25"/>
                <a:gd name="T32" fmla="*/ 8 w 38"/>
                <a:gd name="T33" fmla="*/ 10 h 25"/>
                <a:gd name="T34" fmla="*/ 11 w 38"/>
                <a:gd name="T35" fmla="*/ 10 h 25"/>
                <a:gd name="T36" fmla="*/ 13 w 38"/>
                <a:gd name="T37" fmla="*/ 8 h 25"/>
                <a:gd name="T38" fmla="*/ 15 w 38"/>
                <a:gd name="T39" fmla="*/ 6 h 25"/>
                <a:gd name="T40" fmla="*/ 15 w 38"/>
                <a:gd name="T41" fmla="*/ 4 h 25"/>
                <a:gd name="T42" fmla="*/ 15 w 38"/>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25"/>
                <a:gd name="T68" fmla="*/ 38 w 38"/>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25">
                  <a:moveTo>
                    <a:pt x="38" y="9"/>
                  </a:moveTo>
                  <a:lnTo>
                    <a:pt x="38" y="9"/>
                  </a:lnTo>
                  <a:lnTo>
                    <a:pt x="36" y="5"/>
                  </a:lnTo>
                  <a:lnTo>
                    <a:pt x="32" y="1"/>
                  </a:lnTo>
                  <a:lnTo>
                    <a:pt x="25" y="0"/>
                  </a:lnTo>
                  <a:lnTo>
                    <a:pt x="17" y="0"/>
                  </a:lnTo>
                  <a:lnTo>
                    <a:pt x="9" y="3"/>
                  </a:lnTo>
                  <a:lnTo>
                    <a:pt x="4" y="7"/>
                  </a:lnTo>
                  <a:lnTo>
                    <a:pt x="0" y="11"/>
                  </a:lnTo>
                  <a:lnTo>
                    <a:pt x="0" y="16"/>
                  </a:lnTo>
                  <a:lnTo>
                    <a:pt x="1" y="20"/>
                  </a:lnTo>
                  <a:lnTo>
                    <a:pt x="6" y="24"/>
                  </a:lnTo>
                  <a:lnTo>
                    <a:pt x="13" y="25"/>
                  </a:lnTo>
                  <a:lnTo>
                    <a:pt x="21" y="25"/>
                  </a:lnTo>
                  <a:lnTo>
                    <a:pt x="28" y="23"/>
                  </a:lnTo>
                  <a:lnTo>
                    <a:pt x="34" y="20"/>
                  </a:lnTo>
                  <a:lnTo>
                    <a:pt x="38" y="15"/>
                  </a:lnTo>
                  <a:lnTo>
                    <a:pt x="38" y="9"/>
                  </a:lnTo>
                  <a:close/>
                </a:path>
              </a:pathLst>
            </a:custGeom>
            <a:solidFill>
              <a:srgbClr val="FFDB00"/>
            </a:solidFill>
            <a:ln w="9525">
              <a:noFill/>
              <a:round/>
              <a:headEnd/>
              <a:tailEnd/>
            </a:ln>
          </p:spPr>
          <p:txBody>
            <a:bodyPr/>
            <a:lstStyle/>
            <a:p>
              <a:endParaRPr lang="fr-FR"/>
            </a:p>
          </p:txBody>
        </p:sp>
        <p:sp>
          <p:nvSpPr>
            <p:cNvPr id="22618" name="Freeform 242"/>
            <p:cNvSpPr>
              <a:spLocks/>
            </p:cNvSpPr>
            <p:nvPr/>
          </p:nvSpPr>
          <p:spPr bwMode="white">
            <a:xfrm flipH="1">
              <a:off x="526" y="3697"/>
              <a:ext cx="22" cy="15"/>
            </a:xfrm>
            <a:custGeom>
              <a:avLst/>
              <a:gdLst>
                <a:gd name="T0" fmla="*/ 13 w 36"/>
                <a:gd name="T1" fmla="*/ 3 h 24"/>
                <a:gd name="T2" fmla="*/ 13 w 36"/>
                <a:gd name="T3" fmla="*/ 3 h 24"/>
                <a:gd name="T4" fmla="*/ 13 w 36"/>
                <a:gd name="T5" fmla="*/ 2 h 24"/>
                <a:gd name="T6" fmla="*/ 11 w 36"/>
                <a:gd name="T7" fmla="*/ 1 h 24"/>
                <a:gd name="T8" fmla="*/ 9 w 36"/>
                <a:gd name="T9" fmla="*/ 0 h 24"/>
                <a:gd name="T10" fmla="*/ 6 w 36"/>
                <a:gd name="T11" fmla="*/ 0 h 24"/>
                <a:gd name="T12" fmla="*/ 6 w 36"/>
                <a:gd name="T13" fmla="*/ 0 h 24"/>
                <a:gd name="T14" fmla="*/ 4 w 36"/>
                <a:gd name="T15" fmla="*/ 1 h 24"/>
                <a:gd name="T16" fmla="*/ 1 w 36"/>
                <a:gd name="T17" fmla="*/ 3 h 24"/>
                <a:gd name="T18" fmla="*/ 0 w 36"/>
                <a:gd name="T19" fmla="*/ 4 h 24"/>
                <a:gd name="T20" fmla="*/ 0 w 36"/>
                <a:gd name="T21" fmla="*/ 6 h 24"/>
                <a:gd name="T22" fmla="*/ 0 w 36"/>
                <a:gd name="T23" fmla="*/ 6 h 24"/>
                <a:gd name="T24" fmla="*/ 1 w 36"/>
                <a:gd name="T25" fmla="*/ 8 h 24"/>
                <a:gd name="T26" fmla="*/ 2 w 36"/>
                <a:gd name="T27" fmla="*/ 9 h 24"/>
                <a:gd name="T28" fmla="*/ 4 w 36"/>
                <a:gd name="T29" fmla="*/ 9 h 24"/>
                <a:gd name="T30" fmla="*/ 7 w 36"/>
                <a:gd name="T31" fmla="*/ 9 h 24"/>
                <a:gd name="T32" fmla="*/ 7 w 36"/>
                <a:gd name="T33" fmla="*/ 9 h 24"/>
                <a:gd name="T34" fmla="*/ 10 w 36"/>
                <a:gd name="T35" fmla="*/ 9 h 24"/>
                <a:gd name="T36" fmla="*/ 12 w 36"/>
                <a:gd name="T37" fmla="*/ 7 h 24"/>
                <a:gd name="T38" fmla="*/ 13 w 36"/>
                <a:gd name="T39" fmla="*/ 6 h 24"/>
                <a:gd name="T40" fmla="*/ 13 w 36"/>
                <a:gd name="T41" fmla="*/ 3 h 24"/>
                <a:gd name="T42" fmla="*/ 13 w 36"/>
                <a:gd name="T43" fmla="*/ 3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36" y="8"/>
                  </a:moveTo>
                  <a:lnTo>
                    <a:pt x="36" y="8"/>
                  </a:lnTo>
                  <a:lnTo>
                    <a:pt x="35" y="4"/>
                  </a:lnTo>
                  <a:lnTo>
                    <a:pt x="29" y="2"/>
                  </a:lnTo>
                  <a:lnTo>
                    <a:pt x="24" y="0"/>
                  </a:lnTo>
                  <a:lnTo>
                    <a:pt x="16" y="0"/>
                  </a:lnTo>
                  <a:lnTo>
                    <a:pt x="9" y="2"/>
                  </a:lnTo>
                  <a:lnTo>
                    <a:pt x="4" y="6"/>
                  </a:lnTo>
                  <a:lnTo>
                    <a:pt x="0" y="10"/>
                  </a:lnTo>
                  <a:lnTo>
                    <a:pt x="0" y="15"/>
                  </a:lnTo>
                  <a:lnTo>
                    <a:pt x="1" y="19"/>
                  </a:lnTo>
                  <a:lnTo>
                    <a:pt x="7" y="22"/>
                  </a:lnTo>
                  <a:lnTo>
                    <a:pt x="12" y="24"/>
                  </a:lnTo>
                  <a:lnTo>
                    <a:pt x="20" y="23"/>
                  </a:lnTo>
                  <a:lnTo>
                    <a:pt x="27" y="22"/>
                  </a:lnTo>
                  <a:lnTo>
                    <a:pt x="32" y="18"/>
                  </a:lnTo>
                  <a:lnTo>
                    <a:pt x="36" y="14"/>
                  </a:lnTo>
                  <a:lnTo>
                    <a:pt x="36" y="8"/>
                  </a:lnTo>
                  <a:close/>
                </a:path>
              </a:pathLst>
            </a:custGeom>
            <a:solidFill>
              <a:srgbClr val="FFD900"/>
            </a:solidFill>
            <a:ln w="9525">
              <a:noFill/>
              <a:round/>
              <a:headEnd/>
              <a:tailEnd/>
            </a:ln>
          </p:spPr>
          <p:txBody>
            <a:bodyPr/>
            <a:lstStyle/>
            <a:p>
              <a:endParaRPr lang="fr-FR"/>
            </a:p>
          </p:txBody>
        </p:sp>
        <p:sp>
          <p:nvSpPr>
            <p:cNvPr id="22619" name="Freeform 243"/>
            <p:cNvSpPr>
              <a:spLocks/>
            </p:cNvSpPr>
            <p:nvPr/>
          </p:nvSpPr>
          <p:spPr bwMode="white">
            <a:xfrm flipH="1">
              <a:off x="528" y="3697"/>
              <a:ext cx="20" cy="13"/>
            </a:xfrm>
            <a:custGeom>
              <a:avLst/>
              <a:gdLst>
                <a:gd name="T0" fmla="*/ 11 w 35"/>
                <a:gd name="T1" fmla="*/ 3 h 23"/>
                <a:gd name="T2" fmla="*/ 11 w 35"/>
                <a:gd name="T3" fmla="*/ 3 h 23"/>
                <a:gd name="T4" fmla="*/ 11 w 35"/>
                <a:gd name="T5" fmla="*/ 2 h 23"/>
                <a:gd name="T6" fmla="*/ 10 w 35"/>
                <a:gd name="T7" fmla="*/ 1 h 23"/>
                <a:gd name="T8" fmla="*/ 7 w 35"/>
                <a:gd name="T9" fmla="*/ 0 h 23"/>
                <a:gd name="T10" fmla="*/ 5 w 35"/>
                <a:gd name="T11" fmla="*/ 0 h 23"/>
                <a:gd name="T12" fmla="*/ 5 w 35"/>
                <a:gd name="T13" fmla="*/ 0 h 23"/>
                <a:gd name="T14" fmla="*/ 3 w 35"/>
                <a:gd name="T15" fmla="*/ 1 h 23"/>
                <a:gd name="T16" fmla="*/ 1 w 35"/>
                <a:gd name="T17" fmla="*/ 2 h 23"/>
                <a:gd name="T18" fmla="*/ 1 w 35"/>
                <a:gd name="T19" fmla="*/ 3 h 23"/>
                <a:gd name="T20" fmla="*/ 0 w 35"/>
                <a:gd name="T21" fmla="*/ 5 h 23"/>
                <a:gd name="T22" fmla="*/ 0 w 35"/>
                <a:gd name="T23" fmla="*/ 5 h 23"/>
                <a:gd name="T24" fmla="*/ 1 w 35"/>
                <a:gd name="T25" fmla="*/ 6 h 23"/>
                <a:gd name="T26" fmla="*/ 2 w 35"/>
                <a:gd name="T27" fmla="*/ 7 h 23"/>
                <a:gd name="T28" fmla="*/ 4 w 35"/>
                <a:gd name="T29" fmla="*/ 7 h 23"/>
                <a:gd name="T30" fmla="*/ 6 w 35"/>
                <a:gd name="T31" fmla="*/ 7 h 23"/>
                <a:gd name="T32" fmla="*/ 6 w 35"/>
                <a:gd name="T33" fmla="*/ 7 h 23"/>
                <a:gd name="T34" fmla="*/ 9 w 35"/>
                <a:gd name="T35" fmla="*/ 6 h 23"/>
                <a:gd name="T36" fmla="*/ 10 w 35"/>
                <a:gd name="T37" fmla="*/ 6 h 23"/>
                <a:gd name="T38" fmla="*/ 11 w 35"/>
                <a:gd name="T39" fmla="*/ 5 h 23"/>
                <a:gd name="T40" fmla="*/ 11 w 35"/>
                <a:gd name="T41" fmla="*/ 3 h 23"/>
                <a:gd name="T42" fmla="*/ 11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35" y="10"/>
                  </a:moveTo>
                  <a:lnTo>
                    <a:pt x="35" y="10"/>
                  </a:lnTo>
                  <a:lnTo>
                    <a:pt x="33" y="6"/>
                  </a:lnTo>
                  <a:lnTo>
                    <a:pt x="29" y="2"/>
                  </a:lnTo>
                  <a:lnTo>
                    <a:pt x="23" y="0"/>
                  </a:lnTo>
                  <a:lnTo>
                    <a:pt x="16" y="0"/>
                  </a:lnTo>
                  <a:lnTo>
                    <a:pt x="9" y="3"/>
                  </a:lnTo>
                  <a:lnTo>
                    <a:pt x="4" y="6"/>
                  </a:lnTo>
                  <a:lnTo>
                    <a:pt x="1" y="10"/>
                  </a:lnTo>
                  <a:lnTo>
                    <a:pt x="0" y="15"/>
                  </a:lnTo>
                  <a:lnTo>
                    <a:pt x="3" y="19"/>
                  </a:lnTo>
                  <a:lnTo>
                    <a:pt x="7" y="22"/>
                  </a:lnTo>
                  <a:lnTo>
                    <a:pt x="13" y="23"/>
                  </a:lnTo>
                  <a:lnTo>
                    <a:pt x="20" y="23"/>
                  </a:lnTo>
                  <a:lnTo>
                    <a:pt x="27" y="20"/>
                  </a:lnTo>
                  <a:lnTo>
                    <a:pt x="31" y="18"/>
                  </a:lnTo>
                  <a:lnTo>
                    <a:pt x="35" y="14"/>
                  </a:lnTo>
                  <a:lnTo>
                    <a:pt x="35" y="10"/>
                  </a:lnTo>
                  <a:close/>
                </a:path>
              </a:pathLst>
            </a:custGeom>
            <a:solidFill>
              <a:srgbClr val="FFD600"/>
            </a:solidFill>
            <a:ln w="9525">
              <a:noFill/>
              <a:round/>
              <a:headEnd/>
              <a:tailEnd/>
            </a:ln>
          </p:spPr>
          <p:txBody>
            <a:bodyPr/>
            <a:lstStyle/>
            <a:p>
              <a:endParaRPr lang="fr-FR"/>
            </a:p>
          </p:txBody>
        </p:sp>
        <p:sp>
          <p:nvSpPr>
            <p:cNvPr id="22620" name="Freeform 244"/>
            <p:cNvSpPr>
              <a:spLocks/>
            </p:cNvSpPr>
            <p:nvPr/>
          </p:nvSpPr>
          <p:spPr bwMode="white">
            <a:xfrm flipH="1">
              <a:off x="528" y="3697"/>
              <a:ext cx="19" cy="12"/>
            </a:xfrm>
            <a:custGeom>
              <a:avLst/>
              <a:gdLst>
                <a:gd name="T0" fmla="*/ 0 w 34"/>
                <a:gd name="T1" fmla="*/ 4 h 20"/>
                <a:gd name="T2" fmla="*/ 0 w 34"/>
                <a:gd name="T3" fmla="*/ 4 h 20"/>
                <a:gd name="T4" fmla="*/ 1 w 34"/>
                <a:gd name="T5" fmla="*/ 6 h 20"/>
                <a:gd name="T6" fmla="*/ 2 w 34"/>
                <a:gd name="T7" fmla="*/ 7 h 20"/>
                <a:gd name="T8" fmla="*/ 4 w 34"/>
                <a:gd name="T9" fmla="*/ 7 h 20"/>
                <a:gd name="T10" fmla="*/ 6 w 34"/>
                <a:gd name="T11" fmla="*/ 7 h 20"/>
                <a:gd name="T12" fmla="*/ 6 w 34"/>
                <a:gd name="T13" fmla="*/ 7 h 20"/>
                <a:gd name="T14" fmla="*/ 7 w 34"/>
                <a:gd name="T15" fmla="*/ 7 h 20"/>
                <a:gd name="T16" fmla="*/ 10 w 34"/>
                <a:gd name="T17" fmla="*/ 6 h 20"/>
                <a:gd name="T18" fmla="*/ 10 w 34"/>
                <a:gd name="T19" fmla="*/ 4 h 20"/>
                <a:gd name="T20" fmla="*/ 11 w 34"/>
                <a:gd name="T21" fmla="*/ 3 h 20"/>
                <a:gd name="T22" fmla="*/ 11 w 34"/>
                <a:gd name="T23" fmla="*/ 3 h 20"/>
                <a:gd name="T24" fmla="*/ 10 w 34"/>
                <a:gd name="T25" fmla="*/ 1 h 20"/>
                <a:gd name="T26" fmla="*/ 8 w 34"/>
                <a:gd name="T27" fmla="*/ 1 h 20"/>
                <a:gd name="T28" fmla="*/ 7 w 34"/>
                <a:gd name="T29" fmla="*/ 0 h 20"/>
                <a:gd name="T30" fmla="*/ 4 w 34"/>
                <a:gd name="T31" fmla="*/ 0 h 20"/>
                <a:gd name="T32" fmla="*/ 4 w 34"/>
                <a:gd name="T33" fmla="*/ 0 h 20"/>
                <a:gd name="T34" fmla="*/ 3 w 34"/>
                <a:gd name="T35" fmla="*/ 1 h 20"/>
                <a:gd name="T36" fmla="*/ 1 w 34"/>
                <a:gd name="T37" fmla="*/ 1 h 20"/>
                <a:gd name="T38" fmla="*/ 1 w 34"/>
                <a:gd name="T39" fmla="*/ 3 h 20"/>
                <a:gd name="T40" fmla="*/ 0 w 34"/>
                <a:gd name="T41" fmla="*/ 4 h 20"/>
                <a:gd name="T42" fmla="*/ 0 w 34"/>
                <a:gd name="T43" fmla="*/ 4 h 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
                <a:gd name="T67" fmla="*/ 0 h 20"/>
                <a:gd name="T68" fmla="*/ 34 w 34"/>
                <a:gd name="T69" fmla="*/ 20 h 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 h="20">
                  <a:moveTo>
                    <a:pt x="0" y="12"/>
                  </a:moveTo>
                  <a:lnTo>
                    <a:pt x="0" y="12"/>
                  </a:lnTo>
                  <a:lnTo>
                    <a:pt x="3" y="16"/>
                  </a:lnTo>
                  <a:lnTo>
                    <a:pt x="7" y="18"/>
                  </a:lnTo>
                  <a:lnTo>
                    <a:pt x="12" y="20"/>
                  </a:lnTo>
                  <a:lnTo>
                    <a:pt x="19" y="20"/>
                  </a:lnTo>
                  <a:lnTo>
                    <a:pt x="24" y="18"/>
                  </a:lnTo>
                  <a:lnTo>
                    <a:pt x="30" y="16"/>
                  </a:lnTo>
                  <a:lnTo>
                    <a:pt x="32" y="12"/>
                  </a:lnTo>
                  <a:lnTo>
                    <a:pt x="34" y="8"/>
                  </a:lnTo>
                  <a:lnTo>
                    <a:pt x="31" y="4"/>
                  </a:lnTo>
                  <a:lnTo>
                    <a:pt x="27" y="1"/>
                  </a:lnTo>
                  <a:lnTo>
                    <a:pt x="22" y="0"/>
                  </a:lnTo>
                  <a:lnTo>
                    <a:pt x="15" y="0"/>
                  </a:lnTo>
                  <a:lnTo>
                    <a:pt x="10" y="1"/>
                  </a:lnTo>
                  <a:lnTo>
                    <a:pt x="4" y="4"/>
                  </a:lnTo>
                  <a:lnTo>
                    <a:pt x="2" y="8"/>
                  </a:lnTo>
                  <a:lnTo>
                    <a:pt x="0" y="12"/>
                  </a:lnTo>
                  <a:close/>
                </a:path>
              </a:pathLst>
            </a:custGeom>
            <a:solidFill>
              <a:srgbClr val="FFD100"/>
            </a:solidFill>
            <a:ln w="9525">
              <a:noFill/>
              <a:round/>
              <a:headEnd/>
              <a:tailEnd/>
            </a:ln>
          </p:spPr>
          <p:txBody>
            <a:bodyPr/>
            <a:lstStyle/>
            <a:p>
              <a:endParaRPr lang="fr-FR"/>
            </a:p>
          </p:txBody>
        </p:sp>
        <p:sp>
          <p:nvSpPr>
            <p:cNvPr id="22621" name="Freeform 245"/>
            <p:cNvSpPr>
              <a:spLocks/>
            </p:cNvSpPr>
            <p:nvPr/>
          </p:nvSpPr>
          <p:spPr bwMode="white">
            <a:xfrm flipH="1">
              <a:off x="381" y="3566"/>
              <a:ext cx="95" cy="141"/>
            </a:xfrm>
            <a:custGeom>
              <a:avLst/>
              <a:gdLst>
                <a:gd name="T0" fmla="*/ 37 w 158"/>
                <a:gd name="T1" fmla="*/ 85 h 233"/>
                <a:gd name="T2" fmla="*/ 37 w 158"/>
                <a:gd name="T3" fmla="*/ 85 h 233"/>
                <a:gd name="T4" fmla="*/ 34 w 158"/>
                <a:gd name="T5" fmla="*/ 83 h 233"/>
                <a:gd name="T6" fmla="*/ 30 w 158"/>
                <a:gd name="T7" fmla="*/ 82 h 233"/>
                <a:gd name="T8" fmla="*/ 26 w 158"/>
                <a:gd name="T9" fmla="*/ 80 h 233"/>
                <a:gd name="T10" fmla="*/ 23 w 158"/>
                <a:gd name="T11" fmla="*/ 80 h 233"/>
                <a:gd name="T12" fmla="*/ 19 w 158"/>
                <a:gd name="T13" fmla="*/ 80 h 233"/>
                <a:gd name="T14" fmla="*/ 16 w 158"/>
                <a:gd name="T15" fmla="*/ 80 h 233"/>
                <a:gd name="T16" fmla="*/ 11 w 158"/>
                <a:gd name="T17" fmla="*/ 80 h 233"/>
                <a:gd name="T18" fmla="*/ 11 w 158"/>
                <a:gd name="T19" fmla="*/ 80 h 233"/>
                <a:gd name="T20" fmla="*/ 8 w 158"/>
                <a:gd name="T21" fmla="*/ 76 h 233"/>
                <a:gd name="T22" fmla="*/ 5 w 158"/>
                <a:gd name="T23" fmla="*/ 73 h 233"/>
                <a:gd name="T24" fmla="*/ 4 w 158"/>
                <a:gd name="T25" fmla="*/ 67 h 233"/>
                <a:gd name="T26" fmla="*/ 1 w 158"/>
                <a:gd name="T27" fmla="*/ 62 h 233"/>
                <a:gd name="T28" fmla="*/ 1 w 158"/>
                <a:gd name="T29" fmla="*/ 56 h 233"/>
                <a:gd name="T30" fmla="*/ 0 w 158"/>
                <a:gd name="T31" fmla="*/ 51 h 233"/>
                <a:gd name="T32" fmla="*/ 0 w 158"/>
                <a:gd name="T33" fmla="*/ 44 h 233"/>
                <a:gd name="T34" fmla="*/ 1 w 158"/>
                <a:gd name="T35" fmla="*/ 38 h 233"/>
                <a:gd name="T36" fmla="*/ 1 w 158"/>
                <a:gd name="T37" fmla="*/ 38 h 233"/>
                <a:gd name="T38" fmla="*/ 1 w 158"/>
                <a:gd name="T39" fmla="*/ 33 h 233"/>
                <a:gd name="T40" fmla="*/ 2 w 158"/>
                <a:gd name="T41" fmla="*/ 29 h 233"/>
                <a:gd name="T42" fmla="*/ 4 w 158"/>
                <a:gd name="T43" fmla="*/ 25 h 233"/>
                <a:gd name="T44" fmla="*/ 5 w 158"/>
                <a:gd name="T45" fmla="*/ 21 h 233"/>
                <a:gd name="T46" fmla="*/ 7 w 158"/>
                <a:gd name="T47" fmla="*/ 18 h 233"/>
                <a:gd name="T48" fmla="*/ 10 w 158"/>
                <a:gd name="T49" fmla="*/ 15 h 233"/>
                <a:gd name="T50" fmla="*/ 11 w 158"/>
                <a:gd name="T51" fmla="*/ 11 h 233"/>
                <a:gd name="T52" fmla="*/ 14 w 158"/>
                <a:gd name="T53" fmla="*/ 9 h 233"/>
                <a:gd name="T54" fmla="*/ 16 w 158"/>
                <a:gd name="T55" fmla="*/ 7 h 233"/>
                <a:gd name="T56" fmla="*/ 19 w 158"/>
                <a:gd name="T57" fmla="*/ 4 h 233"/>
                <a:gd name="T58" fmla="*/ 21 w 158"/>
                <a:gd name="T59" fmla="*/ 3 h 233"/>
                <a:gd name="T60" fmla="*/ 24 w 158"/>
                <a:gd name="T61" fmla="*/ 1 h 233"/>
                <a:gd name="T62" fmla="*/ 26 w 158"/>
                <a:gd name="T63" fmla="*/ 1 h 233"/>
                <a:gd name="T64" fmla="*/ 29 w 158"/>
                <a:gd name="T65" fmla="*/ 0 h 233"/>
                <a:gd name="T66" fmla="*/ 32 w 158"/>
                <a:gd name="T67" fmla="*/ 0 h 233"/>
                <a:gd name="T68" fmla="*/ 35 w 158"/>
                <a:gd name="T69" fmla="*/ 1 h 233"/>
                <a:gd name="T70" fmla="*/ 35 w 158"/>
                <a:gd name="T71" fmla="*/ 1 h 233"/>
                <a:gd name="T72" fmla="*/ 38 w 158"/>
                <a:gd name="T73" fmla="*/ 1 h 233"/>
                <a:gd name="T74" fmla="*/ 41 w 158"/>
                <a:gd name="T75" fmla="*/ 3 h 233"/>
                <a:gd name="T76" fmla="*/ 43 w 158"/>
                <a:gd name="T77" fmla="*/ 4 h 233"/>
                <a:gd name="T78" fmla="*/ 46 w 158"/>
                <a:gd name="T79" fmla="*/ 7 h 233"/>
                <a:gd name="T80" fmla="*/ 48 w 158"/>
                <a:gd name="T81" fmla="*/ 9 h 233"/>
                <a:gd name="T82" fmla="*/ 49 w 158"/>
                <a:gd name="T83" fmla="*/ 11 h 233"/>
                <a:gd name="T84" fmla="*/ 51 w 158"/>
                <a:gd name="T85" fmla="*/ 15 h 233"/>
                <a:gd name="T86" fmla="*/ 53 w 158"/>
                <a:gd name="T87" fmla="*/ 18 h 233"/>
                <a:gd name="T88" fmla="*/ 55 w 158"/>
                <a:gd name="T89" fmla="*/ 25 h 233"/>
                <a:gd name="T90" fmla="*/ 57 w 158"/>
                <a:gd name="T91" fmla="*/ 33 h 233"/>
                <a:gd name="T92" fmla="*/ 57 w 158"/>
                <a:gd name="T93" fmla="*/ 42 h 233"/>
                <a:gd name="T94" fmla="*/ 57 w 158"/>
                <a:gd name="T95" fmla="*/ 46 h 233"/>
                <a:gd name="T96" fmla="*/ 57 w 158"/>
                <a:gd name="T97" fmla="*/ 51 h 233"/>
                <a:gd name="T98" fmla="*/ 57 w 158"/>
                <a:gd name="T99" fmla="*/ 51 h 233"/>
                <a:gd name="T100" fmla="*/ 55 w 158"/>
                <a:gd name="T101" fmla="*/ 56 h 233"/>
                <a:gd name="T102" fmla="*/ 54 w 158"/>
                <a:gd name="T103" fmla="*/ 62 h 233"/>
                <a:gd name="T104" fmla="*/ 52 w 158"/>
                <a:gd name="T105" fmla="*/ 67 h 233"/>
                <a:gd name="T106" fmla="*/ 49 w 158"/>
                <a:gd name="T107" fmla="*/ 72 h 233"/>
                <a:gd name="T108" fmla="*/ 47 w 158"/>
                <a:gd name="T109" fmla="*/ 76 h 233"/>
                <a:gd name="T110" fmla="*/ 44 w 158"/>
                <a:gd name="T111" fmla="*/ 80 h 233"/>
                <a:gd name="T112" fmla="*/ 41 w 158"/>
                <a:gd name="T113" fmla="*/ 83 h 233"/>
                <a:gd name="T114" fmla="*/ 37 w 158"/>
                <a:gd name="T115" fmla="*/ 85 h 233"/>
                <a:gd name="T116" fmla="*/ 37 w 158"/>
                <a:gd name="T117" fmla="*/ 85 h 2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
                <a:gd name="T178" fmla="*/ 0 h 233"/>
                <a:gd name="T179" fmla="*/ 158 w 158"/>
                <a:gd name="T180" fmla="*/ 233 h 2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 h="233">
                  <a:moveTo>
                    <a:pt x="103" y="233"/>
                  </a:moveTo>
                  <a:lnTo>
                    <a:pt x="103" y="233"/>
                  </a:lnTo>
                  <a:lnTo>
                    <a:pt x="93" y="227"/>
                  </a:lnTo>
                  <a:lnTo>
                    <a:pt x="83" y="223"/>
                  </a:lnTo>
                  <a:lnTo>
                    <a:pt x="73" y="220"/>
                  </a:lnTo>
                  <a:lnTo>
                    <a:pt x="63" y="219"/>
                  </a:lnTo>
                  <a:lnTo>
                    <a:pt x="54" y="219"/>
                  </a:lnTo>
                  <a:lnTo>
                    <a:pt x="44" y="219"/>
                  </a:lnTo>
                  <a:lnTo>
                    <a:pt x="30" y="220"/>
                  </a:lnTo>
                  <a:lnTo>
                    <a:pt x="22" y="209"/>
                  </a:lnTo>
                  <a:lnTo>
                    <a:pt x="15" y="199"/>
                  </a:lnTo>
                  <a:lnTo>
                    <a:pt x="10" y="184"/>
                  </a:lnTo>
                  <a:lnTo>
                    <a:pt x="4" y="170"/>
                  </a:lnTo>
                  <a:lnTo>
                    <a:pt x="2" y="154"/>
                  </a:lnTo>
                  <a:lnTo>
                    <a:pt x="0" y="138"/>
                  </a:lnTo>
                  <a:lnTo>
                    <a:pt x="0" y="121"/>
                  </a:lnTo>
                  <a:lnTo>
                    <a:pt x="3" y="103"/>
                  </a:lnTo>
                  <a:lnTo>
                    <a:pt x="4" y="91"/>
                  </a:lnTo>
                  <a:lnTo>
                    <a:pt x="7" y="79"/>
                  </a:lnTo>
                  <a:lnTo>
                    <a:pt x="11" y="69"/>
                  </a:lnTo>
                  <a:lnTo>
                    <a:pt x="15" y="58"/>
                  </a:lnTo>
                  <a:lnTo>
                    <a:pt x="20" y="48"/>
                  </a:lnTo>
                  <a:lnTo>
                    <a:pt x="26" y="39"/>
                  </a:lnTo>
                  <a:lnTo>
                    <a:pt x="31" y="31"/>
                  </a:lnTo>
                  <a:lnTo>
                    <a:pt x="38" y="24"/>
                  </a:lnTo>
                  <a:lnTo>
                    <a:pt x="44" y="18"/>
                  </a:lnTo>
                  <a:lnTo>
                    <a:pt x="51" y="12"/>
                  </a:lnTo>
                  <a:lnTo>
                    <a:pt x="58" y="8"/>
                  </a:lnTo>
                  <a:lnTo>
                    <a:pt x="66" y="4"/>
                  </a:lnTo>
                  <a:lnTo>
                    <a:pt x="74" y="2"/>
                  </a:lnTo>
                  <a:lnTo>
                    <a:pt x="81" y="0"/>
                  </a:lnTo>
                  <a:lnTo>
                    <a:pt x="89" y="0"/>
                  </a:lnTo>
                  <a:lnTo>
                    <a:pt x="97" y="2"/>
                  </a:lnTo>
                  <a:lnTo>
                    <a:pt x="105" y="4"/>
                  </a:lnTo>
                  <a:lnTo>
                    <a:pt x="113" y="8"/>
                  </a:lnTo>
                  <a:lnTo>
                    <a:pt x="120" y="12"/>
                  </a:lnTo>
                  <a:lnTo>
                    <a:pt x="126" y="18"/>
                  </a:lnTo>
                  <a:lnTo>
                    <a:pt x="132" y="24"/>
                  </a:lnTo>
                  <a:lnTo>
                    <a:pt x="137" y="32"/>
                  </a:lnTo>
                  <a:lnTo>
                    <a:pt x="142" y="40"/>
                  </a:lnTo>
                  <a:lnTo>
                    <a:pt x="146" y="50"/>
                  </a:lnTo>
                  <a:lnTo>
                    <a:pt x="153" y="69"/>
                  </a:lnTo>
                  <a:lnTo>
                    <a:pt x="157" y="91"/>
                  </a:lnTo>
                  <a:lnTo>
                    <a:pt x="158" y="114"/>
                  </a:lnTo>
                  <a:lnTo>
                    <a:pt x="158" y="126"/>
                  </a:lnTo>
                  <a:lnTo>
                    <a:pt x="156" y="140"/>
                  </a:lnTo>
                  <a:lnTo>
                    <a:pt x="153" y="154"/>
                  </a:lnTo>
                  <a:lnTo>
                    <a:pt x="149" y="170"/>
                  </a:lnTo>
                  <a:lnTo>
                    <a:pt x="144" y="184"/>
                  </a:lnTo>
                  <a:lnTo>
                    <a:pt x="137" y="197"/>
                  </a:lnTo>
                  <a:lnTo>
                    <a:pt x="129" y="208"/>
                  </a:lnTo>
                  <a:lnTo>
                    <a:pt x="121" y="219"/>
                  </a:lnTo>
                  <a:lnTo>
                    <a:pt x="113" y="227"/>
                  </a:lnTo>
                  <a:lnTo>
                    <a:pt x="103" y="233"/>
                  </a:lnTo>
                  <a:close/>
                </a:path>
              </a:pathLst>
            </a:custGeom>
            <a:solidFill>
              <a:srgbClr val="FFCF00"/>
            </a:solidFill>
            <a:ln w="9525">
              <a:noFill/>
              <a:round/>
              <a:headEnd/>
              <a:tailEnd/>
            </a:ln>
          </p:spPr>
          <p:txBody>
            <a:bodyPr/>
            <a:lstStyle/>
            <a:p>
              <a:endParaRPr lang="fr-FR"/>
            </a:p>
          </p:txBody>
        </p:sp>
        <p:sp>
          <p:nvSpPr>
            <p:cNvPr id="22622" name="Freeform 246"/>
            <p:cNvSpPr>
              <a:spLocks/>
            </p:cNvSpPr>
            <p:nvPr/>
          </p:nvSpPr>
          <p:spPr bwMode="black">
            <a:xfrm flipH="1">
              <a:off x="389" y="3580"/>
              <a:ext cx="80" cy="130"/>
            </a:xfrm>
            <a:custGeom>
              <a:avLst/>
              <a:gdLst>
                <a:gd name="T0" fmla="*/ 29 w 136"/>
                <a:gd name="T1" fmla="*/ 0 h 216"/>
                <a:gd name="T2" fmla="*/ 29 w 136"/>
                <a:gd name="T3" fmla="*/ 0 h 216"/>
                <a:gd name="T4" fmla="*/ 26 w 136"/>
                <a:gd name="T5" fmla="*/ 0 h 216"/>
                <a:gd name="T6" fmla="*/ 24 w 136"/>
                <a:gd name="T7" fmla="*/ 0 h 216"/>
                <a:gd name="T8" fmla="*/ 22 w 136"/>
                <a:gd name="T9" fmla="*/ 0 h 216"/>
                <a:gd name="T10" fmla="*/ 20 w 136"/>
                <a:gd name="T11" fmla="*/ 1 h 216"/>
                <a:gd name="T12" fmla="*/ 17 w 136"/>
                <a:gd name="T13" fmla="*/ 2 h 216"/>
                <a:gd name="T14" fmla="*/ 15 w 136"/>
                <a:gd name="T15" fmla="*/ 4 h 216"/>
                <a:gd name="T16" fmla="*/ 13 w 136"/>
                <a:gd name="T17" fmla="*/ 6 h 216"/>
                <a:gd name="T18" fmla="*/ 11 w 136"/>
                <a:gd name="T19" fmla="*/ 8 h 216"/>
                <a:gd name="T20" fmla="*/ 8 w 136"/>
                <a:gd name="T21" fmla="*/ 13 h 216"/>
                <a:gd name="T22" fmla="*/ 5 w 136"/>
                <a:gd name="T23" fmla="*/ 20 h 216"/>
                <a:gd name="T24" fmla="*/ 2 w 136"/>
                <a:gd name="T25" fmla="*/ 27 h 216"/>
                <a:gd name="T26" fmla="*/ 1 w 136"/>
                <a:gd name="T27" fmla="*/ 35 h 216"/>
                <a:gd name="T28" fmla="*/ 1 w 136"/>
                <a:gd name="T29" fmla="*/ 35 h 216"/>
                <a:gd name="T30" fmla="*/ 1 w 136"/>
                <a:gd name="T31" fmla="*/ 40 h 216"/>
                <a:gd name="T32" fmla="*/ 0 w 136"/>
                <a:gd name="T33" fmla="*/ 46 h 216"/>
                <a:gd name="T34" fmla="*/ 1 w 136"/>
                <a:gd name="T35" fmla="*/ 52 h 216"/>
                <a:gd name="T36" fmla="*/ 1 w 136"/>
                <a:gd name="T37" fmla="*/ 57 h 216"/>
                <a:gd name="T38" fmla="*/ 3 w 136"/>
                <a:gd name="T39" fmla="*/ 63 h 216"/>
                <a:gd name="T40" fmla="*/ 4 w 136"/>
                <a:gd name="T41" fmla="*/ 67 h 216"/>
                <a:gd name="T42" fmla="*/ 6 w 136"/>
                <a:gd name="T43" fmla="*/ 70 h 216"/>
                <a:gd name="T44" fmla="*/ 9 w 136"/>
                <a:gd name="T45" fmla="*/ 74 h 216"/>
                <a:gd name="T46" fmla="*/ 9 w 136"/>
                <a:gd name="T47" fmla="*/ 74 h 216"/>
                <a:gd name="T48" fmla="*/ 14 w 136"/>
                <a:gd name="T49" fmla="*/ 73 h 216"/>
                <a:gd name="T50" fmla="*/ 16 w 136"/>
                <a:gd name="T51" fmla="*/ 73 h 216"/>
                <a:gd name="T52" fmla="*/ 19 w 136"/>
                <a:gd name="T53" fmla="*/ 73 h 216"/>
                <a:gd name="T54" fmla="*/ 22 w 136"/>
                <a:gd name="T55" fmla="*/ 74 h 216"/>
                <a:gd name="T56" fmla="*/ 25 w 136"/>
                <a:gd name="T57" fmla="*/ 75 h 216"/>
                <a:gd name="T58" fmla="*/ 27 w 136"/>
                <a:gd name="T59" fmla="*/ 76 h 216"/>
                <a:gd name="T60" fmla="*/ 31 w 136"/>
                <a:gd name="T61" fmla="*/ 78 h 216"/>
                <a:gd name="T62" fmla="*/ 31 w 136"/>
                <a:gd name="T63" fmla="*/ 78 h 216"/>
                <a:gd name="T64" fmla="*/ 34 w 136"/>
                <a:gd name="T65" fmla="*/ 76 h 216"/>
                <a:gd name="T66" fmla="*/ 36 w 136"/>
                <a:gd name="T67" fmla="*/ 73 h 216"/>
                <a:gd name="T68" fmla="*/ 38 w 136"/>
                <a:gd name="T69" fmla="*/ 70 h 216"/>
                <a:gd name="T70" fmla="*/ 41 w 136"/>
                <a:gd name="T71" fmla="*/ 66 h 216"/>
                <a:gd name="T72" fmla="*/ 42 w 136"/>
                <a:gd name="T73" fmla="*/ 62 h 216"/>
                <a:gd name="T74" fmla="*/ 44 w 136"/>
                <a:gd name="T75" fmla="*/ 57 h 216"/>
                <a:gd name="T76" fmla="*/ 45 w 136"/>
                <a:gd name="T77" fmla="*/ 52 h 216"/>
                <a:gd name="T78" fmla="*/ 46 w 136"/>
                <a:gd name="T79" fmla="*/ 47 h 216"/>
                <a:gd name="T80" fmla="*/ 46 w 136"/>
                <a:gd name="T81" fmla="*/ 47 h 216"/>
                <a:gd name="T82" fmla="*/ 47 w 136"/>
                <a:gd name="T83" fmla="*/ 39 h 216"/>
                <a:gd name="T84" fmla="*/ 46 w 136"/>
                <a:gd name="T85" fmla="*/ 30 h 216"/>
                <a:gd name="T86" fmla="*/ 45 w 136"/>
                <a:gd name="T87" fmla="*/ 23 h 216"/>
                <a:gd name="T88" fmla="*/ 44 w 136"/>
                <a:gd name="T89" fmla="*/ 16 h 216"/>
                <a:gd name="T90" fmla="*/ 41 w 136"/>
                <a:gd name="T91" fmla="*/ 10 h 216"/>
                <a:gd name="T92" fmla="*/ 39 w 136"/>
                <a:gd name="T93" fmla="*/ 8 h 216"/>
                <a:gd name="T94" fmla="*/ 38 w 136"/>
                <a:gd name="T95" fmla="*/ 6 h 216"/>
                <a:gd name="T96" fmla="*/ 35 w 136"/>
                <a:gd name="T97" fmla="*/ 4 h 216"/>
                <a:gd name="T98" fmla="*/ 34 w 136"/>
                <a:gd name="T99" fmla="*/ 2 h 216"/>
                <a:gd name="T100" fmla="*/ 31 w 136"/>
                <a:gd name="T101" fmla="*/ 1 h 216"/>
                <a:gd name="T102" fmla="*/ 29 w 136"/>
                <a:gd name="T103" fmla="*/ 0 h 216"/>
                <a:gd name="T104" fmla="*/ 29 w 136"/>
                <a:gd name="T105" fmla="*/ 0 h 2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16"/>
                <a:gd name="T161" fmla="*/ 136 w 136"/>
                <a:gd name="T162" fmla="*/ 216 h 2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16">
                  <a:moveTo>
                    <a:pt x="83" y="0"/>
                  </a:moveTo>
                  <a:lnTo>
                    <a:pt x="83" y="0"/>
                  </a:lnTo>
                  <a:lnTo>
                    <a:pt x="77" y="0"/>
                  </a:lnTo>
                  <a:lnTo>
                    <a:pt x="70" y="0"/>
                  </a:lnTo>
                  <a:lnTo>
                    <a:pt x="63" y="0"/>
                  </a:lnTo>
                  <a:lnTo>
                    <a:pt x="57" y="3"/>
                  </a:lnTo>
                  <a:lnTo>
                    <a:pt x="50" y="7"/>
                  </a:lnTo>
                  <a:lnTo>
                    <a:pt x="44" y="11"/>
                  </a:lnTo>
                  <a:lnTo>
                    <a:pt x="38" y="16"/>
                  </a:lnTo>
                  <a:lnTo>
                    <a:pt x="32" y="22"/>
                  </a:lnTo>
                  <a:lnTo>
                    <a:pt x="22" y="37"/>
                  </a:lnTo>
                  <a:lnTo>
                    <a:pt x="14" y="54"/>
                  </a:lnTo>
                  <a:lnTo>
                    <a:pt x="7" y="74"/>
                  </a:lnTo>
                  <a:lnTo>
                    <a:pt x="3" y="96"/>
                  </a:lnTo>
                  <a:lnTo>
                    <a:pt x="2" y="112"/>
                  </a:lnTo>
                  <a:lnTo>
                    <a:pt x="0" y="128"/>
                  </a:lnTo>
                  <a:lnTo>
                    <a:pt x="2" y="144"/>
                  </a:lnTo>
                  <a:lnTo>
                    <a:pt x="4" y="157"/>
                  </a:lnTo>
                  <a:lnTo>
                    <a:pt x="8" y="172"/>
                  </a:lnTo>
                  <a:lnTo>
                    <a:pt x="12" y="184"/>
                  </a:lnTo>
                  <a:lnTo>
                    <a:pt x="19" y="195"/>
                  </a:lnTo>
                  <a:lnTo>
                    <a:pt x="26" y="204"/>
                  </a:lnTo>
                  <a:lnTo>
                    <a:pt x="39" y="203"/>
                  </a:lnTo>
                  <a:lnTo>
                    <a:pt x="46" y="203"/>
                  </a:lnTo>
                  <a:lnTo>
                    <a:pt x="54" y="203"/>
                  </a:lnTo>
                  <a:lnTo>
                    <a:pt x="63" y="204"/>
                  </a:lnTo>
                  <a:lnTo>
                    <a:pt x="71" y="207"/>
                  </a:lnTo>
                  <a:lnTo>
                    <a:pt x="79" y="211"/>
                  </a:lnTo>
                  <a:lnTo>
                    <a:pt x="89" y="216"/>
                  </a:lnTo>
                  <a:lnTo>
                    <a:pt x="97" y="211"/>
                  </a:lnTo>
                  <a:lnTo>
                    <a:pt x="103" y="203"/>
                  </a:lnTo>
                  <a:lnTo>
                    <a:pt x="110" y="193"/>
                  </a:lnTo>
                  <a:lnTo>
                    <a:pt x="117" y="183"/>
                  </a:lnTo>
                  <a:lnTo>
                    <a:pt x="122" y="171"/>
                  </a:lnTo>
                  <a:lnTo>
                    <a:pt x="128" y="157"/>
                  </a:lnTo>
                  <a:lnTo>
                    <a:pt x="130" y="144"/>
                  </a:lnTo>
                  <a:lnTo>
                    <a:pt x="133" y="129"/>
                  </a:lnTo>
                  <a:lnTo>
                    <a:pt x="136" y="106"/>
                  </a:lnTo>
                  <a:lnTo>
                    <a:pt x="134" y="83"/>
                  </a:lnTo>
                  <a:lnTo>
                    <a:pt x="130" y="63"/>
                  </a:lnTo>
                  <a:lnTo>
                    <a:pt x="125" y="45"/>
                  </a:lnTo>
                  <a:lnTo>
                    <a:pt x="117" y="29"/>
                  </a:lnTo>
                  <a:lnTo>
                    <a:pt x="113" y="22"/>
                  </a:lnTo>
                  <a:lnTo>
                    <a:pt x="108" y="16"/>
                  </a:lnTo>
                  <a:lnTo>
                    <a:pt x="102" y="11"/>
                  </a:lnTo>
                  <a:lnTo>
                    <a:pt x="97" y="7"/>
                  </a:lnTo>
                  <a:lnTo>
                    <a:pt x="90" y="3"/>
                  </a:lnTo>
                  <a:lnTo>
                    <a:pt x="83" y="0"/>
                  </a:lnTo>
                  <a:close/>
                </a:path>
              </a:pathLst>
            </a:custGeom>
            <a:solidFill>
              <a:srgbClr val="FF7300"/>
            </a:solidFill>
            <a:ln w="9525">
              <a:noFill/>
              <a:round/>
              <a:headEnd/>
              <a:tailEnd/>
            </a:ln>
          </p:spPr>
          <p:txBody>
            <a:bodyPr/>
            <a:lstStyle/>
            <a:p>
              <a:endParaRPr lang="fr-FR"/>
            </a:p>
          </p:txBody>
        </p:sp>
        <p:sp>
          <p:nvSpPr>
            <p:cNvPr id="22623" name="Freeform 247"/>
            <p:cNvSpPr>
              <a:spLocks/>
            </p:cNvSpPr>
            <p:nvPr/>
          </p:nvSpPr>
          <p:spPr bwMode="auto">
            <a:xfrm flipH="1">
              <a:off x="393" y="3588"/>
              <a:ext cx="71" cy="119"/>
            </a:xfrm>
            <a:custGeom>
              <a:avLst/>
              <a:gdLst>
                <a:gd name="T0" fmla="*/ 25 w 118"/>
                <a:gd name="T1" fmla="*/ 0 h 199"/>
                <a:gd name="T2" fmla="*/ 25 w 118"/>
                <a:gd name="T3" fmla="*/ 0 h 199"/>
                <a:gd name="T4" fmla="*/ 23 w 118"/>
                <a:gd name="T5" fmla="*/ 0 h 199"/>
                <a:gd name="T6" fmla="*/ 20 w 118"/>
                <a:gd name="T7" fmla="*/ 0 h 199"/>
                <a:gd name="T8" fmla="*/ 19 w 118"/>
                <a:gd name="T9" fmla="*/ 1 h 199"/>
                <a:gd name="T10" fmla="*/ 16 w 118"/>
                <a:gd name="T11" fmla="*/ 2 h 199"/>
                <a:gd name="T12" fmla="*/ 12 w 118"/>
                <a:gd name="T13" fmla="*/ 5 h 199"/>
                <a:gd name="T14" fmla="*/ 9 w 118"/>
                <a:gd name="T15" fmla="*/ 9 h 199"/>
                <a:gd name="T16" fmla="*/ 6 w 118"/>
                <a:gd name="T17" fmla="*/ 14 h 199"/>
                <a:gd name="T18" fmla="*/ 3 w 118"/>
                <a:gd name="T19" fmla="*/ 20 h 199"/>
                <a:gd name="T20" fmla="*/ 1 w 118"/>
                <a:gd name="T21" fmla="*/ 26 h 199"/>
                <a:gd name="T22" fmla="*/ 0 w 118"/>
                <a:gd name="T23" fmla="*/ 33 h 199"/>
                <a:gd name="T24" fmla="*/ 0 w 118"/>
                <a:gd name="T25" fmla="*/ 33 h 199"/>
                <a:gd name="T26" fmla="*/ 0 w 118"/>
                <a:gd name="T27" fmla="*/ 39 h 199"/>
                <a:gd name="T28" fmla="*/ 0 w 118"/>
                <a:gd name="T29" fmla="*/ 44 h 199"/>
                <a:gd name="T30" fmla="*/ 1 w 118"/>
                <a:gd name="T31" fmla="*/ 50 h 199"/>
                <a:gd name="T32" fmla="*/ 2 w 118"/>
                <a:gd name="T33" fmla="*/ 54 h 199"/>
                <a:gd name="T34" fmla="*/ 3 w 118"/>
                <a:gd name="T35" fmla="*/ 58 h 199"/>
                <a:gd name="T36" fmla="*/ 5 w 118"/>
                <a:gd name="T37" fmla="*/ 62 h 199"/>
                <a:gd name="T38" fmla="*/ 7 w 118"/>
                <a:gd name="T39" fmla="*/ 65 h 199"/>
                <a:gd name="T40" fmla="*/ 10 w 118"/>
                <a:gd name="T41" fmla="*/ 68 h 199"/>
                <a:gd name="T42" fmla="*/ 10 w 118"/>
                <a:gd name="T43" fmla="*/ 68 h 199"/>
                <a:gd name="T44" fmla="*/ 13 w 118"/>
                <a:gd name="T45" fmla="*/ 68 h 199"/>
                <a:gd name="T46" fmla="*/ 17 w 118"/>
                <a:gd name="T47" fmla="*/ 68 h 199"/>
                <a:gd name="T48" fmla="*/ 20 w 118"/>
                <a:gd name="T49" fmla="*/ 69 h 199"/>
                <a:gd name="T50" fmla="*/ 25 w 118"/>
                <a:gd name="T51" fmla="*/ 71 h 199"/>
                <a:gd name="T52" fmla="*/ 25 w 118"/>
                <a:gd name="T53" fmla="*/ 71 h 199"/>
                <a:gd name="T54" fmla="*/ 28 w 118"/>
                <a:gd name="T55" fmla="*/ 69 h 199"/>
                <a:gd name="T56" fmla="*/ 31 w 118"/>
                <a:gd name="T57" fmla="*/ 66 h 199"/>
                <a:gd name="T58" fmla="*/ 34 w 118"/>
                <a:gd name="T59" fmla="*/ 63 h 199"/>
                <a:gd name="T60" fmla="*/ 36 w 118"/>
                <a:gd name="T61" fmla="*/ 59 h 199"/>
                <a:gd name="T62" fmla="*/ 39 w 118"/>
                <a:gd name="T63" fmla="*/ 54 h 199"/>
                <a:gd name="T64" fmla="*/ 40 w 118"/>
                <a:gd name="T65" fmla="*/ 50 h 199"/>
                <a:gd name="T66" fmla="*/ 42 w 118"/>
                <a:gd name="T67" fmla="*/ 44 h 199"/>
                <a:gd name="T68" fmla="*/ 42 w 118"/>
                <a:gd name="T69" fmla="*/ 39 h 199"/>
                <a:gd name="T70" fmla="*/ 42 w 118"/>
                <a:gd name="T71" fmla="*/ 39 h 199"/>
                <a:gd name="T72" fmla="*/ 43 w 118"/>
                <a:gd name="T73" fmla="*/ 32 h 199"/>
                <a:gd name="T74" fmla="*/ 42 w 118"/>
                <a:gd name="T75" fmla="*/ 25 h 199"/>
                <a:gd name="T76" fmla="*/ 40 w 118"/>
                <a:gd name="T77" fmla="*/ 18 h 199"/>
                <a:gd name="T78" fmla="*/ 39 w 118"/>
                <a:gd name="T79" fmla="*/ 13 h 199"/>
                <a:gd name="T80" fmla="*/ 36 w 118"/>
                <a:gd name="T81" fmla="*/ 8 h 199"/>
                <a:gd name="T82" fmla="*/ 33 w 118"/>
                <a:gd name="T83" fmla="*/ 4 h 199"/>
                <a:gd name="T84" fmla="*/ 31 w 118"/>
                <a:gd name="T85" fmla="*/ 2 h 199"/>
                <a:gd name="T86" fmla="*/ 29 w 118"/>
                <a:gd name="T87" fmla="*/ 1 h 199"/>
                <a:gd name="T88" fmla="*/ 27 w 118"/>
                <a:gd name="T89" fmla="*/ 1 h 199"/>
                <a:gd name="T90" fmla="*/ 25 w 118"/>
                <a:gd name="T91" fmla="*/ 0 h 199"/>
                <a:gd name="T92" fmla="*/ 25 w 118"/>
                <a:gd name="T93" fmla="*/ 0 h 1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
                <a:gd name="T142" fmla="*/ 0 h 199"/>
                <a:gd name="T143" fmla="*/ 118 w 118"/>
                <a:gd name="T144" fmla="*/ 199 h 1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 h="199">
                  <a:moveTo>
                    <a:pt x="69" y="0"/>
                  </a:moveTo>
                  <a:lnTo>
                    <a:pt x="69" y="0"/>
                  </a:lnTo>
                  <a:lnTo>
                    <a:pt x="63" y="0"/>
                  </a:lnTo>
                  <a:lnTo>
                    <a:pt x="57" y="0"/>
                  </a:lnTo>
                  <a:lnTo>
                    <a:pt x="51" y="3"/>
                  </a:lnTo>
                  <a:lnTo>
                    <a:pt x="45" y="6"/>
                  </a:lnTo>
                  <a:lnTo>
                    <a:pt x="34" y="14"/>
                  </a:lnTo>
                  <a:lnTo>
                    <a:pt x="25" y="25"/>
                  </a:lnTo>
                  <a:lnTo>
                    <a:pt x="16" y="39"/>
                  </a:lnTo>
                  <a:lnTo>
                    <a:pt x="9" y="55"/>
                  </a:lnTo>
                  <a:lnTo>
                    <a:pt x="4" y="74"/>
                  </a:lnTo>
                  <a:lnTo>
                    <a:pt x="0" y="94"/>
                  </a:lnTo>
                  <a:lnTo>
                    <a:pt x="0" y="109"/>
                  </a:lnTo>
                  <a:lnTo>
                    <a:pt x="0" y="124"/>
                  </a:lnTo>
                  <a:lnTo>
                    <a:pt x="1" y="138"/>
                  </a:lnTo>
                  <a:lnTo>
                    <a:pt x="5" y="151"/>
                  </a:lnTo>
                  <a:lnTo>
                    <a:pt x="9" y="163"/>
                  </a:lnTo>
                  <a:lnTo>
                    <a:pt x="13" y="173"/>
                  </a:lnTo>
                  <a:lnTo>
                    <a:pt x="20" y="183"/>
                  </a:lnTo>
                  <a:lnTo>
                    <a:pt x="26" y="191"/>
                  </a:lnTo>
                  <a:lnTo>
                    <a:pt x="36" y="191"/>
                  </a:lnTo>
                  <a:lnTo>
                    <a:pt x="47" y="191"/>
                  </a:lnTo>
                  <a:lnTo>
                    <a:pt x="57" y="193"/>
                  </a:lnTo>
                  <a:lnTo>
                    <a:pt x="68" y="199"/>
                  </a:lnTo>
                  <a:lnTo>
                    <a:pt x="77" y="193"/>
                  </a:lnTo>
                  <a:lnTo>
                    <a:pt x="85" y="185"/>
                  </a:lnTo>
                  <a:lnTo>
                    <a:pt x="93" y="176"/>
                  </a:lnTo>
                  <a:lnTo>
                    <a:pt x="100" y="165"/>
                  </a:lnTo>
                  <a:lnTo>
                    <a:pt x="106" y="153"/>
                  </a:lnTo>
                  <a:lnTo>
                    <a:pt x="111" y="138"/>
                  </a:lnTo>
                  <a:lnTo>
                    <a:pt x="115" y="124"/>
                  </a:lnTo>
                  <a:lnTo>
                    <a:pt x="116" y="108"/>
                  </a:lnTo>
                  <a:lnTo>
                    <a:pt x="118" y="88"/>
                  </a:lnTo>
                  <a:lnTo>
                    <a:pt x="116" y="69"/>
                  </a:lnTo>
                  <a:lnTo>
                    <a:pt x="112" y="50"/>
                  </a:lnTo>
                  <a:lnTo>
                    <a:pt x="107" y="35"/>
                  </a:lnTo>
                  <a:lnTo>
                    <a:pt x="100" y="22"/>
                  </a:lnTo>
                  <a:lnTo>
                    <a:pt x="91" y="11"/>
                  </a:lnTo>
                  <a:lnTo>
                    <a:pt x="85" y="7"/>
                  </a:lnTo>
                  <a:lnTo>
                    <a:pt x="80" y="3"/>
                  </a:lnTo>
                  <a:lnTo>
                    <a:pt x="75" y="2"/>
                  </a:lnTo>
                  <a:lnTo>
                    <a:pt x="69" y="0"/>
                  </a:lnTo>
                  <a:close/>
                </a:path>
              </a:pathLst>
            </a:custGeom>
            <a:solidFill>
              <a:srgbClr val="FFFFFF"/>
            </a:solidFill>
            <a:ln w="9525">
              <a:noFill/>
              <a:round/>
              <a:headEnd/>
              <a:tailEnd/>
            </a:ln>
          </p:spPr>
          <p:txBody>
            <a:bodyPr/>
            <a:lstStyle/>
            <a:p>
              <a:endParaRPr lang="fr-FR"/>
            </a:p>
          </p:txBody>
        </p:sp>
        <p:sp>
          <p:nvSpPr>
            <p:cNvPr id="22624" name="Freeform 248"/>
            <p:cNvSpPr>
              <a:spLocks/>
            </p:cNvSpPr>
            <p:nvPr/>
          </p:nvSpPr>
          <p:spPr bwMode="black">
            <a:xfrm flipH="1">
              <a:off x="401" y="3626"/>
              <a:ext cx="57" cy="76"/>
            </a:xfrm>
            <a:custGeom>
              <a:avLst/>
              <a:gdLst>
                <a:gd name="T0" fmla="*/ 0 w 97"/>
                <a:gd name="T1" fmla="*/ 20 h 129"/>
                <a:gd name="T2" fmla="*/ 0 w 97"/>
                <a:gd name="T3" fmla="*/ 20 h 129"/>
                <a:gd name="T4" fmla="*/ 0 w 97"/>
                <a:gd name="T5" fmla="*/ 25 h 129"/>
                <a:gd name="T6" fmla="*/ 0 w 97"/>
                <a:gd name="T7" fmla="*/ 29 h 129"/>
                <a:gd name="T8" fmla="*/ 1 w 97"/>
                <a:gd name="T9" fmla="*/ 34 h 129"/>
                <a:gd name="T10" fmla="*/ 3 w 97"/>
                <a:gd name="T11" fmla="*/ 37 h 129"/>
                <a:gd name="T12" fmla="*/ 5 w 97"/>
                <a:gd name="T13" fmla="*/ 39 h 129"/>
                <a:gd name="T14" fmla="*/ 7 w 97"/>
                <a:gd name="T15" fmla="*/ 42 h 129"/>
                <a:gd name="T16" fmla="*/ 11 w 97"/>
                <a:gd name="T17" fmla="*/ 44 h 129"/>
                <a:gd name="T18" fmla="*/ 14 w 97"/>
                <a:gd name="T19" fmla="*/ 45 h 129"/>
                <a:gd name="T20" fmla="*/ 14 w 97"/>
                <a:gd name="T21" fmla="*/ 45 h 129"/>
                <a:gd name="T22" fmla="*/ 17 w 97"/>
                <a:gd name="T23" fmla="*/ 45 h 129"/>
                <a:gd name="T24" fmla="*/ 21 w 97"/>
                <a:gd name="T25" fmla="*/ 44 h 129"/>
                <a:gd name="T26" fmla="*/ 23 w 97"/>
                <a:gd name="T27" fmla="*/ 42 h 129"/>
                <a:gd name="T28" fmla="*/ 26 w 97"/>
                <a:gd name="T29" fmla="*/ 39 h 129"/>
                <a:gd name="T30" fmla="*/ 29 w 97"/>
                <a:gd name="T31" fmla="*/ 37 h 129"/>
                <a:gd name="T32" fmla="*/ 31 w 97"/>
                <a:gd name="T33" fmla="*/ 34 h 129"/>
                <a:gd name="T34" fmla="*/ 32 w 97"/>
                <a:gd name="T35" fmla="*/ 29 h 129"/>
                <a:gd name="T36" fmla="*/ 33 w 97"/>
                <a:gd name="T37" fmla="*/ 25 h 129"/>
                <a:gd name="T38" fmla="*/ 33 w 97"/>
                <a:gd name="T39" fmla="*/ 25 h 129"/>
                <a:gd name="T40" fmla="*/ 33 w 97"/>
                <a:gd name="T41" fmla="*/ 20 h 129"/>
                <a:gd name="T42" fmla="*/ 33 w 97"/>
                <a:gd name="T43" fmla="*/ 16 h 129"/>
                <a:gd name="T44" fmla="*/ 32 w 97"/>
                <a:gd name="T45" fmla="*/ 12 h 129"/>
                <a:gd name="T46" fmla="*/ 31 w 97"/>
                <a:gd name="T47" fmla="*/ 9 h 129"/>
                <a:gd name="T48" fmla="*/ 28 w 97"/>
                <a:gd name="T49" fmla="*/ 5 h 129"/>
                <a:gd name="T50" fmla="*/ 26 w 97"/>
                <a:gd name="T51" fmla="*/ 3 h 129"/>
                <a:gd name="T52" fmla="*/ 23 w 97"/>
                <a:gd name="T53" fmla="*/ 1 h 129"/>
                <a:gd name="T54" fmla="*/ 19 w 97"/>
                <a:gd name="T55" fmla="*/ 0 h 129"/>
                <a:gd name="T56" fmla="*/ 19 w 97"/>
                <a:gd name="T57" fmla="*/ 0 h 129"/>
                <a:gd name="T58" fmla="*/ 16 w 97"/>
                <a:gd name="T59" fmla="*/ 0 h 129"/>
                <a:gd name="T60" fmla="*/ 13 w 97"/>
                <a:gd name="T61" fmla="*/ 1 h 129"/>
                <a:gd name="T62" fmla="*/ 9 w 97"/>
                <a:gd name="T63" fmla="*/ 3 h 129"/>
                <a:gd name="T64" fmla="*/ 7 w 97"/>
                <a:gd name="T65" fmla="*/ 5 h 129"/>
                <a:gd name="T66" fmla="*/ 5 w 97"/>
                <a:gd name="T67" fmla="*/ 8 h 129"/>
                <a:gd name="T68" fmla="*/ 3 w 97"/>
                <a:gd name="T69" fmla="*/ 12 h 129"/>
                <a:gd name="T70" fmla="*/ 1 w 97"/>
                <a:gd name="T71" fmla="*/ 16 h 129"/>
                <a:gd name="T72" fmla="*/ 0 w 97"/>
                <a:gd name="T73" fmla="*/ 20 h 129"/>
                <a:gd name="T74" fmla="*/ 0 w 97"/>
                <a:gd name="T75" fmla="*/ 20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29"/>
                <a:gd name="T116" fmla="*/ 97 w 97"/>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29">
                  <a:moveTo>
                    <a:pt x="0" y="58"/>
                  </a:moveTo>
                  <a:lnTo>
                    <a:pt x="0" y="58"/>
                  </a:lnTo>
                  <a:lnTo>
                    <a:pt x="0" y="71"/>
                  </a:lnTo>
                  <a:lnTo>
                    <a:pt x="0" y="83"/>
                  </a:lnTo>
                  <a:lnTo>
                    <a:pt x="4" y="96"/>
                  </a:lnTo>
                  <a:lnTo>
                    <a:pt x="8" y="106"/>
                  </a:lnTo>
                  <a:lnTo>
                    <a:pt x="13" y="114"/>
                  </a:lnTo>
                  <a:lnTo>
                    <a:pt x="21" y="121"/>
                  </a:lnTo>
                  <a:lnTo>
                    <a:pt x="30" y="126"/>
                  </a:lnTo>
                  <a:lnTo>
                    <a:pt x="39" y="129"/>
                  </a:lnTo>
                  <a:lnTo>
                    <a:pt x="50" y="129"/>
                  </a:lnTo>
                  <a:lnTo>
                    <a:pt x="59" y="126"/>
                  </a:lnTo>
                  <a:lnTo>
                    <a:pt x="67" y="122"/>
                  </a:lnTo>
                  <a:lnTo>
                    <a:pt x="75" y="114"/>
                  </a:lnTo>
                  <a:lnTo>
                    <a:pt x="83" y="106"/>
                  </a:lnTo>
                  <a:lnTo>
                    <a:pt x="89" y="96"/>
                  </a:lnTo>
                  <a:lnTo>
                    <a:pt x="93" y="85"/>
                  </a:lnTo>
                  <a:lnTo>
                    <a:pt x="95" y="71"/>
                  </a:lnTo>
                  <a:lnTo>
                    <a:pt x="97" y="58"/>
                  </a:lnTo>
                  <a:lnTo>
                    <a:pt x="95" y="46"/>
                  </a:lnTo>
                  <a:lnTo>
                    <a:pt x="93" y="35"/>
                  </a:lnTo>
                  <a:lnTo>
                    <a:pt x="89" y="25"/>
                  </a:lnTo>
                  <a:lnTo>
                    <a:pt x="82" y="15"/>
                  </a:lnTo>
                  <a:lnTo>
                    <a:pt x="75" y="8"/>
                  </a:lnTo>
                  <a:lnTo>
                    <a:pt x="66" y="3"/>
                  </a:lnTo>
                  <a:lnTo>
                    <a:pt x="56" y="0"/>
                  </a:lnTo>
                  <a:lnTo>
                    <a:pt x="47" y="0"/>
                  </a:lnTo>
                  <a:lnTo>
                    <a:pt x="38" y="3"/>
                  </a:lnTo>
                  <a:lnTo>
                    <a:pt x="28" y="8"/>
                  </a:lnTo>
                  <a:lnTo>
                    <a:pt x="20" y="15"/>
                  </a:lnTo>
                  <a:lnTo>
                    <a:pt x="13" y="23"/>
                  </a:lnTo>
                  <a:lnTo>
                    <a:pt x="8" y="34"/>
                  </a:lnTo>
                  <a:lnTo>
                    <a:pt x="3" y="46"/>
                  </a:lnTo>
                  <a:lnTo>
                    <a:pt x="0" y="58"/>
                  </a:lnTo>
                  <a:close/>
                </a:path>
              </a:pathLst>
            </a:custGeom>
            <a:solidFill>
              <a:srgbClr val="0E6027"/>
            </a:solidFill>
            <a:ln w="9525">
              <a:noFill/>
              <a:round/>
              <a:headEnd/>
              <a:tailEnd/>
            </a:ln>
          </p:spPr>
          <p:txBody>
            <a:bodyPr/>
            <a:lstStyle/>
            <a:p>
              <a:endParaRPr lang="fr-FR"/>
            </a:p>
          </p:txBody>
        </p:sp>
        <p:sp>
          <p:nvSpPr>
            <p:cNvPr id="22625" name="Freeform 249"/>
            <p:cNvSpPr>
              <a:spLocks/>
            </p:cNvSpPr>
            <p:nvPr/>
          </p:nvSpPr>
          <p:spPr bwMode="black">
            <a:xfrm flipH="1">
              <a:off x="406" y="3633"/>
              <a:ext cx="46" cy="61"/>
            </a:xfrm>
            <a:custGeom>
              <a:avLst/>
              <a:gdLst>
                <a:gd name="T0" fmla="*/ 0 w 78"/>
                <a:gd name="T1" fmla="*/ 16 h 102"/>
                <a:gd name="T2" fmla="*/ 0 w 78"/>
                <a:gd name="T3" fmla="*/ 16 h 102"/>
                <a:gd name="T4" fmla="*/ 0 w 78"/>
                <a:gd name="T5" fmla="*/ 20 h 102"/>
                <a:gd name="T6" fmla="*/ 1 w 78"/>
                <a:gd name="T7" fmla="*/ 24 h 102"/>
                <a:gd name="T8" fmla="*/ 1 w 78"/>
                <a:gd name="T9" fmla="*/ 27 h 102"/>
                <a:gd name="T10" fmla="*/ 2 w 78"/>
                <a:gd name="T11" fmla="*/ 30 h 102"/>
                <a:gd name="T12" fmla="*/ 4 w 78"/>
                <a:gd name="T13" fmla="*/ 32 h 102"/>
                <a:gd name="T14" fmla="*/ 6 w 78"/>
                <a:gd name="T15" fmla="*/ 34 h 102"/>
                <a:gd name="T16" fmla="*/ 9 w 78"/>
                <a:gd name="T17" fmla="*/ 36 h 102"/>
                <a:gd name="T18" fmla="*/ 11 w 78"/>
                <a:gd name="T19" fmla="*/ 36 h 102"/>
                <a:gd name="T20" fmla="*/ 11 w 78"/>
                <a:gd name="T21" fmla="*/ 36 h 102"/>
                <a:gd name="T22" fmla="*/ 14 w 78"/>
                <a:gd name="T23" fmla="*/ 36 h 102"/>
                <a:gd name="T24" fmla="*/ 17 w 78"/>
                <a:gd name="T25" fmla="*/ 36 h 102"/>
                <a:gd name="T26" fmla="*/ 19 w 78"/>
                <a:gd name="T27" fmla="*/ 34 h 102"/>
                <a:gd name="T28" fmla="*/ 21 w 78"/>
                <a:gd name="T29" fmla="*/ 32 h 102"/>
                <a:gd name="T30" fmla="*/ 23 w 78"/>
                <a:gd name="T31" fmla="*/ 30 h 102"/>
                <a:gd name="T32" fmla="*/ 25 w 78"/>
                <a:gd name="T33" fmla="*/ 27 h 102"/>
                <a:gd name="T34" fmla="*/ 26 w 78"/>
                <a:gd name="T35" fmla="*/ 24 h 102"/>
                <a:gd name="T36" fmla="*/ 27 w 78"/>
                <a:gd name="T37" fmla="*/ 20 h 102"/>
                <a:gd name="T38" fmla="*/ 27 w 78"/>
                <a:gd name="T39" fmla="*/ 20 h 102"/>
                <a:gd name="T40" fmla="*/ 27 w 78"/>
                <a:gd name="T41" fmla="*/ 16 h 102"/>
                <a:gd name="T42" fmla="*/ 27 w 78"/>
                <a:gd name="T43" fmla="*/ 13 h 102"/>
                <a:gd name="T44" fmla="*/ 26 w 78"/>
                <a:gd name="T45" fmla="*/ 10 h 102"/>
                <a:gd name="T46" fmla="*/ 25 w 78"/>
                <a:gd name="T47" fmla="*/ 7 h 102"/>
                <a:gd name="T48" fmla="*/ 23 w 78"/>
                <a:gd name="T49" fmla="*/ 4 h 102"/>
                <a:gd name="T50" fmla="*/ 21 w 78"/>
                <a:gd name="T51" fmla="*/ 2 h 102"/>
                <a:gd name="T52" fmla="*/ 19 w 78"/>
                <a:gd name="T53" fmla="*/ 1 h 102"/>
                <a:gd name="T54" fmla="*/ 16 w 78"/>
                <a:gd name="T55" fmla="*/ 0 h 102"/>
                <a:gd name="T56" fmla="*/ 16 w 78"/>
                <a:gd name="T57" fmla="*/ 0 h 102"/>
                <a:gd name="T58" fmla="*/ 13 w 78"/>
                <a:gd name="T59" fmla="*/ 0 h 102"/>
                <a:gd name="T60" fmla="*/ 11 w 78"/>
                <a:gd name="T61" fmla="*/ 1 h 102"/>
                <a:gd name="T62" fmla="*/ 8 w 78"/>
                <a:gd name="T63" fmla="*/ 2 h 102"/>
                <a:gd name="T64" fmla="*/ 5 w 78"/>
                <a:gd name="T65" fmla="*/ 4 h 102"/>
                <a:gd name="T66" fmla="*/ 4 w 78"/>
                <a:gd name="T67" fmla="*/ 7 h 102"/>
                <a:gd name="T68" fmla="*/ 2 w 78"/>
                <a:gd name="T69" fmla="*/ 10 h 102"/>
                <a:gd name="T70" fmla="*/ 1 w 78"/>
                <a:gd name="T71" fmla="*/ 13 h 102"/>
                <a:gd name="T72" fmla="*/ 0 w 78"/>
                <a:gd name="T73" fmla="*/ 16 h 102"/>
                <a:gd name="T74" fmla="*/ 0 w 78"/>
                <a:gd name="T75" fmla="*/ 1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8"/>
                <a:gd name="T115" fmla="*/ 0 h 102"/>
                <a:gd name="T116" fmla="*/ 78 w 78"/>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8" h="102">
                  <a:moveTo>
                    <a:pt x="0" y="45"/>
                  </a:moveTo>
                  <a:lnTo>
                    <a:pt x="0" y="45"/>
                  </a:lnTo>
                  <a:lnTo>
                    <a:pt x="0" y="56"/>
                  </a:lnTo>
                  <a:lnTo>
                    <a:pt x="2" y="67"/>
                  </a:lnTo>
                  <a:lnTo>
                    <a:pt x="3" y="75"/>
                  </a:lnTo>
                  <a:lnTo>
                    <a:pt x="7" y="83"/>
                  </a:lnTo>
                  <a:lnTo>
                    <a:pt x="12" y="91"/>
                  </a:lnTo>
                  <a:lnTo>
                    <a:pt x="18" y="96"/>
                  </a:lnTo>
                  <a:lnTo>
                    <a:pt x="25" y="100"/>
                  </a:lnTo>
                  <a:lnTo>
                    <a:pt x="33" y="102"/>
                  </a:lnTo>
                  <a:lnTo>
                    <a:pt x="39" y="102"/>
                  </a:lnTo>
                  <a:lnTo>
                    <a:pt x="47" y="100"/>
                  </a:lnTo>
                  <a:lnTo>
                    <a:pt x="54" y="96"/>
                  </a:lnTo>
                  <a:lnTo>
                    <a:pt x="61" y="91"/>
                  </a:lnTo>
                  <a:lnTo>
                    <a:pt x="66" y="84"/>
                  </a:lnTo>
                  <a:lnTo>
                    <a:pt x="71" y="76"/>
                  </a:lnTo>
                  <a:lnTo>
                    <a:pt x="75" y="67"/>
                  </a:lnTo>
                  <a:lnTo>
                    <a:pt x="77" y="56"/>
                  </a:lnTo>
                  <a:lnTo>
                    <a:pt x="78" y="45"/>
                  </a:lnTo>
                  <a:lnTo>
                    <a:pt x="77" y="36"/>
                  </a:lnTo>
                  <a:lnTo>
                    <a:pt x="74" y="27"/>
                  </a:lnTo>
                  <a:lnTo>
                    <a:pt x="71" y="19"/>
                  </a:lnTo>
                  <a:lnTo>
                    <a:pt x="66" y="12"/>
                  </a:lnTo>
                  <a:lnTo>
                    <a:pt x="61" y="5"/>
                  </a:lnTo>
                  <a:lnTo>
                    <a:pt x="54" y="2"/>
                  </a:lnTo>
                  <a:lnTo>
                    <a:pt x="46" y="0"/>
                  </a:lnTo>
                  <a:lnTo>
                    <a:pt x="38" y="0"/>
                  </a:lnTo>
                  <a:lnTo>
                    <a:pt x="31" y="1"/>
                  </a:lnTo>
                  <a:lnTo>
                    <a:pt x="23" y="5"/>
                  </a:lnTo>
                  <a:lnTo>
                    <a:pt x="16" y="11"/>
                  </a:lnTo>
                  <a:lnTo>
                    <a:pt x="11" y="19"/>
                  </a:lnTo>
                  <a:lnTo>
                    <a:pt x="7" y="27"/>
                  </a:lnTo>
                  <a:lnTo>
                    <a:pt x="3" y="36"/>
                  </a:lnTo>
                  <a:lnTo>
                    <a:pt x="0" y="45"/>
                  </a:lnTo>
                  <a:close/>
                </a:path>
              </a:pathLst>
            </a:custGeom>
            <a:solidFill>
              <a:srgbClr val="309E2D"/>
            </a:solidFill>
            <a:ln w="9525">
              <a:noFill/>
              <a:round/>
              <a:headEnd/>
              <a:tailEnd/>
            </a:ln>
          </p:spPr>
          <p:txBody>
            <a:bodyPr/>
            <a:lstStyle/>
            <a:p>
              <a:endParaRPr lang="fr-FR"/>
            </a:p>
          </p:txBody>
        </p:sp>
        <p:sp>
          <p:nvSpPr>
            <p:cNvPr id="22626" name="Freeform 250"/>
            <p:cNvSpPr>
              <a:spLocks/>
            </p:cNvSpPr>
            <p:nvPr/>
          </p:nvSpPr>
          <p:spPr bwMode="auto">
            <a:xfrm flipH="1">
              <a:off x="413" y="3644"/>
              <a:ext cx="35" cy="43"/>
            </a:xfrm>
            <a:custGeom>
              <a:avLst/>
              <a:gdLst>
                <a:gd name="T0" fmla="*/ 0 w 57"/>
                <a:gd name="T1" fmla="*/ 11 h 73"/>
                <a:gd name="T2" fmla="*/ 0 w 57"/>
                <a:gd name="T3" fmla="*/ 11 h 73"/>
                <a:gd name="T4" fmla="*/ 0 w 57"/>
                <a:gd name="T5" fmla="*/ 14 h 73"/>
                <a:gd name="T6" fmla="*/ 0 w 57"/>
                <a:gd name="T7" fmla="*/ 16 h 73"/>
                <a:gd name="T8" fmla="*/ 1 w 57"/>
                <a:gd name="T9" fmla="*/ 19 h 73"/>
                <a:gd name="T10" fmla="*/ 2 w 57"/>
                <a:gd name="T11" fmla="*/ 21 h 73"/>
                <a:gd name="T12" fmla="*/ 3 w 57"/>
                <a:gd name="T13" fmla="*/ 22 h 73"/>
                <a:gd name="T14" fmla="*/ 5 w 57"/>
                <a:gd name="T15" fmla="*/ 24 h 73"/>
                <a:gd name="T16" fmla="*/ 7 w 57"/>
                <a:gd name="T17" fmla="*/ 25 h 73"/>
                <a:gd name="T18" fmla="*/ 9 w 57"/>
                <a:gd name="T19" fmla="*/ 25 h 73"/>
                <a:gd name="T20" fmla="*/ 9 w 57"/>
                <a:gd name="T21" fmla="*/ 25 h 73"/>
                <a:gd name="T22" fmla="*/ 11 w 57"/>
                <a:gd name="T23" fmla="*/ 25 h 73"/>
                <a:gd name="T24" fmla="*/ 13 w 57"/>
                <a:gd name="T25" fmla="*/ 25 h 73"/>
                <a:gd name="T26" fmla="*/ 15 w 57"/>
                <a:gd name="T27" fmla="*/ 24 h 73"/>
                <a:gd name="T28" fmla="*/ 17 w 57"/>
                <a:gd name="T29" fmla="*/ 22 h 73"/>
                <a:gd name="T30" fmla="*/ 18 w 57"/>
                <a:gd name="T31" fmla="*/ 21 h 73"/>
                <a:gd name="T32" fmla="*/ 20 w 57"/>
                <a:gd name="T33" fmla="*/ 19 h 73"/>
                <a:gd name="T34" fmla="*/ 21 w 57"/>
                <a:gd name="T35" fmla="*/ 16 h 73"/>
                <a:gd name="T36" fmla="*/ 21 w 57"/>
                <a:gd name="T37" fmla="*/ 14 h 73"/>
                <a:gd name="T38" fmla="*/ 21 w 57"/>
                <a:gd name="T39" fmla="*/ 14 h 73"/>
                <a:gd name="T40" fmla="*/ 21 w 57"/>
                <a:gd name="T41" fmla="*/ 11 h 73"/>
                <a:gd name="T42" fmla="*/ 21 w 57"/>
                <a:gd name="T43" fmla="*/ 9 h 73"/>
                <a:gd name="T44" fmla="*/ 21 w 57"/>
                <a:gd name="T45" fmla="*/ 6 h 73"/>
                <a:gd name="T46" fmla="*/ 20 w 57"/>
                <a:gd name="T47" fmla="*/ 5 h 73"/>
                <a:gd name="T48" fmla="*/ 18 w 57"/>
                <a:gd name="T49" fmla="*/ 3 h 73"/>
                <a:gd name="T50" fmla="*/ 17 w 57"/>
                <a:gd name="T51" fmla="*/ 1 h 73"/>
                <a:gd name="T52" fmla="*/ 15 w 57"/>
                <a:gd name="T53" fmla="*/ 1 h 73"/>
                <a:gd name="T54" fmla="*/ 12 w 57"/>
                <a:gd name="T55" fmla="*/ 0 h 73"/>
                <a:gd name="T56" fmla="*/ 12 w 57"/>
                <a:gd name="T57" fmla="*/ 0 h 73"/>
                <a:gd name="T58" fmla="*/ 10 w 57"/>
                <a:gd name="T59" fmla="*/ 0 h 73"/>
                <a:gd name="T60" fmla="*/ 9 w 57"/>
                <a:gd name="T61" fmla="*/ 1 h 73"/>
                <a:gd name="T62" fmla="*/ 6 w 57"/>
                <a:gd name="T63" fmla="*/ 1 h 73"/>
                <a:gd name="T64" fmla="*/ 4 w 57"/>
                <a:gd name="T65" fmla="*/ 3 h 73"/>
                <a:gd name="T66" fmla="*/ 3 w 57"/>
                <a:gd name="T67" fmla="*/ 4 h 73"/>
                <a:gd name="T68" fmla="*/ 1 w 57"/>
                <a:gd name="T69" fmla="*/ 6 h 73"/>
                <a:gd name="T70" fmla="*/ 1 w 57"/>
                <a:gd name="T71" fmla="*/ 9 h 73"/>
                <a:gd name="T72" fmla="*/ 0 w 57"/>
                <a:gd name="T73" fmla="*/ 11 h 73"/>
                <a:gd name="T74" fmla="*/ 0 w 57"/>
                <a:gd name="T75" fmla="*/ 11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7"/>
                <a:gd name="T115" fmla="*/ 0 h 73"/>
                <a:gd name="T116" fmla="*/ 57 w 57"/>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7" h="73">
                  <a:moveTo>
                    <a:pt x="0" y="32"/>
                  </a:moveTo>
                  <a:lnTo>
                    <a:pt x="0" y="32"/>
                  </a:lnTo>
                  <a:lnTo>
                    <a:pt x="0" y="40"/>
                  </a:lnTo>
                  <a:lnTo>
                    <a:pt x="0" y="47"/>
                  </a:lnTo>
                  <a:lnTo>
                    <a:pt x="2" y="54"/>
                  </a:lnTo>
                  <a:lnTo>
                    <a:pt x="5" y="59"/>
                  </a:lnTo>
                  <a:lnTo>
                    <a:pt x="8" y="65"/>
                  </a:lnTo>
                  <a:lnTo>
                    <a:pt x="13" y="69"/>
                  </a:lnTo>
                  <a:lnTo>
                    <a:pt x="19" y="71"/>
                  </a:lnTo>
                  <a:lnTo>
                    <a:pt x="24" y="73"/>
                  </a:lnTo>
                  <a:lnTo>
                    <a:pt x="29" y="73"/>
                  </a:lnTo>
                  <a:lnTo>
                    <a:pt x="35" y="71"/>
                  </a:lnTo>
                  <a:lnTo>
                    <a:pt x="40" y="69"/>
                  </a:lnTo>
                  <a:lnTo>
                    <a:pt x="45" y="65"/>
                  </a:lnTo>
                  <a:lnTo>
                    <a:pt x="49" y="61"/>
                  </a:lnTo>
                  <a:lnTo>
                    <a:pt x="53" y="54"/>
                  </a:lnTo>
                  <a:lnTo>
                    <a:pt x="56" y="47"/>
                  </a:lnTo>
                  <a:lnTo>
                    <a:pt x="57" y="40"/>
                  </a:lnTo>
                  <a:lnTo>
                    <a:pt x="57" y="32"/>
                  </a:lnTo>
                  <a:lnTo>
                    <a:pt x="57" y="26"/>
                  </a:lnTo>
                  <a:lnTo>
                    <a:pt x="55" y="19"/>
                  </a:lnTo>
                  <a:lnTo>
                    <a:pt x="52" y="14"/>
                  </a:lnTo>
                  <a:lnTo>
                    <a:pt x="49" y="8"/>
                  </a:lnTo>
                  <a:lnTo>
                    <a:pt x="44" y="4"/>
                  </a:lnTo>
                  <a:lnTo>
                    <a:pt x="40" y="2"/>
                  </a:lnTo>
                  <a:lnTo>
                    <a:pt x="33" y="0"/>
                  </a:lnTo>
                  <a:lnTo>
                    <a:pt x="28" y="0"/>
                  </a:lnTo>
                  <a:lnTo>
                    <a:pt x="23" y="2"/>
                  </a:lnTo>
                  <a:lnTo>
                    <a:pt x="17" y="4"/>
                  </a:lnTo>
                  <a:lnTo>
                    <a:pt x="12" y="8"/>
                  </a:lnTo>
                  <a:lnTo>
                    <a:pt x="8" y="12"/>
                  </a:lnTo>
                  <a:lnTo>
                    <a:pt x="4" y="19"/>
                  </a:lnTo>
                  <a:lnTo>
                    <a:pt x="1" y="26"/>
                  </a:lnTo>
                  <a:lnTo>
                    <a:pt x="0" y="32"/>
                  </a:lnTo>
                  <a:close/>
                </a:path>
              </a:pathLst>
            </a:custGeom>
            <a:solidFill>
              <a:srgbClr val="000000"/>
            </a:solidFill>
            <a:ln w="9525">
              <a:noFill/>
              <a:round/>
              <a:headEnd/>
              <a:tailEnd/>
            </a:ln>
          </p:spPr>
          <p:txBody>
            <a:bodyPr/>
            <a:lstStyle/>
            <a:p>
              <a:endParaRPr lang="fr-FR"/>
            </a:p>
          </p:txBody>
        </p:sp>
        <p:sp>
          <p:nvSpPr>
            <p:cNvPr id="22627" name="Freeform 251"/>
            <p:cNvSpPr>
              <a:spLocks/>
            </p:cNvSpPr>
            <p:nvPr/>
          </p:nvSpPr>
          <p:spPr bwMode="auto">
            <a:xfrm flipH="1">
              <a:off x="433" y="3643"/>
              <a:ext cx="10" cy="10"/>
            </a:xfrm>
            <a:custGeom>
              <a:avLst/>
              <a:gdLst>
                <a:gd name="T0" fmla="*/ 5 w 18"/>
                <a:gd name="T1" fmla="*/ 4 h 17"/>
                <a:gd name="T2" fmla="*/ 5 w 18"/>
                <a:gd name="T3" fmla="*/ 4 h 17"/>
                <a:gd name="T4" fmla="*/ 4 w 18"/>
                <a:gd name="T5" fmla="*/ 5 h 17"/>
                <a:gd name="T6" fmla="*/ 4 w 18"/>
                <a:gd name="T7" fmla="*/ 5 h 17"/>
                <a:gd name="T8" fmla="*/ 3 w 18"/>
                <a:gd name="T9" fmla="*/ 6 h 17"/>
                <a:gd name="T10" fmla="*/ 2 w 18"/>
                <a:gd name="T11" fmla="*/ 6 h 17"/>
                <a:gd name="T12" fmla="*/ 2 w 18"/>
                <a:gd name="T13" fmla="*/ 6 h 17"/>
                <a:gd name="T14" fmla="*/ 1 w 18"/>
                <a:gd name="T15" fmla="*/ 5 h 17"/>
                <a:gd name="T16" fmla="*/ 1 w 18"/>
                <a:gd name="T17" fmla="*/ 5 h 17"/>
                <a:gd name="T18" fmla="*/ 0 w 18"/>
                <a:gd name="T19" fmla="*/ 3 h 17"/>
                <a:gd name="T20" fmla="*/ 0 w 18"/>
                <a:gd name="T21" fmla="*/ 2 h 17"/>
                <a:gd name="T22" fmla="*/ 0 w 18"/>
                <a:gd name="T23" fmla="*/ 2 h 17"/>
                <a:gd name="T24" fmla="*/ 1 w 18"/>
                <a:gd name="T25" fmla="*/ 1 h 17"/>
                <a:gd name="T26" fmla="*/ 2 w 18"/>
                <a:gd name="T27" fmla="*/ 1 h 17"/>
                <a:gd name="T28" fmla="*/ 3 w 18"/>
                <a:gd name="T29" fmla="*/ 0 h 17"/>
                <a:gd name="T30" fmla="*/ 3 w 18"/>
                <a:gd name="T31" fmla="*/ 1 h 17"/>
                <a:gd name="T32" fmla="*/ 3 w 18"/>
                <a:gd name="T33" fmla="*/ 1 h 17"/>
                <a:gd name="T34" fmla="*/ 4 w 18"/>
                <a:gd name="T35" fmla="*/ 1 h 17"/>
                <a:gd name="T36" fmla="*/ 5 w 18"/>
                <a:gd name="T37" fmla="*/ 2 h 17"/>
                <a:gd name="T38" fmla="*/ 6 w 18"/>
                <a:gd name="T39" fmla="*/ 3 h 17"/>
                <a:gd name="T40" fmla="*/ 5 w 18"/>
                <a:gd name="T41" fmla="*/ 4 h 17"/>
                <a:gd name="T42" fmla="*/ 5 w 18"/>
                <a:gd name="T43" fmla="*/ 4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7"/>
                <a:gd name="T68" fmla="*/ 18 w 18"/>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7">
                  <a:moveTo>
                    <a:pt x="17" y="10"/>
                  </a:moveTo>
                  <a:lnTo>
                    <a:pt x="17" y="10"/>
                  </a:lnTo>
                  <a:lnTo>
                    <a:pt x="15" y="14"/>
                  </a:lnTo>
                  <a:lnTo>
                    <a:pt x="13" y="16"/>
                  </a:lnTo>
                  <a:lnTo>
                    <a:pt x="10" y="17"/>
                  </a:lnTo>
                  <a:lnTo>
                    <a:pt x="6" y="17"/>
                  </a:lnTo>
                  <a:lnTo>
                    <a:pt x="3" y="14"/>
                  </a:lnTo>
                  <a:lnTo>
                    <a:pt x="2" y="13"/>
                  </a:lnTo>
                  <a:lnTo>
                    <a:pt x="0" y="9"/>
                  </a:lnTo>
                  <a:lnTo>
                    <a:pt x="0" y="6"/>
                  </a:lnTo>
                  <a:lnTo>
                    <a:pt x="2" y="4"/>
                  </a:lnTo>
                  <a:lnTo>
                    <a:pt x="5" y="1"/>
                  </a:lnTo>
                  <a:lnTo>
                    <a:pt x="9" y="0"/>
                  </a:lnTo>
                  <a:lnTo>
                    <a:pt x="11" y="1"/>
                  </a:lnTo>
                  <a:lnTo>
                    <a:pt x="14" y="2"/>
                  </a:lnTo>
                  <a:lnTo>
                    <a:pt x="17" y="5"/>
                  </a:lnTo>
                  <a:lnTo>
                    <a:pt x="18" y="8"/>
                  </a:lnTo>
                  <a:lnTo>
                    <a:pt x="17" y="10"/>
                  </a:lnTo>
                  <a:close/>
                </a:path>
              </a:pathLst>
            </a:custGeom>
            <a:solidFill>
              <a:srgbClr val="FFFFFF"/>
            </a:solidFill>
            <a:ln w="9525">
              <a:noFill/>
              <a:round/>
              <a:headEnd/>
              <a:tailEnd/>
            </a:ln>
          </p:spPr>
          <p:txBody>
            <a:bodyPr/>
            <a:lstStyle/>
            <a:p>
              <a:endParaRPr lang="fr-FR"/>
            </a:p>
          </p:txBody>
        </p:sp>
        <p:sp>
          <p:nvSpPr>
            <p:cNvPr id="22628" name="Freeform 252"/>
            <p:cNvSpPr>
              <a:spLocks/>
            </p:cNvSpPr>
            <p:nvPr/>
          </p:nvSpPr>
          <p:spPr bwMode="white">
            <a:xfrm flipH="1">
              <a:off x="393" y="3588"/>
              <a:ext cx="71" cy="73"/>
            </a:xfrm>
            <a:custGeom>
              <a:avLst/>
              <a:gdLst>
                <a:gd name="T0" fmla="*/ 24 w 118"/>
                <a:gd name="T1" fmla="*/ 7 h 121"/>
                <a:gd name="T2" fmla="*/ 24 w 118"/>
                <a:gd name="T3" fmla="*/ 7 h 121"/>
                <a:gd name="T4" fmla="*/ 26 w 118"/>
                <a:gd name="T5" fmla="*/ 7 h 121"/>
                <a:gd name="T6" fmla="*/ 28 w 118"/>
                <a:gd name="T7" fmla="*/ 8 h 121"/>
                <a:gd name="T8" fmla="*/ 30 w 118"/>
                <a:gd name="T9" fmla="*/ 9 h 121"/>
                <a:gd name="T10" fmla="*/ 32 w 118"/>
                <a:gd name="T11" fmla="*/ 10 h 121"/>
                <a:gd name="T12" fmla="*/ 35 w 118"/>
                <a:gd name="T13" fmla="*/ 14 h 121"/>
                <a:gd name="T14" fmla="*/ 38 w 118"/>
                <a:gd name="T15" fmla="*/ 19 h 121"/>
                <a:gd name="T16" fmla="*/ 40 w 118"/>
                <a:gd name="T17" fmla="*/ 24 h 121"/>
                <a:gd name="T18" fmla="*/ 42 w 118"/>
                <a:gd name="T19" fmla="*/ 30 h 121"/>
                <a:gd name="T20" fmla="*/ 42 w 118"/>
                <a:gd name="T21" fmla="*/ 37 h 121"/>
                <a:gd name="T22" fmla="*/ 42 w 118"/>
                <a:gd name="T23" fmla="*/ 44 h 121"/>
                <a:gd name="T24" fmla="*/ 42 w 118"/>
                <a:gd name="T25" fmla="*/ 44 h 121"/>
                <a:gd name="T26" fmla="*/ 42 w 118"/>
                <a:gd name="T27" fmla="*/ 39 h 121"/>
                <a:gd name="T28" fmla="*/ 42 w 118"/>
                <a:gd name="T29" fmla="*/ 39 h 121"/>
                <a:gd name="T30" fmla="*/ 43 w 118"/>
                <a:gd name="T31" fmla="*/ 32 h 121"/>
                <a:gd name="T32" fmla="*/ 42 w 118"/>
                <a:gd name="T33" fmla="*/ 25 h 121"/>
                <a:gd name="T34" fmla="*/ 40 w 118"/>
                <a:gd name="T35" fmla="*/ 18 h 121"/>
                <a:gd name="T36" fmla="*/ 39 w 118"/>
                <a:gd name="T37" fmla="*/ 13 h 121"/>
                <a:gd name="T38" fmla="*/ 36 w 118"/>
                <a:gd name="T39" fmla="*/ 8 h 121"/>
                <a:gd name="T40" fmla="*/ 33 w 118"/>
                <a:gd name="T41" fmla="*/ 4 h 121"/>
                <a:gd name="T42" fmla="*/ 31 w 118"/>
                <a:gd name="T43" fmla="*/ 2 h 121"/>
                <a:gd name="T44" fmla="*/ 29 w 118"/>
                <a:gd name="T45" fmla="*/ 1 h 121"/>
                <a:gd name="T46" fmla="*/ 27 w 118"/>
                <a:gd name="T47" fmla="*/ 1 h 121"/>
                <a:gd name="T48" fmla="*/ 25 w 118"/>
                <a:gd name="T49" fmla="*/ 0 h 121"/>
                <a:gd name="T50" fmla="*/ 25 w 118"/>
                <a:gd name="T51" fmla="*/ 0 h 121"/>
                <a:gd name="T52" fmla="*/ 23 w 118"/>
                <a:gd name="T53" fmla="*/ 0 h 121"/>
                <a:gd name="T54" fmla="*/ 20 w 118"/>
                <a:gd name="T55" fmla="*/ 0 h 121"/>
                <a:gd name="T56" fmla="*/ 19 w 118"/>
                <a:gd name="T57" fmla="*/ 1 h 121"/>
                <a:gd name="T58" fmla="*/ 16 w 118"/>
                <a:gd name="T59" fmla="*/ 2 h 121"/>
                <a:gd name="T60" fmla="*/ 12 w 118"/>
                <a:gd name="T61" fmla="*/ 5 h 121"/>
                <a:gd name="T62" fmla="*/ 9 w 118"/>
                <a:gd name="T63" fmla="*/ 9 h 121"/>
                <a:gd name="T64" fmla="*/ 6 w 118"/>
                <a:gd name="T65" fmla="*/ 14 h 121"/>
                <a:gd name="T66" fmla="*/ 3 w 118"/>
                <a:gd name="T67" fmla="*/ 20 h 121"/>
                <a:gd name="T68" fmla="*/ 1 w 118"/>
                <a:gd name="T69" fmla="*/ 27 h 121"/>
                <a:gd name="T70" fmla="*/ 0 w 118"/>
                <a:gd name="T71" fmla="*/ 34 h 121"/>
                <a:gd name="T72" fmla="*/ 0 w 118"/>
                <a:gd name="T73" fmla="*/ 34 h 121"/>
                <a:gd name="T74" fmla="*/ 0 w 118"/>
                <a:gd name="T75" fmla="*/ 36 h 121"/>
                <a:gd name="T76" fmla="*/ 0 w 118"/>
                <a:gd name="T77" fmla="*/ 36 h 121"/>
                <a:gd name="T78" fmla="*/ 1 w 118"/>
                <a:gd name="T79" fmla="*/ 30 h 121"/>
                <a:gd name="T80" fmla="*/ 4 w 118"/>
                <a:gd name="T81" fmla="*/ 24 h 121"/>
                <a:gd name="T82" fmla="*/ 6 w 118"/>
                <a:gd name="T83" fmla="*/ 18 h 121"/>
                <a:gd name="T84" fmla="*/ 9 w 118"/>
                <a:gd name="T85" fmla="*/ 14 h 121"/>
                <a:gd name="T86" fmla="*/ 12 w 118"/>
                <a:gd name="T87" fmla="*/ 10 h 121"/>
                <a:gd name="T88" fmla="*/ 16 w 118"/>
                <a:gd name="T89" fmla="*/ 8 h 121"/>
                <a:gd name="T90" fmla="*/ 19 w 118"/>
                <a:gd name="T91" fmla="*/ 7 h 121"/>
                <a:gd name="T92" fmla="*/ 20 w 118"/>
                <a:gd name="T93" fmla="*/ 7 h 121"/>
                <a:gd name="T94" fmla="*/ 22 w 118"/>
                <a:gd name="T95" fmla="*/ 7 h 121"/>
                <a:gd name="T96" fmla="*/ 24 w 118"/>
                <a:gd name="T97" fmla="*/ 7 h 121"/>
                <a:gd name="T98" fmla="*/ 24 w 118"/>
                <a:gd name="T99" fmla="*/ 7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1"/>
                <a:gd name="T152" fmla="*/ 118 w 11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1">
                  <a:moveTo>
                    <a:pt x="67" y="18"/>
                  </a:moveTo>
                  <a:lnTo>
                    <a:pt x="67" y="18"/>
                  </a:lnTo>
                  <a:lnTo>
                    <a:pt x="72" y="19"/>
                  </a:lnTo>
                  <a:lnTo>
                    <a:pt x="77" y="21"/>
                  </a:lnTo>
                  <a:lnTo>
                    <a:pt x="83" y="25"/>
                  </a:lnTo>
                  <a:lnTo>
                    <a:pt x="88" y="29"/>
                  </a:lnTo>
                  <a:lnTo>
                    <a:pt x="96" y="38"/>
                  </a:lnTo>
                  <a:lnTo>
                    <a:pt x="104" y="51"/>
                  </a:lnTo>
                  <a:lnTo>
                    <a:pt x="110" y="66"/>
                  </a:lnTo>
                  <a:lnTo>
                    <a:pt x="114" y="82"/>
                  </a:lnTo>
                  <a:lnTo>
                    <a:pt x="115" y="101"/>
                  </a:lnTo>
                  <a:lnTo>
                    <a:pt x="115" y="121"/>
                  </a:lnTo>
                  <a:lnTo>
                    <a:pt x="116" y="108"/>
                  </a:lnTo>
                  <a:lnTo>
                    <a:pt x="118" y="88"/>
                  </a:lnTo>
                  <a:lnTo>
                    <a:pt x="116" y="69"/>
                  </a:lnTo>
                  <a:lnTo>
                    <a:pt x="112" y="50"/>
                  </a:lnTo>
                  <a:lnTo>
                    <a:pt x="107" y="35"/>
                  </a:lnTo>
                  <a:lnTo>
                    <a:pt x="100" y="22"/>
                  </a:lnTo>
                  <a:lnTo>
                    <a:pt x="91" y="11"/>
                  </a:lnTo>
                  <a:lnTo>
                    <a:pt x="85" y="7"/>
                  </a:lnTo>
                  <a:lnTo>
                    <a:pt x="80" y="3"/>
                  </a:lnTo>
                  <a:lnTo>
                    <a:pt x="75" y="2"/>
                  </a:lnTo>
                  <a:lnTo>
                    <a:pt x="69" y="0"/>
                  </a:lnTo>
                  <a:lnTo>
                    <a:pt x="63" y="0"/>
                  </a:lnTo>
                  <a:lnTo>
                    <a:pt x="57" y="0"/>
                  </a:lnTo>
                  <a:lnTo>
                    <a:pt x="51" y="3"/>
                  </a:lnTo>
                  <a:lnTo>
                    <a:pt x="45" y="6"/>
                  </a:lnTo>
                  <a:lnTo>
                    <a:pt x="34" y="14"/>
                  </a:lnTo>
                  <a:lnTo>
                    <a:pt x="25" y="25"/>
                  </a:lnTo>
                  <a:lnTo>
                    <a:pt x="16" y="39"/>
                  </a:lnTo>
                  <a:lnTo>
                    <a:pt x="9" y="55"/>
                  </a:lnTo>
                  <a:lnTo>
                    <a:pt x="4" y="74"/>
                  </a:lnTo>
                  <a:lnTo>
                    <a:pt x="0" y="94"/>
                  </a:lnTo>
                  <a:lnTo>
                    <a:pt x="0" y="98"/>
                  </a:lnTo>
                  <a:lnTo>
                    <a:pt x="4" y="81"/>
                  </a:lnTo>
                  <a:lnTo>
                    <a:pt x="10" y="65"/>
                  </a:lnTo>
                  <a:lnTo>
                    <a:pt x="17" y="50"/>
                  </a:lnTo>
                  <a:lnTo>
                    <a:pt x="25" y="38"/>
                  </a:lnTo>
                  <a:lnTo>
                    <a:pt x="34" y="29"/>
                  </a:lnTo>
                  <a:lnTo>
                    <a:pt x="45" y="22"/>
                  </a:lnTo>
                  <a:lnTo>
                    <a:pt x="51" y="19"/>
                  </a:lnTo>
                  <a:lnTo>
                    <a:pt x="56" y="18"/>
                  </a:lnTo>
                  <a:lnTo>
                    <a:pt x="61" y="18"/>
                  </a:lnTo>
                  <a:lnTo>
                    <a:pt x="67" y="18"/>
                  </a:lnTo>
                  <a:close/>
                </a:path>
              </a:pathLst>
            </a:custGeom>
            <a:solidFill>
              <a:srgbClr val="E6E6E6"/>
            </a:solidFill>
            <a:ln w="9525">
              <a:noFill/>
              <a:round/>
              <a:headEnd/>
              <a:tailEnd/>
            </a:ln>
          </p:spPr>
          <p:txBody>
            <a:bodyPr/>
            <a:lstStyle/>
            <a:p>
              <a:endParaRPr lang="fr-FR"/>
            </a:p>
          </p:txBody>
        </p:sp>
        <p:sp>
          <p:nvSpPr>
            <p:cNvPr id="22629" name="Freeform 253"/>
            <p:cNvSpPr>
              <a:spLocks/>
            </p:cNvSpPr>
            <p:nvPr/>
          </p:nvSpPr>
          <p:spPr bwMode="white">
            <a:xfrm flipH="1">
              <a:off x="397" y="3685"/>
              <a:ext cx="77" cy="38"/>
            </a:xfrm>
            <a:custGeom>
              <a:avLst/>
              <a:gdLst>
                <a:gd name="T0" fmla="*/ 46 w 129"/>
                <a:gd name="T1" fmla="*/ 15 h 63"/>
                <a:gd name="T2" fmla="*/ 46 w 129"/>
                <a:gd name="T3" fmla="*/ 15 h 63"/>
                <a:gd name="T4" fmla="*/ 45 w 129"/>
                <a:gd name="T5" fmla="*/ 13 h 63"/>
                <a:gd name="T6" fmla="*/ 45 w 129"/>
                <a:gd name="T7" fmla="*/ 11 h 63"/>
                <a:gd name="T8" fmla="*/ 43 w 129"/>
                <a:gd name="T9" fmla="*/ 8 h 63"/>
                <a:gd name="T10" fmla="*/ 41 w 129"/>
                <a:gd name="T11" fmla="*/ 6 h 63"/>
                <a:gd name="T12" fmla="*/ 38 w 129"/>
                <a:gd name="T13" fmla="*/ 4 h 63"/>
                <a:gd name="T14" fmla="*/ 35 w 129"/>
                <a:gd name="T15" fmla="*/ 2 h 63"/>
                <a:gd name="T16" fmla="*/ 32 w 129"/>
                <a:gd name="T17" fmla="*/ 1 h 63"/>
                <a:gd name="T18" fmla="*/ 30 w 129"/>
                <a:gd name="T19" fmla="*/ 1 h 63"/>
                <a:gd name="T20" fmla="*/ 30 w 129"/>
                <a:gd name="T21" fmla="*/ 1 h 63"/>
                <a:gd name="T22" fmla="*/ 17 w 129"/>
                <a:gd name="T23" fmla="*/ 0 h 63"/>
                <a:gd name="T24" fmla="*/ 14 w 129"/>
                <a:gd name="T25" fmla="*/ 1 h 63"/>
                <a:gd name="T26" fmla="*/ 11 w 129"/>
                <a:gd name="T27" fmla="*/ 1 h 63"/>
                <a:gd name="T28" fmla="*/ 11 w 129"/>
                <a:gd name="T29" fmla="*/ 1 h 63"/>
                <a:gd name="T30" fmla="*/ 7 w 129"/>
                <a:gd name="T31" fmla="*/ 2 h 63"/>
                <a:gd name="T32" fmla="*/ 4 w 129"/>
                <a:gd name="T33" fmla="*/ 4 h 63"/>
                <a:gd name="T34" fmla="*/ 0 w 129"/>
                <a:gd name="T35" fmla="*/ 6 h 63"/>
                <a:gd name="T36" fmla="*/ 0 w 129"/>
                <a:gd name="T37" fmla="*/ 6 h 63"/>
                <a:gd name="T38" fmla="*/ 1 w 129"/>
                <a:gd name="T39" fmla="*/ 8 h 63"/>
                <a:gd name="T40" fmla="*/ 4 w 129"/>
                <a:gd name="T41" fmla="*/ 13 h 63"/>
                <a:gd name="T42" fmla="*/ 7 w 129"/>
                <a:gd name="T43" fmla="*/ 15 h 63"/>
                <a:gd name="T44" fmla="*/ 10 w 129"/>
                <a:gd name="T45" fmla="*/ 17 h 63"/>
                <a:gd name="T46" fmla="*/ 13 w 129"/>
                <a:gd name="T47" fmla="*/ 20 h 63"/>
                <a:gd name="T48" fmla="*/ 16 w 129"/>
                <a:gd name="T49" fmla="*/ 21 h 63"/>
                <a:gd name="T50" fmla="*/ 16 w 129"/>
                <a:gd name="T51" fmla="*/ 21 h 63"/>
                <a:gd name="T52" fmla="*/ 23 w 129"/>
                <a:gd name="T53" fmla="*/ 22 h 63"/>
                <a:gd name="T54" fmla="*/ 27 w 129"/>
                <a:gd name="T55" fmla="*/ 23 h 63"/>
                <a:gd name="T56" fmla="*/ 31 w 129"/>
                <a:gd name="T57" fmla="*/ 22 h 63"/>
                <a:gd name="T58" fmla="*/ 35 w 129"/>
                <a:gd name="T59" fmla="*/ 22 h 63"/>
                <a:gd name="T60" fmla="*/ 35 w 129"/>
                <a:gd name="T61" fmla="*/ 22 h 63"/>
                <a:gd name="T62" fmla="*/ 43 w 129"/>
                <a:gd name="T63" fmla="*/ 17 h 63"/>
                <a:gd name="T64" fmla="*/ 46 w 129"/>
                <a:gd name="T65" fmla="*/ 15 h 63"/>
                <a:gd name="T66" fmla="*/ 46 w 129"/>
                <a:gd name="T67" fmla="*/ 1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9"/>
                <a:gd name="T103" fmla="*/ 0 h 63"/>
                <a:gd name="T104" fmla="*/ 129 w 129"/>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9" h="63">
                  <a:moveTo>
                    <a:pt x="129" y="42"/>
                  </a:moveTo>
                  <a:lnTo>
                    <a:pt x="129" y="42"/>
                  </a:lnTo>
                  <a:lnTo>
                    <a:pt x="128" y="37"/>
                  </a:lnTo>
                  <a:lnTo>
                    <a:pt x="125" y="30"/>
                  </a:lnTo>
                  <a:lnTo>
                    <a:pt x="121" y="24"/>
                  </a:lnTo>
                  <a:lnTo>
                    <a:pt x="114" y="17"/>
                  </a:lnTo>
                  <a:lnTo>
                    <a:pt x="106" y="10"/>
                  </a:lnTo>
                  <a:lnTo>
                    <a:pt x="97" y="5"/>
                  </a:lnTo>
                  <a:lnTo>
                    <a:pt x="90" y="4"/>
                  </a:lnTo>
                  <a:lnTo>
                    <a:pt x="83" y="2"/>
                  </a:lnTo>
                  <a:lnTo>
                    <a:pt x="47" y="0"/>
                  </a:lnTo>
                  <a:lnTo>
                    <a:pt x="38" y="1"/>
                  </a:lnTo>
                  <a:lnTo>
                    <a:pt x="30" y="2"/>
                  </a:lnTo>
                  <a:lnTo>
                    <a:pt x="19" y="6"/>
                  </a:lnTo>
                  <a:lnTo>
                    <a:pt x="10" y="10"/>
                  </a:lnTo>
                  <a:lnTo>
                    <a:pt x="0" y="16"/>
                  </a:lnTo>
                  <a:lnTo>
                    <a:pt x="4" y="21"/>
                  </a:lnTo>
                  <a:lnTo>
                    <a:pt x="12" y="34"/>
                  </a:lnTo>
                  <a:lnTo>
                    <a:pt x="19" y="41"/>
                  </a:lnTo>
                  <a:lnTo>
                    <a:pt x="27" y="48"/>
                  </a:lnTo>
                  <a:lnTo>
                    <a:pt x="35" y="55"/>
                  </a:lnTo>
                  <a:lnTo>
                    <a:pt x="46" y="57"/>
                  </a:lnTo>
                  <a:lnTo>
                    <a:pt x="63" y="60"/>
                  </a:lnTo>
                  <a:lnTo>
                    <a:pt x="77" y="63"/>
                  </a:lnTo>
                  <a:lnTo>
                    <a:pt x="87" y="61"/>
                  </a:lnTo>
                  <a:lnTo>
                    <a:pt x="98" y="59"/>
                  </a:lnTo>
                  <a:lnTo>
                    <a:pt x="120" y="48"/>
                  </a:lnTo>
                  <a:lnTo>
                    <a:pt x="129" y="42"/>
                  </a:lnTo>
                  <a:close/>
                </a:path>
              </a:pathLst>
            </a:custGeom>
            <a:solidFill>
              <a:srgbClr val="F7F719"/>
            </a:solidFill>
            <a:ln w="9525">
              <a:noFill/>
              <a:round/>
              <a:headEnd/>
              <a:tailEnd/>
            </a:ln>
          </p:spPr>
          <p:txBody>
            <a:bodyPr/>
            <a:lstStyle/>
            <a:p>
              <a:endParaRPr lang="fr-FR"/>
            </a:p>
          </p:txBody>
        </p:sp>
        <p:sp>
          <p:nvSpPr>
            <p:cNvPr id="22630" name="Freeform 254"/>
            <p:cNvSpPr>
              <a:spLocks/>
            </p:cNvSpPr>
            <p:nvPr/>
          </p:nvSpPr>
          <p:spPr bwMode="black">
            <a:xfrm flipH="1">
              <a:off x="392" y="3684"/>
              <a:ext cx="82" cy="25"/>
            </a:xfrm>
            <a:custGeom>
              <a:avLst/>
              <a:gdLst>
                <a:gd name="T0" fmla="*/ 0 w 137"/>
                <a:gd name="T1" fmla="*/ 6 h 41"/>
                <a:gd name="T2" fmla="*/ 0 w 137"/>
                <a:gd name="T3" fmla="*/ 6 h 41"/>
                <a:gd name="T4" fmla="*/ 1 w 137"/>
                <a:gd name="T5" fmla="*/ 5 h 41"/>
                <a:gd name="T6" fmla="*/ 5 w 137"/>
                <a:gd name="T7" fmla="*/ 4 h 41"/>
                <a:gd name="T8" fmla="*/ 11 w 137"/>
                <a:gd name="T9" fmla="*/ 1 h 41"/>
                <a:gd name="T10" fmla="*/ 14 w 137"/>
                <a:gd name="T11" fmla="*/ 1 h 41"/>
                <a:gd name="T12" fmla="*/ 17 w 137"/>
                <a:gd name="T13" fmla="*/ 0 h 41"/>
                <a:gd name="T14" fmla="*/ 21 w 137"/>
                <a:gd name="T15" fmla="*/ 0 h 41"/>
                <a:gd name="T16" fmla="*/ 25 w 137"/>
                <a:gd name="T17" fmla="*/ 0 h 41"/>
                <a:gd name="T18" fmla="*/ 29 w 137"/>
                <a:gd name="T19" fmla="*/ 1 h 41"/>
                <a:gd name="T20" fmla="*/ 34 w 137"/>
                <a:gd name="T21" fmla="*/ 2 h 41"/>
                <a:gd name="T22" fmla="*/ 37 w 137"/>
                <a:gd name="T23" fmla="*/ 4 h 41"/>
                <a:gd name="T24" fmla="*/ 41 w 137"/>
                <a:gd name="T25" fmla="*/ 6 h 41"/>
                <a:gd name="T26" fmla="*/ 45 w 137"/>
                <a:gd name="T27" fmla="*/ 10 h 41"/>
                <a:gd name="T28" fmla="*/ 49 w 137"/>
                <a:gd name="T29" fmla="*/ 15 h 41"/>
                <a:gd name="T30" fmla="*/ 49 w 137"/>
                <a:gd name="T31" fmla="*/ 15 h 41"/>
                <a:gd name="T32" fmla="*/ 48 w 137"/>
                <a:gd name="T33" fmla="*/ 15 h 41"/>
                <a:gd name="T34" fmla="*/ 46 w 137"/>
                <a:gd name="T35" fmla="*/ 12 h 41"/>
                <a:gd name="T36" fmla="*/ 43 w 137"/>
                <a:gd name="T37" fmla="*/ 9 h 41"/>
                <a:gd name="T38" fmla="*/ 38 w 137"/>
                <a:gd name="T39" fmla="*/ 6 h 41"/>
                <a:gd name="T40" fmla="*/ 34 w 137"/>
                <a:gd name="T41" fmla="*/ 5 h 41"/>
                <a:gd name="T42" fmla="*/ 31 w 137"/>
                <a:gd name="T43" fmla="*/ 4 h 41"/>
                <a:gd name="T44" fmla="*/ 27 w 137"/>
                <a:gd name="T45" fmla="*/ 3 h 41"/>
                <a:gd name="T46" fmla="*/ 22 w 137"/>
                <a:gd name="T47" fmla="*/ 3 h 41"/>
                <a:gd name="T48" fmla="*/ 17 w 137"/>
                <a:gd name="T49" fmla="*/ 3 h 41"/>
                <a:gd name="T50" fmla="*/ 12 w 137"/>
                <a:gd name="T51" fmla="*/ 3 h 41"/>
                <a:gd name="T52" fmla="*/ 7 w 137"/>
                <a:gd name="T53" fmla="*/ 4 h 41"/>
                <a:gd name="T54" fmla="*/ 0 w 137"/>
                <a:gd name="T55" fmla="*/ 6 h 41"/>
                <a:gd name="T56" fmla="*/ 0 w 137"/>
                <a:gd name="T57" fmla="*/ 6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7"/>
                <a:gd name="T88" fmla="*/ 0 h 41"/>
                <a:gd name="T89" fmla="*/ 137 w 137"/>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7" h="41">
                  <a:moveTo>
                    <a:pt x="0" y="17"/>
                  </a:moveTo>
                  <a:lnTo>
                    <a:pt x="0" y="17"/>
                  </a:lnTo>
                  <a:lnTo>
                    <a:pt x="4" y="15"/>
                  </a:lnTo>
                  <a:lnTo>
                    <a:pt x="14" y="11"/>
                  </a:lnTo>
                  <a:lnTo>
                    <a:pt x="30" y="4"/>
                  </a:lnTo>
                  <a:lnTo>
                    <a:pt x="38" y="3"/>
                  </a:lnTo>
                  <a:lnTo>
                    <a:pt x="48" y="0"/>
                  </a:lnTo>
                  <a:lnTo>
                    <a:pt x="59" y="0"/>
                  </a:lnTo>
                  <a:lnTo>
                    <a:pt x="70" y="0"/>
                  </a:lnTo>
                  <a:lnTo>
                    <a:pt x="81" y="1"/>
                  </a:lnTo>
                  <a:lnTo>
                    <a:pt x="93" y="5"/>
                  </a:lnTo>
                  <a:lnTo>
                    <a:pt x="103" y="11"/>
                  </a:lnTo>
                  <a:lnTo>
                    <a:pt x="116" y="17"/>
                  </a:lnTo>
                  <a:lnTo>
                    <a:pt x="126" y="28"/>
                  </a:lnTo>
                  <a:lnTo>
                    <a:pt x="137" y="41"/>
                  </a:lnTo>
                  <a:lnTo>
                    <a:pt x="134" y="39"/>
                  </a:lnTo>
                  <a:lnTo>
                    <a:pt x="129" y="33"/>
                  </a:lnTo>
                  <a:lnTo>
                    <a:pt x="120" y="25"/>
                  </a:lnTo>
                  <a:lnTo>
                    <a:pt x="105" y="17"/>
                  </a:lnTo>
                  <a:lnTo>
                    <a:pt x="95" y="15"/>
                  </a:lnTo>
                  <a:lnTo>
                    <a:pt x="86" y="12"/>
                  </a:lnTo>
                  <a:lnTo>
                    <a:pt x="75" y="9"/>
                  </a:lnTo>
                  <a:lnTo>
                    <a:pt x="62" y="8"/>
                  </a:lnTo>
                  <a:lnTo>
                    <a:pt x="48" y="8"/>
                  </a:lnTo>
                  <a:lnTo>
                    <a:pt x="34" y="9"/>
                  </a:lnTo>
                  <a:lnTo>
                    <a:pt x="18" y="12"/>
                  </a:lnTo>
                  <a:lnTo>
                    <a:pt x="0" y="17"/>
                  </a:lnTo>
                  <a:close/>
                </a:path>
              </a:pathLst>
            </a:custGeom>
            <a:solidFill>
              <a:srgbClr val="FFA600"/>
            </a:solidFill>
            <a:ln w="9525">
              <a:noFill/>
              <a:round/>
              <a:headEnd/>
              <a:tailEnd/>
            </a:ln>
          </p:spPr>
          <p:txBody>
            <a:bodyPr/>
            <a:lstStyle/>
            <a:p>
              <a:endParaRPr lang="fr-FR"/>
            </a:p>
          </p:txBody>
        </p:sp>
        <p:sp>
          <p:nvSpPr>
            <p:cNvPr id="22631" name="Freeform 255"/>
            <p:cNvSpPr>
              <a:spLocks/>
            </p:cNvSpPr>
            <p:nvPr/>
          </p:nvSpPr>
          <p:spPr bwMode="white">
            <a:xfrm flipH="1">
              <a:off x="413" y="3692"/>
              <a:ext cx="37" cy="25"/>
            </a:xfrm>
            <a:custGeom>
              <a:avLst/>
              <a:gdLst>
                <a:gd name="T0" fmla="*/ 22 w 63"/>
                <a:gd name="T1" fmla="*/ 9 h 41"/>
                <a:gd name="T2" fmla="*/ 22 w 63"/>
                <a:gd name="T3" fmla="*/ 9 h 41"/>
                <a:gd name="T4" fmla="*/ 21 w 63"/>
                <a:gd name="T5" fmla="*/ 11 h 41"/>
                <a:gd name="T6" fmla="*/ 21 w 63"/>
                <a:gd name="T7" fmla="*/ 12 h 41"/>
                <a:gd name="T8" fmla="*/ 19 w 63"/>
                <a:gd name="T9" fmla="*/ 13 h 41"/>
                <a:gd name="T10" fmla="*/ 18 w 63"/>
                <a:gd name="T11" fmla="*/ 14 h 41"/>
                <a:gd name="T12" fmla="*/ 16 w 63"/>
                <a:gd name="T13" fmla="*/ 15 h 41"/>
                <a:gd name="T14" fmla="*/ 14 w 63"/>
                <a:gd name="T15" fmla="*/ 15 h 41"/>
                <a:gd name="T16" fmla="*/ 12 w 63"/>
                <a:gd name="T17" fmla="*/ 15 h 41"/>
                <a:gd name="T18" fmla="*/ 10 w 63"/>
                <a:gd name="T19" fmla="*/ 15 h 41"/>
                <a:gd name="T20" fmla="*/ 10 w 63"/>
                <a:gd name="T21" fmla="*/ 15 h 41"/>
                <a:gd name="T22" fmla="*/ 8 w 63"/>
                <a:gd name="T23" fmla="*/ 14 h 41"/>
                <a:gd name="T24" fmla="*/ 6 w 63"/>
                <a:gd name="T25" fmla="*/ 14 h 41"/>
                <a:gd name="T26" fmla="*/ 4 w 63"/>
                <a:gd name="T27" fmla="*/ 13 h 41"/>
                <a:gd name="T28" fmla="*/ 2 w 63"/>
                <a:gd name="T29" fmla="*/ 11 h 41"/>
                <a:gd name="T30" fmla="*/ 1 w 63"/>
                <a:gd name="T31" fmla="*/ 10 h 41"/>
                <a:gd name="T32" fmla="*/ 1 w 63"/>
                <a:gd name="T33" fmla="*/ 9 h 41"/>
                <a:gd name="T34" fmla="*/ 0 w 63"/>
                <a:gd name="T35" fmla="*/ 7 h 41"/>
                <a:gd name="T36" fmla="*/ 0 w 63"/>
                <a:gd name="T37" fmla="*/ 6 h 41"/>
                <a:gd name="T38" fmla="*/ 0 w 63"/>
                <a:gd name="T39" fmla="*/ 6 h 41"/>
                <a:gd name="T40" fmla="*/ 1 w 63"/>
                <a:gd name="T41" fmla="*/ 4 h 41"/>
                <a:gd name="T42" fmla="*/ 1 w 63"/>
                <a:gd name="T43" fmla="*/ 3 h 41"/>
                <a:gd name="T44" fmla="*/ 2 w 63"/>
                <a:gd name="T45" fmla="*/ 2 h 41"/>
                <a:gd name="T46" fmla="*/ 4 w 63"/>
                <a:gd name="T47" fmla="*/ 1 h 41"/>
                <a:gd name="T48" fmla="*/ 6 w 63"/>
                <a:gd name="T49" fmla="*/ 1 h 41"/>
                <a:gd name="T50" fmla="*/ 8 w 63"/>
                <a:gd name="T51" fmla="*/ 0 h 41"/>
                <a:gd name="T52" fmla="*/ 10 w 63"/>
                <a:gd name="T53" fmla="*/ 0 h 41"/>
                <a:gd name="T54" fmla="*/ 12 w 63"/>
                <a:gd name="T55" fmla="*/ 0 h 41"/>
                <a:gd name="T56" fmla="*/ 12 w 63"/>
                <a:gd name="T57" fmla="*/ 0 h 41"/>
                <a:gd name="T58" fmla="*/ 14 w 63"/>
                <a:gd name="T59" fmla="*/ 1 h 41"/>
                <a:gd name="T60" fmla="*/ 16 w 63"/>
                <a:gd name="T61" fmla="*/ 1 h 41"/>
                <a:gd name="T62" fmla="*/ 18 w 63"/>
                <a:gd name="T63" fmla="*/ 2 h 41"/>
                <a:gd name="T64" fmla="*/ 19 w 63"/>
                <a:gd name="T65" fmla="*/ 3 h 41"/>
                <a:gd name="T66" fmla="*/ 21 w 63"/>
                <a:gd name="T67" fmla="*/ 5 h 41"/>
                <a:gd name="T68" fmla="*/ 21 w 63"/>
                <a:gd name="T69" fmla="*/ 6 h 41"/>
                <a:gd name="T70" fmla="*/ 22 w 63"/>
                <a:gd name="T71" fmla="*/ 8 h 41"/>
                <a:gd name="T72" fmla="*/ 22 w 63"/>
                <a:gd name="T73" fmla="*/ 9 h 41"/>
                <a:gd name="T74" fmla="*/ 22 w 63"/>
                <a:gd name="T75" fmla="*/ 9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41"/>
                <a:gd name="T116" fmla="*/ 63 w 63"/>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41">
                  <a:moveTo>
                    <a:pt x="63" y="25"/>
                  </a:moveTo>
                  <a:lnTo>
                    <a:pt x="63" y="25"/>
                  </a:lnTo>
                  <a:lnTo>
                    <a:pt x="62" y="29"/>
                  </a:lnTo>
                  <a:lnTo>
                    <a:pt x="59" y="32"/>
                  </a:lnTo>
                  <a:lnTo>
                    <a:pt x="55" y="34"/>
                  </a:lnTo>
                  <a:lnTo>
                    <a:pt x="51" y="37"/>
                  </a:lnTo>
                  <a:lnTo>
                    <a:pt x="47" y="40"/>
                  </a:lnTo>
                  <a:lnTo>
                    <a:pt x="41" y="40"/>
                  </a:lnTo>
                  <a:lnTo>
                    <a:pt x="35" y="41"/>
                  </a:lnTo>
                  <a:lnTo>
                    <a:pt x="29" y="40"/>
                  </a:lnTo>
                  <a:lnTo>
                    <a:pt x="22" y="38"/>
                  </a:lnTo>
                  <a:lnTo>
                    <a:pt x="17" y="37"/>
                  </a:lnTo>
                  <a:lnTo>
                    <a:pt x="11" y="34"/>
                  </a:lnTo>
                  <a:lnTo>
                    <a:pt x="7" y="30"/>
                  </a:lnTo>
                  <a:lnTo>
                    <a:pt x="4" y="26"/>
                  </a:lnTo>
                  <a:lnTo>
                    <a:pt x="2" y="24"/>
                  </a:lnTo>
                  <a:lnTo>
                    <a:pt x="0" y="20"/>
                  </a:lnTo>
                  <a:lnTo>
                    <a:pt x="0" y="16"/>
                  </a:lnTo>
                  <a:lnTo>
                    <a:pt x="2" y="12"/>
                  </a:lnTo>
                  <a:lnTo>
                    <a:pt x="4" y="8"/>
                  </a:lnTo>
                  <a:lnTo>
                    <a:pt x="7" y="5"/>
                  </a:lnTo>
                  <a:lnTo>
                    <a:pt x="11" y="2"/>
                  </a:lnTo>
                  <a:lnTo>
                    <a:pt x="17" y="1"/>
                  </a:lnTo>
                  <a:lnTo>
                    <a:pt x="22" y="0"/>
                  </a:lnTo>
                  <a:lnTo>
                    <a:pt x="29" y="0"/>
                  </a:lnTo>
                  <a:lnTo>
                    <a:pt x="35" y="0"/>
                  </a:lnTo>
                  <a:lnTo>
                    <a:pt x="41" y="1"/>
                  </a:lnTo>
                  <a:lnTo>
                    <a:pt x="47" y="4"/>
                  </a:lnTo>
                  <a:lnTo>
                    <a:pt x="51" y="6"/>
                  </a:lnTo>
                  <a:lnTo>
                    <a:pt x="57" y="9"/>
                  </a:lnTo>
                  <a:lnTo>
                    <a:pt x="59" y="13"/>
                  </a:lnTo>
                  <a:lnTo>
                    <a:pt x="62" y="17"/>
                  </a:lnTo>
                  <a:lnTo>
                    <a:pt x="63" y="21"/>
                  </a:lnTo>
                  <a:lnTo>
                    <a:pt x="63" y="25"/>
                  </a:lnTo>
                  <a:close/>
                </a:path>
              </a:pathLst>
            </a:custGeom>
            <a:solidFill>
              <a:srgbClr val="FFFA00"/>
            </a:solidFill>
            <a:ln w="9525">
              <a:noFill/>
              <a:round/>
              <a:headEnd/>
              <a:tailEnd/>
            </a:ln>
          </p:spPr>
          <p:txBody>
            <a:bodyPr/>
            <a:lstStyle/>
            <a:p>
              <a:endParaRPr lang="fr-FR"/>
            </a:p>
          </p:txBody>
        </p:sp>
        <p:sp>
          <p:nvSpPr>
            <p:cNvPr id="22632" name="Freeform 256"/>
            <p:cNvSpPr>
              <a:spLocks/>
            </p:cNvSpPr>
            <p:nvPr/>
          </p:nvSpPr>
          <p:spPr bwMode="white">
            <a:xfrm flipH="1">
              <a:off x="413" y="3692"/>
              <a:ext cx="37" cy="24"/>
            </a:xfrm>
            <a:custGeom>
              <a:avLst/>
              <a:gdLst>
                <a:gd name="T0" fmla="*/ 0 w 60"/>
                <a:gd name="T1" fmla="*/ 6 h 40"/>
                <a:gd name="T2" fmla="*/ 0 w 60"/>
                <a:gd name="T3" fmla="*/ 6 h 40"/>
                <a:gd name="T4" fmla="*/ 1 w 60"/>
                <a:gd name="T5" fmla="*/ 4 h 40"/>
                <a:gd name="T6" fmla="*/ 1 w 60"/>
                <a:gd name="T7" fmla="*/ 3 h 40"/>
                <a:gd name="T8" fmla="*/ 2 w 60"/>
                <a:gd name="T9" fmla="*/ 2 h 40"/>
                <a:gd name="T10" fmla="*/ 4 w 60"/>
                <a:gd name="T11" fmla="*/ 1 h 40"/>
                <a:gd name="T12" fmla="*/ 6 w 60"/>
                <a:gd name="T13" fmla="*/ 1 h 40"/>
                <a:gd name="T14" fmla="*/ 8 w 60"/>
                <a:gd name="T15" fmla="*/ 1 h 40"/>
                <a:gd name="T16" fmla="*/ 10 w 60"/>
                <a:gd name="T17" fmla="*/ 0 h 40"/>
                <a:gd name="T18" fmla="*/ 12 w 60"/>
                <a:gd name="T19" fmla="*/ 1 h 40"/>
                <a:gd name="T20" fmla="*/ 12 w 60"/>
                <a:gd name="T21" fmla="*/ 1 h 40"/>
                <a:gd name="T22" fmla="*/ 15 w 60"/>
                <a:gd name="T23" fmla="*/ 1 h 40"/>
                <a:gd name="T24" fmla="*/ 17 w 60"/>
                <a:gd name="T25" fmla="*/ 1 h 40"/>
                <a:gd name="T26" fmla="*/ 19 w 60"/>
                <a:gd name="T27" fmla="*/ 2 h 40"/>
                <a:gd name="T28" fmla="*/ 20 w 60"/>
                <a:gd name="T29" fmla="*/ 3 h 40"/>
                <a:gd name="T30" fmla="*/ 22 w 60"/>
                <a:gd name="T31" fmla="*/ 5 h 40"/>
                <a:gd name="T32" fmla="*/ 22 w 60"/>
                <a:gd name="T33" fmla="*/ 6 h 40"/>
                <a:gd name="T34" fmla="*/ 23 w 60"/>
                <a:gd name="T35" fmla="*/ 8 h 40"/>
                <a:gd name="T36" fmla="*/ 23 w 60"/>
                <a:gd name="T37" fmla="*/ 9 h 40"/>
                <a:gd name="T38" fmla="*/ 23 w 60"/>
                <a:gd name="T39" fmla="*/ 9 h 40"/>
                <a:gd name="T40" fmla="*/ 22 w 60"/>
                <a:gd name="T41" fmla="*/ 10 h 40"/>
                <a:gd name="T42" fmla="*/ 22 w 60"/>
                <a:gd name="T43" fmla="*/ 11 h 40"/>
                <a:gd name="T44" fmla="*/ 20 w 60"/>
                <a:gd name="T45" fmla="*/ 12 h 40"/>
                <a:gd name="T46" fmla="*/ 19 w 60"/>
                <a:gd name="T47" fmla="*/ 13 h 40"/>
                <a:gd name="T48" fmla="*/ 17 w 60"/>
                <a:gd name="T49" fmla="*/ 14 h 40"/>
                <a:gd name="T50" fmla="*/ 15 w 60"/>
                <a:gd name="T51" fmla="*/ 14 h 40"/>
                <a:gd name="T52" fmla="*/ 12 w 60"/>
                <a:gd name="T53" fmla="*/ 14 h 40"/>
                <a:gd name="T54" fmla="*/ 10 w 60"/>
                <a:gd name="T55" fmla="*/ 14 h 40"/>
                <a:gd name="T56" fmla="*/ 10 w 60"/>
                <a:gd name="T57" fmla="*/ 14 h 40"/>
                <a:gd name="T58" fmla="*/ 8 w 60"/>
                <a:gd name="T59" fmla="*/ 14 h 40"/>
                <a:gd name="T60" fmla="*/ 6 w 60"/>
                <a:gd name="T61" fmla="*/ 13 h 40"/>
                <a:gd name="T62" fmla="*/ 4 w 60"/>
                <a:gd name="T63" fmla="*/ 12 h 40"/>
                <a:gd name="T64" fmla="*/ 2 w 60"/>
                <a:gd name="T65" fmla="*/ 11 h 40"/>
                <a:gd name="T66" fmla="*/ 1 w 60"/>
                <a:gd name="T67" fmla="*/ 10 h 40"/>
                <a:gd name="T68" fmla="*/ 1 w 60"/>
                <a:gd name="T69" fmla="*/ 8 h 40"/>
                <a:gd name="T70" fmla="*/ 0 w 60"/>
                <a:gd name="T71" fmla="*/ 7 h 40"/>
                <a:gd name="T72" fmla="*/ 0 w 60"/>
                <a:gd name="T73" fmla="*/ 6 h 40"/>
                <a:gd name="T74" fmla="*/ 0 w 60"/>
                <a:gd name="T75" fmla="*/ 6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
                <a:gd name="T115" fmla="*/ 0 h 40"/>
                <a:gd name="T116" fmla="*/ 60 w 6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 h="40">
                  <a:moveTo>
                    <a:pt x="0" y="16"/>
                  </a:moveTo>
                  <a:lnTo>
                    <a:pt x="0" y="16"/>
                  </a:lnTo>
                  <a:lnTo>
                    <a:pt x="1" y="12"/>
                  </a:lnTo>
                  <a:lnTo>
                    <a:pt x="2" y="8"/>
                  </a:lnTo>
                  <a:lnTo>
                    <a:pt x="6" y="5"/>
                  </a:lnTo>
                  <a:lnTo>
                    <a:pt x="10" y="2"/>
                  </a:lnTo>
                  <a:lnTo>
                    <a:pt x="16" y="1"/>
                  </a:lnTo>
                  <a:lnTo>
                    <a:pt x="21" y="1"/>
                  </a:lnTo>
                  <a:lnTo>
                    <a:pt x="27" y="0"/>
                  </a:lnTo>
                  <a:lnTo>
                    <a:pt x="33" y="1"/>
                  </a:lnTo>
                  <a:lnTo>
                    <a:pt x="39" y="2"/>
                  </a:lnTo>
                  <a:lnTo>
                    <a:pt x="44" y="4"/>
                  </a:lnTo>
                  <a:lnTo>
                    <a:pt x="49" y="6"/>
                  </a:lnTo>
                  <a:lnTo>
                    <a:pt x="53" y="9"/>
                  </a:lnTo>
                  <a:lnTo>
                    <a:pt x="56" y="13"/>
                  </a:lnTo>
                  <a:lnTo>
                    <a:pt x="59" y="17"/>
                  </a:lnTo>
                  <a:lnTo>
                    <a:pt x="60" y="21"/>
                  </a:lnTo>
                  <a:lnTo>
                    <a:pt x="60" y="25"/>
                  </a:lnTo>
                  <a:lnTo>
                    <a:pt x="59" y="28"/>
                  </a:lnTo>
                  <a:lnTo>
                    <a:pt x="56" y="32"/>
                  </a:lnTo>
                  <a:lnTo>
                    <a:pt x="53" y="34"/>
                  </a:lnTo>
                  <a:lnTo>
                    <a:pt x="49" y="37"/>
                  </a:lnTo>
                  <a:lnTo>
                    <a:pt x="44" y="38"/>
                  </a:lnTo>
                  <a:lnTo>
                    <a:pt x="39" y="40"/>
                  </a:lnTo>
                  <a:lnTo>
                    <a:pt x="33" y="40"/>
                  </a:lnTo>
                  <a:lnTo>
                    <a:pt x="27" y="40"/>
                  </a:lnTo>
                  <a:lnTo>
                    <a:pt x="21" y="38"/>
                  </a:lnTo>
                  <a:lnTo>
                    <a:pt x="16" y="36"/>
                  </a:lnTo>
                  <a:lnTo>
                    <a:pt x="10" y="33"/>
                  </a:lnTo>
                  <a:lnTo>
                    <a:pt x="6" y="30"/>
                  </a:lnTo>
                  <a:lnTo>
                    <a:pt x="2" y="26"/>
                  </a:lnTo>
                  <a:lnTo>
                    <a:pt x="1" y="24"/>
                  </a:lnTo>
                  <a:lnTo>
                    <a:pt x="0" y="20"/>
                  </a:lnTo>
                  <a:lnTo>
                    <a:pt x="0" y="16"/>
                  </a:lnTo>
                  <a:close/>
                </a:path>
              </a:pathLst>
            </a:custGeom>
            <a:solidFill>
              <a:srgbClr val="F7F719"/>
            </a:solidFill>
            <a:ln w="9525">
              <a:noFill/>
              <a:round/>
              <a:headEnd/>
              <a:tailEnd/>
            </a:ln>
          </p:spPr>
          <p:txBody>
            <a:bodyPr/>
            <a:lstStyle/>
            <a:p>
              <a:endParaRPr lang="fr-FR"/>
            </a:p>
          </p:txBody>
        </p:sp>
        <p:sp>
          <p:nvSpPr>
            <p:cNvPr id="22633" name="Freeform 257"/>
            <p:cNvSpPr>
              <a:spLocks/>
            </p:cNvSpPr>
            <p:nvPr/>
          </p:nvSpPr>
          <p:spPr bwMode="white">
            <a:xfrm flipH="1">
              <a:off x="414" y="3693"/>
              <a:ext cx="35" cy="23"/>
            </a:xfrm>
            <a:custGeom>
              <a:avLst/>
              <a:gdLst>
                <a:gd name="T0" fmla="*/ 0 w 58"/>
                <a:gd name="T1" fmla="*/ 6 h 37"/>
                <a:gd name="T2" fmla="*/ 0 w 58"/>
                <a:gd name="T3" fmla="*/ 6 h 37"/>
                <a:gd name="T4" fmla="*/ 1 w 58"/>
                <a:gd name="T5" fmla="*/ 4 h 37"/>
                <a:gd name="T6" fmla="*/ 1 w 58"/>
                <a:gd name="T7" fmla="*/ 3 h 37"/>
                <a:gd name="T8" fmla="*/ 2 w 58"/>
                <a:gd name="T9" fmla="*/ 2 h 37"/>
                <a:gd name="T10" fmla="*/ 4 w 58"/>
                <a:gd name="T11" fmla="*/ 1 h 37"/>
                <a:gd name="T12" fmla="*/ 7 w 58"/>
                <a:gd name="T13" fmla="*/ 0 h 37"/>
                <a:gd name="T14" fmla="*/ 11 w 58"/>
                <a:gd name="T15" fmla="*/ 0 h 37"/>
                <a:gd name="T16" fmla="*/ 11 w 58"/>
                <a:gd name="T17" fmla="*/ 0 h 37"/>
                <a:gd name="T18" fmla="*/ 16 w 58"/>
                <a:gd name="T19" fmla="*/ 1 h 37"/>
                <a:gd name="T20" fmla="*/ 19 w 58"/>
                <a:gd name="T21" fmla="*/ 4 h 37"/>
                <a:gd name="T22" fmla="*/ 20 w 58"/>
                <a:gd name="T23" fmla="*/ 4 h 37"/>
                <a:gd name="T24" fmla="*/ 21 w 58"/>
                <a:gd name="T25" fmla="*/ 6 h 37"/>
                <a:gd name="T26" fmla="*/ 21 w 58"/>
                <a:gd name="T27" fmla="*/ 7 h 37"/>
                <a:gd name="T28" fmla="*/ 21 w 58"/>
                <a:gd name="T29" fmla="*/ 9 h 37"/>
                <a:gd name="T30" fmla="*/ 21 w 58"/>
                <a:gd name="T31" fmla="*/ 9 h 37"/>
                <a:gd name="T32" fmla="*/ 21 w 58"/>
                <a:gd name="T33" fmla="*/ 11 h 37"/>
                <a:gd name="T34" fmla="*/ 20 w 58"/>
                <a:gd name="T35" fmla="*/ 12 h 37"/>
                <a:gd name="T36" fmla="*/ 19 w 58"/>
                <a:gd name="T37" fmla="*/ 13 h 37"/>
                <a:gd name="T38" fmla="*/ 17 w 58"/>
                <a:gd name="T39" fmla="*/ 14 h 37"/>
                <a:gd name="T40" fmla="*/ 14 w 58"/>
                <a:gd name="T41" fmla="*/ 14 h 37"/>
                <a:gd name="T42" fmla="*/ 10 w 58"/>
                <a:gd name="T43" fmla="*/ 14 h 37"/>
                <a:gd name="T44" fmla="*/ 10 w 58"/>
                <a:gd name="T45" fmla="*/ 14 h 37"/>
                <a:gd name="T46" fmla="*/ 5 w 58"/>
                <a:gd name="T47" fmla="*/ 14 h 37"/>
                <a:gd name="T48" fmla="*/ 2 w 58"/>
                <a:gd name="T49" fmla="*/ 11 h 37"/>
                <a:gd name="T50" fmla="*/ 1 w 58"/>
                <a:gd name="T51" fmla="*/ 10 h 37"/>
                <a:gd name="T52" fmla="*/ 1 w 58"/>
                <a:gd name="T53" fmla="*/ 8 h 37"/>
                <a:gd name="T54" fmla="*/ 0 w 58"/>
                <a:gd name="T55" fmla="*/ 7 h 37"/>
                <a:gd name="T56" fmla="*/ 0 w 58"/>
                <a:gd name="T57" fmla="*/ 6 h 37"/>
                <a:gd name="T58" fmla="*/ 0 w 58"/>
                <a:gd name="T59" fmla="*/ 6 h 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7"/>
                <a:gd name="T92" fmla="*/ 58 w 58"/>
                <a:gd name="T93" fmla="*/ 37 h 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7">
                  <a:moveTo>
                    <a:pt x="0" y="15"/>
                  </a:moveTo>
                  <a:lnTo>
                    <a:pt x="0" y="15"/>
                  </a:lnTo>
                  <a:lnTo>
                    <a:pt x="1" y="11"/>
                  </a:lnTo>
                  <a:lnTo>
                    <a:pt x="3" y="8"/>
                  </a:lnTo>
                  <a:lnTo>
                    <a:pt x="7" y="5"/>
                  </a:lnTo>
                  <a:lnTo>
                    <a:pt x="11" y="3"/>
                  </a:lnTo>
                  <a:lnTo>
                    <a:pt x="20" y="0"/>
                  </a:lnTo>
                  <a:lnTo>
                    <a:pt x="32" y="0"/>
                  </a:lnTo>
                  <a:lnTo>
                    <a:pt x="43" y="4"/>
                  </a:lnTo>
                  <a:lnTo>
                    <a:pt x="51" y="9"/>
                  </a:lnTo>
                  <a:lnTo>
                    <a:pt x="55" y="12"/>
                  </a:lnTo>
                  <a:lnTo>
                    <a:pt x="56" y="16"/>
                  </a:lnTo>
                  <a:lnTo>
                    <a:pt x="58" y="20"/>
                  </a:lnTo>
                  <a:lnTo>
                    <a:pt x="58" y="23"/>
                  </a:lnTo>
                  <a:lnTo>
                    <a:pt x="56" y="27"/>
                  </a:lnTo>
                  <a:lnTo>
                    <a:pt x="54" y="31"/>
                  </a:lnTo>
                  <a:lnTo>
                    <a:pt x="51" y="33"/>
                  </a:lnTo>
                  <a:lnTo>
                    <a:pt x="47" y="35"/>
                  </a:lnTo>
                  <a:lnTo>
                    <a:pt x="38" y="37"/>
                  </a:lnTo>
                  <a:lnTo>
                    <a:pt x="26" y="37"/>
                  </a:lnTo>
                  <a:lnTo>
                    <a:pt x="15" y="35"/>
                  </a:lnTo>
                  <a:lnTo>
                    <a:pt x="7" y="29"/>
                  </a:lnTo>
                  <a:lnTo>
                    <a:pt x="3" y="25"/>
                  </a:lnTo>
                  <a:lnTo>
                    <a:pt x="1" y="21"/>
                  </a:lnTo>
                  <a:lnTo>
                    <a:pt x="0" y="19"/>
                  </a:lnTo>
                  <a:lnTo>
                    <a:pt x="0" y="15"/>
                  </a:lnTo>
                  <a:close/>
                </a:path>
              </a:pathLst>
            </a:custGeom>
            <a:solidFill>
              <a:srgbClr val="FFF500"/>
            </a:solidFill>
            <a:ln w="9525">
              <a:noFill/>
              <a:round/>
              <a:headEnd/>
              <a:tailEnd/>
            </a:ln>
          </p:spPr>
          <p:txBody>
            <a:bodyPr/>
            <a:lstStyle/>
            <a:p>
              <a:endParaRPr lang="fr-FR"/>
            </a:p>
          </p:txBody>
        </p:sp>
        <p:sp>
          <p:nvSpPr>
            <p:cNvPr id="22634" name="Freeform 258"/>
            <p:cNvSpPr>
              <a:spLocks/>
            </p:cNvSpPr>
            <p:nvPr/>
          </p:nvSpPr>
          <p:spPr bwMode="white">
            <a:xfrm flipH="1">
              <a:off x="415" y="3694"/>
              <a:ext cx="33" cy="22"/>
            </a:xfrm>
            <a:custGeom>
              <a:avLst/>
              <a:gdLst>
                <a:gd name="T0" fmla="*/ 0 w 55"/>
                <a:gd name="T1" fmla="*/ 6 h 36"/>
                <a:gd name="T2" fmla="*/ 0 w 55"/>
                <a:gd name="T3" fmla="*/ 6 h 36"/>
                <a:gd name="T4" fmla="*/ 0 w 55"/>
                <a:gd name="T5" fmla="*/ 4 h 36"/>
                <a:gd name="T6" fmla="*/ 1 w 55"/>
                <a:gd name="T7" fmla="*/ 2 h 36"/>
                <a:gd name="T8" fmla="*/ 2 w 55"/>
                <a:gd name="T9" fmla="*/ 1 h 36"/>
                <a:gd name="T10" fmla="*/ 4 w 55"/>
                <a:gd name="T11" fmla="*/ 1 h 36"/>
                <a:gd name="T12" fmla="*/ 7 w 55"/>
                <a:gd name="T13" fmla="*/ 0 h 36"/>
                <a:gd name="T14" fmla="*/ 11 w 55"/>
                <a:gd name="T15" fmla="*/ 0 h 36"/>
                <a:gd name="T16" fmla="*/ 11 w 55"/>
                <a:gd name="T17" fmla="*/ 0 h 36"/>
                <a:gd name="T18" fmla="*/ 15 w 55"/>
                <a:gd name="T19" fmla="*/ 1 h 36"/>
                <a:gd name="T20" fmla="*/ 18 w 55"/>
                <a:gd name="T21" fmla="*/ 3 h 36"/>
                <a:gd name="T22" fmla="*/ 19 w 55"/>
                <a:gd name="T23" fmla="*/ 4 h 36"/>
                <a:gd name="T24" fmla="*/ 19 w 55"/>
                <a:gd name="T25" fmla="*/ 6 h 36"/>
                <a:gd name="T26" fmla="*/ 20 w 55"/>
                <a:gd name="T27" fmla="*/ 7 h 36"/>
                <a:gd name="T28" fmla="*/ 20 w 55"/>
                <a:gd name="T29" fmla="*/ 8 h 36"/>
                <a:gd name="T30" fmla="*/ 20 w 55"/>
                <a:gd name="T31" fmla="*/ 8 h 36"/>
                <a:gd name="T32" fmla="*/ 19 w 55"/>
                <a:gd name="T33" fmla="*/ 10 h 36"/>
                <a:gd name="T34" fmla="*/ 19 w 55"/>
                <a:gd name="T35" fmla="*/ 10 h 36"/>
                <a:gd name="T36" fmla="*/ 17 w 55"/>
                <a:gd name="T37" fmla="*/ 12 h 36"/>
                <a:gd name="T38" fmla="*/ 17 w 55"/>
                <a:gd name="T39" fmla="*/ 13 h 36"/>
                <a:gd name="T40" fmla="*/ 13 w 55"/>
                <a:gd name="T41" fmla="*/ 13 h 36"/>
                <a:gd name="T42" fmla="*/ 9 w 55"/>
                <a:gd name="T43" fmla="*/ 13 h 36"/>
                <a:gd name="T44" fmla="*/ 9 w 55"/>
                <a:gd name="T45" fmla="*/ 13 h 36"/>
                <a:gd name="T46" fmla="*/ 5 w 55"/>
                <a:gd name="T47" fmla="*/ 12 h 36"/>
                <a:gd name="T48" fmla="*/ 2 w 55"/>
                <a:gd name="T49" fmla="*/ 10 h 36"/>
                <a:gd name="T50" fmla="*/ 1 w 55"/>
                <a:gd name="T51" fmla="*/ 9 h 36"/>
                <a:gd name="T52" fmla="*/ 0 w 55"/>
                <a:gd name="T53" fmla="*/ 7 h 36"/>
                <a:gd name="T54" fmla="*/ 0 w 55"/>
                <a:gd name="T55" fmla="*/ 7 h 36"/>
                <a:gd name="T56" fmla="*/ 0 w 55"/>
                <a:gd name="T57" fmla="*/ 6 h 36"/>
                <a:gd name="T58" fmla="*/ 0 w 55"/>
                <a:gd name="T59" fmla="*/ 6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36"/>
                <a:gd name="T92" fmla="*/ 55 w 55"/>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36">
                  <a:moveTo>
                    <a:pt x="0" y="14"/>
                  </a:moveTo>
                  <a:lnTo>
                    <a:pt x="0" y="14"/>
                  </a:lnTo>
                  <a:lnTo>
                    <a:pt x="0" y="10"/>
                  </a:lnTo>
                  <a:lnTo>
                    <a:pt x="3" y="7"/>
                  </a:lnTo>
                  <a:lnTo>
                    <a:pt x="6" y="4"/>
                  </a:lnTo>
                  <a:lnTo>
                    <a:pt x="10" y="2"/>
                  </a:lnTo>
                  <a:lnTo>
                    <a:pt x="19" y="0"/>
                  </a:lnTo>
                  <a:lnTo>
                    <a:pt x="30" y="0"/>
                  </a:lnTo>
                  <a:lnTo>
                    <a:pt x="41" y="3"/>
                  </a:lnTo>
                  <a:lnTo>
                    <a:pt x="50" y="8"/>
                  </a:lnTo>
                  <a:lnTo>
                    <a:pt x="53" y="11"/>
                  </a:lnTo>
                  <a:lnTo>
                    <a:pt x="54" y="15"/>
                  </a:lnTo>
                  <a:lnTo>
                    <a:pt x="55" y="19"/>
                  </a:lnTo>
                  <a:lnTo>
                    <a:pt x="55" y="22"/>
                  </a:lnTo>
                  <a:lnTo>
                    <a:pt x="54" y="26"/>
                  </a:lnTo>
                  <a:lnTo>
                    <a:pt x="53" y="28"/>
                  </a:lnTo>
                  <a:lnTo>
                    <a:pt x="49" y="31"/>
                  </a:lnTo>
                  <a:lnTo>
                    <a:pt x="46" y="34"/>
                  </a:lnTo>
                  <a:lnTo>
                    <a:pt x="37" y="36"/>
                  </a:lnTo>
                  <a:lnTo>
                    <a:pt x="25" y="35"/>
                  </a:lnTo>
                  <a:lnTo>
                    <a:pt x="14" y="32"/>
                  </a:lnTo>
                  <a:lnTo>
                    <a:pt x="6" y="27"/>
                  </a:lnTo>
                  <a:lnTo>
                    <a:pt x="3" y="24"/>
                  </a:lnTo>
                  <a:lnTo>
                    <a:pt x="0" y="20"/>
                  </a:lnTo>
                  <a:lnTo>
                    <a:pt x="0" y="18"/>
                  </a:lnTo>
                  <a:lnTo>
                    <a:pt x="0" y="14"/>
                  </a:lnTo>
                  <a:close/>
                </a:path>
              </a:pathLst>
            </a:custGeom>
            <a:solidFill>
              <a:srgbClr val="FFF200"/>
            </a:solidFill>
            <a:ln w="9525">
              <a:noFill/>
              <a:round/>
              <a:headEnd/>
              <a:tailEnd/>
            </a:ln>
          </p:spPr>
          <p:txBody>
            <a:bodyPr/>
            <a:lstStyle/>
            <a:p>
              <a:endParaRPr lang="fr-FR"/>
            </a:p>
          </p:txBody>
        </p:sp>
        <p:sp>
          <p:nvSpPr>
            <p:cNvPr id="22635" name="Freeform 259"/>
            <p:cNvSpPr>
              <a:spLocks/>
            </p:cNvSpPr>
            <p:nvPr/>
          </p:nvSpPr>
          <p:spPr bwMode="white">
            <a:xfrm flipH="1">
              <a:off x="415" y="3694"/>
              <a:ext cx="33" cy="21"/>
            </a:xfrm>
            <a:custGeom>
              <a:avLst/>
              <a:gdLst>
                <a:gd name="T0" fmla="*/ 0 w 54"/>
                <a:gd name="T1" fmla="*/ 5 h 35"/>
                <a:gd name="T2" fmla="*/ 0 w 54"/>
                <a:gd name="T3" fmla="*/ 5 h 35"/>
                <a:gd name="T4" fmla="*/ 1 w 54"/>
                <a:gd name="T5" fmla="*/ 4 h 35"/>
                <a:gd name="T6" fmla="*/ 1 w 54"/>
                <a:gd name="T7" fmla="*/ 2 h 35"/>
                <a:gd name="T8" fmla="*/ 2 w 54"/>
                <a:gd name="T9" fmla="*/ 1 h 35"/>
                <a:gd name="T10" fmla="*/ 4 w 54"/>
                <a:gd name="T11" fmla="*/ 1 h 35"/>
                <a:gd name="T12" fmla="*/ 7 w 54"/>
                <a:gd name="T13" fmla="*/ 0 h 35"/>
                <a:gd name="T14" fmla="*/ 11 w 54"/>
                <a:gd name="T15" fmla="*/ 0 h 35"/>
                <a:gd name="T16" fmla="*/ 11 w 54"/>
                <a:gd name="T17" fmla="*/ 0 h 35"/>
                <a:gd name="T18" fmla="*/ 15 w 54"/>
                <a:gd name="T19" fmla="*/ 1 h 35"/>
                <a:gd name="T20" fmla="*/ 18 w 54"/>
                <a:gd name="T21" fmla="*/ 3 h 35"/>
                <a:gd name="T22" fmla="*/ 19 w 54"/>
                <a:gd name="T23" fmla="*/ 4 h 35"/>
                <a:gd name="T24" fmla="*/ 20 w 54"/>
                <a:gd name="T25" fmla="*/ 5 h 35"/>
                <a:gd name="T26" fmla="*/ 20 w 54"/>
                <a:gd name="T27" fmla="*/ 7 h 35"/>
                <a:gd name="T28" fmla="*/ 20 w 54"/>
                <a:gd name="T29" fmla="*/ 8 h 35"/>
                <a:gd name="T30" fmla="*/ 20 w 54"/>
                <a:gd name="T31" fmla="*/ 8 h 35"/>
                <a:gd name="T32" fmla="*/ 20 w 54"/>
                <a:gd name="T33" fmla="*/ 10 h 35"/>
                <a:gd name="T34" fmla="*/ 19 w 54"/>
                <a:gd name="T35" fmla="*/ 10 h 35"/>
                <a:gd name="T36" fmla="*/ 18 w 54"/>
                <a:gd name="T37" fmla="*/ 11 h 35"/>
                <a:gd name="T38" fmla="*/ 17 w 54"/>
                <a:gd name="T39" fmla="*/ 11 h 35"/>
                <a:gd name="T40" fmla="*/ 13 w 54"/>
                <a:gd name="T41" fmla="*/ 13 h 35"/>
                <a:gd name="T42" fmla="*/ 9 w 54"/>
                <a:gd name="T43" fmla="*/ 13 h 35"/>
                <a:gd name="T44" fmla="*/ 9 w 54"/>
                <a:gd name="T45" fmla="*/ 13 h 35"/>
                <a:gd name="T46" fmla="*/ 6 w 54"/>
                <a:gd name="T47" fmla="*/ 11 h 35"/>
                <a:gd name="T48" fmla="*/ 2 w 54"/>
                <a:gd name="T49" fmla="*/ 10 h 35"/>
                <a:gd name="T50" fmla="*/ 1 w 54"/>
                <a:gd name="T51" fmla="*/ 8 h 35"/>
                <a:gd name="T52" fmla="*/ 1 w 54"/>
                <a:gd name="T53" fmla="*/ 7 h 35"/>
                <a:gd name="T54" fmla="*/ 0 w 54"/>
                <a:gd name="T55" fmla="*/ 7 h 35"/>
                <a:gd name="T56" fmla="*/ 0 w 54"/>
                <a:gd name="T57" fmla="*/ 5 h 35"/>
                <a:gd name="T58" fmla="*/ 0 w 54"/>
                <a:gd name="T59" fmla="*/ 5 h 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35"/>
                <a:gd name="T92" fmla="*/ 54 w 54"/>
                <a:gd name="T93" fmla="*/ 35 h 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35">
                  <a:moveTo>
                    <a:pt x="0" y="14"/>
                  </a:moveTo>
                  <a:lnTo>
                    <a:pt x="0" y="14"/>
                  </a:lnTo>
                  <a:lnTo>
                    <a:pt x="2" y="11"/>
                  </a:lnTo>
                  <a:lnTo>
                    <a:pt x="4" y="7"/>
                  </a:lnTo>
                  <a:lnTo>
                    <a:pt x="7" y="4"/>
                  </a:lnTo>
                  <a:lnTo>
                    <a:pt x="11" y="3"/>
                  </a:lnTo>
                  <a:lnTo>
                    <a:pt x="19" y="0"/>
                  </a:lnTo>
                  <a:lnTo>
                    <a:pt x="30" y="0"/>
                  </a:lnTo>
                  <a:lnTo>
                    <a:pt x="41" y="4"/>
                  </a:lnTo>
                  <a:lnTo>
                    <a:pt x="49" y="8"/>
                  </a:lnTo>
                  <a:lnTo>
                    <a:pt x="51" y="12"/>
                  </a:lnTo>
                  <a:lnTo>
                    <a:pt x="53" y="15"/>
                  </a:lnTo>
                  <a:lnTo>
                    <a:pt x="54" y="19"/>
                  </a:lnTo>
                  <a:lnTo>
                    <a:pt x="54" y="22"/>
                  </a:lnTo>
                  <a:lnTo>
                    <a:pt x="53" y="26"/>
                  </a:lnTo>
                  <a:lnTo>
                    <a:pt x="51" y="28"/>
                  </a:lnTo>
                  <a:lnTo>
                    <a:pt x="49" y="31"/>
                  </a:lnTo>
                  <a:lnTo>
                    <a:pt x="45" y="32"/>
                  </a:lnTo>
                  <a:lnTo>
                    <a:pt x="35" y="35"/>
                  </a:lnTo>
                  <a:lnTo>
                    <a:pt x="25" y="35"/>
                  </a:lnTo>
                  <a:lnTo>
                    <a:pt x="15" y="32"/>
                  </a:lnTo>
                  <a:lnTo>
                    <a:pt x="7" y="27"/>
                  </a:lnTo>
                  <a:lnTo>
                    <a:pt x="4" y="24"/>
                  </a:lnTo>
                  <a:lnTo>
                    <a:pt x="2" y="20"/>
                  </a:lnTo>
                  <a:lnTo>
                    <a:pt x="0" y="18"/>
                  </a:lnTo>
                  <a:lnTo>
                    <a:pt x="0" y="14"/>
                  </a:lnTo>
                  <a:close/>
                </a:path>
              </a:pathLst>
            </a:custGeom>
            <a:solidFill>
              <a:srgbClr val="FFED00"/>
            </a:solidFill>
            <a:ln w="9525">
              <a:noFill/>
              <a:round/>
              <a:headEnd/>
              <a:tailEnd/>
            </a:ln>
          </p:spPr>
          <p:txBody>
            <a:bodyPr/>
            <a:lstStyle/>
            <a:p>
              <a:endParaRPr lang="fr-FR"/>
            </a:p>
          </p:txBody>
        </p:sp>
        <p:sp>
          <p:nvSpPr>
            <p:cNvPr id="22636" name="Freeform 260"/>
            <p:cNvSpPr>
              <a:spLocks/>
            </p:cNvSpPr>
            <p:nvPr/>
          </p:nvSpPr>
          <p:spPr bwMode="white">
            <a:xfrm flipH="1">
              <a:off x="416" y="3694"/>
              <a:ext cx="32" cy="20"/>
            </a:xfrm>
            <a:custGeom>
              <a:avLst/>
              <a:gdLst>
                <a:gd name="T0" fmla="*/ 0 w 51"/>
                <a:gd name="T1" fmla="*/ 4 h 32"/>
                <a:gd name="T2" fmla="*/ 0 w 51"/>
                <a:gd name="T3" fmla="*/ 4 h 32"/>
                <a:gd name="T4" fmla="*/ 1 w 51"/>
                <a:gd name="T5" fmla="*/ 4 h 32"/>
                <a:gd name="T6" fmla="*/ 2 w 51"/>
                <a:gd name="T7" fmla="*/ 3 h 32"/>
                <a:gd name="T8" fmla="*/ 4 w 51"/>
                <a:gd name="T9" fmla="*/ 1 h 32"/>
                <a:gd name="T10" fmla="*/ 8 w 51"/>
                <a:gd name="T11" fmla="*/ 0 h 32"/>
                <a:gd name="T12" fmla="*/ 11 w 51"/>
                <a:gd name="T13" fmla="*/ 0 h 32"/>
                <a:gd name="T14" fmla="*/ 11 w 51"/>
                <a:gd name="T15" fmla="*/ 0 h 32"/>
                <a:gd name="T16" fmla="*/ 15 w 51"/>
                <a:gd name="T17" fmla="*/ 1 h 32"/>
                <a:gd name="T18" fmla="*/ 18 w 51"/>
                <a:gd name="T19" fmla="*/ 3 h 32"/>
                <a:gd name="T20" fmla="*/ 20 w 51"/>
                <a:gd name="T21" fmla="*/ 5 h 32"/>
                <a:gd name="T22" fmla="*/ 20 w 51"/>
                <a:gd name="T23" fmla="*/ 7 h 32"/>
                <a:gd name="T24" fmla="*/ 20 w 51"/>
                <a:gd name="T25" fmla="*/ 7 h 32"/>
                <a:gd name="T26" fmla="*/ 20 w 51"/>
                <a:gd name="T27" fmla="*/ 7 h 32"/>
                <a:gd name="T28" fmla="*/ 20 w 51"/>
                <a:gd name="T29" fmla="*/ 9 h 32"/>
                <a:gd name="T30" fmla="*/ 19 w 51"/>
                <a:gd name="T31" fmla="*/ 10 h 32"/>
                <a:gd name="T32" fmla="*/ 17 w 51"/>
                <a:gd name="T33" fmla="*/ 12 h 32"/>
                <a:gd name="T34" fmla="*/ 13 w 51"/>
                <a:gd name="T35" fmla="*/ 12 h 32"/>
                <a:gd name="T36" fmla="*/ 9 w 51"/>
                <a:gd name="T37" fmla="*/ 12 h 32"/>
                <a:gd name="T38" fmla="*/ 9 w 51"/>
                <a:gd name="T39" fmla="*/ 12 h 32"/>
                <a:gd name="T40" fmla="*/ 5 w 51"/>
                <a:gd name="T41" fmla="*/ 11 h 32"/>
                <a:gd name="T42" fmla="*/ 3 w 51"/>
                <a:gd name="T43" fmla="*/ 10 h 32"/>
                <a:gd name="T44" fmla="*/ 1 w 51"/>
                <a:gd name="T45" fmla="*/ 7 h 32"/>
                <a:gd name="T46" fmla="*/ 0 w 51"/>
                <a:gd name="T47" fmla="*/ 6 h 32"/>
                <a:gd name="T48" fmla="*/ 0 w 51"/>
                <a:gd name="T49" fmla="*/ 4 h 32"/>
                <a:gd name="T50" fmla="*/ 0 w 51"/>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2"/>
                <a:gd name="T80" fmla="*/ 51 w 51"/>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2">
                  <a:moveTo>
                    <a:pt x="0" y="12"/>
                  </a:moveTo>
                  <a:lnTo>
                    <a:pt x="0" y="12"/>
                  </a:lnTo>
                  <a:lnTo>
                    <a:pt x="1" y="9"/>
                  </a:lnTo>
                  <a:lnTo>
                    <a:pt x="4" y="6"/>
                  </a:lnTo>
                  <a:lnTo>
                    <a:pt x="9" y="1"/>
                  </a:lnTo>
                  <a:lnTo>
                    <a:pt x="19" y="0"/>
                  </a:lnTo>
                  <a:lnTo>
                    <a:pt x="28" y="0"/>
                  </a:lnTo>
                  <a:lnTo>
                    <a:pt x="39" y="2"/>
                  </a:lnTo>
                  <a:lnTo>
                    <a:pt x="45" y="8"/>
                  </a:lnTo>
                  <a:lnTo>
                    <a:pt x="51" y="13"/>
                  </a:lnTo>
                  <a:lnTo>
                    <a:pt x="51" y="17"/>
                  </a:lnTo>
                  <a:lnTo>
                    <a:pt x="51" y="20"/>
                  </a:lnTo>
                  <a:lnTo>
                    <a:pt x="51" y="22"/>
                  </a:lnTo>
                  <a:lnTo>
                    <a:pt x="48" y="26"/>
                  </a:lnTo>
                  <a:lnTo>
                    <a:pt x="43" y="30"/>
                  </a:lnTo>
                  <a:lnTo>
                    <a:pt x="33" y="32"/>
                  </a:lnTo>
                  <a:lnTo>
                    <a:pt x="23" y="32"/>
                  </a:lnTo>
                  <a:lnTo>
                    <a:pt x="13" y="29"/>
                  </a:lnTo>
                  <a:lnTo>
                    <a:pt x="6" y="25"/>
                  </a:lnTo>
                  <a:lnTo>
                    <a:pt x="1" y="18"/>
                  </a:lnTo>
                  <a:lnTo>
                    <a:pt x="0" y="16"/>
                  </a:lnTo>
                  <a:lnTo>
                    <a:pt x="0" y="12"/>
                  </a:lnTo>
                  <a:close/>
                </a:path>
              </a:pathLst>
            </a:custGeom>
            <a:solidFill>
              <a:srgbClr val="FFEB00"/>
            </a:solidFill>
            <a:ln w="9525">
              <a:noFill/>
              <a:round/>
              <a:headEnd/>
              <a:tailEnd/>
            </a:ln>
          </p:spPr>
          <p:txBody>
            <a:bodyPr/>
            <a:lstStyle/>
            <a:p>
              <a:endParaRPr lang="fr-FR"/>
            </a:p>
          </p:txBody>
        </p:sp>
        <p:sp>
          <p:nvSpPr>
            <p:cNvPr id="22637" name="Freeform 261"/>
            <p:cNvSpPr>
              <a:spLocks/>
            </p:cNvSpPr>
            <p:nvPr/>
          </p:nvSpPr>
          <p:spPr bwMode="white">
            <a:xfrm flipH="1">
              <a:off x="416" y="3694"/>
              <a:ext cx="30" cy="20"/>
            </a:xfrm>
            <a:custGeom>
              <a:avLst/>
              <a:gdLst>
                <a:gd name="T0" fmla="*/ 0 w 50"/>
                <a:gd name="T1" fmla="*/ 4 h 32"/>
                <a:gd name="T2" fmla="*/ 0 w 50"/>
                <a:gd name="T3" fmla="*/ 4 h 32"/>
                <a:gd name="T4" fmla="*/ 1 w 50"/>
                <a:gd name="T5" fmla="*/ 4 h 32"/>
                <a:gd name="T6" fmla="*/ 1 w 50"/>
                <a:gd name="T7" fmla="*/ 3 h 32"/>
                <a:gd name="T8" fmla="*/ 4 w 50"/>
                <a:gd name="T9" fmla="*/ 1 h 32"/>
                <a:gd name="T10" fmla="*/ 7 w 50"/>
                <a:gd name="T11" fmla="*/ 0 h 32"/>
                <a:gd name="T12" fmla="*/ 10 w 50"/>
                <a:gd name="T13" fmla="*/ 1 h 32"/>
                <a:gd name="T14" fmla="*/ 10 w 50"/>
                <a:gd name="T15" fmla="*/ 1 h 32"/>
                <a:gd name="T16" fmla="*/ 13 w 50"/>
                <a:gd name="T17" fmla="*/ 2 h 32"/>
                <a:gd name="T18" fmla="*/ 16 w 50"/>
                <a:gd name="T19" fmla="*/ 3 h 32"/>
                <a:gd name="T20" fmla="*/ 17 w 50"/>
                <a:gd name="T21" fmla="*/ 5 h 32"/>
                <a:gd name="T22" fmla="*/ 18 w 50"/>
                <a:gd name="T23" fmla="*/ 7 h 32"/>
                <a:gd name="T24" fmla="*/ 18 w 50"/>
                <a:gd name="T25" fmla="*/ 7 h 32"/>
                <a:gd name="T26" fmla="*/ 18 w 50"/>
                <a:gd name="T27" fmla="*/ 7 h 32"/>
                <a:gd name="T28" fmla="*/ 17 w 50"/>
                <a:gd name="T29" fmla="*/ 9 h 32"/>
                <a:gd name="T30" fmla="*/ 17 w 50"/>
                <a:gd name="T31" fmla="*/ 10 h 32"/>
                <a:gd name="T32" fmla="*/ 14 w 50"/>
                <a:gd name="T33" fmla="*/ 11 h 32"/>
                <a:gd name="T34" fmla="*/ 11 w 50"/>
                <a:gd name="T35" fmla="*/ 12 h 32"/>
                <a:gd name="T36" fmla="*/ 8 w 50"/>
                <a:gd name="T37" fmla="*/ 12 h 32"/>
                <a:gd name="T38" fmla="*/ 8 w 50"/>
                <a:gd name="T39" fmla="*/ 12 h 32"/>
                <a:gd name="T40" fmla="*/ 5 w 50"/>
                <a:gd name="T41" fmla="*/ 11 h 32"/>
                <a:gd name="T42" fmla="*/ 2 w 50"/>
                <a:gd name="T43" fmla="*/ 9 h 32"/>
                <a:gd name="T44" fmla="*/ 1 w 50"/>
                <a:gd name="T45" fmla="*/ 7 h 32"/>
                <a:gd name="T46" fmla="*/ 0 w 50"/>
                <a:gd name="T47" fmla="*/ 6 h 32"/>
                <a:gd name="T48" fmla="*/ 0 w 50"/>
                <a:gd name="T49" fmla="*/ 4 h 32"/>
                <a:gd name="T50" fmla="*/ 0 w 50"/>
                <a:gd name="T51" fmla="*/ 4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32"/>
                <a:gd name="T80" fmla="*/ 50 w 50"/>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32">
                  <a:moveTo>
                    <a:pt x="0" y="12"/>
                  </a:moveTo>
                  <a:lnTo>
                    <a:pt x="0" y="12"/>
                  </a:lnTo>
                  <a:lnTo>
                    <a:pt x="1" y="9"/>
                  </a:lnTo>
                  <a:lnTo>
                    <a:pt x="3" y="6"/>
                  </a:lnTo>
                  <a:lnTo>
                    <a:pt x="10" y="2"/>
                  </a:lnTo>
                  <a:lnTo>
                    <a:pt x="18" y="0"/>
                  </a:lnTo>
                  <a:lnTo>
                    <a:pt x="27" y="1"/>
                  </a:lnTo>
                  <a:lnTo>
                    <a:pt x="36" y="4"/>
                  </a:lnTo>
                  <a:lnTo>
                    <a:pt x="43" y="8"/>
                  </a:lnTo>
                  <a:lnTo>
                    <a:pt x="48" y="13"/>
                  </a:lnTo>
                  <a:lnTo>
                    <a:pt x="50" y="17"/>
                  </a:lnTo>
                  <a:lnTo>
                    <a:pt x="50" y="20"/>
                  </a:lnTo>
                  <a:lnTo>
                    <a:pt x="48" y="22"/>
                  </a:lnTo>
                  <a:lnTo>
                    <a:pt x="46" y="25"/>
                  </a:lnTo>
                  <a:lnTo>
                    <a:pt x="40" y="29"/>
                  </a:lnTo>
                  <a:lnTo>
                    <a:pt x="32" y="32"/>
                  </a:lnTo>
                  <a:lnTo>
                    <a:pt x="23" y="32"/>
                  </a:lnTo>
                  <a:lnTo>
                    <a:pt x="14" y="29"/>
                  </a:lnTo>
                  <a:lnTo>
                    <a:pt x="5" y="24"/>
                  </a:lnTo>
                  <a:lnTo>
                    <a:pt x="1" y="18"/>
                  </a:lnTo>
                  <a:lnTo>
                    <a:pt x="0" y="16"/>
                  </a:lnTo>
                  <a:lnTo>
                    <a:pt x="0" y="12"/>
                  </a:lnTo>
                  <a:close/>
                </a:path>
              </a:pathLst>
            </a:custGeom>
            <a:solidFill>
              <a:srgbClr val="FFE800"/>
            </a:solidFill>
            <a:ln w="9525">
              <a:noFill/>
              <a:round/>
              <a:headEnd/>
              <a:tailEnd/>
            </a:ln>
          </p:spPr>
          <p:txBody>
            <a:bodyPr/>
            <a:lstStyle/>
            <a:p>
              <a:endParaRPr lang="fr-FR"/>
            </a:p>
          </p:txBody>
        </p:sp>
        <p:sp>
          <p:nvSpPr>
            <p:cNvPr id="22638" name="Freeform 262"/>
            <p:cNvSpPr>
              <a:spLocks/>
            </p:cNvSpPr>
            <p:nvPr/>
          </p:nvSpPr>
          <p:spPr bwMode="white">
            <a:xfrm flipH="1">
              <a:off x="418" y="3696"/>
              <a:ext cx="27" cy="18"/>
            </a:xfrm>
            <a:custGeom>
              <a:avLst/>
              <a:gdLst>
                <a:gd name="T0" fmla="*/ 0 w 47"/>
                <a:gd name="T1" fmla="*/ 4 h 29"/>
                <a:gd name="T2" fmla="*/ 0 w 47"/>
                <a:gd name="T3" fmla="*/ 4 h 29"/>
                <a:gd name="T4" fmla="*/ 1 w 47"/>
                <a:gd name="T5" fmla="*/ 3 h 29"/>
                <a:gd name="T6" fmla="*/ 1 w 47"/>
                <a:gd name="T7" fmla="*/ 2 h 29"/>
                <a:gd name="T8" fmla="*/ 3 w 47"/>
                <a:gd name="T9" fmla="*/ 1 h 29"/>
                <a:gd name="T10" fmla="*/ 6 w 47"/>
                <a:gd name="T11" fmla="*/ 0 h 29"/>
                <a:gd name="T12" fmla="*/ 9 w 47"/>
                <a:gd name="T13" fmla="*/ 0 h 29"/>
                <a:gd name="T14" fmla="*/ 9 w 47"/>
                <a:gd name="T15" fmla="*/ 0 h 29"/>
                <a:gd name="T16" fmla="*/ 11 w 47"/>
                <a:gd name="T17" fmla="*/ 1 h 29"/>
                <a:gd name="T18" fmla="*/ 14 w 47"/>
                <a:gd name="T19" fmla="*/ 2 h 29"/>
                <a:gd name="T20" fmla="*/ 15 w 47"/>
                <a:gd name="T21" fmla="*/ 4 h 29"/>
                <a:gd name="T22" fmla="*/ 16 w 47"/>
                <a:gd name="T23" fmla="*/ 6 h 29"/>
                <a:gd name="T24" fmla="*/ 16 w 47"/>
                <a:gd name="T25" fmla="*/ 7 h 29"/>
                <a:gd name="T26" fmla="*/ 16 w 47"/>
                <a:gd name="T27" fmla="*/ 7 h 29"/>
                <a:gd name="T28" fmla="*/ 15 w 47"/>
                <a:gd name="T29" fmla="*/ 8 h 29"/>
                <a:gd name="T30" fmla="*/ 15 w 47"/>
                <a:gd name="T31" fmla="*/ 9 h 29"/>
                <a:gd name="T32" fmla="*/ 13 w 47"/>
                <a:gd name="T33" fmla="*/ 11 h 29"/>
                <a:gd name="T34" fmla="*/ 10 w 47"/>
                <a:gd name="T35" fmla="*/ 11 h 29"/>
                <a:gd name="T36" fmla="*/ 7 w 47"/>
                <a:gd name="T37" fmla="*/ 11 h 29"/>
                <a:gd name="T38" fmla="*/ 7 w 47"/>
                <a:gd name="T39" fmla="*/ 11 h 29"/>
                <a:gd name="T40" fmla="*/ 4 w 47"/>
                <a:gd name="T41" fmla="*/ 11 h 29"/>
                <a:gd name="T42" fmla="*/ 2 w 47"/>
                <a:gd name="T43" fmla="*/ 9 h 29"/>
                <a:gd name="T44" fmla="*/ 1 w 47"/>
                <a:gd name="T45" fmla="*/ 7 h 29"/>
                <a:gd name="T46" fmla="*/ 0 w 47"/>
                <a:gd name="T47" fmla="*/ 6 h 29"/>
                <a:gd name="T48" fmla="*/ 0 w 47"/>
                <a:gd name="T49" fmla="*/ 4 h 29"/>
                <a:gd name="T50" fmla="*/ 0 w 47"/>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
                <a:gd name="T79" fmla="*/ 0 h 29"/>
                <a:gd name="T80" fmla="*/ 47 w 4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 h="29">
                  <a:moveTo>
                    <a:pt x="0" y="11"/>
                  </a:moveTo>
                  <a:lnTo>
                    <a:pt x="0" y="11"/>
                  </a:lnTo>
                  <a:lnTo>
                    <a:pt x="2" y="8"/>
                  </a:lnTo>
                  <a:lnTo>
                    <a:pt x="3" y="5"/>
                  </a:lnTo>
                  <a:lnTo>
                    <a:pt x="9" y="1"/>
                  </a:lnTo>
                  <a:lnTo>
                    <a:pt x="17" y="0"/>
                  </a:lnTo>
                  <a:lnTo>
                    <a:pt x="26" y="0"/>
                  </a:lnTo>
                  <a:lnTo>
                    <a:pt x="35" y="3"/>
                  </a:lnTo>
                  <a:lnTo>
                    <a:pt x="42" y="7"/>
                  </a:lnTo>
                  <a:lnTo>
                    <a:pt x="46" y="12"/>
                  </a:lnTo>
                  <a:lnTo>
                    <a:pt x="47" y="16"/>
                  </a:lnTo>
                  <a:lnTo>
                    <a:pt x="47" y="19"/>
                  </a:lnTo>
                  <a:lnTo>
                    <a:pt x="46" y="21"/>
                  </a:lnTo>
                  <a:lnTo>
                    <a:pt x="45" y="24"/>
                  </a:lnTo>
                  <a:lnTo>
                    <a:pt x="38" y="28"/>
                  </a:lnTo>
                  <a:lnTo>
                    <a:pt x="31" y="29"/>
                  </a:lnTo>
                  <a:lnTo>
                    <a:pt x="22" y="29"/>
                  </a:lnTo>
                  <a:lnTo>
                    <a:pt x="13" y="27"/>
                  </a:lnTo>
                  <a:lnTo>
                    <a:pt x="6" y="23"/>
                  </a:lnTo>
                  <a:lnTo>
                    <a:pt x="2" y="17"/>
                  </a:lnTo>
                  <a:lnTo>
                    <a:pt x="0" y="15"/>
                  </a:lnTo>
                  <a:lnTo>
                    <a:pt x="0" y="11"/>
                  </a:lnTo>
                  <a:close/>
                </a:path>
              </a:pathLst>
            </a:custGeom>
            <a:solidFill>
              <a:srgbClr val="FFE300"/>
            </a:solidFill>
            <a:ln w="9525">
              <a:noFill/>
              <a:round/>
              <a:headEnd/>
              <a:tailEnd/>
            </a:ln>
          </p:spPr>
          <p:txBody>
            <a:bodyPr/>
            <a:lstStyle/>
            <a:p>
              <a:endParaRPr lang="fr-FR"/>
            </a:p>
          </p:txBody>
        </p:sp>
        <p:sp>
          <p:nvSpPr>
            <p:cNvPr id="22639" name="Freeform 263"/>
            <p:cNvSpPr>
              <a:spLocks/>
            </p:cNvSpPr>
            <p:nvPr/>
          </p:nvSpPr>
          <p:spPr bwMode="white">
            <a:xfrm flipH="1">
              <a:off x="418" y="3696"/>
              <a:ext cx="27" cy="18"/>
            </a:xfrm>
            <a:custGeom>
              <a:avLst/>
              <a:gdLst>
                <a:gd name="T0" fmla="*/ 0 w 44"/>
                <a:gd name="T1" fmla="*/ 4 h 29"/>
                <a:gd name="T2" fmla="*/ 0 w 44"/>
                <a:gd name="T3" fmla="*/ 4 h 29"/>
                <a:gd name="T4" fmla="*/ 1 w 44"/>
                <a:gd name="T5" fmla="*/ 4 h 29"/>
                <a:gd name="T6" fmla="*/ 1 w 44"/>
                <a:gd name="T7" fmla="*/ 2 h 29"/>
                <a:gd name="T8" fmla="*/ 3 w 44"/>
                <a:gd name="T9" fmla="*/ 1 h 29"/>
                <a:gd name="T10" fmla="*/ 6 w 44"/>
                <a:gd name="T11" fmla="*/ 0 h 29"/>
                <a:gd name="T12" fmla="*/ 9 w 44"/>
                <a:gd name="T13" fmla="*/ 1 h 29"/>
                <a:gd name="T14" fmla="*/ 9 w 44"/>
                <a:gd name="T15" fmla="*/ 1 h 29"/>
                <a:gd name="T16" fmla="*/ 12 w 44"/>
                <a:gd name="T17" fmla="*/ 1 h 29"/>
                <a:gd name="T18" fmla="*/ 15 w 44"/>
                <a:gd name="T19" fmla="*/ 2 h 29"/>
                <a:gd name="T20" fmla="*/ 16 w 44"/>
                <a:gd name="T21" fmla="*/ 4 h 29"/>
                <a:gd name="T22" fmla="*/ 17 w 44"/>
                <a:gd name="T23" fmla="*/ 6 h 29"/>
                <a:gd name="T24" fmla="*/ 17 w 44"/>
                <a:gd name="T25" fmla="*/ 7 h 29"/>
                <a:gd name="T26" fmla="*/ 17 w 44"/>
                <a:gd name="T27" fmla="*/ 7 h 29"/>
                <a:gd name="T28" fmla="*/ 16 w 44"/>
                <a:gd name="T29" fmla="*/ 8 h 29"/>
                <a:gd name="T30" fmla="*/ 15 w 44"/>
                <a:gd name="T31" fmla="*/ 9 h 29"/>
                <a:gd name="T32" fmla="*/ 14 w 44"/>
                <a:gd name="T33" fmla="*/ 11 h 29"/>
                <a:gd name="T34" fmla="*/ 10 w 44"/>
                <a:gd name="T35" fmla="*/ 11 h 29"/>
                <a:gd name="T36" fmla="*/ 7 w 44"/>
                <a:gd name="T37" fmla="*/ 11 h 29"/>
                <a:gd name="T38" fmla="*/ 7 w 44"/>
                <a:gd name="T39" fmla="*/ 11 h 29"/>
                <a:gd name="T40" fmla="*/ 4 w 44"/>
                <a:gd name="T41" fmla="*/ 11 h 29"/>
                <a:gd name="T42" fmla="*/ 2 w 44"/>
                <a:gd name="T43" fmla="*/ 9 h 29"/>
                <a:gd name="T44" fmla="*/ 1 w 44"/>
                <a:gd name="T45" fmla="*/ 7 h 29"/>
                <a:gd name="T46" fmla="*/ 0 w 44"/>
                <a:gd name="T47" fmla="*/ 6 h 29"/>
                <a:gd name="T48" fmla="*/ 0 w 44"/>
                <a:gd name="T49" fmla="*/ 4 h 29"/>
                <a:gd name="T50" fmla="*/ 0 w 44"/>
                <a:gd name="T51" fmla="*/ 4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29"/>
                <a:gd name="T80" fmla="*/ 44 w 44"/>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29">
                  <a:moveTo>
                    <a:pt x="0" y="12"/>
                  </a:moveTo>
                  <a:lnTo>
                    <a:pt x="0" y="12"/>
                  </a:lnTo>
                  <a:lnTo>
                    <a:pt x="1" y="9"/>
                  </a:lnTo>
                  <a:lnTo>
                    <a:pt x="2" y="7"/>
                  </a:lnTo>
                  <a:lnTo>
                    <a:pt x="8" y="3"/>
                  </a:lnTo>
                  <a:lnTo>
                    <a:pt x="15" y="0"/>
                  </a:lnTo>
                  <a:lnTo>
                    <a:pt x="24" y="1"/>
                  </a:lnTo>
                  <a:lnTo>
                    <a:pt x="32" y="3"/>
                  </a:lnTo>
                  <a:lnTo>
                    <a:pt x="39" y="7"/>
                  </a:lnTo>
                  <a:lnTo>
                    <a:pt x="43" y="12"/>
                  </a:lnTo>
                  <a:lnTo>
                    <a:pt x="44" y="15"/>
                  </a:lnTo>
                  <a:lnTo>
                    <a:pt x="44" y="19"/>
                  </a:lnTo>
                  <a:lnTo>
                    <a:pt x="43" y="21"/>
                  </a:lnTo>
                  <a:lnTo>
                    <a:pt x="41" y="24"/>
                  </a:lnTo>
                  <a:lnTo>
                    <a:pt x="36" y="27"/>
                  </a:lnTo>
                  <a:lnTo>
                    <a:pt x="28" y="29"/>
                  </a:lnTo>
                  <a:lnTo>
                    <a:pt x="20" y="29"/>
                  </a:lnTo>
                  <a:lnTo>
                    <a:pt x="11" y="27"/>
                  </a:lnTo>
                  <a:lnTo>
                    <a:pt x="5" y="23"/>
                  </a:lnTo>
                  <a:lnTo>
                    <a:pt x="1" y="17"/>
                  </a:lnTo>
                  <a:lnTo>
                    <a:pt x="0" y="15"/>
                  </a:lnTo>
                  <a:lnTo>
                    <a:pt x="0" y="12"/>
                  </a:lnTo>
                  <a:close/>
                </a:path>
              </a:pathLst>
            </a:custGeom>
            <a:solidFill>
              <a:srgbClr val="FFE000"/>
            </a:solidFill>
            <a:ln w="9525">
              <a:noFill/>
              <a:round/>
              <a:headEnd/>
              <a:tailEnd/>
            </a:ln>
          </p:spPr>
          <p:txBody>
            <a:bodyPr/>
            <a:lstStyle/>
            <a:p>
              <a:endParaRPr lang="fr-FR"/>
            </a:p>
          </p:txBody>
        </p:sp>
        <p:sp>
          <p:nvSpPr>
            <p:cNvPr id="22640" name="Freeform 264"/>
            <p:cNvSpPr>
              <a:spLocks/>
            </p:cNvSpPr>
            <p:nvPr/>
          </p:nvSpPr>
          <p:spPr bwMode="white">
            <a:xfrm flipH="1">
              <a:off x="419" y="3697"/>
              <a:ext cx="25" cy="16"/>
            </a:xfrm>
            <a:custGeom>
              <a:avLst/>
              <a:gdLst>
                <a:gd name="T0" fmla="*/ 0 w 42"/>
                <a:gd name="T1" fmla="*/ 4 h 27"/>
                <a:gd name="T2" fmla="*/ 0 w 42"/>
                <a:gd name="T3" fmla="*/ 4 h 27"/>
                <a:gd name="T4" fmla="*/ 0 w 42"/>
                <a:gd name="T5" fmla="*/ 3 h 27"/>
                <a:gd name="T6" fmla="*/ 1 w 42"/>
                <a:gd name="T7" fmla="*/ 2 h 27"/>
                <a:gd name="T8" fmla="*/ 2 w 42"/>
                <a:gd name="T9" fmla="*/ 1 h 27"/>
                <a:gd name="T10" fmla="*/ 5 w 42"/>
                <a:gd name="T11" fmla="*/ 0 h 27"/>
                <a:gd name="T12" fmla="*/ 8 w 42"/>
                <a:gd name="T13" fmla="*/ 0 h 27"/>
                <a:gd name="T14" fmla="*/ 8 w 42"/>
                <a:gd name="T15" fmla="*/ 0 h 27"/>
                <a:gd name="T16" fmla="*/ 11 w 42"/>
                <a:gd name="T17" fmla="*/ 1 h 27"/>
                <a:gd name="T18" fmla="*/ 13 w 42"/>
                <a:gd name="T19" fmla="*/ 2 h 27"/>
                <a:gd name="T20" fmla="*/ 14 w 42"/>
                <a:gd name="T21" fmla="*/ 4 h 27"/>
                <a:gd name="T22" fmla="*/ 15 w 42"/>
                <a:gd name="T23" fmla="*/ 5 h 27"/>
                <a:gd name="T24" fmla="*/ 15 w 42"/>
                <a:gd name="T25" fmla="*/ 7 h 27"/>
                <a:gd name="T26" fmla="*/ 15 w 42"/>
                <a:gd name="T27" fmla="*/ 7 h 27"/>
                <a:gd name="T28" fmla="*/ 14 w 42"/>
                <a:gd name="T29" fmla="*/ 7 h 27"/>
                <a:gd name="T30" fmla="*/ 14 w 42"/>
                <a:gd name="T31" fmla="*/ 8 h 27"/>
                <a:gd name="T32" fmla="*/ 12 w 42"/>
                <a:gd name="T33" fmla="*/ 9 h 27"/>
                <a:gd name="T34" fmla="*/ 10 w 42"/>
                <a:gd name="T35" fmla="*/ 9 h 27"/>
                <a:gd name="T36" fmla="*/ 7 w 42"/>
                <a:gd name="T37" fmla="*/ 9 h 27"/>
                <a:gd name="T38" fmla="*/ 7 w 42"/>
                <a:gd name="T39" fmla="*/ 9 h 27"/>
                <a:gd name="T40" fmla="*/ 4 w 42"/>
                <a:gd name="T41" fmla="*/ 8 h 27"/>
                <a:gd name="T42" fmla="*/ 1 w 42"/>
                <a:gd name="T43" fmla="*/ 7 h 27"/>
                <a:gd name="T44" fmla="*/ 0 w 42"/>
                <a:gd name="T45" fmla="*/ 5 h 27"/>
                <a:gd name="T46" fmla="*/ 0 w 42"/>
                <a:gd name="T47" fmla="*/ 5 h 27"/>
                <a:gd name="T48" fmla="*/ 0 w 42"/>
                <a:gd name="T49" fmla="*/ 4 h 27"/>
                <a:gd name="T50" fmla="*/ 0 w 42"/>
                <a:gd name="T51" fmla="*/ 4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27"/>
                <a:gd name="T80" fmla="*/ 42 w 42"/>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27">
                  <a:moveTo>
                    <a:pt x="0" y="11"/>
                  </a:moveTo>
                  <a:lnTo>
                    <a:pt x="0" y="11"/>
                  </a:lnTo>
                  <a:lnTo>
                    <a:pt x="0" y="8"/>
                  </a:lnTo>
                  <a:lnTo>
                    <a:pt x="3" y="6"/>
                  </a:lnTo>
                  <a:lnTo>
                    <a:pt x="7" y="2"/>
                  </a:lnTo>
                  <a:lnTo>
                    <a:pt x="15" y="0"/>
                  </a:lnTo>
                  <a:lnTo>
                    <a:pt x="23" y="0"/>
                  </a:lnTo>
                  <a:lnTo>
                    <a:pt x="31" y="3"/>
                  </a:lnTo>
                  <a:lnTo>
                    <a:pt x="36" y="7"/>
                  </a:lnTo>
                  <a:lnTo>
                    <a:pt x="40" y="11"/>
                  </a:lnTo>
                  <a:lnTo>
                    <a:pt x="42" y="14"/>
                  </a:lnTo>
                  <a:lnTo>
                    <a:pt x="42" y="18"/>
                  </a:lnTo>
                  <a:lnTo>
                    <a:pt x="40" y="19"/>
                  </a:lnTo>
                  <a:lnTo>
                    <a:pt x="39" y="22"/>
                  </a:lnTo>
                  <a:lnTo>
                    <a:pt x="34" y="26"/>
                  </a:lnTo>
                  <a:lnTo>
                    <a:pt x="27" y="27"/>
                  </a:lnTo>
                  <a:lnTo>
                    <a:pt x="19" y="27"/>
                  </a:lnTo>
                  <a:lnTo>
                    <a:pt x="11" y="24"/>
                  </a:lnTo>
                  <a:lnTo>
                    <a:pt x="4" y="20"/>
                  </a:lnTo>
                  <a:lnTo>
                    <a:pt x="0" y="16"/>
                  </a:lnTo>
                  <a:lnTo>
                    <a:pt x="0" y="14"/>
                  </a:lnTo>
                  <a:lnTo>
                    <a:pt x="0" y="11"/>
                  </a:lnTo>
                  <a:close/>
                </a:path>
              </a:pathLst>
            </a:custGeom>
            <a:solidFill>
              <a:srgbClr val="FFDE00"/>
            </a:solidFill>
            <a:ln w="9525">
              <a:noFill/>
              <a:round/>
              <a:headEnd/>
              <a:tailEnd/>
            </a:ln>
          </p:spPr>
          <p:txBody>
            <a:bodyPr/>
            <a:lstStyle/>
            <a:p>
              <a:endParaRPr lang="fr-FR"/>
            </a:p>
          </p:txBody>
        </p:sp>
        <p:sp>
          <p:nvSpPr>
            <p:cNvPr id="22641" name="Freeform 265"/>
            <p:cNvSpPr>
              <a:spLocks/>
            </p:cNvSpPr>
            <p:nvPr/>
          </p:nvSpPr>
          <p:spPr bwMode="white">
            <a:xfrm flipH="1">
              <a:off x="419" y="3697"/>
              <a:ext cx="24" cy="16"/>
            </a:xfrm>
            <a:custGeom>
              <a:avLst/>
              <a:gdLst>
                <a:gd name="T0" fmla="*/ 0 w 39"/>
                <a:gd name="T1" fmla="*/ 4 h 25"/>
                <a:gd name="T2" fmla="*/ 0 w 39"/>
                <a:gd name="T3" fmla="*/ 4 h 25"/>
                <a:gd name="T4" fmla="*/ 1 w 39"/>
                <a:gd name="T5" fmla="*/ 2 h 25"/>
                <a:gd name="T6" fmla="*/ 2 w 39"/>
                <a:gd name="T7" fmla="*/ 1 h 25"/>
                <a:gd name="T8" fmla="*/ 6 w 39"/>
                <a:gd name="T9" fmla="*/ 0 h 25"/>
                <a:gd name="T10" fmla="*/ 9 w 39"/>
                <a:gd name="T11" fmla="*/ 0 h 25"/>
                <a:gd name="T12" fmla="*/ 9 w 39"/>
                <a:gd name="T13" fmla="*/ 0 h 25"/>
                <a:gd name="T14" fmla="*/ 11 w 39"/>
                <a:gd name="T15" fmla="*/ 1 h 25"/>
                <a:gd name="T16" fmla="*/ 14 w 39"/>
                <a:gd name="T17" fmla="*/ 2 h 25"/>
                <a:gd name="T18" fmla="*/ 14 w 39"/>
                <a:gd name="T19" fmla="*/ 4 h 25"/>
                <a:gd name="T20" fmla="*/ 15 w 39"/>
                <a:gd name="T21" fmla="*/ 6 h 25"/>
                <a:gd name="T22" fmla="*/ 15 w 39"/>
                <a:gd name="T23" fmla="*/ 6 h 25"/>
                <a:gd name="T24" fmla="*/ 14 w 39"/>
                <a:gd name="T25" fmla="*/ 8 h 25"/>
                <a:gd name="T26" fmla="*/ 12 w 39"/>
                <a:gd name="T27" fmla="*/ 9 h 25"/>
                <a:gd name="T28" fmla="*/ 10 w 39"/>
                <a:gd name="T29" fmla="*/ 10 h 25"/>
                <a:gd name="T30" fmla="*/ 7 w 39"/>
                <a:gd name="T31" fmla="*/ 10 h 25"/>
                <a:gd name="T32" fmla="*/ 7 w 39"/>
                <a:gd name="T33" fmla="*/ 10 h 25"/>
                <a:gd name="T34" fmla="*/ 4 w 39"/>
                <a:gd name="T35" fmla="*/ 9 h 25"/>
                <a:gd name="T36" fmla="*/ 2 w 39"/>
                <a:gd name="T37" fmla="*/ 8 h 25"/>
                <a:gd name="T38" fmla="*/ 0 w 39"/>
                <a:gd name="T39" fmla="*/ 6 h 25"/>
                <a:gd name="T40" fmla="*/ 0 w 39"/>
                <a:gd name="T41" fmla="*/ 4 h 25"/>
                <a:gd name="T42" fmla="*/ 0 w 39"/>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25"/>
                <a:gd name="T68" fmla="*/ 39 w 39"/>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25">
                  <a:moveTo>
                    <a:pt x="0" y="9"/>
                  </a:moveTo>
                  <a:lnTo>
                    <a:pt x="0" y="9"/>
                  </a:lnTo>
                  <a:lnTo>
                    <a:pt x="2" y="4"/>
                  </a:lnTo>
                  <a:lnTo>
                    <a:pt x="7" y="1"/>
                  </a:lnTo>
                  <a:lnTo>
                    <a:pt x="14" y="0"/>
                  </a:lnTo>
                  <a:lnTo>
                    <a:pt x="22" y="0"/>
                  </a:lnTo>
                  <a:lnTo>
                    <a:pt x="29" y="1"/>
                  </a:lnTo>
                  <a:lnTo>
                    <a:pt x="35" y="5"/>
                  </a:lnTo>
                  <a:lnTo>
                    <a:pt x="38" y="10"/>
                  </a:lnTo>
                  <a:lnTo>
                    <a:pt x="39" y="14"/>
                  </a:lnTo>
                  <a:lnTo>
                    <a:pt x="37" y="20"/>
                  </a:lnTo>
                  <a:lnTo>
                    <a:pt x="33" y="22"/>
                  </a:lnTo>
                  <a:lnTo>
                    <a:pt x="26" y="25"/>
                  </a:lnTo>
                  <a:lnTo>
                    <a:pt x="18" y="25"/>
                  </a:lnTo>
                  <a:lnTo>
                    <a:pt x="10" y="22"/>
                  </a:lnTo>
                  <a:lnTo>
                    <a:pt x="5" y="18"/>
                  </a:lnTo>
                  <a:lnTo>
                    <a:pt x="0" y="14"/>
                  </a:lnTo>
                  <a:lnTo>
                    <a:pt x="0" y="9"/>
                  </a:lnTo>
                  <a:close/>
                </a:path>
              </a:pathLst>
            </a:custGeom>
            <a:solidFill>
              <a:srgbClr val="FFDB00"/>
            </a:solidFill>
            <a:ln w="9525">
              <a:noFill/>
              <a:round/>
              <a:headEnd/>
              <a:tailEnd/>
            </a:ln>
          </p:spPr>
          <p:txBody>
            <a:bodyPr/>
            <a:lstStyle/>
            <a:p>
              <a:endParaRPr lang="fr-FR"/>
            </a:p>
          </p:txBody>
        </p:sp>
        <p:sp>
          <p:nvSpPr>
            <p:cNvPr id="22642" name="Freeform 266"/>
            <p:cNvSpPr>
              <a:spLocks/>
            </p:cNvSpPr>
            <p:nvPr/>
          </p:nvSpPr>
          <p:spPr bwMode="white">
            <a:xfrm flipH="1">
              <a:off x="419" y="3697"/>
              <a:ext cx="24" cy="15"/>
            </a:xfrm>
            <a:custGeom>
              <a:avLst/>
              <a:gdLst>
                <a:gd name="T0" fmla="*/ 0 w 36"/>
                <a:gd name="T1" fmla="*/ 4 h 24"/>
                <a:gd name="T2" fmla="*/ 0 w 36"/>
                <a:gd name="T3" fmla="*/ 4 h 24"/>
                <a:gd name="T4" fmla="*/ 1 w 36"/>
                <a:gd name="T5" fmla="*/ 2 h 24"/>
                <a:gd name="T6" fmla="*/ 3 w 36"/>
                <a:gd name="T7" fmla="*/ 1 h 24"/>
                <a:gd name="T8" fmla="*/ 5 w 36"/>
                <a:gd name="T9" fmla="*/ 0 h 24"/>
                <a:gd name="T10" fmla="*/ 9 w 36"/>
                <a:gd name="T11" fmla="*/ 0 h 24"/>
                <a:gd name="T12" fmla="*/ 9 w 36"/>
                <a:gd name="T13" fmla="*/ 0 h 24"/>
                <a:gd name="T14" fmla="*/ 12 w 36"/>
                <a:gd name="T15" fmla="*/ 1 h 24"/>
                <a:gd name="T16" fmla="*/ 14 w 36"/>
                <a:gd name="T17" fmla="*/ 2 h 24"/>
                <a:gd name="T18" fmla="*/ 16 w 36"/>
                <a:gd name="T19" fmla="*/ 4 h 24"/>
                <a:gd name="T20" fmla="*/ 16 w 36"/>
                <a:gd name="T21" fmla="*/ 6 h 24"/>
                <a:gd name="T22" fmla="*/ 16 w 36"/>
                <a:gd name="T23" fmla="*/ 6 h 24"/>
                <a:gd name="T24" fmla="*/ 15 w 36"/>
                <a:gd name="T25" fmla="*/ 8 h 24"/>
                <a:gd name="T26" fmla="*/ 13 w 36"/>
                <a:gd name="T27" fmla="*/ 9 h 24"/>
                <a:gd name="T28" fmla="*/ 10 w 36"/>
                <a:gd name="T29" fmla="*/ 9 h 24"/>
                <a:gd name="T30" fmla="*/ 7 w 36"/>
                <a:gd name="T31" fmla="*/ 9 h 24"/>
                <a:gd name="T32" fmla="*/ 7 w 36"/>
                <a:gd name="T33" fmla="*/ 9 h 24"/>
                <a:gd name="T34" fmla="*/ 4 w 36"/>
                <a:gd name="T35" fmla="*/ 8 h 24"/>
                <a:gd name="T36" fmla="*/ 2 w 36"/>
                <a:gd name="T37" fmla="*/ 7 h 24"/>
                <a:gd name="T38" fmla="*/ 0 w 36"/>
                <a:gd name="T39" fmla="*/ 6 h 24"/>
                <a:gd name="T40" fmla="*/ 0 w 36"/>
                <a:gd name="T41" fmla="*/ 4 h 24"/>
                <a:gd name="T42" fmla="*/ 0 w 36"/>
                <a:gd name="T43" fmla="*/ 4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
                <a:gd name="T67" fmla="*/ 0 h 24"/>
                <a:gd name="T68" fmla="*/ 36 w 36"/>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 h="24">
                  <a:moveTo>
                    <a:pt x="0" y="9"/>
                  </a:moveTo>
                  <a:lnTo>
                    <a:pt x="0" y="9"/>
                  </a:lnTo>
                  <a:lnTo>
                    <a:pt x="1" y="5"/>
                  </a:lnTo>
                  <a:lnTo>
                    <a:pt x="7" y="1"/>
                  </a:lnTo>
                  <a:lnTo>
                    <a:pt x="12" y="0"/>
                  </a:lnTo>
                  <a:lnTo>
                    <a:pt x="20" y="0"/>
                  </a:lnTo>
                  <a:lnTo>
                    <a:pt x="27" y="2"/>
                  </a:lnTo>
                  <a:lnTo>
                    <a:pt x="32" y="5"/>
                  </a:lnTo>
                  <a:lnTo>
                    <a:pt x="36" y="10"/>
                  </a:lnTo>
                  <a:lnTo>
                    <a:pt x="36" y="14"/>
                  </a:lnTo>
                  <a:lnTo>
                    <a:pt x="35" y="20"/>
                  </a:lnTo>
                  <a:lnTo>
                    <a:pt x="29" y="22"/>
                  </a:lnTo>
                  <a:lnTo>
                    <a:pt x="23" y="24"/>
                  </a:lnTo>
                  <a:lnTo>
                    <a:pt x="16" y="24"/>
                  </a:lnTo>
                  <a:lnTo>
                    <a:pt x="9" y="21"/>
                  </a:lnTo>
                  <a:lnTo>
                    <a:pt x="4" y="18"/>
                  </a:lnTo>
                  <a:lnTo>
                    <a:pt x="0" y="14"/>
                  </a:lnTo>
                  <a:lnTo>
                    <a:pt x="0" y="9"/>
                  </a:lnTo>
                  <a:close/>
                </a:path>
              </a:pathLst>
            </a:custGeom>
            <a:solidFill>
              <a:srgbClr val="FFD900"/>
            </a:solidFill>
            <a:ln w="9525">
              <a:noFill/>
              <a:round/>
              <a:headEnd/>
              <a:tailEnd/>
            </a:ln>
          </p:spPr>
          <p:txBody>
            <a:bodyPr/>
            <a:lstStyle/>
            <a:p>
              <a:endParaRPr lang="fr-FR"/>
            </a:p>
          </p:txBody>
        </p:sp>
        <p:sp>
          <p:nvSpPr>
            <p:cNvPr id="22643" name="Freeform 267"/>
            <p:cNvSpPr>
              <a:spLocks/>
            </p:cNvSpPr>
            <p:nvPr/>
          </p:nvSpPr>
          <p:spPr bwMode="white">
            <a:xfrm flipH="1">
              <a:off x="421" y="3698"/>
              <a:ext cx="22" cy="14"/>
            </a:xfrm>
            <a:custGeom>
              <a:avLst/>
              <a:gdLst>
                <a:gd name="T0" fmla="*/ 0 w 35"/>
                <a:gd name="T1" fmla="*/ 3 h 23"/>
                <a:gd name="T2" fmla="*/ 0 w 35"/>
                <a:gd name="T3" fmla="*/ 3 h 23"/>
                <a:gd name="T4" fmla="*/ 1 w 35"/>
                <a:gd name="T5" fmla="*/ 1 h 23"/>
                <a:gd name="T6" fmla="*/ 3 w 35"/>
                <a:gd name="T7" fmla="*/ 1 h 23"/>
                <a:gd name="T8" fmla="*/ 5 w 35"/>
                <a:gd name="T9" fmla="*/ 0 h 23"/>
                <a:gd name="T10" fmla="*/ 8 w 35"/>
                <a:gd name="T11" fmla="*/ 0 h 23"/>
                <a:gd name="T12" fmla="*/ 8 w 35"/>
                <a:gd name="T13" fmla="*/ 0 h 23"/>
                <a:gd name="T14" fmla="*/ 11 w 35"/>
                <a:gd name="T15" fmla="*/ 1 h 23"/>
                <a:gd name="T16" fmla="*/ 12 w 35"/>
                <a:gd name="T17" fmla="*/ 2 h 23"/>
                <a:gd name="T18" fmla="*/ 14 w 35"/>
                <a:gd name="T19" fmla="*/ 3 h 23"/>
                <a:gd name="T20" fmla="*/ 14 w 35"/>
                <a:gd name="T21" fmla="*/ 5 h 23"/>
                <a:gd name="T22" fmla="*/ 14 w 35"/>
                <a:gd name="T23" fmla="*/ 5 h 23"/>
                <a:gd name="T24" fmla="*/ 13 w 35"/>
                <a:gd name="T25" fmla="*/ 6 h 23"/>
                <a:gd name="T26" fmla="*/ 11 w 35"/>
                <a:gd name="T27" fmla="*/ 7 h 23"/>
                <a:gd name="T28" fmla="*/ 9 w 35"/>
                <a:gd name="T29" fmla="*/ 9 h 23"/>
                <a:gd name="T30" fmla="*/ 6 w 35"/>
                <a:gd name="T31" fmla="*/ 8 h 23"/>
                <a:gd name="T32" fmla="*/ 6 w 35"/>
                <a:gd name="T33" fmla="*/ 8 h 23"/>
                <a:gd name="T34" fmla="*/ 4 w 35"/>
                <a:gd name="T35" fmla="*/ 7 h 23"/>
                <a:gd name="T36" fmla="*/ 2 w 35"/>
                <a:gd name="T37" fmla="*/ 6 h 23"/>
                <a:gd name="T38" fmla="*/ 1 w 35"/>
                <a:gd name="T39" fmla="*/ 5 h 23"/>
                <a:gd name="T40" fmla="*/ 0 w 35"/>
                <a:gd name="T41" fmla="*/ 3 h 23"/>
                <a:gd name="T42" fmla="*/ 0 w 35"/>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
                <a:gd name="T67" fmla="*/ 0 h 23"/>
                <a:gd name="T68" fmla="*/ 35 w 35"/>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 h="23">
                  <a:moveTo>
                    <a:pt x="0" y="8"/>
                  </a:moveTo>
                  <a:lnTo>
                    <a:pt x="0" y="8"/>
                  </a:lnTo>
                  <a:lnTo>
                    <a:pt x="3" y="4"/>
                  </a:lnTo>
                  <a:lnTo>
                    <a:pt x="7" y="1"/>
                  </a:lnTo>
                  <a:lnTo>
                    <a:pt x="12" y="0"/>
                  </a:lnTo>
                  <a:lnTo>
                    <a:pt x="20" y="0"/>
                  </a:lnTo>
                  <a:lnTo>
                    <a:pt x="27" y="1"/>
                  </a:lnTo>
                  <a:lnTo>
                    <a:pt x="31" y="5"/>
                  </a:lnTo>
                  <a:lnTo>
                    <a:pt x="35" y="9"/>
                  </a:lnTo>
                  <a:lnTo>
                    <a:pt x="35" y="13"/>
                  </a:lnTo>
                  <a:lnTo>
                    <a:pt x="33" y="17"/>
                  </a:lnTo>
                  <a:lnTo>
                    <a:pt x="29" y="20"/>
                  </a:lnTo>
                  <a:lnTo>
                    <a:pt x="23" y="23"/>
                  </a:lnTo>
                  <a:lnTo>
                    <a:pt x="16" y="21"/>
                  </a:lnTo>
                  <a:lnTo>
                    <a:pt x="9" y="20"/>
                  </a:lnTo>
                  <a:lnTo>
                    <a:pt x="4" y="17"/>
                  </a:lnTo>
                  <a:lnTo>
                    <a:pt x="1" y="13"/>
                  </a:lnTo>
                  <a:lnTo>
                    <a:pt x="0" y="8"/>
                  </a:lnTo>
                  <a:close/>
                </a:path>
              </a:pathLst>
            </a:custGeom>
            <a:solidFill>
              <a:srgbClr val="FFD600"/>
            </a:solidFill>
            <a:ln w="9525">
              <a:noFill/>
              <a:round/>
              <a:headEnd/>
              <a:tailEnd/>
            </a:ln>
          </p:spPr>
          <p:txBody>
            <a:bodyPr/>
            <a:lstStyle/>
            <a:p>
              <a:endParaRPr lang="fr-FR"/>
            </a:p>
          </p:txBody>
        </p:sp>
        <p:sp>
          <p:nvSpPr>
            <p:cNvPr id="22644" name="Freeform 268"/>
            <p:cNvSpPr>
              <a:spLocks/>
            </p:cNvSpPr>
            <p:nvPr/>
          </p:nvSpPr>
          <p:spPr bwMode="white">
            <a:xfrm flipH="1">
              <a:off x="422" y="3698"/>
              <a:ext cx="19" cy="14"/>
            </a:xfrm>
            <a:custGeom>
              <a:avLst/>
              <a:gdLst>
                <a:gd name="T0" fmla="*/ 11 w 32"/>
                <a:gd name="T1" fmla="*/ 6 h 21"/>
                <a:gd name="T2" fmla="*/ 11 w 32"/>
                <a:gd name="T3" fmla="*/ 6 h 21"/>
                <a:gd name="T4" fmla="*/ 11 w 32"/>
                <a:gd name="T5" fmla="*/ 7 h 21"/>
                <a:gd name="T6" fmla="*/ 10 w 32"/>
                <a:gd name="T7" fmla="*/ 9 h 21"/>
                <a:gd name="T8" fmla="*/ 8 w 32"/>
                <a:gd name="T9" fmla="*/ 9 h 21"/>
                <a:gd name="T10" fmla="*/ 5 w 32"/>
                <a:gd name="T11" fmla="*/ 9 h 21"/>
                <a:gd name="T12" fmla="*/ 5 w 32"/>
                <a:gd name="T13" fmla="*/ 9 h 21"/>
                <a:gd name="T14" fmla="*/ 4 w 32"/>
                <a:gd name="T15" fmla="*/ 9 h 21"/>
                <a:gd name="T16" fmla="*/ 1 w 32"/>
                <a:gd name="T17" fmla="*/ 7 h 21"/>
                <a:gd name="T18" fmla="*/ 1 w 32"/>
                <a:gd name="T19" fmla="*/ 5 h 21"/>
                <a:gd name="T20" fmla="*/ 0 w 32"/>
                <a:gd name="T21" fmla="*/ 3 h 21"/>
                <a:gd name="T22" fmla="*/ 0 w 32"/>
                <a:gd name="T23" fmla="*/ 3 h 21"/>
                <a:gd name="T24" fmla="*/ 1 w 32"/>
                <a:gd name="T25" fmla="*/ 2 h 21"/>
                <a:gd name="T26" fmla="*/ 2 w 32"/>
                <a:gd name="T27" fmla="*/ 1 h 21"/>
                <a:gd name="T28" fmla="*/ 4 w 32"/>
                <a:gd name="T29" fmla="*/ 0 h 21"/>
                <a:gd name="T30" fmla="*/ 7 w 32"/>
                <a:gd name="T31" fmla="*/ 0 h 21"/>
                <a:gd name="T32" fmla="*/ 7 w 32"/>
                <a:gd name="T33" fmla="*/ 0 h 21"/>
                <a:gd name="T34" fmla="*/ 8 w 32"/>
                <a:gd name="T35" fmla="*/ 1 h 21"/>
                <a:gd name="T36" fmla="*/ 11 w 32"/>
                <a:gd name="T37" fmla="*/ 2 h 21"/>
                <a:gd name="T38" fmla="*/ 11 w 32"/>
                <a:gd name="T39" fmla="*/ 4 h 21"/>
                <a:gd name="T40" fmla="*/ 11 w 32"/>
                <a:gd name="T41" fmla="*/ 6 h 21"/>
                <a:gd name="T42" fmla="*/ 11 w 32"/>
                <a:gd name="T43" fmla="*/ 6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1"/>
                <a:gd name="T68" fmla="*/ 32 w 3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1">
                  <a:moveTo>
                    <a:pt x="32" y="13"/>
                  </a:moveTo>
                  <a:lnTo>
                    <a:pt x="32" y="13"/>
                  </a:lnTo>
                  <a:lnTo>
                    <a:pt x="31" y="17"/>
                  </a:lnTo>
                  <a:lnTo>
                    <a:pt x="27" y="20"/>
                  </a:lnTo>
                  <a:lnTo>
                    <a:pt x="22" y="21"/>
                  </a:lnTo>
                  <a:lnTo>
                    <a:pt x="15" y="21"/>
                  </a:lnTo>
                  <a:lnTo>
                    <a:pt x="10" y="20"/>
                  </a:lnTo>
                  <a:lnTo>
                    <a:pt x="4" y="16"/>
                  </a:lnTo>
                  <a:lnTo>
                    <a:pt x="2" y="12"/>
                  </a:lnTo>
                  <a:lnTo>
                    <a:pt x="0" y="8"/>
                  </a:lnTo>
                  <a:lnTo>
                    <a:pt x="3" y="4"/>
                  </a:lnTo>
                  <a:lnTo>
                    <a:pt x="7" y="1"/>
                  </a:lnTo>
                  <a:lnTo>
                    <a:pt x="12" y="0"/>
                  </a:lnTo>
                  <a:lnTo>
                    <a:pt x="19" y="0"/>
                  </a:lnTo>
                  <a:lnTo>
                    <a:pt x="24" y="3"/>
                  </a:lnTo>
                  <a:lnTo>
                    <a:pt x="30" y="5"/>
                  </a:lnTo>
                  <a:lnTo>
                    <a:pt x="32" y="9"/>
                  </a:lnTo>
                  <a:lnTo>
                    <a:pt x="32" y="13"/>
                  </a:lnTo>
                  <a:close/>
                </a:path>
              </a:pathLst>
            </a:custGeom>
            <a:solidFill>
              <a:srgbClr val="FFD100"/>
            </a:solidFill>
            <a:ln w="9525">
              <a:noFill/>
              <a:round/>
              <a:headEnd/>
              <a:tailEnd/>
            </a:ln>
          </p:spPr>
          <p:txBody>
            <a:bodyPr/>
            <a:lstStyle/>
            <a:p>
              <a:endParaRPr lang="fr-FR"/>
            </a:p>
          </p:txBody>
        </p:sp>
        <p:sp>
          <p:nvSpPr>
            <p:cNvPr id="22645" name="Freeform 269"/>
            <p:cNvSpPr>
              <a:spLocks/>
            </p:cNvSpPr>
            <p:nvPr/>
          </p:nvSpPr>
          <p:spPr bwMode="black">
            <a:xfrm flipH="1">
              <a:off x="393" y="3554"/>
              <a:ext cx="51" cy="36"/>
            </a:xfrm>
            <a:custGeom>
              <a:avLst/>
              <a:gdLst>
                <a:gd name="T0" fmla="*/ 29 w 83"/>
                <a:gd name="T1" fmla="*/ 22 h 60"/>
                <a:gd name="T2" fmla="*/ 29 w 83"/>
                <a:gd name="T3" fmla="*/ 22 h 60"/>
                <a:gd name="T4" fmla="*/ 31 w 83"/>
                <a:gd name="T5" fmla="*/ 19 h 60"/>
                <a:gd name="T6" fmla="*/ 31 w 83"/>
                <a:gd name="T7" fmla="*/ 15 h 60"/>
                <a:gd name="T8" fmla="*/ 31 w 83"/>
                <a:gd name="T9" fmla="*/ 11 h 60"/>
                <a:gd name="T10" fmla="*/ 31 w 83"/>
                <a:gd name="T11" fmla="*/ 7 h 60"/>
                <a:gd name="T12" fmla="*/ 31 w 83"/>
                <a:gd name="T13" fmla="*/ 6 h 60"/>
                <a:gd name="T14" fmla="*/ 29 w 83"/>
                <a:gd name="T15" fmla="*/ 4 h 60"/>
                <a:gd name="T16" fmla="*/ 28 w 83"/>
                <a:gd name="T17" fmla="*/ 3 h 60"/>
                <a:gd name="T18" fmla="*/ 26 w 83"/>
                <a:gd name="T19" fmla="*/ 1 h 60"/>
                <a:gd name="T20" fmla="*/ 25 w 83"/>
                <a:gd name="T21" fmla="*/ 1 h 60"/>
                <a:gd name="T22" fmla="*/ 22 w 83"/>
                <a:gd name="T23" fmla="*/ 1 h 60"/>
                <a:gd name="T24" fmla="*/ 22 w 83"/>
                <a:gd name="T25" fmla="*/ 1 h 60"/>
                <a:gd name="T26" fmla="*/ 20 w 83"/>
                <a:gd name="T27" fmla="*/ 0 h 60"/>
                <a:gd name="T28" fmla="*/ 18 w 83"/>
                <a:gd name="T29" fmla="*/ 1 h 60"/>
                <a:gd name="T30" fmla="*/ 14 w 83"/>
                <a:gd name="T31" fmla="*/ 1 h 60"/>
                <a:gd name="T32" fmla="*/ 10 w 83"/>
                <a:gd name="T33" fmla="*/ 2 h 60"/>
                <a:gd name="T34" fmla="*/ 9 w 83"/>
                <a:gd name="T35" fmla="*/ 2 h 60"/>
                <a:gd name="T36" fmla="*/ 7 w 83"/>
                <a:gd name="T37" fmla="*/ 1 h 60"/>
                <a:gd name="T38" fmla="*/ 7 w 83"/>
                <a:gd name="T39" fmla="*/ 1 h 60"/>
                <a:gd name="T40" fmla="*/ 4 w 83"/>
                <a:gd name="T41" fmla="*/ 1 h 60"/>
                <a:gd name="T42" fmla="*/ 2 w 83"/>
                <a:gd name="T43" fmla="*/ 1 h 60"/>
                <a:gd name="T44" fmla="*/ 1 w 83"/>
                <a:gd name="T45" fmla="*/ 2 h 60"/>
                <a:gd name="T46" fmla="*/ 0 w 83"/>
                <a:gd name="T47" fmla="*/ 4 h 60"/>
                <a:gd name="T48" fmla="*/ 1 w 83"/>
                <a:gd name="T49" fmla="*/ 5 h 60"/>
                <a:gd name="T50" fmla="*/ 2 w 83"/>
                <a:gd name="T51" fmla="*/ 7 h 60"/>
                <a:gd name="T52" fmla="*/ 6 w 83"/>
                <a:gd name="T53" fmla="*/ 7 h 60"/>
                <a:gd name="T54" fmla="*/ 9 w 83"/>
                <a:gd name="T55" fmla="*/ 7 h 60"/>
                <a:gd name="T56" fmla="*/ 9 w 83"/>
                <a:gd name="T57" fmla="*/ 7 h 60"/>
                <a:gd name="T58" fmla="*/ 15 w 83"/>
                <a:gd name="T59" fmla="*/ 7 h 60"/>
                <a:gd name="T60" fmla="*/ 18 w 83"/>
                <a:gd name="T61" fmla="*/ 7 h 60"/>
                <a:gd name="T62" fmla="*/ 21 w 83"/>
                <a:gd name="T63" fmla="*/ 7 h 60"/>
                <a:gd name="T64" fmla="*/ 24 w 83"/>
                <a:gd name="T65" fmla="*/ 7 h 60"/>
                <a:gd name="T66" fmla="*/ 26 w 83"/>
                <a:gd name="T67" fmla="*/ 8 h 60"/>
                <a:gd name="T68" fmla="*/ 28 w 83"/>
                <a:gd name="T69" fmla="*/ 10 h 60"/>
                <a:gd name="T70" fmla="*/ 28 w 83"/>
                <a:gd name="T71" fmla="*/ 12 h 60"/>
                <a:gd name="T72" fmla="*/ 28 w 83"/>
                <a:gd name="T73" fmla="*/ 12 h 60"/>
                <a:gd name="T74" fmla="*/ 29 w 83"/>
                <a:gd name="T75" fmla="*/ 17 h 60"/>
                <a:gd name="T76" fmla="*/ 29 w 83"/>
                <a:gd name="T77" fmla="*/ 20 h 60"/>
                <a:gd name="T78" fmla="*/ 29 w 83"/>
                <a:gd name="T79" fmla="*/ 22 h 60"/>
                <a:gd name="T80" fmla="*/ 29 w 83"/>
                <a:gd name="T81" fmla="*/ 22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60"/>
                <a:gd name="T125" fmla="*/ 83 w 83"/>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60">
                  <a:moveTo>
                    <a:pt x="77" y="60"/>
                  </a:moveTo>
                  <a:lnTo>
                    <a:pt x="77" y="60"/>
                  </a:lnTo>
                  <a:lnTo>
                    <a:pt x="81" y="51"/>
                  </a:lnTo>
                  <a:lnTo>
                    <a:pt x="82" y="42"/>
                  </a:lnTo>
                  <a:lnTo>
                    <a:pt x="83" y="31"/>
                  </a:lnTo>
                  <a:lnTo>
                    <a:pt x="82" y="20"/>
                  </a:lnTo>
                  <a:lnTo>
                    <a:pt x="81" y="16"/>
                  </a:lnTo>
                  <a:lnTo>
                    <a:pt x="78" y="12"/>
                  </a:lnTo>
                  <a:lnTo>
                    <a:pt x="74" y="8"/>
                  </a:lnTo>
                  <a:lnTo>
                    <a:pt x="70" y="4"/>
                  </a:lnTo>
                  <a:lnTo>
                    <a:pt x="65" y="3"/>
                  </a:lnTo>
                  <a:lnTo>
                    <a:pt x="58" y="1"/>
                  </a:lnTo>
                  <a:lnTo>
                    <a:pt x="54" y="0"/>
                  </a:lnTo>
                  <a:lnTo>
                    <a:pt x="48" y="1"/>
                  </a:lnTo>
                  <a:lnTo>
                    <a:pt x="36" y="3"/>
                  </a:lnTo>
                  <a:lnTo>
                    <a:pt x="26" y="6"/>
                  </a:lnTo>
                  <a:lnTo>
                    <a:pt x="22" y="6"/>
                  </a:lnTo>
                  <a:lnTo>
                    <a:pt x="18" y="4"/>
                  </a:lnTo>
                  <a:lnTo>
                    <a:pt x="11" y="3"/>
                  </a:lnTo>
                  <a:lnTo>
                    <a:pt x="6" y="4"/>
                  </a:lnTo>
                  <a:lnTo>
                    <a:pt x="1" y="7"/>
                  </a:lnTo>
                  <a:lnTo>
                    <a:pt x="0" y="11"/>
                  </a:lnTo>
                  <a:lnTo>
                    <a:pt x="1" y="15"/>
                  </a:lnTo>
                  <a:lnTo>
                    <a:pt x="6" y="19"/>
                  </a:lnTo>
                  <a:lnTo>
                    <a:pt x="14" y="20"/>
                  </a:lnTo>
                  <a:lnTo>
                    <a:pt x="24" y="20"/>
                  </a:lnTo>
                  <a:lnTo>
                    <a:pt x="40" y="19"/>
                  </a:lnTo>
                  <a:lnTo>
                    <a:pt x="48" y="18"/>
                  </a:lnTo>
                  <a:lnTo>
                    <a:pt x="56" y="19"/>
                  </a:lnTo>
                  <a:lnTo>
                    <a:pt x="63" y="20"/>
                  </a:lnTo>
                  <a:lnTo>
                    <a:pt x="69" y="23"/>
                  </a:lnTo>
                  <a:lnTo>
                    <a:pt x="73" y="27"/>
                  </a:lnTo>
                  <a:lnTo>
                    <a:pt x="75" y="34"/>
                  </a:lnTo>
                  <a:lnTo>
                    <a:pt x="78" y="47"/>
                  </a:lnTo>
                  <a:lnTo>
                    <a:pt x="78" y="55"/>
                  </a:lnTo>
                  <a:lnTo>
                    <a:pt x="77" y="60"/>
                  </a:lnTo>
                  <a:close/>
                </a:path>
              </a:pathLst>
            </a:custGeom>
            <a:solidFill>
              <a:srgbClr val="FA4605"/>
            </a:solidFill>
            <a:ln w="9525">
              <a:noFill/>
              <a:round/>
              <a:headEnd/>
              <a:tailEnd/>
            </a:ln>
          </p:spPr>
          <p:txBody>
            <a:bodyPr/>
            <a:lstStyle/>
            <a:p>
              <a:endParaRPr lang="fr-FR"/>
            </a:p>
          </p:txBody>
        </p:sp>
        <p:sp>
          <p:nvSpPr>
            <p:cNvPr id="22646" name="Freeform 270"/>
            <p:cNvSpPr>
              <a:spLocks/>
            </p:cNvSpPr>
            <p:nvPr/>
          </p:nvSpPr>
          <p:spPr bwMode="white">
            <a:xfrm flipH="1">
              <a:off x="518" y="3543"/>
              <a:ext cx="55" cy="39"/>
            </a:xfrm>
            <a:custGeom>
              <a:avLst/>
              <a:gdLst>
                <a:gd name="T0" fmla="*/ 1 w 93"/>
                <a:gd name="T1" fmla="*/ 24 h 63"/>
                <a:gd name="T2" fmla="*/ 33 w 93"/>
                <a:gd name="T3" fmla="*/ 14 h 63"/>
                <a:gd name="T4" fmla="*/ 33 w 93"/>
                <a:gd name="T5" fmla="*/ 14 h 63"/>
                <a:gd name="T6" fmla="*/ 31 w 93"/>
                <a:gd name="T7" fmla="*/ 11 h 63"/>
                <a:gd name="T8" fmla="*/ 29 w 93"/>
                <a:gd name="T9" fmla="*/ 7 h 63"/>
                <a:gd name="T10" fmla="*/ 26 w 93"/>
                <a:gd name="T11" fmla="*/ 4 h 63"/>
                <a:gd name="T12" fmla="*/ 24 w 93"/>
                <a:gd name="T13" fmla="*/ 2 h 63"/>
                <a:gd name="T14" fmla="*/ 22 w 93"/>
                <a:gd name="T15" fmla="*/ 1 h 63"/>
                <a:gd name="T16" fmla="*/ 20 w 93"/>
                <a:gd name="T17" fmla="*/ 1 h 63"/>
                <a:gd name="T18" fmla="*/ 17 w 93"/>
                <a:gd name="T19" fmla="*/ 0 h 63"/>
                <a:gd name="T20" fmla="*/ 14 w 93"/>
                <a:gd name="T21" fmla="*/ 0 h 63"/>
                <a:gd name="T22" fmla="*/ 10 w 93"/>
                <a:gd name="T23" fmla="*/ 1 h 63"/>
                <a:gd name="T24" fmla="*/ 7 w 93"/>
                <a:gd name="T25" fmla="*/ 2 h 63"/>
                <a:gd name="T26" fmla="*/ 1 w 93"/>
                <a:gd name="T27" fmla="*/ 4 h 63"/>
                <a:gd name="T28" fmla="*/ 1 w 93"/>
                <a:gd name="T29" fmla="*/ 4 h 63"/>
                <a:gd name="T30" fmla="*/ 1 w 93"/>
                <a:gd name="T31" fmla="*/ 6 h 63"/>
                <a:gd name="T32" fmla="*/ 1 w 93"/>
                <a:gd name="T33" fmla="*/ 9 h 63"/>
                <a:gd name="T34" fmla="*/ 0 w 93"/>
                <a:gd name="T35" fmla="*/ 15 h 63"/>
                <a:gd name="T36" fmla="*/ 1 w 93"/>
                <a:gd name="T37" fmla="*/ 20 h 63"/>
                <a:gd name="T38" fmla="*/ 1 w 93"/>
                <a:gd name="T39" fmla="*/ 24 h 63"/>
                <a:gd name="T40" fmla="*/ 1 w 93"/>
                <a:gd name="T41" fmla="*/ 24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63"/>
                <a:gd name="T65" fmla="*/ 93 w 93"/>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63">
                  <a:moveTo>
                    <a:pt x="3" y="63"/>
                  </a:moveTo>
                  <a:lnTo>
                    <a:pt x="93" y="37"/>
                  </a:lnTo>
                  <a:lnTo>
                    <a:pt x="89" y="28"/>
                  </a:lnTo>
                  <a:lnTo>
                    <a:pt x="83" y="18"/>
                  </a:lnTo>
                  <a:lnTo>
                    <a:pt x="75" y="10"/>
                  </a:lnTo>
                  <a:lnTo>
                    <a:pt x="70" y="6"/>
                  </a:lnTo>
                  <a:lnTo>
                    <a:pt x="63" y="2"/>
                  </a:lnTo>
                  <a:lnTo>
                    <a:pt x="57" y="1"/>
                  </a:lnTo>
                  <a:lnTo>
                    <a:pt x="49" y="0"/>
                  </a:lnTo>
                  <a:lnTo>
                    <a:pt x="39" y="0"/>
                  </a:lnTo>
                  <a:lnTo>
                    <a:pt x="28" y="1"/>
                  </a:lnTo>
                  <a:lnTo>
                    <a:pt x="18" y="5"/>
                  </a:lnTo>
                  <a:lnTo>
                    <a:pt x="4" y="10"/>
                  </a:lnTo>
                  <a:lnTo>
                    <a:pt x="3" y="14"/>
                  </a:lnTo>
                  <a:lnTo>
                    <a:pt x="2" y="25"/>
                  </a:lnTo>
                  <a:lnTo>
                    <a:pt x="0" y="41"/>
                  </a:lnTo>
                  <a:lnTo>
                    <a:pt x="2" y="52"/>
                  </a:lnTo>
                  <a:lnTo>
                    <a:pt x="3" y="63"/>
                  </a:lnTo>
                  <a:close/>
                </a:path>
              </a:pathLst>
            </a:custGeom>
            <a:solidFill>
              <a:srgbClr val="FFCF00"/>
            </a:solidFill>
            <a:ln w="9525">
              <a:noFill/>
              <a:round/>
              <a:headEnd/>
              <a:tailEnd/>
            </a:ln>
          </p:spPr>
          <p:txBody>
            <a:bodyPr/>
            <a:lstStyle/>
            <a:p>
              <a:endParaRPr lang="fr-FR"/>
            </a:p>
          </p:txBody>
        </p:sp>
        <p:sp>
          <p:nvSpPr>
            <p:cNvPr id="22647" name="Freeform 271"/>
            <p:cNvSpPr>
              <a:spLocks/>
            </p:cNvSpPr>
            <p:nvPr/>
          </p:nvSpPr>
          <p:spPr bwMode="black">
            <a:xfrm flipH="1">
              <a:off x="521" y="3536"/>
              <a:ext cx="56" cy="50"/>
            </a:xfrm>
            <a:custGeom>
              <a:avLst/>
              <a:gdLst>
                <a:gd name="T0" fmla="*/ 1 w 94"/>
                <a:gd name="T1" fmla="*/ 30 h 83"/>
                <a:gd name="T2" fmla="*/ 1 w 94"/>
                <a:gd name="T3" fmla="*/ 30 h 83"/>
                <a:gd name="T4" fmla="*/ 1 w 94"/>
                <a:gd name="T5" fmla="*/ 25 h 83"/>
                <a:gd name="T6" fmla="*/ 0 w 94"/>
                <a:gd name="T7" fmla="*/ 20 h 83"/>
                <a:gd name="T8" fmla="*/ 0 w 94"/>
                <a:gd name="T9" fmla="*/ 16 h 83"/>
                <a:gd name="T10" fmla="*/ 1 w 94"/>
                <a:gd name="T11" fmla="*/ 11 h 83"/>
                <a:gd name="T12" fmla="*/ 1 w 94"/>
                <a:gd name="T13" fmla="*/ 8 h 83"/>
                <a:gd name="T14" fmla="*/ 2 w 94"/>
                <a:gd name="T15" fmla="*/ 6 h 83"/>
                <a:gd name="T16" fmla="*/ 3 w 94"/>
                <a:gd name="T17" fmla="*/ 4 h 83"/>
                <a:gd name="T18" fmla="*/ 5 w 94"/>
                <a:gd name="T19" fmla="*/ 2 h 83"/>
                <a:gd name="T20" fmla="*/ 7 w 94"/>
                <a:gd name="T21" fmla="*/ 1 h 83"/>
                <a:gd name="T22" fmla="*/ 10 w 94"/>
                <a:gd name="T23" fmla="*/ 0 h 83"/>
                <a:gd name="T24" fmla="*/ 10 w 94"/>
                <a:gd name="T25" fmla="*/ 0 h 83"/>
                <a:gd name="T26" fmla="*/ 12 w 94"/>
                <a:gd name="T27" fmla="*/ 0 h 83"/>
                <a:gd name="T28" fmla="*/ 14 w 94"/>
                <a:gd name="T29" fmla="*/ 1 h 83"/>
                <a:gd name="T30" fmla="*/ 17 w 94"/>
                <a:gd name="T31" fmla="*/ 1 h 83"/>
                <a:gd name="T32" fmla="*/ 18 w 94"/>
                <a:gd name="T33" fmla="*/ 2 h 83"/>
                <a:gd name="T34" fmla="*/ 23 w 94"/>
                <a:gd name="T35" fmla="*/ 5 h 83"/>
                <a:gd name="T36" fmla="*/ 24 w 94"/>
                <a:gd name="T37" fmla="*/ 5 h 83"/>
                <a:gd name="T38" fmla="*/ 25 w 94"/>
                <a:gd name="T39" fmla="*/ 5 h 83"/>
                <a:gd name="T40" fmla="*/ 25 w 94"/>
                <a:gd name="T41" fmla="*/ 5 h 83"/>
                <a:gd name="T42" fmla="*/ 27 w 94"/>
                <a:gd name="T43" fmla="*/ 4 h 83"/>
                <a:gd name="T44" fmla="*/ 30 w 94"/>
                <a:gd name="T45" fmla="*/ 5 h 83"/>
                <a:gd name="T46" fmla="*/ 32 w 94"/>
                <a:gd name="T47" fmla="*/ 6 h 83"/>
                <a:gd name="T48" fmla="*/ 33 w 94"/>
                <a:gd name="T49" fmla="*/ 7 h 83"/>
                <a:gd name="T50" fmla="*/ 33 w 94"/>
                <a:gd name="T51" fmla="*/ 8 h 83"/>
                <a:gd name="T52" fmla="*/ 33 w 94"/>
                <a:gd name="T53" fmla="*/ 10 h 83"/>
                <a:gd name="T54" fmla="*/ 32 w 94"/>
                <a:gd name="T55" fmla="*/ 10 h 83"/>
                <a:gd name="T56" fmla="*/ 30 w 94"/>
                <a:gd name="T57" fmla="*/ 10 h 83"/>
                <a:gd name="T58" fmla="*/ 26 w 94"/>
                <a:gd name="T59" fmla="*/ 10 h 83"/>
                <a:gd name="T60" fmla="*/ 26 w 94"/>
                <a:gd name="T61" fmla="*/ 10 h 83"/>
                <a:gd name="T62" fmla="*/ 23 w 94"/>
                <a:gd name="T63" fmla="*/ 10 h 83"/>
                <a:gd name="T64" fmla="*/ 21 w 94"/>
                <a:gd name="T65" fmla="*/ 8 h 83"/>
                <a:gd name="T66" fmla="*/ 18 w 94"/>
                <a:gd name="T67" fmla="*/ 7 h 83"/>
                <a:gd name="T68" fmla="*/ 15 w 94"/>
                <a:gd name="T69" fmla="*/ 6 h 83"/>
                <a:gd name="T70" fmla="*/ 12 w 94"/>
                <a:gd name="T71" fmla="*/ 6 h 83"/>
                <a:gd name="T72" fmla="*/ 10 w 94"/>
                <a:gd name="T73" fmla="*/ 6 h 83"/>
                <a:gd name="T74" fmla="*/ 10 w 94"/>
                <a:gd name="T75" fmla="*/ 7 h 83"/>
                <a:gd name="T76" fmla="*/ 8 w 94"/>
                <a:gd name="T77" fmla="*/ 8 h 83"/>
                <a:gd name="T78" fmla="*/ 7 w 94"/>
                <a:gd name="T79" fmla="*/ 10 h 83"/>
                <a:gd name="T80" fmla="*/ 5 w 94"/>
                <a:gd name="T81" fmla="*/ 11 h 83"/>
                <a:gd name="T82" fmla="*/ 4 w 94"/>
                <a:gd name="T83" fmla="*/ 14 h 83"/>
                <a:gd name="T84" fmla="*/ 4 w 94"/>
                <a:gd name="T85" fmla="*/ 14 h 83"/>
                <a:gd name="T86" fmla="*/ 3 w 94"/>
                <a:gd name="T87" fmla="*/ 17 h 83"/>
                <a:gd name="T88" fmla="*/ 2 w 94"/>
                <a:gd name="T89" fmla="*/ 20 h 83"/>
                <a:gd name="T90" fmla="*/ 1 w 94"/>
                <a:gd name="T91" fmla="*/ 25 h 83"/>
                <a:gd name="T92" fmla="*/ 1 w 94"/>
                <a:gd name="T93" fmla="*/ 30 h 83"/>
                <a:gd name="T94" fmla="*/ 1 w 94"/>
                <a:gd name="T95" fmla="*/ 30 h 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4"/>
                <a:gd name="T145" fmla="*/ 0 h 83"/>
                <a:gd name="T146" fmla="*/ 94 w 94"/>
                <a:gd name="T147" fmla="*/ 83 h 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4" h="83">
                  <a:moveTo>
                    <a:pt x="4" y="83"/>
                  </a:moveTo>
                  <a:lnTo>
                    <a:pt x="4" y="83"/>
                  </a:lnTo>
                  <a:lnTo>
                    <a:pt x="1" y="69"/>
                  </a:lnTo>
                  <a:lnTo>
                    <a:pt x="0" y="57"/>
                  </a:lnTo>
                  <a:lnTo>
                    <a:pt x="0" y="44"/>
                  </a:lnTo>
                  <a:lnTo>
                    <a:pt x="3" y="30"/>
                  </a:lnTo>
                  <a:lnTo>
                    <a:pt x="4" y="24"/>
                  </a:lnTo>
                  <a:lnTo>
                    <a:pt x="7" y="17"/>
                  </a:lnTo>
                  <a:lnTo>
                    <a:pt x="9" y="12"/>
                  </a:lnTo>
                  <a:lnTo>
                    <a:pt x="15" y="6"/>
                  </a:lnTo>
                  <a:lnTo>
                    <a:pt x="20" y="2"/>
                  </a:lnTo>
                  <a:lnTo>
                    <a:pt x="27" y="0"/>
                  </a:lnTo>
                  <a:lnTo>
                    <a:pt x="33" y="0"/>
                  </a:lnTo>
                  <a:lnTo>
                    <a:pt x="40" y="1"/>
                  </a:lnTo>
                  <a:lnTo>
                    <a:pt x="47" y="2"/>
                  </a:lnTo>
                  <a:lnTo>
                    <a:pt x="52" y="6"/>
                  </a:lnTo>
                  <a:lnTo>
                    <a:pt x="63" y="13"/>
                  </a:lnTo>
                  <a:lnTo>
                    <a:pt x="67" y="14"/>
                  </a:lnTo>
                  <a:lnTo>
                    <a:pt x="70" y="14"/>
                  </a:lnTo>
                  <a:lnTo>
                    <a:pt x="78" y="12"/>
                  </a:lnTo>
                  <a:lnTo>
                    <a:pt x="84" y="13"/>
                  </a:lnTo>
                  <a:lnTo>
                    <a:pt x="90" y="16"/>
                  </a:lnTo>
                  <a:lnTo>
                    <a:pt x="92" y="20"/>
                  </a:lnTo>
                  <a:lnTo>
                    <a:pt x="94" y="24"/>
                  </a:lnTo>
                  <a:lnTo>
                    <a:pt x="92" y="26"/>
                  </a:lnTo>
                  <a:lnTo>
                    <a:pt x="91" y="28"/>
                  </a:lnTo>
                  <a:lnTo>
                    <a:pt x="84" y="29"/>
                  </a:lnTo>
                  <a:lnTo>
                    <a:pt x="74" y="29"/>
                  </a:lnTo>
                  <a:lnTo>
                    <a:pt x="66" y="28"/>
                  </a:lnTo>
                  <a:lnTo>
                    <a:pt x="58" y="24"/>
                  </a:lnTo>
                  <a:lnTo>
                    <a:pt x="50" y="20"/>
                  </a:lnTo>
                  <a:lnTo>
                    <a:pt x="42" y="17"/>
                  </a:lnTo>
                  <a:lnTo>
                    <a:pt x="33" y="17"/>
                  </a:lnTo>
                  <a:lnTo>
                    <a:pt x="29" y="17"/>
                  </a:lnTo>
                  <a:lnTo>
                    <a:pt x="27" y="20"/>
                  </a:lnTo>
                  <a:lnTo>
                    <a:pt x="23" y="22"/>
                  </a:lnTo>
                  <a:lnTo>
                    <a:pt x="19" y="26"/>
                  </a:lnTo>
                  <a:lnTo>
                    <a:pt x="15" y="32"/>
                  </a:lnTo>
                  <a:lnTo>
                    <a:pt x="12" y="39"/>
                  </a:lnTo>
                  <a:lnTo>
                    <a:pt x="8" y="47"/>
                  </a:lnTo>
                  <a:lnTo>
                    <a:pt x="7" y="55"/>
                  </a:lnTo>
                  <a:lnTo>
                    <a:pt x="4" y="68"/>
                  </a:lnTo>
                  <a:lnTo>
                    <a:pt x="4" y="83"/>
                  </a:lnTo>
                  <a:close/>
                </a:path>
              </a:pathLst>
            </a:custGeom>
            <a:solidFill>
              <a:srgbClr val="FA4605"/>
            </a:solidFill>
            <a:ln w="9525">
              <a:noFill/>
              <a:round/>
              <a:headEnd/>
              <a:tailEnd/>
            </a:ln>
          </p:spPr>
          <p:txBody>
            <a:bodyPr/>
            <a:lstStyle/>
            <a:p>
              <a:endParaRPr lang="fr-FR"/>
            </a:p>
          </p:txBody>
        </p:sp>
        <p:sp>
          <p:nvSpPr>
            <p:cNvPr id="22648" name="Freeform 272"/>
            <p:cNvSpPr>
              <a:spLocks/>
            </p:cNvSpPr>
            <p:nvPr/>
          </p:nvSpPr>
          <p:spPr bwMode="auto">
            <a:xfrm flipH="1">
              <a:off x="466" y="3778"/>
              <a:ext cx="36" cy="10"/>
            </a:xfrm>
            <a:custGeom>
              <a:avLst/>
              <a:gdLst>
                <a:gd name="T0" fmla="*/ 0 w 59"/>
                <a:gd name="T1" fmla="*/ 1 h 19"/>
                <a:gd name="T2" fmla="*/ 0 w 59"/>
                <a:gd name="T3" fmla="*/ 1 h 19"/>
                <a:gd name="T4" fmla="*/ 2 w 59"/>
                <a:gd name="T5" fmla="*/ 3 h 19"/>
                <a:gd name="T6" fmla="*/ 4 w 59"/>
                <a:gd name="T7" fmla="*/ 4 h 19"/>
                <a:gd name="T8" fmla="*/ 7 w 59"/>
                <a:gd name="T9" fmla="*/ 4 h 19"/>
                <a:gd name="T10" fmla="*/ 10 w 59"/>
                <a:gd name="T11" fmla="*/ 5 h 19"/>
                <a:gd name="T12" fmla="*/ 12 w 59"/>
                <a:gd name="T13" fmla="*/ 5 h 19"/>
                <a:gd name="T14" fmla="*/ 14 w 59"/>
                <a:gd name="T15" fmla="*/ 5 h 19"/>
                <a:gd name="T16" fmla="*/ 16 w 59"/>
                <a:gd name="T17" fmla="*/ 4 h 19"/>
                <a:gd name="T18" fmla="*/ 18 w 59"/>
                <a:gd name="T19" fmla="*/ 3 h 19"/>
                <a:gd name="T20" fmla="*/ 20 w 59"/>
                <a:gd name="T21" fmla="*/ 2 h 19"/>
                <a:gd name="T22" fmla="*/ 22 w 59"/>
                <a:gd name="T23" fmla="*/ 0 h 19"/>
                <a:gd name="T24" fmla="*/ 22 w 59"/>
                <a:gd name="T25" fmla="*/ 0 h 19"/>
                <a:gd name="T26" fmla="*/ 21 w 59"/>
                <a:gd name="T27" fmla="*/ 1 h 19"/>
                <a:gd name="T28" fmla="*/ 19 w 59"/>
                <a:gd name="T29" fmla="*/ 2 h 19"/>
                <a:gd name="T30" fmla="*/ 16 w 59"/>
                <a:gd name="T31" fmla="*/ 2 h 19"/>
                <a:gd name="T32" fmla="*/ 13 w 59"/>
                <a:gd name="T33" fmla="*/ 3 h 19"/>
                <a:gd name="T34" fmla="*/ 9 w 59"/>
                <a:gd name="T35" fmla="*/ 3 h 19"/>
                <a:gd name="T36" fmla="*/ 5 w 59"/>
                <a:gd name="T37" fmla="*/ 2 h 19"/>
                <a:gd name="T38" fmla="*/ 0 w 59"/>
                <a:gd name="T39" fmla="*/ 1 h 19"/>
                <a:gd name="T40" fmla="*/ 0 w 59"/>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19"/>
                <a:gd name="T65" fmla="*/ 59 w 59"/>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19">
                  <a:moveTo>
                    <a:pt x="0" y="4"/>
                  </a:moveTo>
                  <a:lnTo>
                    <a:pt x="0" y="4"/>
                  </a:lnTo>
                  <a:lnTo>
                    <a:pt x="5" y="10"/>
                  </a:lnTo>
                  <a:lnTo>
                    <a:pt x="11" y="14"/>
                  </a:lnTo>
                  <a:lnTo>
                    <a:pt x="19" y="16"/>
                  </a:lnTo>
                  <a:lnTo>
                    <a:pt x="28" y="19"/>
                  </a:lnTo>
                  <a:lnTo>
                    <a:pt x="32" y="18"/>
                  </a:lnTo>
                  <a:lnTo>
                    <a:pt x="38" y="18"/>
                  </a:lnTo>
                  <a:lnTo>
                    <a:pt x="43" y="15"/>
                  </a:lnTo>
                  <a:lnTo>
                    <a:pt x="48" y="12"/>
                  </a:lnTo>
                  <a:lnTo>
                    <a:pt x="54" y="7"/>
                  </a:lnTo>
                  <a:lnTo>
                    <a:pt x="59" y="0"/>
                  </a:lnTo>
                  <a:lnTo>
                    <a:pt x="55" y="3"/>
                  </a:lnTo>
                  <a:lnTo>
                    <a:pt x="50" y="6"/>
                  </a:lnTo>
                  <a:lnTo>
                    <a:pt x="44" y="7"/>
                  </a:lnTo>
                  <a:lnTo>
                    <a:pt x="35" y="10"/>
                  </a:lnTo>
                  <a:lnTo>
                    <a:pt x="25" y="10"/>
                  </a:lnTo>
                  <a:lnTo>
                    <a:pt x="13" y="8"/>
                  </a:lnTo>
                  <a:lnTo>
                    <a:pt x="0" y="4"/>
                  </a:lnTo>
                  <a:close/>
                </a:path>
              </a:pathLst>
            </a:custGeom>
            <a:solidFill>
              <a:srgbClr val="FFA600"/>
            </a:solidFill>
            <a:ln w="9525">
              <a:noFill/>
              <a:round/>
              <a:headEnd/>
              <a:tailEnd/>
            </a:ln>
          </p:spPr>
          <p:txBody>
            <a:bodyPr/>
            <a:lstStyle/>
            <a:p>
              <a:endParaRPr lang="fr-FR"/>
            </a:p>
          </p:txBody>
        </p:sp>
        <p:sp>
          <p:nvSpPr>
            <p:cNvPr id="22649" name="Freeform 273"/>
            <p:cNvSpPr>
              <a:spLocks/>
            </p:cNvSpPr>
            <p:nvPr/>
          </p:nvSpPr>
          <p:spPr bwMode="black">
            <a:xfrm flipH="1">
              <a:off x="419" y="3712"/>
              <a:ext cx="24" cy="19"/>
            </a:xfrm>
            <a:custGeom>
              <a:avLst/>
              <a:gdLst>
                <a:gd name="T0" fmla="*/ 0 w 38"/>
                <a:gd name="T1" fmla="*/ 0 h 32"/>
                <a:gd name="T2" fmla="*/ 0 w 38"/>
                <a:gd name="T3" fmla="*/ 0 h 32"/>
                <a:gd name="T4" fmla="*/ 4 w 38"/>
                <a:gd name="T5" fmla="*/ 0 h 32"/>
                <a:gd name="T6" fmla="*/ 7 w 38"/>
                <a:gd name="T7" fmla="*/ 1 h 32"/>
                <a:gd name="T8" fmla="*/ 9 w 38"/>
                <a:gd name="T9" fmla="*/ 2 h 32"/>
                <a:gd name="T10" fmla="*/ 11 w 38"/>
                <a:gd name="T11" fmla="*/ 4 h 32"/>
                <a:gd name="T12" fmla="*/ 13 w 38"/>
                <a:gd name="T13" fmla="*/ 5 h 32"/>
                <a:gd name="T14" fmla="*/ 14 w 38"/>
                <a:gd name="T15" fmla="*/ 7 h 32"/>
                <a:gd name="T16" fmla="*/ 14 w 38"/>
                <a:gd name="T17" fmla="*/ 7 h 32"/>
                <a:gd name="T18" fmla="*/ 15 w 38"/>
                <a:gd name="T19" fmla="*/ 10 h 32"/>
                <a:gd name="T20" fmla="*/ 15 w 38"/>
                <a:gd name="T21" fmla="*/ 11 h 32"/>
                <a:gd name="T22" fmla="*/ 15 w 38"/>
                <a:gd name="T23" fmla="*/ 11 h 32"/>
                <a:gd name="T24" fmla="*/ 14 w 38"/>
                <a:gd name="T25" fmla="*/ 10 h 32"/>
                <a:gd name="T26" fmla="*/ 13 w 38"/>
                <a:gd name="T27" fmla="*/ 8 h 32"/>
                <a:gd name="T28" fmla="*/ 9 w 38"/>
                <a:gd name="T29" fmla="*/ 4 h 32"/>
                <a:gd name="T30" fmla="*/ 7 w 38"/>
                <a:gd name="T31" fmla="*/ 2 h 32"/>
                <a:gd name="T32" fmla="*/ 4 w 38"/>
                <a:gd name="T33" fmla="*/ 1 h 32"/>
                <a:gd name="T34" fmla="*/ 3 w 38"/>
                <a:gd name="T35" fmla="*/ 0 h 32"/>
                <a:gd name="T36" fmla="*/ 0 w 38"/>
                <a:gd name="T37" fmla="*/ 0 h 32"/>
                <a:gd name="T38" fmla="*/ 0 w 38"/>
                <a:gd name="T39" fmla="*/ 0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32"/>
                <a:gd name="T62" fmla="*/ 38 w 38"/>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32">
                  <a:moveTo>
                    <a:pt x="0" y="0"/>
                  </a:moveTo>
                  <a:lnTo>
                    <a:pt x="0" y="0"/>
                  </a:lnTo>
                  <a:lnTo>
                    <a:pt x="9" y="0"/>
                  </a:lnTo>
                  <a:lnTo>
                    <a:pt x="18" y="2"/>
                  </a:lnTo>
                  <a:lnTo>
                    <a:pt x="23" y="6"/>
                  </a:lnTo>
                  <a:lnTo>
                    <a:pt x="29" y="11"/>
                  </a:lnTo>
                  <a:lnTo>
                    <a:pt x="33" y="15"/>
                  </a:lnTo>
                  <a:lnTo>
                    <a:pt x="35" y="21"/>
                  </a:lnTo>
                  <a:lnTo>
                    <a:pt x="38" y="29"/>
                  </a:lnTo>
                  <a:lnTo>
                    <a:pt x="38" y="32"/>
                  </a:lnTo>
                  <a:lnTo>
                    <a:pt x="35" y="28"/>
                  </a:lnTo>
                  <a:lnTo>
                    <a:pt x="33" y="23"/>
                  </a:lnTo>
                  <a:lnTo>
                    <a:pt x="23" y="12"/>
                  </a:lnTo>
                  <a:lnTo>
                    <a:pt x="17" y="6"/>
                  </a:lnTo>
                  <a:lnTo>
                    <a:pt x="11" y="2"/>
                  </a:lnTo>
                  <a:lnTo>
                    <a:pt x="6" y="0"/>
                  </a:lnTo>
                  <a:lnTo>
                    <a:pt x="0" y="0"/>
                  </a:lnTo>
                  <a:close/>
                </a:path>
              </a:pathLst>
            </a:custGeom>
            <a:solidFill>
              <a:srgbClr val="FFA600"/>
            </a:solidFill>
            <a:ln w="9525">
              <a:noFill/>
              <a:round/>
              <a:headEnd/>
              <a:tailEnd/>
            </a:ln>
          </p:spPr>
          <p:txBody>
            <a:bodyPr/>
            <a:lstStyle/>
            <a:p>
              <a:endParaRPr lang="fr-FR"/>
            </a:p>
          </p:txBody>
        </p:sp>
        <p:sp>
          <p:nvSpPr>
            <p:cNvPr id="22650" name="Freeform 274"/>
            <p:cNvSpPr>
              <a:spLocks/>
            </p:cNvSpPr>
            <p:nvPr/>
          </p:nvSpPr>
          <p:spPr bwMode="auto">
            <a:xfrm flipH="1">
              <a:off x="436" y="3726"/>
              <a:ext cx="108" cy="61"/>
            </a:xfrm>
            <a:custGeom>
              <a:avLst/>
              <a:gdLst>
                <a:gd name="T0" fmla="*/ 44 w 182"/>
                <a:gd name="T1" fmla="*/ 11 h 101"/>
                <a:gd name="T2" fmla="*/ 44 w 182"/>
                <a:gd name="T3" fmla="*/ 11 h 101"/>
                <a:gd name="T4" fmla="*/ 39 w 182"/>
                <a:gd name="T5" fmla="*/ 12 h 101"/>
                <a:gd name="T6" fmla="*/ 35 w 182"/>
                <a:gd name="T7" fmla="*/ 13 h 101"/>
                <a:gd name="T8" fmla="*/ 30 w 182"/>
                <a:gd name="T9" fmla="*/ 13 h 101"/>
                <a:gd name="T10" fmla="*/ 24 w 182"/>
                <a:gd name="T11" fmla="*/ 11 h 101"/>
                <a:gd name="T12" fmla="*/ 24 w 182"/>
                <a:gd name="T13" fmla="*/ 11 h 101"/>
                <a:gd name="T14" fmla="*/ 20 w 182"/>
                <a:gd name="T15" fmla="*/ 10 h 101"/>
                <a:gd name="T16" fmla="*/ 16 w 182"/>
                <a:gd name="T17" fmla="*/ 8 h 101"/>
                <a:gd name="T18" fmla="*/ 10 w 182"/>
                <a:gd name="T19" fmla="*/ 4 h 101"/>
                <a:gd name="T20" fmla="*/ 5 w 182"/>
                <a:gd name="T21" fmla="*/ 1 h 101"/>
                <a:gd name="T22" fmla="*/ 3 w 182"/>
                <a:gd name="T23" fmla="*/ 0 h 101"/>
                <a:gd name="T24" fmla="*/ 1 w 182"/>
                <a:gd name="T25" fmla="*/ 1 h 101"/>
                <a:gd name="T26" fmla="*/ 1 w 182"/>
                <a:gd name="T27" fmla="*/ 1 h 101"/>
                <a:gd name="T28" fmla="*/ 1 w 182"/>
                <a:gd name="T29" fmla="*/ 1 h 101"/>
                <a:gd name="T30" fmla="*/ 1 w 182"/>
                <a:gd name="T31" fmla="*/ 1 h 101"/>
                <a:gd name="T32" fmla="*/ 0 w 182"/>
                <a:gd name="T33" fmla="*/ 4 h 101"/>
                <a:gd name="T34" fmla="*/ 1 w 182"/>
                <a:gd name="T35" fmla="*/ 7 h 101"/>
                <a:gd name="T36" fmla="*/ 1 w 182"/>
                <a:gd name="T37" fmla="*/ 11 h 101"/>
                <a:gd name="T38" fmla="*/ 2 w 182"/>
                <a:gd name="T39" fmla="*/ 15 h 101"/>
                <a:gd name="T40" fmla="*/ 3 w 182"/>
                <a:gd name="T41" fmla="*/ 19 h 101"/>
                <a:gd name="T42" fmla="*/ 5 w 182"/>
                <a:gd name="T43" fmla="*/ 22 h 101"/>
                <a:gd name="T44" fmla="*/ 7 w 182"/>
                <a:gd name="T45" fmla="*/ 25 h 101"/>
                <a:gd name="T46" fmla="*/ 7 w 182"/>
                <a:gd name="T47" fmla="*/ 25 h 101"/>
                <a:gd name="T48" fmla="*/ 11 w 182"/>
                <a:gd name="T49" fmla="*/ 29 h 101"/>
                <a:gd name="T50" fmla="*/ 14 w 182"/>
                <a:gd name="T51" fmla="*/ 32 h 101"/>
                <a:gd name="T52" fmla="*/ 16 w 182"/>
                <a:gd name="T53" fmla="*/ 33 h 101"/>
                <a:gd name="T54" fmla="*/ 20 w 182"/>
                <a:gd name="T55" fmla="*/ 34 h 101"/>
                <a:gd name="T56" fmla="*/ 23 w 182"/>
                <a:gd name="T57" fmla="*/ 36 h 101"/>
                <a:gd name="T58" fmla="*/ 27 w 182"/>
                <a:gd name="T59" fmla="*/ 36 h 101"/>
                <a:gd name="T60" fmla="*/ 33 w 182"/>
                <a:gd name="T61" fmla="*/ 37 h 101"/>
                <a:gd name="T62" fmla="*/ 33 w 182"/>
                <a:gd name="T63" fmla="*/ 37 h 101"/>
                <a:gd name="T64" fmla="*/ 37 w 182"/>
                <a:gd name="T65" fmla="*/ 36 h 101"/>
                <a:gd name="T66" fmla="*/ 42 w 182"/>
                <a:gd name="T67" fmla="*/ 36 h 101"/>
                <a:gd name="T68" fmla="*/ 45 w 182"/>
                <a:gd name="T69" fmla="*/ 34 h 101"/>
                <a:gd name="T70" fmla="*/ 49 w 182"/>
                <a:gd name="T71" fmla="*/ 33 h 101"/>
                <a:gd name="T72" fmla="*/ 52 w 182"/>
                <a:gd name="T73" fmla="*/ 31 h 101"/>
                <a:gd name="T74" fmla="*/ 54 w 182"/>
                <a:gd name="T75" fmla="*/ 29 h 101"/>
                <a:gd name="T76" fmla="*/ 56 w 182"/>
                <a:gd name="T77" fmla="*/ 26 h 101"/>
                <a:gd name="T78" fmla="*/ 59 w 182"/>
                <a:gd name="T79" fmla="*/ 24 h 101"/>
                <a:gd name="T80" fmla="*/ 60 w 182"/>
                <a:gd name="T81" fmla="*/ 22 h 101"/>
                <a:gd name="T82" fmla="*/ 61 w 182"/>
                <a:gd name="T83" fmla="*/ 18 h 101"/>
                <a:gd name="T84" fmla="*/ 63 w 182"/>
                <a:gd name="T85" fmla="*/ 13 h 101"/>
                <a:gd name="T86" fmla="*/ 64 w 182"/>
                <a:gd name="T87" fmla="*/ 8 h 101"/>
                <a:gd name="T88" fmla="*/ 64 w 182"/>
                <a:gd name="T89" fmla="*/ 4 h 101"/>
                <a:gd name="T90" fmla="*/ 64 w 182"/>
                <a:gd name="T91" fmla="*/ 4 h 101"/>
                <a:gd name="T92" fmla="*/ 63 w 182"/>
                <a:gd name="T93" fmla="*/ 2 h 101"/>
                <a:gd name="T94" fmla="*/ 63 w 182"/>
                <a:gd name="T95" fmla="*/ 1 h 101"/>
                <a:gd name="T96" fmla="*/ 62 w 182"/>
                <a:gd name="T97" fmla="*/ 0 h 101"/>
                <a:gd name="T98" fmla="*/ 61 w 182"/>
                <a:gd name="T99" fmla="*/ 0 h 101"/>
                <a:gd name="T100" fmla="*/ 60 w 182"/>
                <a:gd name="T101" fmla="*/ 0 h 101"/>
                <a:gd name="T102" fmla="*/ 59 w 182"/>
                <a:gd name="T103" fmla="*/ 1 h 101"/>
                <a:gd name="T104" fmla="*/ 55 w 182"/>
                <a:gd name="T105" fmla="*/ 2 h 101"/>
                <a:gd name="T106" fmla="*/ 49 w 182"/>
                <a:gd name="T107" fmla="*/ 8 h 101"/>
                <a:gd name="T108" fmla="*/ 46 w 182"/>
                <a:gd name="T109" fmla="*/ 10 h 101"/>
                <a:gd name="T110" fmla="*/ 44 w 182"/>
                <a:gd name="T111" fmla="*/ 11 h 101"/>
                <a:gd name="T112" fmla="*/ 44 w 182"/>
                <a:gd name="T113" fmla="*/ 11 h 1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2"/>
                <a:gd name="T172" fmla="*/ 0 h 101"/>
                <a:gd name="T173" fmla="*/ 182 w 182"/>
                <a:gd name="T174" fmla="*/ 101 h 1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2" h="101">
                  <a:moveTo>
                    <a:pt x="124" y="30"/>
                  </a:moveTo>
                  <a:lnTo>
                    <a:pt x="124" y="30"/>
                  </a:lnTo>
                  <a:lnTo>
                    <a:pt x="112" y="33"/>
                  </a:lnTo>
                  <a:lnTo>
                    <a:pt x="99" y="36"/>
                  </a:lnTo>
                  <a:lnTo>
                    <a:pt x="84" y="36"/>
                  </a:lnTo>
                  <a:lnTo>
                    <a:pt x="67" y="32"/>
                  </a:lnTo>
                  <a:lnTo>
                    <a:pt x="56" y="28"/>
                  </a:lnTo>
                  <a:lnTo>
                    <a:pt x="45" y="21"/>
                  </a:lnTo>
                  <a:lnTo>
                    <a:pt x="28" y="10"/>
                  </a:lnTo>
                  <a:lnTo>
                    <a:pt x="13" y="1"/>
                  </a:lnTo>
                  <a:lnTo>
                    <a:pt x="8" y="0"/>
                  </a:lnTo>
                  <a:lnTo>
                    <a:pt x="4" y="1"/>
                  </a:lnTo>
                  <a:lnTo>
                    <a:pt x="2" y="2"/>
                  </a:lnTo>
                  <a:lnTo>
                    <a:pt x="1" y="4"/>
                  </a:lnTo>
                  <a:lnTo>
                    <a:pt x="0" y="10"/>
                  </a:lnTo>
                  <a:lnTo>
                    <a:pt x="1" y="20"/>
                  </a:lnTo>
                  <a:lnTo>
                    <a:pt x="2" y="30"/>
                  </a:lnTo>
                  <a:lnTo>
                    <a:pt x="5" y="41"/>
                  </a:lnTo>
                  <a:lnTo>
                    <a:pt x="9" y="52"/>
                  </a:lnTo>
                  <a:lnTo>
                    <a:pt x="14" y="61"/>
                  </a:lnTo>
                  <a:lnTo>
                    <a:pt x="20" y="68"/>
                  </a:lnTo>
                  <a:lnTo>
                    <a:pt x="32" y="80"/>
                  </a:lnTo>
                  <a:lnTo>
                    <a:pt x="38" y="87"/>
                  </a:lnTo>
                  <a:lnTo>
                    <a:pt x="46" y="91"/>
                  </a:lnTo>
                  <a:lnTo>
                    <a:pt x="55" y="95"/>
                  </a:lnTo>
                  <a:lnTo>
                    <a:pt x="65" y="99"/>
                  </a:lnTo>
                  <a:lnTo>
                    <a:pt x="77" y="100"/>
                  </a:lnTo>
                  <a:lnTo>
                    <a:pt x="92" y="101"/>
                  </a:lnTo>
                  <a:lnTo>
                    <a:pt x="105" y="100"/>
                  </a:lnTo>
                  <a:lnTo>
                    <a:pt x="118" y="97"/>
                  </a:lnTo>
                  <a:lnTo>
                    <a:pt x="128" y="93"/>
                  </a:lnTo>
                  <a:lnTo>
                    <a:pt x="138" y="89"/>
                  </a:lnTo>
                  <a:lnTo>
                    <a:pt x="147" y="84"/>
                  </a:lnTo>
                  <a:lnTo>
                    <a:pt x="154" y="79"/>
                  </a:lnTo>
                  <a:lnTo>
                    <a:pt x="160" y="72"/>
                  </a:lnTo>
                  <a:lnTo>
                    <a:pt x="166" y="65"/>
                  </a:lnTo>
                  <a:lnTo>
                    <a:pt x="170" y="59"/>
                  </a:lnTo>
                  <a:lnTo>
                    <a:pt x="174" y="50"/>
                  </a:lnTo>
                  <a:lnTo>
                    <a:pt x="179" y="36"/>
                  </a:lnTo>
                  <a:lnTo>
                    <a:pt x="182" y="22"/>
                  </a:lnTo>
                  <a:lnTo>
                    <a:pt x="182" y="10"/>
                  </a:lnTo>
                  <a:lnTo>
                    <a:pt x="181" y="5"/>
                  </a:lnTo>
                  <a:lnTo>
                    <a:pt x="179" y="2"/>
                  </a:lnTo>
                  <a:lnTo>
                    <a:pt x="177" y="0"/>
                  </a:lnTo>
                  <a:lnTo>
                    <a:pt x="174" y="0"/>
                  </a:lnTo>
                  <a:lnTo>
                    <a:pt x="170" y="0"/>
                  </a:lnTo>
                  <a:lnTo>
                    <a:pt x="166" y="1"/>
                  </a:lnTo>
                  <a:lnTo>
                    <a:pt x="156" y="6"/>
                  </a:lnTo>
                  <a:lnTo>
                    <a:pt x="138" y="21"/>
                  </a:lnTo>
                  <a:lnTo>
                    <a:pt x="130" y="26"/>
                  </a:lnTo>
                  <a:lnTo>
                    <a:pt x="124" y="30"/>
                  </a:lnTo>
                  <a:close/>
                </a:path>
              </a:pathLst>
            </a:custGeom>
            <a:solidFill>
              <a:srgbClr val="ADADAD"/>
            </a:solidFill>
            <a:ln w="9525">
              <a:noFill/>
              <a:round/>
              <a:headEnd/>
              <a:tailEnd/>
            </a:ln>
          </p:spPr>
          <p:txBody>
            <a:bodyPr/>
            <a:lstStyle/>
            <a:p>
              <a:endParaRPr lang="fr-FR"/>
            </a:p>
          </p:txBody>
        </p:sp>
        <p:sp>
          <p:nvSpPr>
            <p:cNvPr id="22651" name="Freeform 275"/>
            <p:cNvSpPr>
              <a:spLocks noEditPoints="1"/>
            </p:cNvSpPr>
            <p:nvPr/>
          </p:nvSpPr>
          <p:spPr bwMode="black">
            <a:xfrm flipH="1">
              <a:off x="430" y="3720"/>
              <a:ext cx="119" cy="76"/>
            </a:xfrm>
            <a:custGeom>
              <a:avLst/>
              <a:gdLst>
                <a:gd name="T0" fmla="*/ 70 w 201"/>
                <a:gd name="T1" fmla="*/ 5 h 129"/>
                <a:gd name="T2" fmla="*/ 67 w 201"/>
                <a:gd name="T3" fmla="*/ 1 h 129"/>
                <a:gd name="T4" fmla="*/ 63 w 201"/>
                <a:gd name="T5" fmla="*/ 0 h 129"/>
                <a:gd name="T6" fmla="*/ 55 w 201"/>
                <a:gd name="T7" fmla="*/ 4 h 129"/>
                <a:gd name="T8" fmla="*/ 51 w 201"/>
                <a:gd name="T9" fmla="*/ 7 h 129"/>
                <a:gd name="T10" fmla="*/ 46 w 201"/>
                <a:gd name="T11" fmla="*/ 11 h 129"/>
                <a:gd name="T12" fmla="*/ 37 w 201"/>
                <a:gd name="T13" fmla="*/ 12 h 129"/>
                <a:gd name="T14" fmla="*/ 28 w 201"/>
                <a:gd name="T15" fmla="*/ 12 h 129"/>
                <a:gd name="T16" fmla="*/ 15 w 201"/>
                <a:gd name="T17" fmla="*/ 5 h 129"/>
                <a:gd name="T18" fmla="*/ 9 w 201"/>
                <a:gd name="T19" fmla="*/ 1 h 129"/>
                <a:gd name="T20" fmla="*/ 4 w 201"/>
                <a:gd name="T21" fmla="*/ 1 h 129"/>
                <a:gd name="T22" fmla="*/ 1 w 201"/>
                <a:gd name="T23" fmla="*/ 2 h 129"/>
                <a:gd name="T24" fmla="*/ 1 w 201"/>
                <a:gd name="T25" fmla="*/ 5 h 129"/>
                <a:gd name="T26" fmla="*/ 1 w 201"/>
                <a:gd name="T27" fmla="*/ 14 h 129"/>
                <a:gd name="T28" fmla="*/ 7 w 201"/>
                <a:gd name="T29" fmla="*/ 28 h 129"/>
                <a:gd name="T30" fmla="*/ 8 w 201"/>
                <a:gd name="T31" fmla="*/ 31 h 129"/>
                <a:gd name="T32" fmla="*/ 13 w 201"/>
                <a:gd name="T33" fmla="*/ 37 h 129"/>
                <a:gd name="T34" fmla="*/ 22 w 201"/>
                <a:gd name="T35" fmla="*/ 42 h 129"/>
                <a:gd name="T36" fmla="*/ 36 w 201"/>
                <a:gd name="T37" fmla="*/ 45 h 129"/>
                <a:gd name="T38" fmla="*/ 43 w 201"/>
                <a:gd name="T39" fmla="*/ 44 h 129"/>
                <a:gd name="T40" fmla="*/ 53 w 201"/>
                <a:gd name="T41" fmla="*/ 39 h 129"/>
                <a:gd name="T42" fmla="*/ 62 w 201"/>
                <a:gd name="T43" fmla="*/ 32 h 129"/>
                <a:gd name="T44" fmla="*/ 66 w 201"/>
                <a:gd name="T45" fmla="*/ 26 h 129"/>
                <a:gd name="T46" fmla="*/ 70 w 201"/>
                <a:gd name="T47" fmla="*/ 16 h 129"/>
                <a:gd name="T48" fmla="*/ 70 w 201"/>
                <a:gd name="T49" fmla="*/ 7 h 129"/>
                <a:gd name="T50" fmla="*/ 12 w 201"/>
                <a:gd name="T51" fmla="*/ 25 h 129"/>
                <a:gd name="T52" fmla="*/ 10 w 201"/>
                <a:gd name="T53" fmla="*/ 21 h 129"/>
                <a:gd name="T54" fmla="*/ 7 w 201"/>
                <a:gd name="T55" fmla="*/ 8 h 129"/>
                <a:gd name="T56" fmla="*/ 7 w 201"/>
                <a:gd name="T57" fmla="*/ 7 h 129"/>
                <a:gd name="T58" fmla="*/ 18 w 201"/>
                <a:gd name="T59" fmla="*/ 14 h 129"/>
                <a:gd name="T60" fmla="*/ 26 w 201"/>
                <a:gd name="T61" fmla="*/ 18 h 129"/>
                <a:gd name="T62" fmla="*/ 26 w 201"/>
                <a:gd name="T63" fmla="*/ 18 h 129"/>
                <a:gd name="T64" fmla="*/ 43 w 201"/>
                <a:gd name="T65" fmla="*/ 18 h 129"/>
                <a:gd name="T66" fmla="*/ 51 w 201"/>
                <a:gd name="T67" fmla="*/ 15 h 129"/>
                <a:gd name="T68" fmla="*/ 55 w 201"/>
                <a:gd name="T69" fmla="*/ 12 h 129"/>
                <a:gd name="T70" fmla="*/ 64 w 201"/>
                <a:gd name="T71" fmla="*/ 6 h 129"/>
                <a:gd name="T72" fmla="*/ 64 w 201"/>
                <a:gd name="T73" fmla="*/ 8 h 129"/>
                <a:gd name="T74" fmla="*/ 63 w 201"/>
                <a:gd name="T75" fmla="*/ 16 h 129"/>
                <a:gd name="T76" fmla="*/ 59 w 201"/>
                <a:gd name="T77" fmla="*/ 24 h 129"/>
                <a:gd name="T78" fmla="*/ 55 w 201"/>
                <a:gd name="T79" fmla="*/ 28 h 129"/>
                <a:gd name="T80" fmla="*/ 48 w 201"/>
                <a:gd name="T81" fmla="*/ 32 h 129"/>
                <a:gd name="T82" fmla="*/ 36 w 201"/>
                <a:gd name="T83" fmla="*/ 35 h 129"/>
                <a:gd name="T84" fmla="*/ 27 w 201"/>
                <a:gd name="T85" fmla="*/ 34 h 129"/>
                <a:gd name="T86" fmla="*/ 19 w 201"/>
                <a:gd name="T87" fmla="*/ 31 h 129"/>
                <a:gd name="T88" fmla="*/ 12 w 201"/>
                <a:gd name="T89" fmla="*/ 25 h 1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1"/>
                <a:gd name="T136" fmla="*/ 0 h 129"/>
                <a:gd name="T137" fmla="*/ 201 w 201"/>
                <a:gd name="T138" fmla="*/ 129 h 1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1" h="129">
                  <a:moveTo>
                    <a:pt x="201" y="20"/>
                  </a:moveTo>
                  <a:lnTo>
                    <a:pt x="201" y="20"/>
                  </a:lnTo>
                  <a:lnTo>
                    <a:pt x="200" y="14"/>
                  </a:lnTo>
                  <a:lnTo>
                    <a:pt x="199" y="8"/>
                  </a:lnTo>
                  <a:lnTo>
                    <a:pt x="195" y="4"/>
                  </a:lnTo>
                  <a:lnTo>
                    <a:pt x="191" y="2"/>
                  </a:lnTo>
                  <a:lnTo>
                    <a:pt x="185" y="0"/>
                  </a:lnTo>
                  <a:lnTo>
                    <a:pt x="181" y="0"/>
                  </a:lnTo>
                  <a:lnTo>
                    <a:pt x="174" y="2"/>
                  </a:lnTo>
                  <a:lnTo>
                    <a:pt x="169" y="4"/>
                  </a:lnTo>
                  <a:lnTo>
                    <a:pt x="157" y="12"/>
                  </a:lnTo>
                  <a:lnTo>
                    <a:pt x="146" y="20"/>
                  </a:lnTo>
                  <a:lnTo>
                    <a:pt x="137" y="27"/>
                  </a:lnTo>
                  <a:lnTo>
                    <a:pt x="132" y="31"/>
                  </a:lnTo>
                  <a:lnTo>
                    <a:pt x="130" y="31"/>
                  </a:lnTo>
                  <a:lnTo>
                    <a:pt x="120" y="35"/>
                  </a:lnTo>
                  <a:lnTo>
                    <a:pt x="107" y="36"/>
                  </a:lnTo>
                  <a:lnTo>
                    <a:pt x="94" y="36"/>
                  </a:lnTo>
                  <a:lnTo>
                    <a:pt x="79" y="34"/>
                  </a:lnTo>
                  <a:lnTo>
                    <a:pt x="70" y="28"/>
                  </a:lnTo>
                  <a:lnTo>
                    <a:pt x="61" y="24"/>
                  </a:lnTo>
                  <a:lnTo>
                    <a:pt x="44" y="14"/>
                  </a:lnTo>
                  <a:lnTo>
                    <a:pt x="35" y="7"/>
                  </a:lnTo>
                  <a:lnTo>
                    <a:pt x="26" y="3"/>
                  </a:lnTo>
                  <a:lnTo>
                    <a:pt x="18" y="0"/>
                  </a:lnTo>
                  <a:lnTo>
                    <a:pt x="14" y="0"/>
                  </a:lnTo>
                  <a:lnTo>
                    <a:pt x="10" y="2"/>
                  </a:lnTo>
                  <a:lnTo>
                    <a:pt x="7" y="4"/>
                  </a:lnTo>
                  <a:lnTo>
                    <a:pt x="4" y="7"/>
                  </a:lnTo>
                  <a:lnTo>
                    <a:pt x="3" y="11"/>
                  </a:lnTo>
                  <a:lnTo>
                    <a:pt x="2" y="15"/>
                  </a:lnTo>
                  <a:lnTo>
                    <a:pt x="0" y="23"/>
                  </a:lnTo>
                  <a:lnTo>
                    <a:pt x="2" y="39"/>
                  </a:lnTo>
                  <a:lnTo>
                    <a:pt x="7" y="58"/>
                  </a:lnTo>
                  <a:lnTo>
                    <a:pt x="14" y="75"/>
                  </a:lnTo>
                  <a:lnTo>
                    <a:pt x="18" y="82"/>
                  </a:lnTo>
                  <a:lnTo>
                    <a:pt x="22" y="87"/>
                  </a:lnTo>
                  <a:lnTo>
                    <a:pt x="22" y="89"/>
                  </a:lnTo>
                  <a:lnTo>
                    <a:pt x="24" y="91"/>
                  </a:lnTo>
                  <a:lnTo>
                    <a:pt x="38" y="105"/>
                  </a:lnTo>
                  <a:lnTo>
                    <a:pt x="44" y="110"/>
                  </a:lnTo>
                  <a:lnTo>
                    <a:pt x="54" y="117"/>
                  </a:lnTo>
                  <a:lnTo>
                    <a:pt x="63" y="122"/>
                  </a:lnTo>
                  <a:lnTo>
                    <a:pt x="75" y="125"/>
                  </a:lnTo>
                  <a:lnTo>
                    <a:pt x="87" y="127"/>
                  </a:lnTo>
                  <a:lnTo>
                    <a:pt x="103" y="129"/>
                  </a:lnTo>
                  <a:lnTo>
                    <a:pt x="113" y="127"/>
                  </a:lnTo>
                  <a:lnTo>
                    <a:pt x="124" y="125"/>
                  </a:lnTo>
                  <a:lnTo>
                    <a:pt x="133" y="122"/>
                  </a:lnTo>
                  <a:lnTo>
                    <a:pt x="142" y="118"/>
                  </a:lnTo>
                  <a:lnTo>
                    <a:pt x="152" y="113"/>
                  </a:lnTo>
                  <a:lnTo>
                    <a:pt x="161" y="107"/>
                  </a:lnTo>
                  <a:lnTo>
                    <a:pt x="169" y="99"/>
                  </a:lnTo>
                  <a:lnTo>
                    <a:pt x="177" y="91"/>
                  </a:lnTo>
                  <a:lnTo>
                    <a:pt x="184" y="83"/>
                  </a:lnTo>
                  <a:lnTo>
                    <a:pt x="189" y="75"/>
                  </a:lnTo>
                  <a:lnTo>
                    <a:pt x="193" y="66"/>
                  </a:lnTo>
                  <a:lnTo>
                    <a:pt x="196" y="56"/>
                  </a:lnTo>
                  <a:lnTo>
                    <a:pt x="199" y="47"/>
                  </a:lnTo>
                  <a:lnTo>
                    <a:pt x="200" y="38"/>
                  </a:lnTo>
                  <a:lnTo>
                    <a:pt x="201" y="20"/>
                  </a:lnTo>
                  <a:close/>
                  <a:moveTo>
                    <a:pt x="36" y="73"/>
                  </a:moveTo>
                  <a:lnTo>
                    <a:pt x="36" y="73"/>
                  </a:lnTo>
                  <a:lnTo>
                    <a:pt x="36" y="71"/>
                  </a:lnTo>
                  <a:lnTo>
                    <a:pt x="32" y="67"/>
                  </a:lnTo>
                  <a:lnTo>
                    <a:pt x="28" y="60"/>
                  </a:lnTo>
                  <a:lnTo>
                    <a:pt x="23" y="47"/>
                  </a:lnTo>
                  <a:lnTo>
                    <a:pt x="20" y="32"/>
                  </a:lnTo>
                  <a:lnTo>
                    <a:pt x="19" y="22"/>
                  </a:lnTo>
                  <a:lnTo>
                    <a:pt x="19" y="20"/>
                  </a:lnTo>
                  <a:lnTo>
                    <a:pt x="35" y="30"/>
                  </a:lnTo>
                  <a:lnTo>
                    <a:pt x="52" y="40"/>
                  </a:lnTo>
                  <a:lnTo>
                    <a:pt x="62" y="46"/>
                  </a:lnTo>
                  <a:lnTo>
                    <a:pt x="74" y="51"/>
                  </a:lnTo>
                  <a:lnTo>
                    <a:pt x="75" y="51"/>
                  </a:lnTo>
                  <a:lnTo>
                    <a:pt x="91" y="54"/>
                  </a:lnTo>
                  <a:lnTo>
                    <a:pt x="107" y="55"/>
                  </a:lnTo>
                  <a:lnTo>
                    <a:pt x="122" y="52"/>
                  </a:lnTo>
                  <a:lnTo>
                    <a:pt x="137" y="48"/>
                  </a:lnTo>
                  <a:lnTo>
                    <a:pt x="145" y="44"/>
                  </a:lnTo>
                  <a:lnTo>
                    <a:pt x="157" y="35"/>
                  </a:lnTo>
                  <a:lnTo>
                    <a:pt x="174" y="23"/>
                  </a:lnTo>
                  <a:lnTo>
                    <a:pt x="183" y="19"/>
                  </a:lnTo>
                  <a:lnTo>
                    <a:pt x="183" y="22"/>
                  </a:lnTo>
                  <a:lnTo>
                    <a:pt x="183" y="24"/>
                  </a:lnTo>
                  <a:lnTo>
                    <a:pt x="183" y="32"/>
                  </a:lnTo>
                  <a:lnTo>
                    <a:pt x="180" y="46"/>
                  </a:lnTo>
                  <a:lnTo>
                    <a:pt x="177" y="52"/>
                  </a:lnTo>
                  <a:lnTo>
                    <a:pt x="174" y="60"/>
                  </a:lnTo>
                  <a:lnTo>
                    <a:pt x="169" y="69"/>
                  </a:lnTo>
                  <a:lnTo>
                    <a:pt x="164" y="77"/>
                  </a:lnTo>
                  <a:lnTo>
                    <a:pt x="157" y="82"/>
                  </a:lnTo>
                  <a:lnTo>
                    <a:pt x="152" y="86"/>
                  </a:lnTo>
                  <a:lnTo>
                    <a:pt x="145" y="91"/>
                  </a:lnTo>
                  <a:lnTo>
                    <a:pt x="137" y="94"/>
                  </a:lnTo>
                  <a:lnTo>
                    <a:pt x="129" y="97"/>
                  </a:lnTo>
                  <a:lnTo>
                    <a:pt x="121" y="99"/>
                  </a:lnTo>
                  <a:lnTo>
                    <a:pt x="101" y="102"/>
                  </a:lnTo>
                  <a:lnTo>
                    <a:pt x="89" y="101"/>
                  </a:lnTo>
                  <a:lnTo>
                    <a:pt x="78" y="99"/>
                  </a:lnTo>
                  <a:lnTo>
                    <a:pt x="69" y="97"/>
                  </a:lnTo>
                  <a:lnTo>
                    <a:pt x="62" y="93"/>
                  </a:lnTo>
                  <a:lnTo>
                    <a:pt x="54" y="89"/>
                  </a:lnTo>
                  <a:lnTo>
                    <a:pt x="48" y="83"/>
                  </a:lnTo>
                  <a:lnTo>
                    <a:pt x="36" y="73"/>
                  </a:lnTo>
                  <a:close/>
                </a:path>
              </a:pathLst>
            </a:custGeom>
            <a:solidFill>
              <a:srgbClr val="FF7F00"/>
            </a:solidFill>
            <a:ln w="9525">
              <a:noFill/>
              <a:round/>
              <a:headEnd/>
              <a:tailEnd/>
            </a:ln>
          </p:spPr>
          <p:txBody>
            <a:bodyPr/>
            <a:lstStyle/>
            <a:p>
              <a:endParaRPr lang="fr-FR"/>
            </a:p>
          </p:txBody>
        </p:sp>
        <p:sp>
          <p:nvSpPr>
            <p:cNvPr id="22652" name="Freeform 276"/>
            <p:cNvSpPr>
              <a:spLocks/>
            </p:cNvSpPr>
            <p:nvPr/>
          </p:nvSpPr>
          <p:spPr bwMode="black">
            <a:xfrm flipH="1">
              <a:off x="437" y="3728"/>
              <a:ext cx="106" cy="56"/>
            </a:xfrm>
            <a:custGeom>
              <a:avLst/>
              <a:gdLst>
                <a:gd name="T0" fmla="*/ 44 w 175"/>
                <a:gd name="T1" fmla="*/ 11 h 92"/>
                <a:gd name="T2" fmla="*/ 44 w 175"/>
                <a:gd name="T3" fmla="*/ 11 h 92"/>
                <a:gd name="T4" fmla="*/ 39 w 175"/>
                <a:gd name="T5" fmla="*/ 12 h 92"/>
                <a:gd name="T6" fmla="*/ 34 w 175"/>
                <a:gd name="T7" fmla="*/ 13 h 92"/>
                <a:gd name="T8" fmla="*/ 29 w 175"/>
                <a:gd name="T9" fmla="*/ 12 h 92"/>
                <a:gd name="T10" fmla="*/ 23 w 175"/>
                <a:gd name="T11" fmla="*/ 12 h 92"/>
                <a:gd name="T12" fmla="*/ 23 w 175"/>
                <a:gd name="T13" fmla="*/ 12 h 92"/>
                <a:gd name="T14" fmla="*/ 19 w 175"/>
                <a:gd name="T15" fmla="*/ 10 h 92"/>
                <a:gd name="T16" fmla="*/ 15 w 175"/>
                <a:gd name="T17" fmla="*/ 8 h 92"/>
                <a:gd name="T18" fmla="*/ 9 w 175"/>
                <a:gd name="T19" fmla="*/ 3 h 92"/>
                <a:gd name="T20" fmla="*/ 4 w 175"/>
                <a:gd name="T21" fmla="*/ 1 h 92"/>
                <a:gd name="T22" fmla="*/ 2 w 175"/>
                <a:gd name="T23" fmla="*/ 0 h 92"/>
                <a:gd name="T24" fmla="*/ 1 w 175"/>
                <a:gd name="T25" fmla="*/ 0 h 92"/>
                <a:gd name="T26" fmla="*/ 1 w 175"/>
                <a:gd name="T27" fmla="*/ 0 h 92"/>
                <a:gd name="T28" fmla="*/ 1 w 175"/>
                <a:gd name="T29" fmla="*/ 1 h 92"/>
                <a:gd name="T30" fmla="*/ 1 w 175"/>
                <a:gd name="T31" fmla="*/ 1 h 92"/>
                <a:gd name="T32" fmla="*/ 0 w 175"/>
                <a:gd name="T33" fmla="*/ 4 h 92"/>
                <a:gd name="T34" fmla="*/ 1 w 175"/>
                <a:gd name="T35" fmla="*/ 7 h 92"/>
                <a:gd name="T36" fmla="*/ 1 w 175"/>
                <a:gd name="T37" fmla="*/ 10 h 92"/>
                <a:gd name="T38" fmla="*/ 2 w 175"/>
                <a:gd name="T39" fmla="*/ 15 h 92"/>
                <a:gd name="T40" fmla="*/ 4 w 175"/>
                <a:gd name="T41" fmla="*/ 18 h 92"/>
                <a:gd name="T42" fmla="*/ 6 w 175"/>
                <a:gd name="T43" fmla="*/ 21 h 92"/>
                <a:gd name="T44" fmla="*/ 8 w 175"/>
                <a:gd name="T45" fmla="*/ 24 h 92"/>
                <a:gd name="T46" fmla="*/ 8 w 175"/>
                <a:gd name="T47" fmla="*/ 24 h 92"/>
                <a:gd name="T48" fmla="*/ 12 w 175"/>
                <a:gd name="T49" fmla="*/ 28 h 92"/>
                <a:gd name="T50" fmla="*/ 14 w 175"/>
                <a:gd name="T51" fmla="*/ 30 h 92"/>
                <a:gd name="T52" fmla="*/ 17 w 175"/>
                <a:gd name="T53" fmla="*/ 31 h 92"/>
                <a:gd name="T54" fmla="*/ 20 w 175"/>
                <a:gd name="T55" fmla="*/ 33 h 92"/>
                <a:gd name="T56" fmla="*/ 24 w 175"/>
                <a:gd name="T57" fmla="*/ 33 h 92"/>
                <a:gd name="T58" fmla="*/ 27 w 175"/>
                <a:gd name="T59" fmla="*/ 34 h 92"/>
                <a:gd name="T60" fmla="*/ 32 w 175"/>
                <a:gd name="T61" fmla="*/ 34 h 92"/>
                <a:gd name="T62" fmla="*/ 32 w 175"/>
                <a:gd name="T63" fmla="*/ 34 h 92"/>
                <a:gd name="T64" fmla="*/ 37 w 175"/>
                <a:gd name="T65" fmla="*/ 34 h 92"/>
                <a:gd name="T66" fmla="*/ 41 w 175"/>
                <a:gd name="T67" fmla="*/ 33 h 92"/>
                <a:gd name="T68" fmla="*/ 45 w 175"/>
                <a:gd name="T69" fmla="*/ 32 h 92"/>
                <a:gd name="T70" fmla="*/ 48 w 175"/>
                <a:gd name="T71" fmla="*/ 30 h 92"/>
                <a:gd name="T72" fmla="*/ 51 w 175"/>
                <a:gd name="T73" fmla="*/ 29 h 92"/>
                <a:gd name="T74" fmla="*/ 54 w 175"/>
                <a:gd name="T75" fmla="*/ 27 h 92"/>
                <a:gd name="T76" fmla="*/ 56 w 175"/>
                <a:gd name="T77" fmla="*/ 24 h 92"/>
                <a:gd name="T78" fmla="*/ 58 w 175"/>
                <a:gd name="T79" fmla="*/ 23 h 92"/>
                <a:gd name="T80" fmla="*/ 61 w 175"/>
                <a:gd name="T81" fmla="*/ 18 h 92"/>
                <a:gd name="T82" fmla="*/ 64 w 175"/>
                <a:gd name="T83" fmla="*/ 12 h 92"/>
                <a:gd name="T84" fmla="*/ 64 w 175"/>
                <a:gd name="T85" fmla="*/ 7 h 92"/>
                <a:gd name="T86" fmla="*/ 64 w 175"/>
                <a:gd name="T87" fmla="*/ 3 h 92"/>
                <a:gd name="T88" fmla="*/ 64 w 175"/>
                <a:gd name="T89" fmla="*/ 3 h 92"/>
                <a:gd name="T90" fmla="*/ 64 w 175"/>
                <a:gd name="T91" fmla="*/ 2 h 92"/>
                <a:gd name="T92" fmla="*/ 64 w 175"/>
                <a:gd name="T93" fmla="*/ 1 h 92"/>
                <a:gd name="T94" fmla="*/ 62 w 175"/>
                <a:gd name="T95" fmla="*/ 0 h 92"/>
                <a:gd name="T96" fmla="*/ 61 w 175"/>
                <a:gd name="T97" fmla="*/ 0 h 92"/>
                <a:gd name="T98" fmla="*/ 60 w 175"/>
                <a:gd name="T99" fmla="*/ 0 h 92"/>
                <a:gd name="T100" fmla="*/ 58 w 175"/>
                <a:gd name="T101" fmla="*/ 1 h 92"/>
                <a:gd name="T102" fmla="*/ 55 w 175"/>
                <a:gd name="T103" fmla="*/ 2 h 92"/>
                <a:gd name="T104" fmla="*/ 48 w 175"/>
                <a:gd name="T105" fmla="*/ 7 h 92"/>
                <a:gd name="T106" fmla="*/ 45 w 175"/>
                <a:gd name="T107" fmla="*/ 9 h 92"/>
                <a:gd name="T108" fmla="*/ 44 w 175"/>
                <a:gd name="T109" fmla="*/ 11 h 92"/>
                <a:gd name="T110" fmla="*/ 44 w 175"/>
                <a:gd name="T111" fmla="*/ 11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5"/>
                <a:gd name="T169" fmla="*/ 0 h 92"/>
                <a:gd name="T170" fmla="*/ 175 w 175"/>
                <a:gd name="T171" fmla="*/ 92 h 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5" h="92">
                  <a:moveTo>
                    <a:pt x="119" y="29"/>
                  </a:moveTo>
                  <a:lnTo>
                    <a:pt x="119" y="29"/>
                  </a:lnTo>
                  <a:lnTo>
                    <a:pt x="107" y="32"/>
                  </a:lnTo>
                  <a:lnTo>
                    <a:pt x="93" y="35"/>
                  </a:lnTo>
                  <a:lnTo>
                    <a:pt x="79" y="33"/>
                  </a:lnTo>
                  <a:lnTo>
                    <a:pt x="63" y="31"/>
                  </a:lnTo>
                  <a:lnTo>
                    <a:pt x="52" y="27"/>
                  </a:lnTo>
                  <a:lnTo>
                    <a:pt x="42" y="21"/>
                  </a:lnTo>
                  <a:lnTo>
                    <a:pt x="25" y="9"/>
                  </a:lnTo>
                  <a:lnTo>
                    <a:pt x="12" y="1"/>
                  </a:lnTo>
                  <a:lnTo>
                    <a:pt x="6" y="0"/>
                  </a:lnTo>
                  <a:lnTo>
                    <a:pt x="2" y="0"/>
                  </a:lnTo>
                  <a:lnTo>
                    <a:pt x="1" y="1"/>
                  </a:lnTo>
                  <a:lnTo>
                    <a:pt x="1" y="4"/>
                  </a:lnTo>
                  <a:lnTo>
                    <a:pt x="0" y="11"/>
                  </a:lnTo>
                  <a:lnTo>
                    <a:pt x="1" y="19"/>
                  </a:lnTo>
                  <a:lnTo>
                    <a:pt x="4" y="28"/>
                  </a:lnTo>
                  <a:lnTo>
                    <a:pt x="6" y="39"/>
                  </a:lnTo>
                  <a:lnTo>
                    <a:pt x="10" y="48"/>
                  </a:lnTo>
                  <a:lnTo>
                    <a:pt x="16" y="58"/>
                  </a:lnTo>
                  <a:lnTo>
                    <a:pt x="21" y="64"/>
                  </a:lnTo>
                  <a:lnTo>
                    <a:pt x="33" y="75"/>
                  </a:lnTo>
                  <a:lnTo>
                    <a:pt x="38" y="80"/>
                  </a:lnTo>
                  <a:lnTo>
                    <a:pt x="47" y="84"/>
                  </a:lnTo>
                  <a:lnTo>
                    <a:pt x="55" y="88"/>
                  </a:lnTo>
                  <a:lnTo>
                    <a:pt x="64" y="91"/>
                  </a:lnTo>
                  <a:lnTo>
                    <a:pt x="75" y="92"/>
                  </a:lnTo>
                  <a:lnTo>
                    <a:pt x="88" y="92"/>
                  </a:lnTo>
                  <a:lnTo>
                    <a:pt x="101" y="92"/>
                  </a:lnTo>
                  <a:lnTo>
                    <a:pt x="112" y="90"/>
                  </a:lnTo>
                  <a:lnTo>
                    <a:pt x="123" y="86"/>
                  </a:lnTo>
                  <a:lnTo>
                    <a:pt x="132" y="82"/>
                  </a:lnTo>
                  <a:lnTo>
                    <a:pt x="140" y="78"/>
                  </a:lnTo>
                  <a:lnTo>
                    <a:pt x="147" y="72"/>
                  </a:lnTo>
                  <a:lnTo>
                    <a:pt x="154" y="66"/>
                  </a:lnTo>
                  <a:lnTo>
                    <a:pt x="159" y="60"/>
                  </a:lnTo>
                  <a:lnTo>
                    <a:pt x="167" y="47"/>
                  </a:lnTo>
                  <a:lnTo>
                    <a:pt x="173" y="33"/>
                  </a:lnTo>
                  <a:lnTo>
                    <a:pt x="175" y="20"/>
                  </a:lnTo>
                  <a:lnTo>
                    <a:pt x="175" y="9"/>
                  </a:lnTo>
                  <a:lnTo>
                    <a:pt x="174" y="5"/>
                  </a:lnTo>
                  <a:lnTo>
                    <a:pt x="173" y="1"/>
                  </a:lnTo>
                  <a:lnTo>
                    <a:pt x="170" y="0"/>
                  </a:lnTo>
                  <a:lnTo>
                    <a:pt x="167" y="0"/>
                  </a:lnTo>
                  <a:lnTo>
                    <a:pt x="163" y="0"/>
                  </a:lnTo>
                  <a:lnTo>
                    <a:pt x="159" y="1"/>
                  </a:lnTo>
                  <a:lnTo>
                    <a:pt x="151" y="7"/>
                  </a:lnTo>
                  <a:lnTo>
                    <a:pt x="132" y="20"/>
                  </a:lnTo>
                  <a:lnTo>
                    <a:pt x="124" y="25"/>
                  </a:lnTo>
                  <a:lnTo>
                    <a:pt x="119" y="29"/>
                  </a:lnTo>
                  <a:close/>
                </a:path>
              </a:pathLst>
            </a:custGeom>
            <a:solidFill>
              <a:srgbClr val="CCCCCC"/>
            </a:solidFill>
            <a:ln w="9525">
              <a:noFill/>
              <a:round/>
              <a:headEnd/>
              <a:tailEnd/>
            </a:ln>
          </p:spPr>
          <p:txBody>
            <a:bodyPr/>
            <a:lstStyle/>
            <a:p>
              <a:endParaRPr lang="fr-FR"/>
            </a:p>
          </p:txBody>
        </p:sp>
        <p:sp>
          <p:nvSpPr>
            <p:cNvPr id="22653" name="Freeform 277"/>
            <p:cNvSpPr>
              <a:spLocks/>
            </p:cNvSpPr>
            <p:nvPr/>
          </p:nvSpPr>
          <p:spPr bwMode="white">
            <a:xfrm flipH="1">
              <a:off x="488" y="3768"/>
              <a:ext cx="12" cy="16"/>
            </a:xfrm>
            <a:custGeom>
              <a:avLst/>
              <a:gdLst>
                <a:gd name="T0" fmla="*/ 4 w 20"/>
                <a:gd name="T1" fmla="*/ 0 h 30"/>
                <a:gd name="T2" fmla="*/ 4 w 20"/>
                <a:gd name="T3" fmla="*/ 0 h 30"/>
                <a:gd name="T4" fmla="*/ 4 w 20"/>
                <a:gd name="T5" fmla="*/ 0 h 30"/>
                <a:gd name="T6" fmla="*/ 5 w 20"/>
                <a:gd name="T7" fmla="*/ 0 h 30"/>
                <a:gd name="T8" fmla="*/ 6 w 20"/>
                <a:gd name="T9" fmla="*/ 1 h 30"/>
                <a:gd name="T10" fmla="*/ 7 w 20"/>
                <a:gd name="T11" fmla="*/ 1 h 30"/>
                <a:gd name="T12" fmla="*/ 7 w 20"/>
                <a:gd name="T13" fmla="*/ 2 h 30"/>
                <a:gd name="T14" fmla="*/ 7 w 20"/>
                <a:gd name="T15" fmla="*/ 6 h 30"/>
                <a:gd name="T16" fmla="*/ 7 w 20"/>
                <a:gd name="T17" fmla="*/ 6 h 30"/>
                <a:gd name="T18" fmla="*/ 7 w 20"/>
                <a:gd name="T19" fmla="*/ 7 h 30"/>
                <a:gd name="T20" fmla="*/ 6 w 20"/>
                <a:gd name="T21" fmla="*/ 7 h 30"/>
                <a:gd name="T22" fmla="*/ 5 w 20"/>
                <a:gd name="T23" fmla="*/ 8 h 30"/>
                <a:gd name="T24" fmla="*/ 4 w 20"/>
                <a:gd name="T25" fmla="*/ 9 h 30"/>
                <a:gd name="T26" fmla="*/ 4 w 20"/>
                <a:gd name="T27" fmla="*/ 9 h 30"/>
                <a:gd name="T28" fmla="*/ 4 w 20"/>
                <a:gd name="T29" fmla="*/ 9 h 30"/>
                <a:gd name="T30" fmla="*/ 2 w 20"/>
                <a:gd name="T31" fmla="*/ 8 h 30"/>
                <a:gd name="T32" fmla="*/ 1 w 20"/>
                <a:gd name="T33" fmla="*/ 7 h 30"/>
                <a:gd name="T34" fmla="*/ 0 w 20"/>
                <a:gd name="T35" fmla="*/ 7 h 30"/>
                <a:gd name="T36" fmla="*/ 0 w 20"/>
                <a:gd name="T37" fmla="*/ 6 h 30"/>
                <a:gd name="T38" fmla="*/ 0 w 20"/>
                <a:gd name="T39" fmla="*/ 2 h 30"/>
                <a:gd name="T40" fmla="*/ 0 w 20"/>
                <a:gd name="T41" fmla="*/ 2 h 30"/>
                <a:gd name="T42" fmla="*/ 0 w 20"/>
                <a:gd name="T43" fmla="*/ 1 h 30"/>
                <a:gd name="T44" fmla="*/ 1 w 20"/>
                <a:gd name="T45" fmla="*/ 1 h 30"/>
                <a:gd name="T46" fmla="*/ 2 w 20"/>
                <a:gd name="T47" fmla="*/ 0 h 30"/>
                <a:gd name="T48" fmla="*/ 4 w 20"/>
                <a:gd name="T49" fmla="*/ 0 h 30"/>
                <a:gd name="T50" fmla="*/ 4 w 20"/>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0"/>
                <a:gd name="T80" fmla="*/ 20 w 20"/>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0">
                  <a:moveTo>
                    <a:pt x="10" y="0"/>
                  </a:moveTo>
                  <a:lnTo>
                    <a:pt x="10" y="0"/>
                  </a:lnTo>
                  <a:lnTo>
                    <a:pt x="14" y="0"/>
                  </a:lnTo>
                  <a:lnTo>
                    <a:pt x="16" y="3"/>
                  </a:lnTo>
                  <a:lnTo>
                    <a:pt x="19" y="4"/>
                  </a:lnTo>
                  <a:lnTo>
                    <a:pt x="20" y="8"/>
                  </a:lnTo>
                  <a:lnTo>
                    <a:pt x="20" y="20"/>
                  </a:lnTo>
                  <a:lnTo>
                    <a:pt x="19" y="24"/>
                  </a:lnTo>
                  <a:lnTo>
                    <a:pt x="16" y="27"/>
                  </a:lnTo>
                  <a:lnTo>
                    <a:pt x="14" y="28"/>
                  </a:lnTo>
                  <a:lnTo>
                    <a:pt x="10" y="30"/>
                  </a:lnTo>
                  <a:lnTo>
                    <a:pt x="6" y="28"/>
                  </a:lnTo>
                  <a:lnTo>
                    <a:pt x="3" y="27"/>
                  </a:lnTo>
                  <a:lnTo>
                    <a:pt x="0" y="24"/>
                  </a:lnTo>
                  <a:lnTo>
                    <a:pt x="0" y="20"/>
                  </a:lnTo>
                  <a:lnTo>
                    <a:pt x="0" y="8"/>
                  </a:lnTo>
                  <a:lnTo>
                    <a:pt x="0" y="4"/>
                  </a:lnTo>
                  <a:lnTo>
                    <a:pt x="3" y="3"/>
                  </a:lnTo>
                  <a:lnTo>
                    <a:pt x="6" y="0"/>
                  </a:lnTo>
                  <a:lnTo>
                    <a:pt x="10" y="0"/>
                  </a:lnTo>
                  <a:close/>
                </a:path>
              </a:pathLst>
            </a:custGeom>
            <a:solidFill>
              <a:srgbClr val="FFFFFF"/>
            </a:solidFill>
            <a:ln w="9525">
              <a:noFill/>
              <a:round/>
              <a:headEnd/>
              <a:tailEnd/>
            </a:ln>
          </p:spPr>
          <p:txBody>
            <a:bodyPr/>
            <a:lstStyle/>
            <a:p>
              <a:endParaRPr lang="fr-FR"/>
            </a:p>
          </p:txBody>
        </p:sp>
        <p:sp>
          <p:nvSpPr>
            <p:cNvPr id="22654" name="Freeform 278"/>
            <p:cNvSpPr>
              <a:spLocks noEditPoints="1"/>
            </p:cNvSpPr>
            <p:nvPr/>
          </p:nvSpPr>
          <p:spPr bwMode="white">
            <a:xfrm flipH="1">
              <a:off x="488" y="3767"/>
              <a:ext cx="14" cy="17"/>
            </a:xfrm>
            <a:custGeom>
              <a:avLst/>
              <a:gdLst>
                <a:gd name="T0" fmla="*/ 0 w 21"/>
                <a:gd name="T1" fmla="*/ 3 h 31"/>
                <a:gd name="T2" fmla="*/ 0 w 21"/>
                <a:gd name="T3" fmla="*/ 7 h 31"/>
                <a:gd name="T4" fmla="*/ 0 w 21"/>
                <a:gd name="T5" fmla="*/ 7 h 31"/>
                <a:gd name="T6" fmla="*/ 0 w 21"/>
                <a:gd name="T7" fmla="*/ 8 h 31"/>
                <a:gd name="T8" fmla="*/ 1 w 21"/>
                <a:gd name="T9" fmla="*/ 8 h 31"/>
                <a:gd name="T10" fmla="*/ 3 w 21"/>
                <a:gd name="T11" fmla="*/ 9 h 31"/>
                <a:gd name="T12" fmla="*/ 5 w 21"/>
                <a:gd name="T13" fmla="*/ 9 h 31"/>
                <a:gd name="T14" fmla="*/ 5 w 21"/>
                <a:gd name="T15" fmla="*/ 9 h 31"/>
                <a:gd name="T16" fmla="*/ 7 w 21"/>
                <a:gd name="T17" fmla="*/ 9 h 31"/>
                <a:gd name="T18" fmla="*/ 9 w 21"/>
                <a:gd name="T19" fmla="*/ 8 h 31"/>
                <a:gd name="T20" fmla="*/ 9 w 21"/>
                <a:gd name="T21" fmla="*/ 8 h 31"/>
                <a:gd name="T22" fmla="*/ 9 w 21"/>
                <a:gd name="T23" fmla="*/ 7 h 31"/>
                <a:gd name="T24" fmla="*/ 9 w 21"/>
                <a:gd name="T25" fmla="*/ 3 h 31"/>
                <a:gd name="T26" fmla="*/ 9 w 21"/>
                <a:gd name="T27" fmla="*/ 3 h 31"/>
                <a:gd name="T28" fmla="*/ 9 w 21"/>
                <a:gd name="T29" fmla="*/ 2 h 31"/>
                <a:gd name="T30" fmla="*/ 9 w 21"/>
                <a:gd name="T31" fmla="*/ 1 h 31"/>
                <a:gd name="T32" fmla="*/ 7 w 21"/>
                <a:gd name="T33" fmla="*/ 0 h 31"/>
                <a:gd name="T34" fmla="*/ 5 w 21"/>
                <a:gd name="T35" fmla="*/ 0 h 31"/>
                <a:gd name="T36" fmla="*/ 5 w 21"/>
                <a:gd name="T37" fmla="*/ 0 h 31"/>
                <a:gd name="T38" fmla="*/ 3 w 21"/>
                <a:gd name="T39" fmla="*/ 0 h 31"/>
                <a:gd name="T40" fmla="*/ 1 w 21"/>
                <a:gd name="T41" fmla="*/ 1 h 31"/>
                <a:gd name="T42" fmla="*/ 0 w 21"/>
                <a:gd name="T43" fmla="*/ 2 h 31"/>
                <a:gd name="T44" fmla="*/ 0 w 21"/>
                <a:gd name="T45" fmla="*/ 3 h 31"/>
                <a:gd name="T46" fmla="*/ 0 w 21"/>
                <a:gd name="T47" fmla="*/ 3 h 31"/>
                <a:gd name="T48" fmla="*/ 1 w 21"/>
                <a:gd name="T49" fmla="*/ 7 h 31"/>
                <a:gd name="T50" fmla="*/ 1 w 21"/>
                <a:gd name="T51" fmla="*/ 3 h 31"/>
                <a:gd name="T52" fmla="*/ 1 w 21"/>
                <a:gd name="T53" fmla="*/ 3 h 31"/>
                <a:gd name="T54" fmla="*/ 1 w 21"/>
                <a:gd name="T55" fmla="*/ 2 h 31"/>
                <a:gd name="T56" fmla="*/ 2 w 21"/>
                <a:gd name="T57" fmla="*/ 1 h 31"/>
                <a:gd name="T58" fmla="*/ 3 w 21"/>
                <a:gd name="T59" fmla="*/ 1 h 31"/>
                <a:gd name="T60" fmla="*/ 5 w 21"/>
                <a:gd name="T61" fmla="*/ 1 h 31"/>
                <a:gd name="T62" fmla="*/ 5 w 21"/>
                <a:gd name="T63" fmla="*/ 1 h 31"/>
                <a:gd name="T64" fmla="*/ 7 w 21"/>
                <a:gd name="T65" fmla="*/ 1 h 31"/>
                <a:gd name="T66" fmla="*/ 7 w 21"/>
                <a:gd name="T67" fmla="*/ 1 h 31"/>
                <a:gd name="T68" fmla="*/ 9 w 21"/>
                <a:gd name="T69" fmla="*/ 2 h 31"/>
                <a:gd name="T70" fmla="*/ 9 w 21"/>
                <a:gd name="T71" fmla="*/ 3 h 31"/>
                <a:gd name="T72" fmla="*/ 9 w 21"/>
                <a:gd name="T73" fmla="*/ 7 h 31"/>
                <a:gd name="T74" fmla="*/ 9 w 21"/>
                <a:gd name="T75" fmla="*/ 7 h 31"/>
                <a:gd name="T76" fmla="*/ 9 w 21"/>
                <a:gd name="T77" fmla="*/ 7 h 31"/>
                <a:gd name="T78" fmla="*/ 7 w 21"/>
                <a:gd name="T79" fmla="*/ 8 h 31"/>
                <a:gd name="T80" fmla="*/ 7 w 21"/>
                <a:gd name="T81" fmla="*/ 8 h 31"/>
                <a:gd name="T82" fmla="*/ 5 w 21"/>
                <a:gd name="T83" fmla="*/ 9 h 31"/>
                <a:gd name="T84" fmla="*/ 5 w 21"/>
                <a:gd name="T85" fmla="*/ 9 h 31"/>
                <a:gd name="T86" fmla="*/ 3 w 21"/>
                <a:gd name="T87" fmla="*/ 8 h 31"/>
                <a:gd name="T88" fmla="*/ 2 w 21"/>
                <a:gd name="T89" fmla="*/ 8 h 31"/>
                <a:gd name="T90" fmla="*/ 1 w 21"/>
                <a:gd name="T91" fmla="*/ 7 h 31"/>
                <a:gd name="T92" fmla="*/ 1 w 21"/>
                <a:gd name="T93" fmla="*/ 7 h 31"/>
                <a:gd name="T94" fmla="*/ 1 w 21"/>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
                <a:gd name="T145" fmla="*/ 0 h 31"/>
                <a:gd name="T146" fmla="*/ 21 w 21"/>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 h="31">
                  <a:moveTo>
                    <a:pt x="0" y="9"/>
                  </a:moveTo>
                  <a:lnTo>
                    <a:pt x="0" y="21"/>
                  </a:lnTo>
                  <a:lnTo>
                    <a:pt x="0" y="25"/>
                  </a:lnTo>
                  <a:lnTo>
                    <a:pt x="3" y="28"/>
                  </a:lnTo>
                  <a:lnTo>
                    <a:pt x="7" y="31"/>
                  </a:lnTo>
                  <a:lnTo>
                    <a:pt x="11" y="31"/>
                  </a:lnTo>
                  <a:lnTo>
                    <a:pt x="15" y="31"/>
                  </a:lnTo>
                  <a:lnTo>
                    <a:pt x="19" y="28"/>
                  </a:lnTo>
                  <a:lnTo>
                    <a:pt x="21" y="25"/>
                  </a:lnTo>
                  <a:lnTo>
                    <a:pt x="21" y="21"/>
                  </a:lnTo>
                  <a:lnTo>
                    <a:pt x="21" y="9"/>
                  </a:lnTo>
                  <a:lnTo>
                    <a:pt x="21" y="5"/>
                  </a:lnTo>
                  <a:lnTo>
                    <a:pt x="19" y="3"/>
                  </a:lnTo>
                  <a:lnTo>
                    <a:pt x="15" y="0"/>
                  </a:lnTo>
                  <a:lnTo>
                    <a:pt x="11" y="0"/>
                  </a:lnTo>
                  <a:lnTo>
                    <a:pt x="7" y="0"/>
                  </a:lnTo>
                  <a:lnTo>
                    <a:pt x="3" y="3"/>
                  </a:lnTo>
                  <a:lnTo>
                    <a:pt x="0" y="5"/>
                  </a:lnTo>
                  <a:lnTo>
                    <a:pt x="0" y="9"/>
                  </a:lnTo>
                  <a:close/>
                  <a:moveTo>
                    <a:pt x="1" y="21"/>
                  </a:moveTo>
                  <a:lnTo>
                    <a:pt x="1" y="9"/>
                  </a:lnTo>
                  <a:lnTo>
                    <a:pt x="3" y="7"/>
                  </a:lnTo>
                  <a:lnTo>
                    <a:pt x="4" y="4"/>
                  </a:lnTo>
                  <a:lnTo>
                    <a:pt x="7" y="3"/>
                  </a:lnTo>
                  <a:lnTo>
                    <a:pt x="11" y="3"/>
                  </a:lnTo>
                  <a:lnTo>
                    <a:pt x="15" y="3"/>
                  </a:lnTo>
                  <a:lnTo>
                    <a:pt x="17" y="4"/>
                  </a:lnTo>
                  <a:lnTo>
                    <a:pt x="19" y="7"/>
                  </a:lnTo>
                  <a:lnTo>
                    <a:pt x="20" y="9"/>
                  </a:lnTo>
                  <a:lnTo>
                    <a:pt x="20" y="21"/>
                  </a:lnTo>
                  <a:lnTo>
                    <a:pt x="19" y="24"/>
                  </a:lnTo>
                  <a:lnTo>
                    <a:pt x="17" y="27"/>
                  </a:lnTo>
                  <a:lnTo>
                    <a:pt x="15"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5" name="Freeform 279"/>
            <p:cNvSpPr>
              <a:spLocks/>
            </p:cNvSpPr>
            <p:nvPr/>
          </p:nvSpPr>
          <p:spPr bwMode="white">
            <a:xfrm flipH="1">
              <a:off x="476" y="3768"/>
              <a:ext cx="12" cy="16"/>
            </a:xfrm>
            <a:custGeom>
              <a:avLst/>
              <a:gdLst>
                <a:gd name="T0" fmla="*/ 4 w 20"/>
                <a:gd name="T1" fmla="*/ 0 h 28"/>
                <a:gd name="T2" fmla="*/ 4 w 20"/>
                <a:gd name="T3" fmla="*/ 0 h 28"/>
                <a:gd name="T4" fmla="*/ 4 w 20"/>
                <a:gd name="T5" fmla="*/ 0 h 28"/>
                <a:gd name="T6" fmla="*/ 5 w 20"/>
                <a:gd name="T7" fmla="*/ 0 h 28"/>
                <a:gd name="T8" fmla="*/ 7 w 20"/>
                <a:gd name="T9" fmla="*/ 1 h 28"/>
                <a:gd name="T10" fmla="*/ 7 w 20"/>
                <a:gd name="T11" fmla="*/ 1 h 28"/>
                <a:gd name="T12" fmla="*/ 7 w 20"/>
                <a:gd name="T13" fmla="*/ 3 h 28"/>
                <a:gd name="T14" fmla="*/ 7 w 20"/>
                <a:gd name="T15" fmla="*/ 6 h 28"/>
                <a:gd name="T16" fmla="*/ 7 w 20"/>
                <a:gd name="T17" fmla="*/ 6 h 28"/>
                <a:gd name="T18" fmla="*/ 7 w 20"/>
                <a:gd name="T19" fmla="*/ 8 h 28"/>
                <a:gd name="T20" fmla="*/ 7 w 20"/>
                <a:gd name="T21" fmla="*/ 9 h 28"/>
                <a:gd name="T22" fmla="*/ 5 w 20"/>
                <a:gd name="T23" fmla="*/ 9 h 28"/>
                <a:gd name="T24" fmla="*/ 4 w 20"/>
                <a:gd name="T25" fmla="*/ 9 h 28"/>
                <a:gd name="T26" fmla="*/ 4 w 20"/>
                <a:gd name="T27" fmla="*/ 9 h 28"/>
                <a:gd name="T28" fmla="*/ 4 w 20"/>
                <a:gd name="T29" fmla="*/ 9 h 28"/>
                <a:gd name="T30" fmla="*/ 2 w 20"/>
                <a:gd name="T31" fmla="*/ 9 h 28"/>
                <a:gd name="T32" fmla="*/ 1 w 20"/>
                <a:gd name="T33" fmla="*/ 9 h 28"/>
                <a:gd name="T34" fmla="*/ 1 w 20"/>
                <a:gd name="T35" fmla="*/ 8 h 28"/>
                <a:gd name="T36" fmla="*/ 0 w 20"/>
                <a:gd name="T37" fmla="*/ 6 h 28"/>
                <a:gd name="T38" fmla="*/ 0 w 20"/>
                <a:gd name="T39" fmla="*/ 3 h 28"/>
                <a:gd name="T40" fmla="*/ 0 w 20"/>
                <a:gd name="T41" fmla="*/ 3 h 28"/>
                <a:gd name="T42" fmla="*/ 1 w 20"/>
                <a:gd name="T43" fmla="*/ 1 h 28"/>
                <a:gd name="T44" fmla="*/ 1 w 20"/>
                <a:gd name="T45" fmla="*/ 1 h 28"/>
                <a:gd name="T46" fmla="*/ 2 w 20"/>
                <a:gd name="T47" fmla="*/ 0 h 28"/>
                <a:gd name="T48" fmla="*/ 4 w 20"/>
                <a:gd name="T49" fmla="*/ 0 h 28"/>
                <a:gd name="T50" fmla="*/ 4 w 20"/>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28"/>
                <a:gd name="T80" fmla="*/ 20 w 20"/>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28">
                  <a:moveTo>
                    <a:pt x="11" y="0"/>
                  </a:moveTo>
                  <a:lnTo>
                    <a:pt x="11" y="0"/>
                  </a:lnTo>
                  <a:lnTo>
                    <a:pt x="15" y="0"/>
                  </a:lnTo>
                  <a:lnTo>
                    <a:pt x="18" y="3"/>
                  </a:lnTo>
                  <a:lnTo>
                    <a:pt x="20" y="4"/>
                  </a:lnTo>
                  <a:lnTo>
                    <a:pt x="20" y="8"/>
                  </a:lnTo>
                  <a:lnTo>
                    <a:pt x="20" y="20"/>
                  </a:lnTo>
                  <a:lnTo>
                    <a:pt x="20" y="24"/>
                  </a:lnTo>
                  <a:lnTo>
                    <a:pt x="18" y="27"/>
                  </a:lnTo>
                  <a:lnTo>
                    <a:pt x="15" y="28"/>
                  </a:lnTo>
                  <a:lnTo>
                    <a:pt x="11" y="28"/>
                  </a:lnTo>
                  <a:lnTo>
                    <a:pt x="7" y="28"/>
                  </a:lnTo>
                  <a:lnTo>
                    <a:pt x="4" y="27"/>
                  </a:lnTo>
                  <a:lnTo>
                    <a:pt x="1" y="24"/>
                  </a:lnTo>
                  <a:lnTo>
                    <a:pt x="0" y="20"/>
                  </a:lnTo>
                  <a:lnTo>
                    <a:pt x="0" y="8"/>
                  </a:lnTo>
                  <a:lnTo>
                    <a:pt x="1" y="4"/>
                  </a:lnTo>
                  <a:lnTo>
                    <a:pt x="4" y="3"/>
                  </a:lnTo>
                  <a:lnTo>
                    <a:pt x="7" y="0"/>
                  </a:lnTo>
                  <a:lnTo>
                    <a:pt x="11" y="0"/>
                  </a:lnTo>
                  <a:close/>
                </a:path>
              </a:pathLst>
            </a:custGeom>
            <a:solidFill>
              <a:srgbClr val="FFFFFF"/>
            </a:solidFill>
            <a:ln w="9525">
              <a:noFill/>
              <a:round/>
              <a:headEnd/>
              <a:tailEnd/>
            </a:ln>
          </p:spPr>
          <p:txBody>
            <a:bodyPr/>
            <a:lstStyle/>
            <a:p>
              <a:endParaRPr lang="fr-FR"/>
            </a:p>
          </p:txBody>
        </p:sp>
        <p:sp>
          <p:nvSpPr>
            <p:cNvPr id="22656" name="Freeform 280"/>
            <p:cNvSpPr>
              <a:spLocks noEditPoints="1"/>
            </p:cNvSpPr>
            <p:nvPr/>
          </p:nvSpPr>
          <p:spPr bwMode="white">
            <a:xfrm flipH="1">
              <a:off x="476" y="3767"/>
              <a:ext cx="12" cy="17"/>
            </a:xfrm>
            <a:custGeom>
              <a:avLst/>
              <a:gdLst>
                <a:gd name="T0" fmla="*/ 3 w 22"/>
                <a:gd name="T1" fmla="*/ 0 h 31"/>
                <a:gd name="T2" fmla="*/ 3 w 22"/>
                <a:gd name="T3" fmla="*/ 0 h 31"/>
                <a:gd name="T4" fmla="*/ 2 w 22"/>
                <a:gd name="T5" fmla="*/ 0 h 31"/>
                <a:gd name="T6" fmla="*/ 1 w 22"/>
                <a:gd name="T7" fmla="*/ 1 h 31"/>
                <a:gd name="T8" fmla="*/ 0 w 22"/>
                <a:gd name="T9" fmla="*/ 2 h 31"/>
                <a:gd name="T10" fmla="*/ 0 w 22"/>
                <a:gd name="T11" fmla="*/ 3 h 31"/>
                <a:gd name="T12" fmla="*/ 0 w 22"/>
                <a:gd name="T13" fmla="*/ 7 h 31"/>
                <a:gd name="T14" fmla="*/ 0 w 22"/>
                <a:gd name="T15" fmla="*/ 7 h 31"/>
                <a:gd name="T16" fmla="*/ 0 w 22"/>
                <a:gd name="T17" fmla="*/ 8 h 31"/>
                <a:gd name="T18" fmla="*/ 1 w 22"/>
                <a:gd name="T19" fmla="*/ 8 h 31"/>
                <a:gd name="T20" fmla="*/ 2 w 22"/>
                <a:gd name="T21" fmla="*/ 9 h 31"/>
                <a:gd name="T22" fmla="*/ 3 w 22"/>
                <a:gd name="T23" fmla="*/ 9 h 31"/>
                <a:gd name="T24" fmla="*/ 3 w 22"/>
                <a:gd name="T25" fmla="*/ 9 h 31"/>
                <a:gd name="T26" fmla="*/ 4 w 22"/>
                <a:gd name="T27" fmla="*/ 9 h 31"/>
                <a:gd name="T28" fmla="*/ 5 w 22"/>
                <a:gd name="T29" fmla="*/ 8 h 31"/>
                <a:gd name="T30" fmla="*/ 6 w 22"/>
                <a:gd name="T31" fmla="*/ 8 h 31"/>
                <a:gd name="T32" fmla="*/ 7 w 22"/>
                <a:gd name="T33" fmla="*/ 7 h 31"/>
                <a:gd name="T34" fmla="*/ 7 w 22"/>
                <a:gd name="T35" fmla="*/ 3 h 31"/>
                <a:gd name="T36" fmla="*/ 7 w 22"/>
                <a:gd name="T37" fmla="*/ 3 h 31"/>
                <a:gd name="T38" fmla="*/ 6 w 22"/>
                <a:gd name="T39" fmla="*/ 2 h 31"/>
                <a:gd name="T40" fmla="*/ 5 w 22"/>
                <a:gd name="T41" fmla="*/ 1 h 31"/>
                <a:gd name="T42" fmla="*/ 4 w 22"/>
                <a:gd name="T43" fmla="*/ 0 h 31"/>
                <a:gd name="T44" fmla="*/ 3 w 22"/>
                <a:gd name="T45" fmla="*/ 0 h 31"/>
                <a:gd name="T46" fmla="*/ 3 w 22"/>
                <a:gd name="T47" fmla="*/ 0 h 31"/>
                <a:gd name="T48" fmla="*/ 1 w 22"/>
                <a:gd name="T49" fmla="*/ 7 h 31"/>
                <a:gd name="T50" fmla="*/ 1 w 22"/>
                <a:gd name="T51" fmla="*/ 3 h 31"/>
                <a:gd name="T52" fmla="*/ 1 w 22"/>
                <a:gd name="T53" fmla="*/ 3 h 31"/>
                <a:gd name="T54" fmla="*/ 1 w 22"/>
                <a:gd name="T55" fmla="*/ 2 h 31"/>
                <a:gd name="T56" fmla="*/ 1 w 22"/>
                <a:gd name="T57" fmla="*/ 1 h 31"/>
                <a:gd name="T58" fmla="*/ 2 w 22"/>
                <a:gd name="T59" fmla="*/ 1 h 31"/>
                <a:gd name="T60" fmla="*/ 3 w 22"/>
                <a:gd name="T61" fmla="*/ 1 h 31"/>
                <a:gd name="T62" fmla="*/ 3 w 22"/>
                <a:gd name="T63" fmla="*/ 1 h 31"/>
                <a:gd name="T64" fmla="*/ 4 w 22"/>
                <a:gd name="T65" fmla="*/ 1 h 31"/>
                <a:gd name="T66" fmla="*/ 5 w 22"/>
                <a:gd name="T67" fmla="*/ 1 h 31"/>
                <a:gd name="T68" fmla="*/ 5 w 22"/>
                <a:gd name="T69" fmla="*/ 2 h 31"/>
                <a:gd name="T70" fmla="*/ 5 w 22"/>
                <a:gd name="T71" fmla="*/ 3 h 31"/>
                <a:gd name="T72" fmla="*/ 5 w 22"/>
                <a:gd name="T73" fmla="*/ 7 h 31"/>
                <a:gd name="T74" fmla="*/ 5 w 22"/>
                <a:gd name="T75" fmla="*/ 7 h 31"/>
                <a:gd name="T76" fmla="*/ 5 w 22"/>
                <a:gd name="T77" fmla="*/ 7 h 31"/>
                <a:gd name="T78" fmla="*/ 5 w 22"/>
                <a:gd name="T79" fmla="*/ 8 h 31"/>
                <a:gd name="T80" fmla="*/ 4 w 22"/>
                <a:gd name="T81" fmla="*/ 8 h 31"/>
                <a:gd name="T82" fmla="*/ 3 w 22"/>
                <a:gd name="T83" fmla="*/ 9 h 31"/>
                <a:gd name="T84" fmla="*/ 3 w 22"/>
                <a:gd name="T85" fmla="*/ 9 h 31"/>
                <a:gd name="T86" fmla="*/ 2 w 22"/>
                <a:gd name="T87" fmla="*/ 8 h 31"/>
                <a:gd name="T88" fmla="*/ 1 w 22"/>
                <a:gd name="T89" fmla="*/ 8 h 31"/>
                <a:gd name="T90" fmla="*/ 1 w 22"/>
                <a:gd name="T91" fmla="*/ 7 h 31"/>
                <a:gd name="T92" fmla="*/ 1 w 22"/>
                <a:gd name="T93" fmla="*/ 7 h 31"/>
                <a:gd name="T94" fmla="*/ 1 w 22"/>
                <a:gd name="T95" fmla="*/ 7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
                <a:gd name="T145" fmla="*/ 0 h 31"/>
                <a:gd name="T146" fmla="*/ 22 w 22"/>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 h="31">
                  <a:moveTo>
                    <a:pt x="11" y="0"/>
                  </a:moveTo>
                  <a:lnTo>
                    <a:pt x="11" y="0"/>
                  </a:lnTo>
                  <a:lnTo>
                    <a:pt x="7" y="0"/>
                  </a:lnTo>
                  <a:lnTo>
                    <a:pt x="3" y="3"/>
                  </a:lnTo>
                  <a:lnTo>
                    <a:pt x="0" y="5"/>
                  </a:lnTo>
                  <a:lnTo>
                    <a:pt x="0" y="9"/>
                  </a:lnTo>
                  <a:lnTo>
                    <a:pt x="0" y="21"/>
                  </a:lnTo>
                  <a:lnTo>
                    <a:pt x="0" y="25"/>
                  </a:lnTo>
                  <a:lnTo>
                    <a:pt x="3" y="28"/>
                  </a:lnTo>
                  <a:lnTo>
                    <a:pt x="7" y="31"/>
                  </a:lnTo>
                  <a:lnTo>
                    <a:pt x="11" y="31"/>
                  </a:lnTo>
                  <a:lnTo>
                    <a:pt x="15" y="31"/>
                  </a:lnTo>
                  <a:lnTo>
                    <a:pt x="19" y="28"/>
                  </a:lnTo>
                  <a:lnTo>
                    <a:pt x="20" y="25"/>
                  </a:lnTo>
                  <a:lnTo>
                    <a:pt x="22" y="21"/>
                  </a:lnTo>
                  <a:lnTo>
                    <a:pt x="22" y="9"/>
                  </a:lnTo>
                  <a:lnTo>
                    <a:pt x="20" y="5"/>
                  </a:lnTo>
                  <a:lnTo>
                    <a:pt x="19" y="3"/>
                  </a:lnTo>
                  <a:lnTo>
                    <a:pt x="15" y="0"/>
                  </a:lnTo>
                  <a:lnTo>
                    <a:pt x="11" y="0"/>
                  </a:lnTo>
                  <a:close/>
                  <a:moveTo>
                    <a:pt x="1" y="21"/>
                  </a:moveTo>
                  <a:lnTo>
                    <a:pt x="1" y="9"/>
                  </a:lnTo>
                  <a:lnTo>
                    <a:pt x="3" y="7"/>
                  </a:lnTo>
                  <a:lnTo>
                    <a:pt x="4" y="4"/>
                  </a:lnTo>
                  <a:lnTo>
                    <a:pt x="7" y="3"/>
                  </a:lnTo>
                  <a:lnTo>
                    <a:pt x="11" y="3"/>
                  </a:lnTo>
                  <a:lnTo>
                    <a:pt x="13" y="3"/>
                  </a:lnTo>
                  <a:lnTo>
                    <a:pt x="16" y="4"/>
                  </a:lnTo>
                  <a:lnTo>
                    <a:pt x="19" y="7"/>
                  </a:lnTo>
                  <a:lnTo>
                    <a:pt x="19" y="9"/>
                  </a:lnTo>
                  <a:lnTo>
                    <a:pt x="19" y="21"/>
                  </a:lnTo>
                  <a:lnTo>
                    <a:pt x="19" y="24"/>
                  </a:lnTo>
                  <a:lnTo>
                    <a:pt x="16" y="27"/>
                  </a:lnTo>
                  <a:lnTo>
                    <a:pt x="13" y="28"/>
                  </a:lnTo>
                  <a:lnTo>
                    <a:pt x="11" y="29"/>
                  </a:lnTo>
                  <a:lnTo>
                    <a:pt x="7" y="28"/>
                  </a:lnTo>
                  <a:lnTo>
                    <a:pt x="4" y="27"/>
                  </a:lnTo>
                  <a:lnTo>
                    <a:pt x="3" y="24"/>
                  </a:lnTo>
                  <a:lnTo>
                    <a:pt x="1" y="21"/>
                  </a:lnTo>
                  <a:close/>
                </a:path>
              </a:pathLst>
            </a:custGeom>
            <a:solidFill>
              <a:srgbClr val="CCCCCC"/>
            </a:solidFill>
            <a:ln w="9525">
              <a:noFill/>
              <a:round/>
              <a:headEnd/>
              <a:tailEnd/>
            </a:ln>
          </p:spPr>
          <p:txBody>
            <a:bodyPr/>
            <a:lstStyle/>
            <a:p>
              <a:endParaRPr lang="fr-FR"/>
            </a:p>
          </p:txBody>
        </p:sp>
        <p:sp>
          <p:nvSpPr>
            <p:cNvPr id="22657" name="Freeform 281"/>
            <p:cNvSpPr>
              <a:spLocks/>
            </p:cNvSpPr>
            <p:nvPr/>
          </p:nvSpPr>
          <p:spPr bwMode="white">
            <a:xfrm flipH="1">
              <a:off x="444" y="3750"/>
              <a:ext cx="7" cy="13"/>
            </a:xfrm>
            <a:custGeom>
              <a:avLst/>
              <a:gdLst>
                <a:gd name="T0" fmla="*/ 2 w 12"/>
                <a:gd name="T1" fmla="*/ 0 h 22"/>
                <a:gd name="T2" fmla="*/ 2 w 12"/>
                <a:gd name="T3" fmla="*/ 0 h 22"/>
                <a:gd name="T4" fmla="*/ 2 w 12"/>
                <a:gd name="T5" fmla="*/ 0 h 22"/>
                <a:gd name="T6" fmla="*/ 3 w 12"/>
                <a:gd name="T7" fmla="*/ 0 h 22"/>
                <a:gd name="T8" fmla="*/ 4 w 12"/>
                <a:gd name="T9" fmla="*/ 0 h 22"/>
                <a:gd name="T10" fmla="*/ 4 w 12"/>
                <a:gd name="T11" fmla="*/ 1 h 22"/>
                <a:gd name="T12" fmla="*/ 4 w 12"/>
                <a:gd name="T13" fmla="*/ 1 h 22"/>
                <a:gd name="T14" fmla="*/ 4 w 12"/>
                <a:gd name="T15" fmla="*/ 5 h 22"/>
                <a:gd name="T16" fmla="*/ 4 w 12"/>
                <a:gd name="T17" fmla="*/ 5 h 22"/>
                <a:gd name="T18" fmla="*/ 4 w 12"/>
                <a:gd name="T19" fmla="*/ 7 h 22"/>
                <a:gd name="T20" fmla="*/ 3 w 12"/>
                <a:gd name="T21" fmla="*/ 7 h 22"/>
                <a:gd name="T22" fmla="*/ 2 w 12"/>
                <a:gd name="T23" fmla="*/ 8 h 22"/>
                <a:gd name="T24" fmla="*/ 2 w 12"/>
                <a:gd name="T25" fmla="*/ 8 h 22"/>
                <a:gd name="T26" fmla="*/ 2 w 12"/>
                <a:gd name="T27" fmla="*/ 8 h 22"/>
                <a:gd name="T28" fmla="*/ 1 w 12"/>
                <a:gd name="T29" fmla="*/ 8 h 22"/>
                <a:gd name="T30" fmla="*/ 1 w 12"/>
                <a:gd name="T31" fmla="*/ 7 h 22"/>
                <a:gd name="T32" fmla="*/ 1 w 12"/>
                <a:gd name="T33" fmla="*/ 7 h 22"/>
                <a:gd name="T34" fmla="*/ 0 w 12"/>
                <a:gd name="T35" fmla="*/ 7 h 22"/>
                <a:gd name="T36" fmla="*/ 0 w 12"/>
                <a:gd name="T37" fmla="*/ 2 h 22"/>
                <a:gd name="T38" fmla="*/ 0 w 12"/>
                <a:gd name="T39" fmla="*/ 2 h 22"/>
                <a:gd name="T40" fmla="*/ 1 w 12"/>
                <a:gd name="T41" fmla="*/ 1 h 22"/>
                <a:gd name="T42" fmla="*/ 1 w 12"/>
                <a:gd name="T43" fmla="*/ 0 h 22"/>
                <a:gd name="T44" fmla="*/ 2 w 12"/>
                <a:gd name="T45" fmla="*/ 0 h 22"/>
                <a:gd name="T46" fmla="*/ 2 w 12"/>
                <a:gd name="T47" fmla="*/ 0 h 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22"/>
                <a:gd name="T74" fmla="*/ 12 w 12"/>
                <a:gd name="T75" fmla="*/ 22 h 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22">
                  <a:moveTo>
                    <a:pt x="5" y="0"/>
                  </a:moveTo>
                  <a:lnTo>
                    <a:pt x="7" y="0"/>
                  </a:lnTo>
                  <a:lnTo>
                    <a:pt x="9" y="0"/>
                  </a:lnTo>
                  <a:lnTo>
                    <a:pt x="11" y="0"/>
                  </a:lnTo>
                  <a:lnTo>
                    <a:pt x="12" y="3"/>
                  </a:lnTo>
                  <a:lnTo>
                    <a:pt x="12" y="4"/>
                  </a:lnTo>
                  <a:lnTo>
                    <a:pt x="12" y="15"/>
                  </a:lnTo>
                  <a:lnTo>
                    <a:pt x="11" y="19"/>
                  </a:lnTo>
                  <a:lnTo>
                    <a:pt x="9" y="20"/>
                  </a:lnTo>
                  <a:lnTo>
                    <a:pt x="7" y="22"/>
                  </a:lnTo>
                  <a:lnTo>
                    <a:pt x="5" y="22"/>
                  </a:lnTo>
                  <a:lnTo>
                    <a:pt x="4" y="22"/>
                  </a:lnTo>
                  <a:lnTo>
                    <a:pt x="3" y="20"/>
                  </a:lnTo>
                  <a:lnTo>
                    <a:pt x="1" y="19"/>
                  </a:lnTo>
                  <a:lnTo>
                    <a:pt x="0" y="18"/>
                  </a:lnTo>
                  <a:lnTo>
                    <a:pt x="0" y="5"/>
                  </a:lnTo>
                  <a:lnTo>
                    <a:pt x="3" y="1"/>
                  </a:lnTo>
                  <a:lnTo>
                    <a:pt x="4" y="0"/>
                  </a:lnTo>
                  <a:lnTo>
                    <a:pt x="5" y="0"/>
                  </a:lnTo>
                  <a:close/>
                </a:path>
              </a:pathLst>
            </a:custGeom>
            <a:solidFill>
              <a:srgbClr val="FFFFFF"/>
            </a:solidFill>
            <a:ln w="9525">
              <a:noFill/>
              <a:round/>
              <a:headEnd/>
              <a:tailEnd/>
            </a:ln>
          </p:spPr>
          <p:txBody>
            <a:bodyPr/>
            <a:lstStyle/>
            <a:p>
              <a:endParaRPr lang="fr-FR"/>
            </a:p>
          </p:txBody>
        </p:sp>
        <p:sp>
          <p:nvSpPr>
            <p:cNvPr id="22658" name="Freeform 282"/>
            <p:cNvSpPr>
              <a:spLocks noEditPoints="1"/>
            </p:cNvSpPr>
            <p:nvPr/>
          </p:nvSpPr>
          <p:spPr bwMode="white">
            <a:xfrm flipH="1">
              <a:off x="443" y="3742"/>
              <a:ext cx="19" cy="22"/>
            </a:xfrm>
            <a:custGeom>
              <a:avLst/>
              <a:gdLst>
                <a:gd name="T0" fmla="*/ 9 w 32"/>
                <a:gd name="T1" fmla="*/ 4 h 36"/>
                <a:gd name="T2" fmla="*/ 8 w 32"/>
                <a:gd name="T3" fmla="*/ 4 h 36"/>
                <a:gd name="T4" fmla="*/ 8 w 32"/>
                <a:gd name="T5" fmla="*/ 4 h 36"/>
                <a:gd name="T6" fmla="*/ 8 w 32"/>
                <a:gd name="T7" fmla="*/ 5 h 36"/>
                <a:gd name="T8" fmla="*/ 7 w 32"/>
                <a:gd name="T9" fmla="*/ 6 h 36"/>
                <a:gd name="T10" fmla="*/ 7 w 32"/>
                <a:gd name="T11" fmla="*/ 6 h 36"/>
                <a:gd name="T12" fmla="*/ 7 w 32"/>
                <a:gd name="T13" fmla="*/ 7 h 36"/>
                <a:gd name="T14" fmla="*/ 7 w 32"/>
                <a:gd name="T15" fmla="*/ 12 h 36"/>
                <a:gd name="T16" fmla="*/ 7 w 32"/>
                <a:gd name="T17" fmla="*/ 12 h 36"/>
                <a:gd name="T18" fmla="*/ 7 w 32"/>
                <a:gd name="T19" fmla="*/ 12 h 36"/>
                <a:gd name="T20" fmla="*/ 7 w 32"/>
                <a:gd name="T21" fmla="*/ 13 h 36"/>
                <a:gd name="T22" fmla="*/ 7 w 32"/>
                <a:gd name="T23" fmla="*/ 13 h 36"/>
                <a:gd name="T24" fmla="*/ 8 w 32"/>
                <a:gd name="T25" fmla="*/ 13 h 36"/>
                <a:gd name="T26" fmla="*/ 8 w 32"/>
                <a:gd name="T27" fmla="*/ 13 h 36"/>
                <a:gd name="T28" fmla="*/ 9 w 32"/>
                <a:gd name="T29" fmla="*/ 13 h 36"/>
                <a:gd name="T30" fmla="*/ 9 w 32"/>
                <a:gd name="T31" fmla="*/ 13 h 36"/>
                <a:gd name="T32" fmla="*/ 10 w 32"/>
                <a:gd name="T33" fmla="*/ 13 h 36"/>
                <a:gd name="T34" fmla="*/ 11 w 32"/>
                <a:gd name="T35" fmla="*/ 12 h 36"/>
                <a:gd name="T36" fmla="*/ 11 w 32"/>
                <a:gd name="T37" fmla="*/ 12 h 36"/>
                <a:gd name="T38" fmla="*/ 11 w 32"/>
                <a:gd name="T39" fmla="*/ 10 h 36"/>
                <a:gd name="T40" fmla="*/ 11 w 32"/>
                <a:gd name="T41" fmla="*/ 6 h 36"/>
                <a:gd name="T42" fmla="*/ 11 w 32"/>
                <a:gd name="T43" fmla="*/ 6 h 36"/>
                <a:gd name="T44" fmla="*/ 11 w 32"/>
                <a:gd name="T45" fmla="*/ 6 h 36"/>
                <a:gd name="T46" fmla="*/ 11 w 32"/>
                <a:gd name="T47" fmla="*/ 5 h 36"/>
                <a:gd name="T48" fmla="*/ 11 w 32"/>
                <a:gd name="T49" fmla="*/ 5 h 36"/>
                <a:gd name="T50" fmla="*/ 10 w 32"/>
                <a:gd name="T51" fmla="*/ 4 h 36"/>
                <a:gd name="T52" fmla="*/ 9 w 32"/>
                <a:gd name="T53" fmla="*/ 4 h 36"/>
                <a:gd name="T54" fmla="*/ 9 w 32"/>
                <a:gd name="T55" fmla="*/ 4 h 36"/>
                <a:gd name="T56" fmla="*/ 8 w 32"/>
                <a:gd name="T57" fmla="*/ 12 h 36"/>
                <a:gd name="T58" fmla="*/ 8 w 32"/>
                <a:gd name="T59" fmla="*/ 12 h 36"/>
                <a:gd name="T60" fmla="*/ 7 w 32"/>
                <a:gd name="T61" fmla="*/ 12 h 36"/>
                <a:gd name="T62" fmla="*/ 7 w 32"/>
                <a:gd name="T63" fmla="*/ 7 h 36"/>
                <a:gd name="T64" fmla="*/ 7 w 32"/>
                <a:gd name="T65" fmla="*/ 7 h 36"/>
                <a:gd name="T66" fmla="*/ 8 w 32"/>
                <a:gd name="T67" fmla="*/ 6 h 36"/>
                <a:gd name="T68" fmla="*/ 8 w 32"/>
                <a:gd name="T69" fmla="*/ 5 h 36"/>
                <a:gd name="T70" fmla="*/ 9 w 32"/>
                <a:gd name="T71" fmla="*/ 5 h 36"/>
                <a:gd name="T72" fmla="*/ 9 w 32"/>
                <a:gd name="T73" fmla="*/ 5 h 36"/>
                <a:gd name="T74" fmla="*/ 11 w 32"/>
                <a:gd name="T75" fmla="*/ 6 h 36"/>
                <a:gd name="T76" fmla="*/ 11 w 32"/>
                <a:gd name="T77" fmla="*/ 6 h 36"/>
                <a:gd name="T78" fmla="*/ 11 w 32"/>
                <a:gd name="T79" fmla="*/ 6 h 36"/>
                <a:gd name="T80" fmla="*/ 11 w 32"/>
                <a:gd name="T81" fmla="*/ 10 h 36"/>
                <a:gd name="T82" fmla="*/ 11 w 32"/>
                <a:gd name="T83" fmla="*/ 10 h 36"/>
                <a:gd name="T84" fmla="*/ 11 w 32"/>
                <a:gd name="T85" fmla="*/ 12 h 36"/>
                <a:gd name="T86" fmla="*/ 9 w 32"/>
                <a:gd name="T87" fmla="*/ 13 h 36"/>
                <a:gd name="T88" fmla="*/ 8 w 32"/>
                <a:gd name="T89" fmla="*/ 13 h 36"/>
                <a:gd name="T90" fmla="*/ 8 w 32"/>
                <a:gd name="T91" fmla="*/ 13 h 36"/>
                <a:gd name="T92" fmla="*/ 8 w 32"/>
                <a:gd name="T93" fmla="*/ 12 h 36"/>
                <a:gd name="T94" fmla="*/ 8 w 32"/>
                <a:gd name="T95" fmla="*/ 12 h 36"/>
                <a:gd name="T96" fmla="*/ 0 w 32"/>
                <a:gd name="T97" fmla="*/ 0 h 36"/>
                <a:gd name="T98" fmla="*/ 0 w 32"/>
                <a:gd name="T99" fmla="*/ 0 h 36"/>
                <a:gd name="T100" fmla="*/ 0 w 32"/>
                <a:gd name="T101" fmla="*/ 0 h 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
                <a:gd name="T154" fmla="*/ 0 h 36"/>
                <a:gd name="T155" fmla="*/ 32 w 32"/>
                <a:gd name="T156" fmla="*/ 36 h 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 h="36">
                  <a:moveTo>
                    <a:pt x="26" y="12"/>
                  </a:moveTo>
                  <a:lnTo>
                    <a:pt x="24" y="12"/>
                  </a:lnTo>
                  <a:lnTo>
                    <a:pt x="23" y="13"/>
                  </a:lnTo>
                  <a:lnTo>
                    <a:pt x="20" y="14"/>
                  </a:lnTo>
                  <a:lnTo>
                    <a:pt x="19" y="17"/>
                  </a:lnTo>
                  <a:lnTo>
                    <a:pt x="19" y="18"/>
                  </a:lnTo>
                  <a:lnTo>
                    <a:pt x="19" y="31"/>
                  </a:lnTo>
                  <a:lnTo>
                    <a:pt x="19" y="32"/>
                  </a:lnTo>
                  <a:lnTo>
                    <a:pt x="20" y="35"/>
                  </a:lnTo>
                  <a:lnTo>
                    <a:pt x="23" y="36"/>
                  </a:lnTo>
                  <a:lnTo>
                    <a:pt x="24" y="36"/>
                  </a:lnTo>
                  <a:lnTo>
                    <a:pt x="26" y="36"/>
                  </a:lnTo>
                  <a:lnTo>
                    <a:pt x="28" y="35"/>
                  </a:lnTo>
                  <a:lnTo>
                    <a:pt x="30" y="33"/>
                  </a:lnTo>
                  <a:lnTo>
                    <a:pt x="31" y="31"/>
                  </a:lnTo>
                  <a:lnTo>
                    <a:pt x="32" y="28"/>
                  </a:lnTo>
                  <a:lnTo>
                    <a:pt x="32" y="17"/>
                  </a:lnTo>
                  <a:lnTo>
                    <a:pt x="31" y="14"/>
                  </a:lnTo>
                  <a:lnTo>
                    <a:pt x="30" y="13"/>
                  </a:lnTo>
                  <a:lnTo>
                    <a:pt x="28" y="12"/>
                  </a:lnTo>
                  <a:lnTo>
                    <a:pt x="26" y="12"/>
                  </a:lnTo>
                  <a:close/>
                  <a:moveTo>
                    <a:pt x="22" y="33"/>
                  </a:moveTo>
                  <a:lnTo>
                    <a:pt x="22" y="33"/>
                  </a:lnTo>
                  <a:lnTo>
                    <a:pt x="20" y="31"/>
                  </a:lnTo>
                  <a:lnTo>
                    <a:pt x="20" y="18"/>
                  </a:lnTo>
                  <a:lnTo>
                    <a:pt x="22" y="16"/>
                  </a:lnTo>
                  <a:lnTo>
                    <a:pt x="24" y="13"/>
                  </a:lnTo>
                  <a:lnTo>
                    <a:pt x="26" y="13"/>
                  </a:lnTo>
                  <a:lnTo>
                    <a:pt x="30" y="14"/>
                  </a:lnTo>
                  <a:lnTo>
                    <a:pt x="31" y="17"/>
                  </a:lnTo>
                  <a:lnTo>
                    <a:pt x="31" y="28"/>
                  </a:lnTo>
                  <a:lnTo>
                    <a:pt x="30" y="32"/>
                  </a:lnTo>
                  <a:lnTo>
                    <a:pt x="26" y="35"/>
                  </a:lnTo>
                  <a:lnTo>
                    <a:pt x="24" y="35"/>
                  </a:lnTo>
                  <a:lnTo>
                    <a:pt x="22" y="33"/>
                  </a:lnTo>
                  <a:close/>
                  <a:moveTo>
                    <a:pt x="0" y="0"/>
                  </a:moveTo>
                  <a:lnTo>
                    <a:pt x="0" y="0"/>
                  </a:lnTo>
                  <a:close/>
                </a:path>
              </a:pathLst>
            </a:custGeom>
            <a:solidFill>
              <a:srgbClr val="CCCCCC"/>
            </a:solidFill>
            <a:ln w="9525">
              <a:noFill/>
              <a:round/>
              <a:headEnd/>
              <a:tailEnd/>
            </a:ln>
          </p:spPr>
          <p:txBody>
            <a:bodyPr/>
            <a:lstStyle/>
            <a:p>
              <a:endParaRPr lang="fr-FR"/>
            </a:p>
          </p:txBody>
        </p:sp>
        <p:sp>
          <p:nvSpPr>
            <p:cNvPr id="22659" name="Freeform 283"/>
            <p:cNvSpPr>
              <a:spLocks/>
            </p:cNvSpPr>
            <p:nvPr/>
          </p:nvSpPr>
          <p:spPr bwMode="white">
            <a:xfrm flipH="1">
              <a:off x="450" y="3756"/>
              <a:ext cx="8" cy="14"/>
            </a:xfrm>
            <a:custGeom>
              <a:avLst/>
              <a:gdLst>
                <a:gd name="T0" fmla="*/ 2 w 13"/>
                <a:gd name="T1" fmla="*/ 0 h 26"/>
                <a:gd name="T2" fmla="*/ 2 w 13"/>
                <a:gd name="T3" fmla="*/ 0 h 26"/>
                <a:gd name="T4" fmla="*/ 2 w 13"/>
                <a:gd name="T5" fmla="*/ 0 h 26"/>
                <a:gd name="T6" fmla="*/ 4 w 13"/>
                <a:gd name="T7" fmla="*/ 0 h 26"/>
                <a:gd name="T8" fmla="*/ 4 w 13"/>
                <a:gd name="T9" fmla="*/ 1 h 26"/>
                <a:gd name="T10" fmla="*/ 5 w 13"/>
                <a:gd name="T11" fmla="*/ 1 h 26"/>
                <a:gd name="T12" fmla="*/ 5 w 13"/>
                <a:gd name="T13" fmla="*/ 2 h 26"/>
                <a:gd name="T14" fmla="*/ 5 w 13"/>
                <a:gd name="T15" fmla="*/ 5 h 26"/>
                <a:gd name="T16" fmla="*/ 5 w 13"/>
                <a:gd name="T17" fmla="*/ 5 h 26"/>
                <a:gd name="T18" fmla="*/ 5 w 13"/>
                <a:gd name="T19" fmla="*/ 6 h 26"/>
                <a:gd name="T20" fmla="*/ 4 w 13"/>
                <a:gd name="T21" fmla="*/ 6 h 26"/>
                <a:gd name="T22" fmla="*/ 4 w 13"/>
                <a:gd name="T23" fmla="*/ 8 h 26"/>
                <a:gd name="T24" fmla="*/ 2 w 13"/>
                <a:gd name="T25" fmla="*/ 8 h 26"/>
                <a:gd name="T26" fmla="*/ 2 w 13"/>
                <a:gd name="T27" fmla="*/ 8 h 26"/>
                <a:gd name="T28" fmla="*/ 2 w 13"/>
                <a:gd name="T29" fmla="*/ 8 h 26"/>
                <a:gd name="T30" fmla="*/ 1 w 13"/>
                <a:gd name="T31" fmla="*/ 8 h 26"/>
                <a:gd name="T32" fmla="*/ 1 w 13"/>
                <a:gd name="T33" fmla="*/ 7 h 26"/>
                <a:gd name="T34" fmla="*/ 0 w 13"/>
                <a:gd name="T35" fmla="*/ 6 h 26"/>
                <a:gd name="T36" fmla="*/ 0 w 13"/>
                <a:gd name="T37" fmla="*/ 6 h 26"/>
                <a:gd name="T38" fmla="*/ 0 w 13"/>
                <a:gd name="T39" fmla="*/ 2 h 26"/>
                <a:gd name="T40" fmla="*/ 0 w 13"/>
                <a:gd name="T41" fmla="*/ 2 h 26"/>
                <a:gd name="T42" fmla="*/ 0 w 13"/>
                <a:gd name="T43" fmla="*/ 2 h 26"/>
                <a:gd name="T44" fmla="*/ 1 w 13"/>
                <a:gd name="T45" fmla="*/ 1 h 26"/>
                <a:gd name="T46" fmla="*/ 1 w 13"/>
                <a:gd name="T47" fmla="*/ 1 h 26"/>
                <a:gd name="T48" fmla="*/ 2 w 13"/>
                <a:gd name="T49" fmla="*/ 0 h 26"/>
                <a:gd name="T50" fmla="*/ 2 w 13"/>
                <a:gd name="T51" fmla="*/ 0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6"/>
                <a:gd name="T80" fmla="*/ 13 w 13"/>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6">
                  <a:moveTo>
                    <a:pt x="5" y="0"/>
                  </a:moveTo>
                  <a:lnTo>
                    <a:pt x="7" y="0"/>
                  </a:lnTo>
                  <a:lnTo>
                    <a:pt x="9" y="0"/>
                  </a:lnTo>
                  <a:lnTo>
                    <a:pt x="12" y="1"/>
                  </a:lnTo>
                  <a:lnTo>
                    <a:pt x="13" y="3"/>
                  </a:lnTo>
                  <a:lnTo>
                    <a:pt x="13" y="6"/>
                  </a:lnTo>
                  <a:lnTo>
                    <a:pt x="13" y="19"/>
                  </a:lnTo>
                  <a:lnTo>
                    <a:pt x="13" y="22"/>
                  </a:lnTo>
                  <a:lnTo>
                    <a:pt x="12" y="23"/>
                  </a:lnTo>
                  <a:lnTo>
                    <a:pt x="9" y="26"/>
                  </a:lnTo>
                  <a:lnTo>
                    <a:pt x="7" y="26"/>
                  </a:lnTo>
                  <a:lnTo>
                    <a:pt x="5" y="26"/>
                  </a:lnTo>
                  <a:lnTo>
                    <a:pt x="4" y="26"/>
                  </a:lnTo>
                  <a:lnTo>
                    <a:pt x="1" y="24"/>
                  </a:lnTo>
                  <a:lnTo>
                    <a:pt x="0" y="23"/>
                  </a:lnTo>
                  <a:lnTo>
                    <a:pt x="0" y="20"/>
                  </a:lnTo>
                  <a:lnTo>
                    <a:pt x="0" y="8"/>
                  </a:lnTo>
                  <a:lnTo>
                    <a:pt x="0" y="6"/>
                  </a:lnTo>
                  <a:lnTo>
                    <a:pt x="1" y="3"/>
                  </a:lnTo>
                  <a:lnTo>
                    <a:pt x="4" y="1"/>
                  </a:lnTo>
                  <a:lnTo>
                    <a:pt x="5" y="0"/>
                  </a:lnTo>
                  <a:close/>
                </a:path>
              </a:pathLst>
            </a:custGeom>
            <a:solidFill>
              <a:srgbClr val="FFFFFF"/>
            </a:solidFill>
            <a:ln w="9525">
              <a:noFill/>
              <a:round/>
              <a:headEnd/>
              <a:tailEnd/>
            </a:ln>
          </p:spPr>
          <p:txBody>
            <a:bodyPr/>
            <a:lstStyle/>
            <a:p>
              <a:endParaRPr lang="fr-FR"/>
            </a:p>
          </p:txBody>
        </p:sp>
        <p:sp>
          <p:nvSpPr>
            <p:cNvPr id="22660" name="Freeform 284"/>
            <p:cNvSpPr>
              <a:spLocks noEditPoints="1"/>
            </p:cNvSpPr>
            <p:nvPr/>
          </p:nvSpPr>
          <p:spPr bwMode="white">
            <a:xfrm flipH="1">
              <a:off x="450" y="3755"/>
              <a:ext cx="10" cy="16"/>
            </a:xfrm>
            <a:custGeom>
              <a:avLst/>
              <a:gdLst>
                <a:gd name="T0" fmla="*/ 3 w 16"/>
                <a:gd name="T1" fmla="*/ 0 h 28"/>
                <a:gd name="T2" fmla="*/ 3 w 16"/>
                <a:gd name="T3" fmla="*/ 0 h 28"/>
                <a:gd name="T4" fmla="*/ 3 w 16"/>
                <a:gd name="T5" fmla="*/ 0 h 28"/>
                <a:gd name="T6" fmla="*/ 2 w 16"/>
                <a:gd name="T7" fmla="*/ 1 h 28"/>
                <a:gd name="T8" fmla="*/ 1 w 16"/>
                <a:gd name="T9" fmla="*/ 1 h 28"/>
                <a:gd name="T10" fmla="*/ 1 w 16"/>
                <a:gd name="T11" fmla="*/ 2 h 28"/>
                <a:gd name="T12" fmla="*/ 0 w 16"/>
                <a:gd name="T13" fmla="*/ 3 h 28"/>
                <a:gd name="T14" fmla="*/ 0 w 16"/>
                <a:gd name="T15" fmla="*/ 7 h 28"/>
                <a:gd name="T16" fmla="*/ 0 w 16"/>
                <a:gd name="T17" fmla="*/ 7 h 28"/>
                <a:gd name="T18" fmla="*/ 1 w 16"/>
                <a:gd name="T19" fmla="*/ 8 h 28"/>
                <a:gd name="T20" fmla="*/ 1 w 16"/>
                <a:gd name="T21" fmla="*/ 9 h 28"/>
                <a:gd name="T22" fmla="*/ 1 w 16"/>
                <a:gd name="T23" fmla="*/ 9 h 28"/>
                <a:gd name="T24" fmla="*/ 2 w 16"/>
                <a:gd name="T25" fmla="*/ 9 h 28"/>
                <a:gd name="T26" fmla="*/ 3 w 16"/>
                <a:gd name="T27" fmla="*/ 9 h 28"/>
                <a:gd name="T28" fmla="*/ 4 w 16"/>
                <a:gd name="T29" fmla="*/ 9 h 28"/>
                <a:gd name="T30" fmla="*/ 4 w 16"/>
                <a:gd name="T31" fmla="*/ 9 h 28"/>
                <a:gd name="T32" fmla="*/ 4 w 16"/>
                <a:gd name="T33" fmla="*/ 9 h 28"/>
                <a:gd name="T34" fmla="*/ 5 w 16"/>
                <a:gd name="T35" fmla="*/ 8 h 28"/>
                <a:gd name="T36" fmla="*/ 6 w 16"/>
                <a:gd name="T37" fmla="*/ 7 h 28"/>
                <a:gd name="T38" fmla="*/ 6 w 16"/>
                <a:gd name="T39" fmla="*/ 6 h 28"/>
                <a:gd name="T40" fmla="*/ 6 w 16"/>
                <a:gd name="T41" fmla="*/ 2 h 28"/>
                <a:gd name="T42" fmla="*/ 6 w 16"/>
                <a:gd name="T43" fmla="*/ 2 h 28"/>
                <a:gd name="T44" fmla="*/ 6 w 16"/>
                <a:gd name="T45" fmla="*/ 1 h 28"/>
                <a:gd name="T46" fmla="*/ 5 w 16"/>
                <a:gd name="T47" fmla="*/ 1 h 28"/>
                <a:gd name="T48" fmla="*/ 5 w 16"/>
                <a:gd name="T49" fmla="*/ 1 h 28"/>
                <a:gd name="T50" fmla="*/ 4 w 16"/>
                <a:gd name="T51" fmla="*/ 0 h 28"/>
                <a:gd name="T52" fmla="*/ 3 w 16"/>
                <a:gd name="T53" fmla="*/ 0 h 28"/>
                <a:gd name="T54" fmla="*/ 3 w 16"/>
                <a:gd name="T55" fmla="*/ 0 h 28"/>
                <a:gd name="T56" fmla="*/ 4 w 16"/>
                <a:gd name="T57" fmla="*/ 1 h 28"/>
                <a:gd name="T58" fmla="*/ 4 w 16"/>
                <a:gd name="T59" fmla="*/ 1 h 28"/>
                <a:gd name="T60" fmla="*/ 4 w 16"/>
                <a:gd name="T61" fmla="*/ 1 h 28"/>
                <a:gd name="T62" fmla="*/ 4 w 16"/>
                <a:gd name="T63" fmla="*/ 1 h 28"/>
                <a:gd name="T64" fmla="*/ 5 w 16"/>
                <a:gd name="T65" fmla="*/ 1 h 28"/>
                <a:gd name="T66" fmla="*/ 5 w 16"/>
                <a:gd name="T67" fmla="*/ 2 h 28"/>
                <a:gd name="T68" fmla="*/ 5 w 16"/>
                <a:gd name="T69" fmla="*/ 6 h 28"/>
                <a:gd name="T70" fmla="*/ 5 w 16"/>
                <a:gd name="T71" fmla="*/ 6 h 28"/>
                <a:gd name="T72" fmla="*/ 4 w 16"/>
                <a:gd name="T73" fmla="*/ 8 h 28"/>
                <a:gd name="T74" fmla="*/ 4 w 16"/>
                <a:gd name="T75" fmla="*/ 8 h 28"/>
                <a:gd name="T76" fmla="*/ 3 w 16"/>
                <a:gd name="T77" fmla="*/ 8 h 28"/>
                <a:gd name="T78" fmla="*/ 3 w 16"/>
                <a:gd name="T79" fmla="*/ 9 h 28"/>
                <a:gd name="T80" fmla="*/ 3 w 16"/>
                <a:gd name="T81" fmla="*/ 9 h 28"/>
                <a:gd name="T82" fmla="*/ 2 w 16"/>
                <a:gd name="T83" fmla="*/ 8 h 28"/>
                <a:gd name="T84" fmla="*/ 2 w 16"/>
                <a:gd name="T85" fmla="*/ 8 h 28"/>
                <a:gd name="T86" fmla="*/ 1 w 16"/>
                <a:gd name="T87" fmla="*/ 8 h 28"/>
                <a:gd name="T88" fmla="*/ 1 w 16"/>
                <a:gd name="T89" fmla="*/ 7 h 28"/>
                <a:gd name="T90" fmla="*/ 1 w 16"/>
                <a:gd name="T91" fmla="*/ 3 h 28"/>
                <a:gd name="T92" fmla="*/ 1 w 16"/>
                <a:gd name="T93" fmla="*/ 3 h 28"/>
                <a:gd name="T94" fmla="*/ 2 w 16"/>
                <a:gd name="T95" fmla="*/ 2 h 28"/>
                <a:gd name="T96" fmla="*/ 2 w 16"/>
                <a:gd name="T97" fmla="*/ 1 h 28"/>
                <a:gd name="T98" fmla="*/ 3 w 16"/>
                <a:gd name="T99" fmla="*/ 1 h 28"/>
                <a:gd name="T100" fmla="*/ 3 w 16"/>
                <a:gd name="T101" fmla="*/ 1 h 28"/>
                <a:gd name="T102" fmla="*/ 4 w 16"/>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
                <a:gd name="T157" fmla="*/ 0 h 28"/>
                <a:gd name="T158" fmla="*/ 16 w 16"/>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 h="28">
                  <a:moveTo>
                    <a:pt x="8" y="0"/>
                  </a:moveTo>
                  <a:lnTo>
                    <a:pt x="6" y="0"/>
                  </a:lnTo>
                  <a:lnTo>
                    <a:pt x="4" y="1"/>
                  </a:lnTo>
                  <a:lnTo>
                    <a:pt x="2" y="4"/>
                  </a:lnTo>
                  <a:lnTo>
                    <a:pt x="1" y="7"/>
                  </a:lnTo>
                  <a:lnTo>
                    <a:pt x="0" y="9"/>
                  </a:lnTo>
                  <a:lnTo>
                    <a:pt x="0" y="21"/>
                  </a:lnTo>
                  <a:lnTo>
                    <a:pt x="1" y="24"/>
                  </a:lnTo>
                  <a:lnTo>
                    <a:pt x="2" y="27"/>
                  </a:lnTo>
                  <a:lnTo>
                    <a:pt x="4" y="28"/>
                  </a:lnTo>
                  <a:lnTo>
                    <a:pt x="6" y="28"/>
                  </a:lnTo>
                  <a:lnTo>
                    <a:pt x="9" y="28"/>
                  </a:lnTo>
                  <a:lnTo>
                    <a:pt x="12" y="27"/>
                  </a:lnTo>
                  <a:lnTo>
                    <a:pt x="13" y="25"/>
                  </a:lnTo>
                  <a:lnTo>
                    <a:pt x="14" y="23"/>
                  </a:lnTo>
                  <a:lnTo>
                    <a:pt x="16" y="20"/>
                  </a:lnTo>
                  <a:lnTo>
                    <a:pt x="16" y="7"/>
                  </a:lnTo>
                  <a:lnTo>
                    <a:pt x="14" y="4"/>
                  </a:lnTo>
                  <a:lnTo>
                    <a:pt x="13" y="1"/>
                  </a:lnTo>
                  <a:lnTo>
                    <a:pt x="10" y="0"/>
                  </a:lnTo>
                  <a:lnTo>
                    <a:pt x="8" y="0"/>
                  </a:lnTo>
                  <a:close/>
                  <a:moveTo>
                    <a:pt x="9" y="2"/>
                  </a:moveTo>
                  <a:lnTo>
                    <a:pt x="9" y="2"/>
                  </a:lnTo>
                  <a:lnTo>
                    <a:pt x="12" y="2"/>
                  </a:lnTo>
                  <a:lnTo>
                    <a:pt x="13" y="4"/>
                  </a:lnTo>
                  <a:lnTo>
                    <a:pt x="13" y="7"/>
                  </a:lnTo>
                  <a:lnTo>
                    <a:pt x="13" y="20"/>
                  </a:lnTo>
                  <a:lnTo>
                    <a:pt x="12" y="24"/>
                  </a:lnTo>
                  <a:lnTo>
                    <a:pt x="10" y="25"/>
                  </a:lnTo>
                  <a:lnTo>
                    <a:pt x="8" y="25"/>
                  </a:lnTo>
                  <a:lnTo>
                    <a:pt x="6" y="27"/>
                  </a:lnTo>
                  <a:lnTo>
                    <a:pt x="4" y="25"/>
                  </a:lnTo>
                  <a:lnTo>
                    <a:pt x="2" y="24"/>
                  </a:lnTo>
                  <a:lnTo>
                    <a:pt x="2" y="21"/>
                  </a:lnTo>
                  <a:lnTo>
                    <a:pt x="2" y="9"/>
                  </a:lnTo>
                  <a:lnTo>
                    <a:pt x="4" y="5"/>
                  </a:lnTo>
                  <a:lnTo>
                    <a:pt x="5" y="2"/>
                  </a:lnTo>
                  <a:lnTo>
                    <a:pt x="6" y="2"/>
                  </a:lnTo>
                  <a:lnTo>
                    <a:pt x="9" y="2"/>
                  </a:lnTo>
                  <a:close/>
                </a:path>
              </a:pathLst>
            </a:custGeom>
            <a:solidFill>
              <a:srgbClr val="CCCCCC"/>
            </a:solidFill>
            <a:ln w="9525">
              <a:noFill/>
              <a:round/>
              <a:headEnd/>
              <a:tailEnd/>
            </a:ln>
          </p:spPr>
          <p:txBody>
            <a:bodyPr/>
            <a:lstStyle/>
            <a:p>
              <a:endParaRPr lang="fr-FR"/>
            </a:p>
          </p:txBody>
        </p:sp>
        <p:sp>
          <p:nvSpPr>
            <p:cNvPr id="22661" name="Freeform 285"/>
            <p:cNvSpPr>
              <a:spLocks/>
            </p:cNvSpPr>
            <p:nvPr/>
          </p:nvSpPr>
          <p:spPr bwMode="white">
            <a:xfrm flipH="1">
              <a:off x="458" y="3761"/>
              <a:ext cx="8" cy="15"/>
            </a:xfrm>
            <a:custGeom>
              <a:avLst/>
              <a:gdLst>
                <a:gd name="T0" fmla="*/ 2 w 13"/>
                <a:gd name="T1" fmla="*/ 0 h 25"/>
                <a:gd name="T2" fmla="*/ 2 w 13"/>
                <a:gd name="T3" fmla="*/ 0 h 25"/>
                <a:gd name="T4" fmla="*/ 2 w 13"/>
                <a:gd name="T5" fmla="*/ 0 h 25"/>
                <a:gd name="T6" fmla="*/ 4 w 13"/>
                <a:gd name="T7" fmla="*/ 0 h 25"/>
                <a:gd name="T8" fmla="*/ 4 w 13"/>
                <a:gd name="T9" fmla="*/ 1 h 25"/>
                <a:gd name="T10" fmla="*/ 4 w 13"/>
                <a:gd name="T11" fmla="*/ 1 h 25"/>
                <a:gd name="T12" fmla="*/ 5 w 13"/>
                <a:gd name="T13" fmla="*/ 2 h 25"/>
                <a:gd name="T14" fmla="*/ 5 w 13"/>
                <a:gd name="T15" fmla="*/ 7 h 25"/>
                <a:gd name="T16" fmla="*/ 5 w 13"/>
                <a:gd name="T17" fmla="*/ 7 h 25"/>
                <a:gd name="T18" fmla="*/ 4 w 13"/>
                <a:gd name="T19" fmla="*/ 8 h 25"/>
                <a:gd name="T20" fmla="*/ 4 w 13"/>
                <a:gd name="T21" fmla="*/ 8 h 25"/>
                <a:gd name="T22" fmla="*/ 4 w 13"/>
                <a:gd name="T23" fmla="*/ 9 h 25"/>
                <a:gd name="T24" fmla="*/ 2 w 13"/>
                <a:gd name="T25" fmla="*/ 9 h 25"/>
                <a:gd name="T26" fmla="*/ 2 w 13"/>
                <a:gd name="T27" fmla="*/ 9 h 25"/>
                <a:gd name="T28" fmla="*/ 2 w 13"/>
                <a:gd name="T29" fmla="*/ 9 h 25"/>
                <a:gd name="T30" fmla="*/ 1 w 13"/>
                <a:gd name="T31" fmla="*/ 9 h 25"/>
                <a:gd name="T32" fmla="*/ 1 w 13"/>
                <a:gd name="T33" fmla="*/ 9 h 25"/>
                <a:gd name="T34" fmla="*/ 0 w 13"/>
                <a:gd name="T35" fmla="*/ 8 h 25"/>
                <a:gd name="T36" fmla="*/ 0 w 13"/>
                <a:gd name="T37" fmla="*/ 7 h 25"/>
                <a:gd name="T38" fmla="*/ 0 w 13"/>
                <a:gd name="T39" fmla="*/ 3 h 25"/>
                <a:gd name="T40" fmla="*/ 0 w 13"/>
                <a:gd name="T41" fmla="*/ 3 h 25"/>
                <a:gd name="T42" fmla="*/ 0 w 13"/>
                <a:gd name="T43" fmla="*/ 2 h 25"/>
                <a:gd name="T44" fmla="*/ 1 w 13"/>
                <a:gd name="T45" fmla="*/ 1 h 25"/>
                <a:gd name="T46" fmla="*/ 1 w 13"/>
                <a:gd name="T47" fmla="*/ 1 h 25"/>
                <a:gd name="T48" fmla="*/ 2 w 13"/>
                <a:gd name="T49" fmla="*/ 0 h 25"/>
                <a:gd name="T50" fmla="*/ 2 w 13"/>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5"/>
                <a:gd name="T80" fmla="*/ 13 w 13"/>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5">
                  <a:moveTo>
                    <a:pt x="5" y="0"/>
                  </a:moveTo>
                  <a:lnTo>
                    <a:pt x="6" y="0"/>
                  </a:lnTo>
                  <a:lnTo>
                    <a:pt x="9" y="0"/>
                  </a:lnTo>
                  <a:lnTo>
                    <a:pt x="10" y="1"/>
                  </a:lnTo>
                  <a:lnTo>
                    <a:pt x="12" y="2"/>
                  </a:lnTo>
                  <a:lnTo>
                    <a:pt x="13" y="5"/>
                  </a:lnTo>
                  <a:lnTo>
                    <a:pt x="13" y="18"/>
                  </a:lnTo>
                  <a:lnTo>
                    <a:pt x="12" y="21"/>
                  </a:lnTo>
                  <a:lnTo>
                    <a:pt x="10" y="22"/>
                  </a:lnTo>
                  <a:lnTo>
                    <a:pt x="9" y="25"/>
                  </a:lnTo>
                  <a:lnTo>
                    <a:pt x="6" y="25"/>
                  </a:lnTo>
                  <a:lnTo>
                    <a:pt x="5" y="25"/>
                  </a:lnTo>
                  <a:lnTo>
                    <a:pt x="2" y="25"/>
                  </a:lnTo>
                  <a:lnTo>
                    <a:pt x="1" y="25"/>
                  </a:lnTo>
                  <a:lnTo>
                    <a:pt x="0" y="22"/>
                  </a:lnTo>
                  <a:lnTo>
                    <a:pt x="0" y="20"/>
                  </a:lnTo>
                  <a:lnTo>
                    <a:pt x="0" y="8"/>
                  </a:lnTo>
                  <a:lnTo>
                    <a:pt x="0" y="5"/>
                  </a:lnTo>
                  <a:lnTo>
                    <a:pt x="1" y="2"/>
                  </a:lnTo>
                  <a:lnTo>
                    <a:pt x="2" y="1"/>
                  </a:lnTo>
                  <a:lnTo>
                    <a:pt x="5" y="0"/>
                  </a:lnTo>
                  <a:close/>
                </a:path>
              </a:pathLst>
            </a:custGeom>
            <a:solidFill>
              <a:srgbClr val="FFFFFF"/>
            </a:solidFill>
            <a:ln w="9525">
              <a:noFill/>
              <a:round/>
              <a:headEnd/>
              <a:tailEnd/>
            </a:ln>
          </p:spPr>
          <p:txBody>
            <a:bodyPr/>
            <a:lstStyle/>
            <a:p>
              <a:endParaRPr lang="fr-FR"/>
            </a:p>
          </p:txBody>
        </p:sp>
        <p:sp>
          <p:nvSpPr>
            <p:cNvPr id="22662" name="Freeform 286"/>
            <p:cNvSpPr>
              <a:spLocks noEditPoints="1"/>
            </p:cNvSpPr>
            <p:nvPr/>
          </p:nvSpPr>
          <p:spPr bwMode="white">
            <a:xfrm flipH="1">
              <a:off x="458" y="3761"/>
              <a:ext cx="8" cy="17"/>
            </a:xfrm>
            <a:custGeom>
              <a:avLst/>
              <a:gdLst>
                <a:gd name="T0" fmla="*/ 2 w 15"/>
                <a:gd name="T1" fmla="*/ 0 h 28"/>
                <a:gd name="T2" fmla="*/ 2 w 15"/>
                <a:gd name="T3" fmla="*/ 1 h 28"/>
                <a:gd name="T4" fmla="*/ 2 w 15"/>
                <a:gd name="T5" fmla="*/ 1 h 28"/>
                <a:gd name="T6" fmla="*/ 1 w 15"/>
                <a:gd name="T7" fmla="*/ 1 h 28"/>
                <a:gd name="T8" fmla="*/ 1 w 15"/>
                <a:gd name="T9" fmla="*/ 1 h 28"/>
                <a:gd name="T10" fmla="*/ 0 w 15"/>
                <a:gd name="T11" fmla="*/ 2 h 28"/>
                <a:gd name="T12" fmla="*/ 0 w 15"/>
                <a:gd name="T13" fmla="*/ 4 h 28"/>
                <a:gd name="T14" fmla="*/ 0 w 15"/>
                <a:gd name="T15" fmla="*/ 8 h 28"/>
                <a:gd name="T16" fmla="*/ 0 w 15"/>
                <a:gd name="T17" fmla="*/ 8 h 28"/>
                <a:gd name="T18" fmla="*/ 0 w 15"/>
                <a:gd name="T19" fmla="*/ 9 h 28"/>
                <a:gd name="T20" fmla="*/ 1 w 15"/>
                <a:gd name="T21" fmla="*/ 10 h 28"/>
                <a:gd name="T22" fmla="*/ 1 w 15"/>
                <a:gd name="T23" fmla="*/ 10 h 28"/>
                <a:gd name="T24" fmla="*/ 1 w 15"/>
                <a:gd name="T25" fmla="*/ 10 h 28"/>
                <a:gd name="T26" fmla="*/ 2 w 15"/>
                <a:gd name="T27" fmla="*/ 10 h 28"/>
                <a:gd name="T28" fmla="*/ 2 w 15"/>
                <a:gd name="T29" fmla="*/ 10 h 28"/>
                <a:gd name="T30" fmla="*/ 2 w 15"/>
                <a:gd name="T31" fmla="*/ 10 h 28"/>
                <a:gd name="T32" fmla="*/ 3 w 15"/>
                <a:gd name="T33" fmla="*/ 10 h 28"/>
                <a:gd name="T34" fmla="*/ 4 w 15"/>
                <a:gd name="T35" fmla="*/ 10 h 28"/>
                <a:gd name="T36" fmla="*/ 4 w 15"/>
                <a:gd name="T37" fmla="*/ 9 h 28"/>
                <a:gd name="T38" fmla="*/ 4 w 15"/>
                <a:gd name="T39" fmla="*/ 7 h 28"/>
                <a:gd name="T40" fmla="*/ 4 w 15"/>
                <a:gd name="T41" fmla="*/ 2 h 28"/>
                <a:gd name="T42" fmla="*/ 4 w 15"/>
                <a:gd name="T43" fmla="*/ 2 h 28"/>
                <a:gd name="T44" fmla="*/ 4 w 15"/>
                <a:gd name="T45" fmla="*/ 1 h 28"/>
                <a:gd name="T46" fmla="*/ 4 w 15"/>
                <a:gd name="T47" fmla="*/ 1 h 28"/>
                <a:gd name="T48" fmla="*/ 4 w 15"/>
                <a:gd name="T49" fmla="*/ 1 h 28"/>
                <a:gd name="T50" fmla="*/ 3 w 15"/>
                <a:gd name="T51" fmla="*/ 0 h 28"/>
                <a:gd name="T52" fmla="*/ 2 w 15"/>
                <a:gd name="T53" fmla="*/ 0 h 28"/>
                <a:gd name="T54" fmla="*/ 2 w 15"/>
                <a:gd name="T55" fmla="*/ 0 h 28"/>
                <a:gd name="T56" fmla="*/ 2 w 15"/>
                <a:gd name="T57" fmla="*/ 1 h 28"/>
                <a:gd name="T58" fmla="*/ 2 w 15"/>
                <a:gd name="T59" fmla="*/ 1 h 28"/>
                <a:gd name="T60" fmla="*/ 3 w 15"/>
                <a:gd name="T61" fmla="*/ 1 h 28"/>
                <a:gd name="T62" fmla="*/ 3 w 15"/>
                <a:gd name="T63" fmla="*/ 1 h 28"/>
                <a:gd name="T64" fmla="*/ 4 w 15"/>
                <a:gd name="T65" fmla="*/ 2 h 28"/>
                <a:gd name="T66" fmla="*/ 4 w 15"/>
                <a:gd name="T67" fmla="*/ 2 h 28"/>
                <a:gd name="T68" fmla="*/ 4 w 15"/>
                <a:gd name="T69" fmla="*/ 7 h 28"/>
                <a:gd name="T70" fmla="*/ 4 w 15"/>
                <a:gd name="T71" fmla="*/ 7 h 28"/>
                <a:gd name="T72" fmla="*/ 3 w 15"/>
                <a:gd name="T73" fmla="*/ 9 h 28"/>
                <a:gd name="T74" fmla="*/ 3 w 15"/>
                <a:gd name="T75" fmla="*/ 10 h 28"/>
                <a:gd name="T76" fmla="*/ 2 w 15"/>
                <a:gd name="T77" fmla="*/ 10 h 28"/>
                <a:gd name="T78" fmla="*/ 2 w 15"/>
                <a:gd name="T79" fmla="*/ 10 h 28"/>
                <a:gd name="T80" fmla="*/ 2 w 15"/>
                <a:gd name="T81" fmla="*/ 10 h 28"/>
                <a:gd name="T82" fmla="*/ 1 w 15"/>
                <a:gd name="T83" fmla="*/ 10 h 28"/>
                <a:gd name="T84" fmla="*/ 1 w 15"/>
                <a:gd name="T85" fmla="*/ 10 h 28"/>
                <a:gd name="T86" fmla="*/ 1 w 15"/>
                <a:gd name="T87" fmla="*/ 9 h 28"/>
                <a:gd name="T88" fmla="*/ 1 w 15"/>
                <a:gd name="T89" fmla="*/ 8 h 28"/>
                <a:gd name="T90" fmla="*/ 1 w 15"/>
                <a:gd name="T91" fmla="*/ 4 h 28"/>
                <a:gd name="T92" fmla="*/ 1 w 15"/>
                <a:gd name="T93" fmla="*/ 4 h 28"/>
                <a:gd name="T94" fmla="*/ 1 w 15"/>
                <a:gd name="T95" fmla="*/ 2 h 28"/>
                <a:gd name="T96" fmla="*/ 2 w 15"/>
                <a:gd name="T97" fmla="*/ 1 h 28"/>
                <a:gd name="T98" fmla="*/ 2 w 15"/>
                <a:gd name="T99" fmla="*/ 1 h 28"/>
                <a:gd name="T100" fmla="*/ 2 w 15"/>
                <a:gd name="T101" fmla="*/ 1 h 28"/>
                <a:gd name="T102" fmla="*/ 2 w 15"/>
                <a:gd name="T103" fmla="*/ 1 h 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
                <a:gd name="T157" fmla="*/ 0 h 28"/>
                <a:gd name="T158" fmla="*/ 15 w 15"/>
                <a:gd name="T159" fmla="*/ 28 h 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 h="28">
                  <a:moveTo>
                    <a:pt x="8" y="0"/>
                  </a:moveTo>
                  <a:lnTo>
                    <a:pt x="7" y="2"/>
                  </a:lnTo>
                  <a:lnTo>
                    <a:pt x="4" y="2"/>
                  </a:lnTo>
                  <a:lnTo>
                    <a:pt x="3" y="4"/>
                  </a:lnTo>
                  <a:lnTo>
                    <a:pt x="0" y="7"/>
                  </a:lnTo>
                  <a:lnTo>
                    <a:pt x="0" y="10"/>
                  </a:lnTo>
                  <a:lnTo>
                    <a:pt x="0" y="22"/>
                  </a:lnTo>
                  <a:lnTo>
                    <a:pt x="0" y="24"/>
                  </a:lnTo>
                  <a:lnTo>
                    <a:pt x="3" y="27"/>
                  </a:lnTo>
                  <a:lnTo>
                    <a:pt x="4" y="28"/>
                  </a:lnTo>
                  <a:lnTo>
                    <a:pt x="7" y="28"/>
                  </a:lnTo>
                  <a:lnTo>
                    <a:pt x="8" y="28"/>
                  </a:lnTo>
                  <a:lnTo>
                    <a:pt x="11" y="27"/>
                  </a:lnTo>
                  <a:lnTo>
                    <a:pt x="14" y="26"/>
                  </a:lnTo>
                  <a:lnTo>
                    <a:pt x="15" y="23"/>
                  </a:lnTo>
                  <a:lnTo>
                    <a:pt x="15" y="20"/>
                  </a:lnTo>
                  <a:lnTo>
                    <a:pt x="15" y="7"/>
                  </a:lnTo>
                  <a:lnTo>
                    <a:pt x="15" y="4"/>
                  </a:lnTo>
                  <a:lnTo>
                    <a:pt x="14" y="2"/>
                  </a:lnTo>
                  <a:lnTo>
                    <a:pt x="11" y="0"/>
                  </a:lnTo>
                  <a:lnTo>
                    <a:pt x="8" y="0"/>
                  </a:lnTo>
                  <a:close/>
                  <a:moveTo>
                    <a:pt x="8" y="3"/>
                  </a:moveTo>
                  <a:lnTo>
                    <a:pt x="8" y="3"/>
                  </a:lnTo>
                  <a:lnTo>
                    <a:pt x="12" y="3"/>
                  </a:lnTo>
                  <a:lnTo>
                    <a:pt x="14" y="6"/>
                  </a:lnTo>
                  <a:lnTo>
                    <a:pt x="14" y="7"/>
                  </a:lnTo>
                  <a:lnTo>
                    <a:pt x="14" y="20"/>
                  </a:lnTo>
                  <a:lnTo>
                    <a:pt x="12" y="24"/>
                  </a:lnTo>
                  <a:lnTo>
                    <a:pt x="11" y="26"/>
                  </a:lnTo>
                  <a:lnTo>
                    <a:pt x="8" y="27"/>
                  </a:lnTo>
                  <a:lnTo>
                    <a:pt x="7" y="27"/>
                  </a:lnTo>
                  <a:lnTo>
                    <a:pt x="4" y="26"/>
                  </a:lnTo>
                  <a:lnTo>
                    <a:pt x="3" y="24"/>
                  </a:lnTo>
                  <a:lnTo>
                    <a:pt x="2" y="22"/>
                  </a:lnTo>
                  <a:lnTo>
                    <a:pt x="2" y="10"/>
                  </a:lnTo>
                  <a:lnTo>
                    <a:pt x="4" y="6"/>
                  </a:lnTo>
                  <a:lnTo>
                    <a:pt x="6" y="3"/>
                  </a:lnTo>
                  <a:lnTo>
                    <a:pt x="7" y="3"/>
                  </a:lnTo>
                  <a:lnTo>
                    <a:pt x="8" y="3"/>
                  </a:lnTo>
                  <a:close/>
                </a:path>
              </a:pathLst>
            </a:custGeom>
            <a:solidFill>
              <a:srgbClr val="CCCCCC"/>
            </a:solidFill>
            <a:ln w="9525">
              <a:noFill/>
              <a:round/>
              <a:headEnd/>
              <a:tailEnd/>
            </a:ln>
          </p:spPr>
          <p:txBody>
            <a:bodyPr/>
            <a:lstStyle/>
            <a:p>
              <a:endParaRPr lang="fr-FR"/>
            </a:p>
          </p:txBody>
        </p:sp>
        <p:sp>
          <p:nvSpPr>
            <p:cNvPr id="22663" name="Freeform 287"/>
            <p:cNvSpPr>
              <a:spLocks/>
            </p:cNvSpPr>
            <p:nvPr/>
          </p:nvSpPr>
          <p:spPr bwMode="white">
            <a:xfrm flipH="1">
              <a:off x="466" y="3765"/>
              <a:ext cx="10" cy="17"/>
            </a:xfrm>
            <a:custGeom>
              <a:avLst/>
              <a:gdLst>
                <a:gd name="T0" fmla="*/ 3 w 16"/>
                <a:gd name="T1" fmla="*/ 0 h 30"/>
                <a:gd name="T2" fmla="*/ 4 w 16"/>
                <a:gd name="T3" fmla="*/ 0 h 30"/>
                <a:gd name="T4" fmla="*/ 4 w 16"/>
                <a:gd name="T5" fmla="*/ 0 h 30"/>
                <a:gd name="T6" fmla="*/ 4 w 16"/>
                <a:gd name="T7" fmla="*/ 0 h 30"/>
                <a:gd name="T8" fmla="*/ 6 w 16"/>
                <a:gd name="T9" fmla="*/ 1 h 30"/>
                <a:gd name="T10" fmla="*/ 6 w 16"/>
                <a:gd name="T11" fmla="*/ 1 h 30"/>
                <a:gd name="T12" fmla="*/ 6 w 16"/>
                <a:gd name="T13" fmla="*/ 2 h 30"/>
                <a:gd name="T14" fmla="*/ 6 w 16"/>
                <a:gd name="T15" fmla="*/ 6 h 30"/>
                <a:gd name="T16" fmla="*/ 6 w 16"/>
                <a:gd name="T17" fmla="*/ 6 h 30"/>
                <a:gd name="T18" fmla="*/ 6 w 16"/>
                <a:gd name="T19" fmla="*/ 7 h 30"/>
                <a:gd name="T20" fmla="*/ 6 w 16"/>
                <a:gd name="T21" fmla="*/ 9 h 30"/>
                <a:gd name="T22" fmla="*/ 4 w 16"/>
                <a:gd name="T23" fmla="*/ 9 h 30"/>
                <a:gd name="T24" fmla="*/ 4 w 16"/>
                <a:gd name="T25" fmla="*/ 10 h 30"/>
                <a:gd name="T26" fmla="*/ 3 w 16"/>
                <a:gd name="T27" fmla="*/ 10 h 30"/>
                <a:gd name="T28" fmla="*/ 3 w 16"/>
                <a:gd name="T29" fmla="*/ 10 h 30"/>
                <a:gd name="T30" fmla="*/ 2 w 16"/>
                <a:gd name="T31" fmla="*/ 10 h 30"/>
                <a:gd name="T32" fmla="*/ 1 w 16"/>
                <a:gd name="T33" fmla="*/ 9 h 30"/>
                <a:gd name="T34" fmla="*/ 0 w 16"/>
                <a:gd name="T35" fmla="*/ 9 h 30"/>
                <a:gd name="T36" fmla="*/ 0 w 16"/>
                <a:gd name="T37" fmla="*/ 7 h 30"/>
                <a:gd name="T38" fmla="*/ 0 w 16"/>
                <a:gd name="T39" fmla="*/ 3 h 30"/>
                <a:gd name="T40" fmla="*/ 0 w 16"/>
                <a:gd name="T41" fmla="*/ 3 h 30"/>
                <a:gd name="T42" fmla="*/ 0 w 16"/>
                <a:gd name="T43" fmla="*/ 2 h 30"/>
                <a:gd name="T44" fmla="*/ 1 w 16"/>
                <a:gd name="T45" fmla="*/ 1 h 30"/>
                <a:gd name="T46" fmla="*/ 2 w 16"/>
                <a:gd name="T47" fmla="*/ 1 h 30"/>
                <a:gd name="T48" fmla="*/ 3 w 16"/>
                <a:gd name="T49" fmla="*/ 0 h 30"/>
                <a:gd name="T50" fmla="*/ 3 w 16"/>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30"/>
                <a:gd name="T80" fmla="*/ 16 w 16"/>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30">
                  <a:moveTo>
                    <a:pt x="7" y="0"/>
                  </a:moveTo>
                  <a:lnTo>
                    <a:pt x="10" y="0"/>
                  </a:lnTo>
                  <a:lnTo>
                    <a:pt x="12" y="0"/>
                  </a:lnTo>
                  <a:lnTo>
                    <a:pt x="14" y="2"/>
                  </a:lnTo>
                  <a:lnTo>
                    <a:pt x="16" y="3"/>
                  </a:lnTo>
                  <a:lnTo>
                    <a:pt x="16" y="6"/>
                  </a:lnTo>
                  <a:lnTo>
                    <a:pt x="16" y="20"/>
                  </a:lnTo>
                  <a:lnTo>
                    <a:pt x="16" y="23"/>
                  </a:lnTo>
                  <a:lnTo>
                    <a:pt x="14" y="26"/>
                  </a:lnTo>
                  <a:lnTo>
                    <a:pt x="12" y="28"/>
                  </a:lnTo>
                  <a:lnTo>
                    <a:pt x="10" y="30"/>
                  </a:lnTo>
                  <a:lnTo>
                    <a:pt x="7" y="30"/>
                  </a:lnTo>
                  <a:lnTo>
                    <a:pt x="4" y="30"/>
                  </a:lnTo>
                  <a:lnTo>
                    <a:pt x="3" y="28"/>
                  </a:lnTo>
                  <a:lnTo>
                    <a:pt x="0" y="26"/>
                  </a:lnTo>
                  <a:lnTo>
                    <a:pt x="0" y="23"/>
                  </a:lnTo>
                  <a:lnTo>
                    <a:pt x="0" y="8"/>
                  </a:lnTo>
                  <a:lnTo>
                    <a:pt x="0" y="6"/>
                  </a:lnTo>
                  <a:lnTo>
                    <a:pt x="3" y="3"/>
                  </a:lnTo>
                  <a:lnTo>
                    <a:pt x="4" y="2"/>
                  </a:lnTo>
                  <a:lnTo>
                    <a:pt x="7" y="0"/>
                  </a:lnTo>
                  <a:close/>
                </a:path>
              </a:pathLst>
            </a:custGeom>
            <a:solidFill>
              <a:srgbClr val="FFFFFF"/>
            </a:solidFill>
            <a:ln w="9525">
              <a:noFill/>
              <a:round/>
              <a:headEnd/>
              <a:tailEnd/>
            </a:ln>
          </p:spPr>
          <p:txBody>
            <a:bodyPr/>
            <a:lstStyle/>
            <a:p>
              <a:endParaRPr lang="fr-FR"/>
            </a:p>
          </p:txBody>
        </p:sp>
        <p:sp>
          <p:nvSpPr>
            <p:cNvPr id="22664" name="Freeform 288"/>
            <p:cNvSpPr>
              <a:spLocks noEditPoints="1"/>
            </p:cNvSpPr>
            <p:nvPr/>
          </p:nvSpPr>
          <p:spPr bwMode="white">
            <a:xfrm flipH="1">
              <a:off x="466" y="3764"/>
              <a:ext cx="12" cy="18"/>
            </a:xfrm>
            <a:custGeom>
              <a:avLst/>
              <a:gdLst>
                <a:gd name="T0" fmla="*/ 4 w 19"/>
                <a:gd name="T1" fmla="*/ 0 h 31"/>
                <a:gd name="T2" fmla="*/ 4 w 19"/>
                <a:gd name="T3" fmla="*/ 0 h 31"/>
                <a:gd name="T4" fmla="*/ 3 w 19"/>
                <a:gd name="T5" fmla="*/ 0 h 31"/>
                <a:gd name="T6" fmla="*/ 3 w 19"/>
                <a:gd name="T7" fmla="*/ 0 h 31"/>
                <a:gd name="T8" fmla="*/ 2 w 19"/>
                <a:gd name="T9" fmla="*/ 1 h 31"/>
                <a:gd name="T10" fmla="*/ 1 w 19"/>
                <a:gd name="T11" fmla="*/ 1 h 31"/>
                <a:gd name="T12" fmla="*/ 1 w 19"/>
                <a:gd name="T13" fmla="*/ 2 h 31"/>
                <a:gd name="T14" fmla="*/ 0 w 19"/>
                <a:gd name="T15" fmla="*/ 3 h 31"/>
                <a:gd name="T16" fmla="*/ 0 w 19"/>
                <a:gd name="T17" fmla="*/ 8 h 31"/>
                <a:gd name="T18" fmla="*/ 0 w 19"/>
                <a:gd name="T19" fmla="*/ 8 h 31"/>
                <a:gd name="T20" fmla="*/ 1 w 19"/>
                <a:gd name="T21" fmla="*/ 9 h 31"/>
                <a:gd name="T22" fmla="*/ 1 w 19"/>
                <a:gd name="T23" fmla="*/ 10 h 31"/>
                <a:gd name="T24" fmla="*/ 1 w 19"/>
                <a:gd name="T25" fmla="*/ 10 h 31"/>
                <a:gd name="T26" fmla="*/ 2 w 19"/>
                <a:gd name="T27" fmla="*/ 10 h 31"/>
                <a:gd name="T28" fmla="*/ 3 w 19"/>
                <a:gd name="T29" fmla="*/ 10 h 31"/>
                <a:gd name="T30" fmla="*/ 4 w 19"/>
                <a:gd name="T31" fmla="*/ 10 h 31"/>
                <a:gd name="T32" fmla="*/ 4 w 19"/>
                <a:gd name="T33" fmla="*/ 10 h 31"/>
                <a:gd name="T34" fmla="*/ 5 w 19"/>
                <a:gd name="T35" fmla="*/ 10 h 31"/>
                <a:gd name="T36" fmla="*/ 6 w 19"/>
                <a:gd name="T37" fmla="*/ 9 h 31"/>
                <a:gd name="T38" fmla="*/ 7 w 19"/>
                <a:gd name="T39" fmla="*/ 9 h 31"/>
                <a:gd name="T40" fmla="*/ 8 w 19"/>
                <a:gd name="T41" fmla="*/ 7 h 31"/>
                <a:gd name="T42" fmla="*/ 8 w 19"/>
                <a:gd name="T43" fmla="*/ 2 h 31"/>
                <a:gd name="T44" fmla="*/ 8 w 19"/>
                <a:gd name="T45" fmla="*/ 2 h 31"/>
                <a:gd name="T46" fmla="*/ 7 w 19"/>
                <a:gd name="T47" fmla="*/ 1 h 31"/>
                <a:gd name="T48" fmla="*/ 6 w 19"/>
                <a:gd name="T49" fmla="*/ 1 h 31"/>
                <a:gd name="T50" fmla="*/ 6 w 19"/>
                <a:gd name="T51" fmla="*/ 1 h 31"/>
                <a:gd name="T52" fmla="*/ 5 w 19"/>
                <a:gd name="T53" fmla="*/ 0 h 31"/>
                <a:gd name="T54" fmla="*/ 4 w 19"/>
                <a:gd name="T55" fmla="*/ 0 h 31"/>
                <a:gd name="T56" fmla="*/ 4 w 19"/>
                <a:gd name="T57" fmla="*/ 0 h 31"/>
                <a:gd name="T58" fmla="*/ 4 w 19"/>
                <a:gd name="T59" fmla="*/ 1 h 31"/>
                <a:gd name="T60" fmla="*/ 4 w 19"/>
                <a:gd name="T61" fmla="*/ 1 h 31"/>
                <a:gd name="T62" fmla="*/ 5 w 19"/>
                <a:gd name="T63" fmla="*/ 1 h 31"/>
                <a:gd name="T64" fmla="*/ 6 w 19"/>
                <a:gd name="T65" fmla="*/ 1 h 31"/>
                <a:gd name="T66" fmla="*/ 6 w 19"/>
                <a:gd name="T67" fmla="*/ 1 h 31"/>
                <a:gd name="T68" fmla="*/ 6 w 19"/>
                <a:gd name="T69" fmla="*/ 2 h 31"/>
                <a:gd name="T70" fmla="*/ 6 w 19"/>
                <a:gd name="T71" fmla="*/ 2 h 31"/>
                <a:gd name="T72" fmla="*/ 6 w 19"/>
                <a:gd name="T73" fmla="*/ 7 h 31"/>
                <a:gd name="T74" fmla="*/ 6 w 19"/>
                <a:gd name="T75" fmla="*/ 7 h 31"/>
                <a:gd name="T76" fmla="*/ 6 w 19"/>
                <a:gd name="T77" fmla="*/ 8 h 31"/>
                <a:gd name="T78" fmla="*/ 6 w 19"/>
                <a:gd name="T79" fmla="*/ 9 h 31"/>
                <a:gd name="T80" fmla="*/ 5 w 19"/>
                <a:gd name="T81" fmla="*/ 9 h 31"/>
                <a:gd name="T82" fmla="*/ 4 w 19"/>
                <a:gd name="T83" fmla="*/ 10 h 31"/>
                <a:gd name="T84" fmla="*/ 3 w 19"/>
                <a:gd name="T85" fmla="*/ 10 h 31"/>
                <a:gd name="T86" fmla="*/ 3 w 19"/>
                <a:gd name="T87" fmla="*/ 10 h 31"/>
                <a:gd name="T88" fmla="*/ 3 w 19"/>
                <a:gd name="T89" fmla="*/ 10 h 31"/>
                <a:gd name="T90" fmla="*/ 2 w 19"/>
                <a:gd name="T91" fmla="*/ 9 h 31"/>
                <a:gd name="T92" fmla="*/ 2 w 19"/>
                <a:gd name="T93" fmla="*/ 9 h 31"/>
                <a:gd name="T94" fmla="*/ 1 w 19"/>
                <a:gd name="T95" fmla="*/ 9 h 31"/>
                <a:gd name="T96" fmla="*/ 1 w 19"/>
                <a:gd name="T97" fmla="*/ 8 h 31"/>
                <a:gd name="T98" fmla="*/ 1 w 19"/>
                <a:gd name="T99" fmla="*/ 3 h 31"/>
                <a:gd name="T100" fmla="*/ 1 w 19"/>
                <a:gd name="T101" fmla="*/ 3 h 31"/>
                <a:gd name="T102" fmla="*/ 1 w 19"/>
                <a:gd name="T103" fmla="*/ 2 h 31"/>
                <a:gd name="T104" fmla="*/ 2 w 19"/>
                <a:gd name="T105" fmla="*/ 2 h 31"/>
                <a:gd name="T106" fmla="*/ 3 w 19"/>
                <a:gd name="T107" fmla="*/ 1 h 31"/>
                <a:gd name="T108" fmla="*/ 3 w 19"/>
                <a:gd name="T109" fmla="*/ 1 h 31"/>
                <a:gd name="T110" fmla="*/ 3 w 19"/>
                <a:gd name="T111" fmla="*/ 1 h 31"/>
                <a:gd name="T112" fmla="*/ 4 w 19"/>
                <a:gd name="T113" fmla="*/ 1 h 31"/>
                <a:gd name="T114" fmla="*/ 4 w 19"/>
                <a:gd name="T115" fmla="*/ 1 h 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
                <a:gd name="T175" fmla="*/ 0 h 31"/>
                <a:gd name="T176" fmla="*/ 19 w 19"/>
                <a:gd name="T177" fmla="*/ 31 h 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 h="31">
                  <a:moveTo>
                    <a:pt x="11" y="0"/>
                  </a:moveTo>
                  <a:lnTo>
                    <a:pt x="11" y="0"/>
                  </a:lnTo>
                  <a:lnTo>
                    <a:pt x="8" y="0"/>
                  </a:lnTo>
                  <a:lnTo>
                    <a:pt x="5" y="1"/>
                  </a:lnTo>
                  <a:lnTo>
                    <a:pt x="3" y="4"/>
                  </a:lnTo>
                  <a:lnTo>
                    <a:pt x="1" y="7"/>
                  </a:lnTo>
                  <a:lnTo>
                    <a:pt x="0" y="9"/>
                  </a:lnTo>
                  <a:lnTo>
                    <a:pt x="0" y="24"/>
                  </a:lnTo>
                  <a:lnTo>
                    <a:pt x="1" y="28"/>
                  </a:lnTo>
                  <a:lnTo>
                    <a:pt x="3" y="29"/>
                  </a:lnTo>
                  <a:lnTo>
                    <a:pt x="5" y="31"/>
                  </a:lnTo>
                  <a:lnTo>
                    <a:pt x="8" y="31"/>
                  </a:lnTo>
                  <a:lnTo>
                    <a:pt x="11" y="31"/>
                  </a:lnTo>
                  <a:lnTo>
                    <a:pt x="13" y="29"/>
                  </a:lnTo>
                  <a:lnTo>
                    <a:pt x="16" y="28"/>
                  </a:lnTo>
                  <a:lnTo>
                    <a:pt x="17" y="25"/>
                  </a:lnTo>
                  <a:lnTo>
                    <a:pt x="19" y="21"/>
                  </a:lnTo>
                  <a:lnTo>
                    <a:pt x="19" y="7"/>
                  </a:lnTo>
                  <a:lnTo>
                    <a:pt x="17" y="4"/>
                  </a:lnTo>
                  <a:lnTo>
                    <a:pt x="16" y="1"/>
                  </a:lnTo>
                  <a:lnTo>
                    <a:pt x="13" y="0"/>
                  </a:lnTo>
                  <a:lnTo>
                    <a:pt x="11" y="0"/>
                  </a:lnTo>
                  <a:close/>
                  <a:moveTo>
                    <a:pt x="11" y="1"/>
                  </a:moveTo>
                  <a:lnTo>
                    <a:pt x="11" y="1"/>
                  </a:lnTo>
                  <a:lnTo>
                    <a:pt x="12" y="1"/>
                  </a:lnTo>
                  <a:lnTo>
                    <a:pt x="15" y="3"/>
                  </a:lnTo>
                  <a:lnTo>
                    <a:pt x="16" y="5"/>
                  </a:lnTo>
                  <a:lnTo>
                    <a:pt x="16" y="7"/>
                  </a:lnTo>
                  <a:lnTo>
                    <a:pt x="16" y="21"/>
                  </a:lnTo>
                  <a:lnTo>
                    <a:pt x="16" y="24"/>
                  </a:lnTo>
                  <a:lnTo>
                    <a:pt x="15" y="27"/>
                  </a:lnTo>
                  <a:lnTo>
                    <a:pt x="12" y="28"/>
                  </a:lnTo>
                  <a:lnTo>
                    <a:pt x="11" y="29"/>
                  </a:lnTo>
                  <a:lnTo>
                    <a:pt x="8" y="29"/>
                  </a:lnTo>
                  <a:lnTo>
                    <a:pt x="7" y="29"/>
                  </a:lnTo>
                  <a:lnTo>
                    <a:pt x="4" y="28"/>
                  </a:lnTo>
                  <a:lnTo>
                    <a:pt x="3" y="27"/>
                  </a:lnTo>
                  <a:lnTo>
                    <a:pt x="3" y="24"/>
                  </a:lnTo>
                  <a:lnTo>
                    <a:pt x="3" y="9"/>
                  </a:lnTo>
                  <a:lnTo>
                    <a:pt x="3" y="7"/>
                  </a:lnTo>
                  <a:lnTo>
                    <a:pt x="4" y="5"/>
                  </a:lnTo>
                  <a:lnTo>
                    <a:pt x="7" y="3"/>
                  </a:lnTo>
                  <a:lnTo>
                    <a:pt x="8" y="3"/>
                  </a:lnTo>
                  <a:lnTo>
                    <a:pt x="11" y="1"/>
                  </a:lnTo>
                  <a:close/>
                </a:path>
              </a:pathLst>
            </a:custGeom>
            <a:solidFill>
              <a:srgbClr val="CCCCCC"/>
            </a:solidFill>
            <a:ln w="9525">
              <a:noFill/>
              <a:round/>
              <a:headEnd/>
              <a:tailEnd/>
            </a:ln>
          </p:spPr>
          <p:txBody>
            <a:bodyPr/>
            <a:lstStyle/>
            <a:p>
              <a:endParaRPr lang="fr-FR"/>
            </a:p>
          </p:txBody>
        </p:sp>
        <p:sp>
          <p:nvSpPr>
            <p:cNvPr id="22665" name="Freeform 289"/>
            <p:cNvSpPr>
              <a:spLocks/>
            </p:cNvSpPr>
            <p:nvPr/>
          </p:nvSpPr>
          <p:spPr bwMode="white">
            <a:xfrm flipH="1">
              <a:off x="502" y="3746"/>
              <a:ext cx="11" cy="19"/>
            </a:xfrm>
            <a:custGeom>
              <a:avLst/>
              <a:gdLst>
                <a:gd name="T0" fmla="*/ 4 w 18"/>
                <a:gd name="T1" fmla="*/ 0 h 31"/>
                <a:gd name="T2" fmla="*/ 3 w 18"/>
                <a:gd name="T3" fmla="*/ 0 h 31"/>
                <a:gd name="T4" fmla="*/ 3 w 18"/>
                <a:gd name="T5" fmla="*/ 0 h 31"/>
                <a:gd name="T6" fmla="*/ 2 w 18"/>
                <a:gd name="T7" fmla="*/ 0 h 31"/>
                <a:gd name="T8" fmla="*/ 1 w 18"/>
                <a:gd name="T9" fmla="*/ 1 h 31"/>
                <a:gd name="T10" fmla="*/ 1 w 18"/>
                <a:gd name="T11" fmla="*/ 1 h 31"/>
                <a:gd name="T12" fmla="*/ 0 w 18"/>
                <a:gd name="T13" fmla="*/ 2 h 31"/>
                <a:gd name="T14" fmla="*/ 0 w 18"/>
                <a:gd name="T15" fmla="*/ 8 h 31"/>
                <a:gd name="T16" fmla="*/ 0 w 18"/>
                <a:gd name="T17" fmla="*/ 8 h 31"/>
                <a:gd name="T18" fmla="*/ 1 w 18"/>
                <a:gd name="T19" fmla="*/ 9 h 31"/>
                <a:gd name="T20" fmla="*/ 1 w 18"/>
                <a:gd name="T21" fmla="*/ 10 h 31"/>
                <a:gd name="T22" fmla="*/ 2 w 18"/>
                <a:gd name="T23" fmla="*/ 11 h 31"/>
                <a:gd name="T24" fmla="*/ 3 w 18"/>
                <a:gd name="T25" fmla="*/ 12 h 31"/>
                <a:gd name="T26" fmla="*/ 4 w 18"/>
                <a:gd name="T27" fmla="*/ 12 h 31"/>
                <a:gd name="T28" fmla="*/ 4 w 18"/>
                <a:gd name="T29" fmla="*/ 12 h 31"/>
                <a:gd name="T30" fmla="*/ 6 w 18"/>
                <a:gd name="T31" fmla="*/ 12 h 31"/>
                <a:gd name="T32" fmla="*/ 6 w 18"/>
                <a:gd name="T33" fmla="*/ 11 h 31"/>
                <a:gd name="T34" fmla="*/ 6 w 18"/>
                <a:gd name="T35" fmla="*/ 10 h 31"/>
                <a:gd name="T36" fmla="*/ 7 w 18"/>
                <a:gd name="T37" fmla="*/ 9 h 31"/>
                <a:gd name="T38" fmla="*/ 7 w 18"/>
                <a:gd name="T39" fmla="*/ 4 h 31"/>
                <a:gd name="T40" fmla="*/ 7 w 18"/>
                <a:gd name="T41" fmla="*/ 4 h 31"/>
                <a:gd name="T42" fmla="*/ 6 w 18"/>
                <a:gd name="T43" fmla="*/ 2 h 31"/>
                <a:gd name="T44" fmla="*/ 6 w 18"/>
                <a:gd name="T45" fmla="*/ 1 h 31"/>
                <a:gd name="T46" fmla="*/ 6 w 18"/>
                <a:gd name="T47" fmla="*/ 1 h 31"/>
                <a:gd name="T48" fmla="*/ 4 w 18"/>
                <a:gd name="T49" fmla="*/ 0 h 31"/>
                <a:gd name="T50" fmla="*/ 4 w 18"/>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1"/>
                <a:gd name="T80" fmla="*/ 18 w 1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1">
                  <a:moveTo>
                    <a:pt x="10" y="0"/>
                  </a:moveTo>
                  <a:lnTo>
                    <a:pt x="8" y="0"/>
                  </a:lnTo>
                  <a:lnTo>
                    <a:pt x="6" y="0"/>
                  </a:lnTo>
                  <a:lnTo>
                    <a:pt x="3" y="2"/>
                  </a:lnTo>
                  <a:lnTo>
                    <a:pt x="2" y="4"/>
                  </a:lnTo>
                  <a:lnTo>
                    <a:pt x="0" y="7"/>
                  </a:lnTo>
                  <a:lnTo>
                    <a:pt x="0" y="22"/>
                  </a:lnTo>
                  <a:lnTo>
                    <a:pt x="2" y="25"/>
                  </a:lnTo>
                  <a:lnTo>
                    <a:pt x="3" y="27"/>
                  </a:lnTo>
                  <a:lnTo>
                    <a:pt x="6" y="30"/>
                  </a:lnTo>
                  <a:lnTo>
                    <a:pt x="8" y="31"/>
                  </a:lnTo>
                  <a:lnTo>
                    <a:pt x="10" y="31"/>
                  </a:lnTo>
                  <a:lnTo>
                    <a:pt x="14" y="31"/>
                  </a:lnTo>
                  <a:lnTo>
                    <a:pt x="15" y="30"/>
                  </a:lnTo>
                  <a:lnTo>
                    <a:pt x="16" y="27"/>
                  </a:lnTo>
                  <a:lnTo>
                    <a:pt x="18" y="25"/>
                  </a:lnTo>
                  <a:lnTo>
                    <a:pt x="18" y="10"/>
                  </a:lnTo>
                  <a:lnTo>
                    <a:pt x="16" y="6"/>
                  </a:lnTo>
                  <a:lnTo>
                    <a:pt x="15" y="3"/>
                  </a:lnTo>
                  <a:lnTo>
                    <a:pt x="14" y="2"/>
                  </a:lnTo>
                  <a:lnTo>
                    <a:pt x="10" y="0"/>
                  </a:lnTo>
                  <a:close/>
                </a:path>
              </a:pathLst>
            </a:custGeom>
            <a:solidFill>
              <a:srgbClr val="FFFFFF"/>
            </a:solidFill>
            <a:ln w="9525">
              <a:noFill/>
              <a:round/>
              <a:headEnd/>
              <a:tailEnd/>
            </a:ln>
          </p:spPr>
          <p:txBody>
            <a:bodyPr/>
            <a:lstStyle/>
            <a:p>
              <a:endParaRPr lang="fr-FR"/>
            </a:p>
          </p:txBody>
        </p:sp>
        <p:sp>
          <p:nvSpPr>
            <p:cNvPr id="22666" name="Freeform 290"/>
            <p:cNvSpPr>
              <a:spLocks noEditPoints="1"/>
            </p:cNvSpPr>
            <p:nvPr/>
          </p:nvSpPr>
          <p:spPr bwMode="white">
            <a:xfrm flipH="1">
              <a:off x="502" y="3746"/>
              <a:ext cx="11" cy="19"/>
            </a:xfrm>
            <a:custGeom>
              <a:avLst/>
              <a:gdLst>
                <a:gd name="T0" fmla="*/ 1 w 19"/>
                <a:gd name="T1" fmla="*/ 1 h 34"/>
                <a:gd name="T2" fmla="*/ 1 w 19"/>
                <a:gd name="T3" fmla="*/ 1 h 34"/>
                <a:gd name="T4" fmla="*/ 0 w 19"/>
                <a:gd name="T5" fmla="*/ 1 h 34"/>
                <a:gd name="T6" fmla="*/ 0 w 19"/>
                <a:gd name="T7" fmla="*/ 2 h 34"/>
                <a:gd name="T8" fmla="*/ 0 w 19"/>
                <a:gd name="T9" fmla="*/ 7 h 34"/>
                <a:gd name="T10" fmla="*/ 0 w 19"/>
                <a:gd name="T11" fmla="*/ 7 h 34"/>
                <a:gd name="T12" fmla="*/ 0 w 19"/>
                <a:gd name="T13" fmla="*/ 8 h 34"/>
                <a:gd name="T14" fmla="*/ 1 w 19"/>
                <a:gd name="T15" fmla="*/ 10 h 34"/>
                <a:gd name="T16" fmla="*/ 1 w 19"/>
                <a:gd name="T17" fmla="*/ 10 h 34"/>
                <a:gd name="T18" fmla="*/ 3 w 19"/>
                <a:gd name="T19" fmla="*/ 10 h 34"/>
                <a:gd name="T20" fmla="*/ 3 w 19"/>
                <a:gd name="T21" fmla="*/ 11 h 34"/>
                <a:gd name="T22" fmla="*/ 3 w 19"/>
                <a:gd name="T23" fmla="*/ 11 h 34"/>
                <a:gd name="T24" fmla="*/ 5 w 19"/>
                <a:gd name="T25" fmla="*/ 11 h 34"/>
                <a:gd name="T26" fmla="*/ 5 w 19"/>
                <a:gd name="T27" fmla="*/ 10 h 34"/>
                <a:gd name="T28" fmla="*/ 5 w 19"/>
                <a:gd name="T29" fmla="*/ 10 h 34"/>
                <a:gd name="T30" fmla="*/ 6 w 19"/>
                <a:gd name="T31" fmla="*/ 9 h 34"/>
                <a:gd name="T32" fmla="*/ 6 w 19"/>
                <a:gd name="T33" fmla="*/ 8 h 34"/>
                <a:gd name="T34" fmla="*/ 6 w 19"/>
                <a:gd name="T35" fmla="*/ 3 h 34"/>
                <a:gd name="T36" fmla="*/ 6 w 19"/>
                <a:gd name="T37" fmla="*/ 3 h 34"/>
                <a:gd name="T38" fmla="*/ 6 w 19"/>
                <a:gd name="T39" fmla="*/ 2 h 34"/>
                <a:gd name="T40" fmla="*/ 5 w 19"/>
                <a:gd name="T41" fmla="*/ 1 h 34"/>
                <a:gd name="T42" fmla="*/ 5 w 19"/>
                <a:gd name="T43" fmla="*/ 1 h 34"/>
                <a:gd name="T44" fmla="*/ 3 w 19"/>
                <a:gd name="T45" fmla="*/ 0 h 34"/>
                <a:gd name="T46" fmla="*/ 3 w 19"/>
                <a:gd name="T47" fmla="*/ 0 h 34"/>
                <a:gd name="T48" fmla="*/ 3 w 19"/>
                <a:gd name="T49" fmla="*/ 0 h 34"/>
                <a:gd name="T50" fmla="*/ 3 w 19"/>
                <a:gd name="T51" fmla="*/ 0 h 34"/>
                <a:gd name="T52" fmla="*/ 2 w 19"/>
                <a:gd name="T53" fmla="*/ 0 h 34"/>
                <a:gd name="T54" fmla="*/ 1 w 19"/>
                <a:gd name="T55" fmla="*/ 1 h 34"/>
                <a:gd name="T56" fmla="*/ 1 w 19"/>
                <a:gd name="T57" fmla="*/ 1 h 34"/>
                <a:gd name="T58" fmla="*/ 3 w 19"/>
                <a:gd name="T59" fmla="*/ 10 h 34"/>
                <a:gd name="T60" fmla="*/ 3 w 19"/>
                <a:gd name="T61" fmla="*/ 10 h 34"/>
                <a:gd name="T62" fmla="*/ 3 w 19"/>
                <a:gd name="T63" fmla="*/ 10 h 34"/>
                <a:gd name="T64" fmla="*/ 2 w 19"/>
                <a:gd name="T65" fmla="*/ 10 h 34"/>
                <a:gd name="T66" fmla="*/ 1 w 19"/>
                <a:gd name="T67" fmla="*/ 9 h 34"/>
                <a:gd name="T68" fmla="*/ 1 w 19"/>
                <a:gd name="T69" fmla="*/ 8 h 34"/>
                <a:gd name="T70" fmla="*/ 1 w 19"/>
                <a:gd name="T71" fmla="*/ 7 h 34"/>
                <a:gd name="T72" fmla="*/ 1 w 19"/>
                <a:gd name="T73" fmla="*/ 2 h 34"/>
                <a:gd name="T74" fmla="*/ 1 w 19"/>
                <a:gd name="T75" fmla="*/ 2 h 34"/>
                <a:gd name="T76" fmla="*/ 1 w 19"/>
                <a:gd name="T77" fmla="*/ 2 h 34"/>
                <a:gd name="T78" fmla="*/ 1 w 19"/>
                <a:gd name="T79" fmla="*/ 1 h 34"/>
                <a:gd name="T80" fmla="*/ 1 w 19"/>
                <a:gd name="T81" fmla="*/ 1 h 34"/>
                <a:gd name="T82" fmla="*/ 2 w 19"/>
                <a:gd name="T83" fmla="*/ 1 h 34"/>
                <a:gd name="T84" fmla="*/ 3 w 19"/>
                <a:gd name="T85" fmla="*/ 1 h 34"/>
                <a:gd name="T86" fmla="*/ 3 w 19"/>
                <a:gd name="T87" fmla="*/ 1 h 34"/>
                <a:gd name="T88" fmla="*/ 3 w 19"/>
                <a:gd name="T89" fmla="*/ 1 h 34"/>
                <a:gd name="T90" fmla="*/ 4 w 19"/>
                <a:gd name="T91" fmla="*/ 1 h 34"/>
                <a:gd name="T92" fmla="*/ 5 w 19"/>
                <a:gd name="T93" fmla="*/ 2 h 34"/>
                <a:gd name="T94" fmla="*/ 5 w 19"/>
                <a:gd name="T95" fmla="*/ 2 h 34"/>
                <a:gd name="T96" fmla="*/ 5 w 19"/>
                <a:gd name="T97" fmla="*/ 3 h 34"/>
                <a:gd name="T98" fmla="*/ 5 w 19"/>
                <a:gd name="T99" fmla="*/ 8 h 34"/>
                <a:gd name="T100" fmla="*/ 5 w 19"/>
                <a:gd name="T101" fmla="*/ 8 h 34"/>
                <a:gd name="T102" fmla="*/ 5 w 19"/>
                <a:gd name="T103" fmla="*/ 9 h 34"/>
                <a:gd name="T104" fmla="*/ 5 w 19"/>
                <a:gd name="T105" fmla="*/ 10 h 34"/>
                <a:gd name="T106" fmla="*/ 5 w 19"/>
                <a:gd name="T107" fmla="*/ 10 h 34"/>
                <a:gd name="T108" fmla="*/ 4 w 19"/>
                <a:gd name="T109" fmla="*/ 10 h 34"/>
                <a:gd name="T110" fmla="*/ 3 w 19"/>
                <a:gd name="T111" fmla="*/ 10 h 34"/>
                <a:gd name="T112" fmla="*/ 3 w 19"/>
                <a:gd name="T113" fmla="*/ 10 h 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
                <a:gd name="T172" fmla="*/ 0 h 34"/>
                <a:gd name="T173" fmla="*/ 19 w 19"/>
                <a:gd name="T174" fmla="*/ 34 h 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 h="34">
                  <a:moveTo>
                    <a:pt x="3" y="1"/>
                  </a:moveTo>
                  <a:lnTo>
                    <a:pt x="3" y="1"/>
                  </a:lnTo>
                  <a:lnTo>
                    <a:pt x="0" y="4"/>
                  </a:lnTo>
                  <a:lnTo>
                    <a:pt x="0" y="8"/>
                  </a:lnTo>
                  <a:lnTo>
                    <a:pt x="0" y="23"/>
                  </a:lnTo>
                  <a:lnTo>
                    <a:pt x="0" y="27"/>
                  </a:lnTo>
                  <a:lnTo>
                    <a:pt x="2" y="30"/>
                  </a:lnTo>
                  <a:lnTo>
                    <a:pt x="4" y="32"/>
                  </a:lnTo>
                  <a:lnTo>
                    <a:pt x="8" y="32"/>
                  </a:lnTo>
                  <a:lnTo>
                    <a:pt x="10" y="34"/>
                  </a:lnTo>
                  <a:lnTo>
                    <a:pt x="14" y="34"/>
                  </a:lnTo>
                  <a:lnTo>
                    <a:pt x="16" y="31"/>
                  </a:lnTo>
                  <a:lnTo>
                    <a:pt x="18" y="28"/>
                  </a:lnTo>
                  <a:lnTo>
                    <a:pt x="19" y="26"/>
                  </a:lnTo>
                  <a:lnTo>
                    <a:pt x="19" y="11"/>
                  </a:lnTo>
                  <a:lnTo>
                    <a:pt x="18" y="7"/>
                  </a:lnTo>
                  <a:lnTo>
                    <a:pt x="16" y="4"/>
                  </a:lnTo>
                  <a:lnTo>
                    <a:pt x="14" y="1"/>
                  </a:lnTo>
                  <a:lnTo>
                    <a:pt x="11" y="0"/>
                  </a:lnTo>
                  <a:lnTo>
                    <a:pt x="8" y="0"/>
                  </a:lnTo>
                  <a:lnTo>
                    <a:pt x="6" y="0"/>
                  </a:lnTo>
                  <a:lnTo>
                    <a:pt x="3" y="1"/>
                  </a:lnTo>
                  <a:close/>
                  <a:moveTo>
                    <a:pt x="11" y="31"/>
                  </a:moveTo>
                  <a:lnTo>
                    <a:pt x="8" y="31"/>
                  </a:lnTo>
                  <a:lnTo>
                    <a:pt x="6" y="30"/>
                  </a:lnTo>
                  <a:lnTo>
                    <a:pt x="4" y="28"/>
                  </a:lnTo>
                  <a:lnTo>
                    <a:pt x="3" y="26"/>
                  </a:lnTo>
                  <a:lnTo>
                    <a:pt x="2" y="23"/>
                  </a:lnTo>
                  <a:lnTo>
                    <a:pt x="2" y="8"/>
                  </a:lnTo>
                  <a:lnTo>
                    <a:pt x="3" y="5"/>
                  </a:lnTo>
                  <a:lnTo>
                    <a:pt x="4" y="3"/>
                  </a:lnTo>
                  <a:lnTo>
                    <a:pt x="6" y="3"/>
                  </a:lnTo>
                  <a:lnTo>
                    <a:pt x="8" y="3"/>
                  </a:lnTo>
                  <a:lnTo>
                    <a:pt x="10" y="3"/>
                  </a:lnTo>
                  <a:lnTo>
                    <a:pt x="12" y="4"/>
                  </a:lnTo>
                  <a:lnTo>
                    <a:pt x="15" y="5"/>
                  </a:lnTo>
                  <a:lnTo>
                    <a:pt x="16" y="8"/>
                  </a:lnTo>
                  <a:lnTo>
                    <a:pt x="16" y="11"/>
                  </a:lnTo>
                  <a:lnTo>
                    <a:pt x="16" y="26"/>
                  </a:lnTo>
                  <a:lnTo>
                    <a:pt x="16" y="28"/>
                  </a:lnTo>
                  <a:lnTo>
                    <a:pt x="15" y="30"/>
                  </a:lnTo>
                  <a:lnTo>
                    <a:pt x="12" y="31"/>
                  </a:lnTo>
                  <a:lnTo>
                    <a:pt x="11" y="31"/>
                  </a:lnTo>
                  <a:close/>
                </a:path>
              </a:pathLst>
            </a:custGeom>
            <a:solidFill>
              <a:srgbClr val="CCCCCC"/>
            </a:solidFill>
            <a:ln w="9525">
              <a:noFill/>
              <a:round/>
              <a:headEnd/>
              <a:tailEnd/>
            </a:ln>
          </p:spPr>
          <p:txBody>
            <a:bodyPr/>
            <a:lstStyle/>
            <a:p>
              <a:endParaRPr lang="fr-FR"/>
            </a:p>
          </p:txBody>
        </p:sp>
        <p:sp>
          <p:nvSpPr>
            <p:cNvPr id="22667" name="Freeform 291"/>
            <p:cNvSpPr>
              <a:spLocks/>
            </p:cNvSpPr>
            <p:nvPr/>
          </p:nvSpPr>
          <p:spPr bwMode="white">
            <a:xfrm flipH="1">
              <a:off x="521" y="3739"/>
              <a:ext cx="8" cy="17"/>
            </a:xfrm>
            <a:custGeom>
              <a:avLst/>
              <a:gdLst>
                <a:gd name="T0" fmla="*/ 3 w 13"/>
                <a:gd name="T1" fmla="*/ 0 h 28"/>
                <a:gd name="T2" fmla="*/ 2 w 13"/>
                <a:gd name="T3" fmla="*/ 0 h 28"/>
                <a:gd name="T4" fmla="*/ 2 w 13"/>
                <a:gd name="T5" fmla="*/ 0 h 28"/>
                <a:gd name="T6" fmla="*/ 1 w 13"/>
                <a:gd name="T7" fmla="*/ 0 h 28"/>
                <a:gd name="T8" fmla="*/ 1 w 13"/>
                <a:gd name="T9" fmla="*/ 1 h 28"/>
                <a:gd name="T10" fmla="*/ 0 w 13"/>
                <a:gd name="T11" fmla="*/ 1 h 28"/>
                <a:gd name="T12" fmla="*/ 0 w 13"/>
                <a:gd name="T13" fmla="*/ 2 h 28"/>
                <a:gd name="T14" fmla="*/ 0 w 13"/>
                <a:gd name="T15" fmla="*/ 7 h 28"/>
                <a:gd name="T16" fmla="*/ 0 w 13"/>
                <a:gd name="T17" fmla="*/ 7 h 28"/>
                <a:gd name="T18" fmla="*/ 0 w 13"/>
                <a:gd name="T19" fmla="*/ 9 h 28"/>
                <a:gd name="T20" fmla="*/ 1 w 13"/>
                <a:gd name="T21" fmla="*/ 9 h 28"/>
                <a:gd name="T22" fmla="*/ 1 w 13"/>
                <a:gd name="T23" fmla="*/ 10 h 28"/>
                <a:gd name="T24" fmla="*/ 2 w 13"/>
                <a:gd name="T25" fmla="*/ 10 h 28"/>
                <a:gd name="T26" fmla="*/ 3 w 13"/>
                <a:gd name="T27" fmla="*/ 10 h 28"/>
                <a:gd name="T28" fmla="*/ 3 w 13"/>
                <a:gd name="T29" fmla="*/ 10 h 28"/>
                <a:gd name="T30" fmla="*/ 4 w 13"/>
                <a:gd name="T31" fmla="*/ 10 h 28"/>
                <a:gd name="T32" fmla="*/ 4 w 13"/>
                <a:gd name="T33" fmla="*/ 10 h 28"/>
                <a:gd name="T34" fmla="*/ 5 w 13"/>
                <a:gd name="T35" fmla="*/ 9 h 28"/>
                <a:gd name="T36" fmla="*/ 5 w 13"/>
                <a:gd name="T37" fmla="*/ 9 h 28"/>
                <a:gd name="T38" fmla="*/ 5 w 13"/>
                <a:gd name="T39" fmla="*/ 3 h 28"/>
                <a:gd name="T40" fmla="*/ 5 w 13"/>
                <a:gd name="T41" fmla="*/ 3 h 28"/>
                <a:gd name="T42" fmla="*/ 5 w 13"/>
                <a:gd name="T43" fmla="*/ 2 h 28"/>
                <a:gd name="T44" fmla="*/ 4 w 13"/>
                <a:gd name="T45" fmla="*/ 1 h 28"/>
                <a:gd name="T46" fmla="*/ 4 w 13"/>
                <a:gd name="T47" fmla="*/ 1 h 28"/>
                <a:gd name="T48" fmla="*/ 3 w 13"/>
                <a:gd name="T49" fmla="*/ 0 h 28"/>
                <a:gd name="T50" fmla="*/ 3 w 13"/>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8"/>
                <a:gd name="T80" fmla="*/ 13 w 13"/>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8">
                  <a:moveTo>
                    <a:pt x="8" y="0"/>
                  </a:moveTo>
                  <a:lnTo>
                    <a:pt x="5" y="0"/>
                  </a:lnTo>
                  <a:lnTo>
                    <a:pt x="4" y="0"/>
                  </a:lnTo>
                  <a:lnTo>
                    <a:pt x="1" y="1"/>
                  </a:lnTo>
                  <a:lnTo>
                    <a:pt x="0" y="3"/>
                  </a:lnTo>
                  <a:lnTo>
                    <a:pt x="0" y="5"/>
                  </a:lnTo>
                  <a:lnTo>
                    <a:pt x="0" y="20"/>
                  </a:lnTo>
                  <a:lnTo>
                    <a:pt x="0" y="23"/>
                  </a:lnTo>
                  <a:lnTo>
                    <a:pt x="1" y="25"/>
                  </a:lnTo>
                  <a:lnTo>
                    <a:pt x="4" y="27"/>
                  </a:lnTo>
                  <a:lnTo>
                    <a:pt x="5" y="28"/>
                  </a:lnTo>
                  <a:lnTo>
                    <a:pt x="8" y="28"/>
                  </a:lnTo>
                  <a:lnTo>
                    <a:pt x="11" y="28"/>
                  </a:lnTo>
                  <a:lnTo>
                    <a:pt x="12" y="27"/>
                  </a:lnTo>
                  <a:lnTo>
                    <a:pt x="13" y="25"/>
                  </a:lnTo>
                  <a:lnTo>
                    <a:pt x="13" y="23"/>
                  </a:lnTo>
                  <a:lnTo>
                    <a:pt x="13" y="8"/>
                  </a:lnTo>
                  <a:lnTo>
                    <a:pt x="13" y="5"/>
                  </a:lnTo>
                  <a:lnTo>
                    <a:pt x="12" y="3"/>
                  </a:lnTo>
                  <a:lnTo>
                    <a:pt x="11" y="1"/>
                  </a:lnTo>
                  <a:lnTo>
                    <a:pt x="8" y="0"/>
                  </a:lnTo>
                  <a:close/>
                </a:path>
              </a:pathLst>
            </a:custGeom>
            <a:solidFill>
              <a:srgbClr val="FFFFFF"/>
            </a:solidFill>
            <a:ln w="9525">
              <a:noFill/>
              <a:round/>
              <a:headEnd/>
              <a:tailEnd/>
            </a:ln>
          </p:spPr>
          <p:txBody>
            <a:bodyPr/>
            <a:lstStyle/>
            <a:p>
              <a:endParaRPr lang="fr-FR"/>
            </a:p>
          </p:txBody>
        </p:sp>
        <p:sp>
          <p:nvSpPr>
            <p:cNvPr id="22668" name="Freeform 292"/>
            <p:cNvSpPr>
              <a:spLocks noEditPoints="1"/>
            </p:cNvSpPr>
            <p:nvPr/>
          </p:nvSpPr>
          <p:spPr bwMode="white">
            <a:xfrm flipH="1">
              <a:off x="521" y="3737"/>
              <a:ext cx="9" cy="19"/>
            </a:xfrm>
            <a:custGeom>
              <a:avLst/>
              <a:gdLst>
                <a:gd name="T0" fmla="*/ 1 w 16"/>
                <a:gd name="T1" fmla="*/ 1 h 29"/>
                <a:gd name="T2" fmla="*/ 1 w 16"/>
                <a:gd name="T3" fmla="*/ 1 h 29"/>
                <a:gd name="T4" fmla="*/ 1 w 16"/>
                <a:gd name="T5" fmla="*/ 2 h 29"/>
                <a:gd name="T6" fmla="*/ 0 w 16"/>
                <a:gd name="T7" fmla="*/ 3 h 29"/>
                <a:gd name="T8" fmla="*/ 0 w 16"/>
                <a:gd name="T9" fmla="*/ 9 h 29"/>
                <a:gd name="T10" fmla="*/ 0 w 16"/>
                <a:gd name="T11" fmla="*/ 9 h 29"/>
                <a:gd name="T12" fmla="*/ 0 w 16"/>
                <a:gd name="T13" fmla="*/ 10 h 29"/>
                <a:gd name="T14" fmla="*/ 1 w 16"/>
                <a:gd name="T15" fmla="*/ 11 h 29"/>
                <a:gd name="T16" fmla="*/ 1 w 16"/>
                <a:gd name="T17" fmla="*/ 12 h 29"/>
                <a:gd name="T18" fmla="*/ 2 w 16"/>
                <a:gd name="T19" fmla="*/ 12 h 29"/>
                <a:gd name="T20" fmla="*/ 3 w 16"/>
                <a:gd name="T21" fmla="*/ 12 h 29"/>
                <a:gd name="T22" fmla="*/ 3 w 16"/>
                <a:gd name="T23" fmla="*/ 12 h 29"/>
                <a:gd name="T24" fmla="*/ 4 w 16"/>
                <a:gd name="T25" fmla="*/ 12 h 29"/>
                <a:gd name="T26" fmla="*/ 4 w 16"/>
                <a:gd name="T27" fmla="*/ 12 h 29"/>
                <a:gd name="T28" fmla="*/ 4 w 16"/>
                <a:gd name="T29" fmla="*/ 12 h 29"/>
                <a:gd name="T30" fmla="*/ 5 w 16"/>
                <a:gd name="T31" fmla="*/ 11 h 29"/>
                <a:gd name="T32" fmla="*/ 5 w 16"/>
                <a:gd name="T33" fmla="*/ 10 h 29"/>
                <a:gd name="T34" fmla="*/ 5 w 16"/>
                <a:gd name="T35" fmla="*/ 4 h 29"/>
                <a:gd name="T36" fmla="*/ 5 w 16"/>
                <a:gd name="T37" fmla="*/ 4 h 29"/>
                <a:gd name="T38" fmla="*/ 5 w 16"/>
                <a:gd name="T39" fmla="*/ 3 h 29"/>
                <a:gd name="T40" fmla="*/ 4 w 16"/>
                <a:gd name="T41" fmla="*/ 2 h 29"/>
                <a:gd name="T42" fmla="*/ 4 w 16"/>
                <a:gd name="T43" fmla="*/ 1 h 29"/>
                <a:gd name="T44" fmla="*/ 3 w 16"/>
                <a:gd name="T45" fmla="*/ 1 h 29"/>
                <a:gd name="T46" fmla="*/ 2 w 16"/>
                <a:gd name="T47" fmla="*/ 0 h 29"/>
                <a:gd name="T48" fmla="*/ 2 w 16"/>
                <a:gd name="T49" fmla="*/ 0 h 29"/>
                <a:gd name="T50" fmla="*/ 2 w 16"/>
                <a:gd name="T51" fmla="*/ 1 h 29"/>
                <a:gd name="T52" fmla="*/ 1 w 16"/>
                <a:gd name="T53" fmla="*/ 1 h 29"/>
                <a:gd name="T54" fmla="*/ 1 w 16"/>
                <a:gd name="T55" fmla="*/ 1 h 29"/>
                <a:gd name="T56" fmla="*/ 3 w 16"/>
                <a:gd name="T57" fmla="*/ 12 h 29"/>
                <a:gd name="T58" fmla="*/ 2 w 16"/>
                <a:gd name="T59" fmla="*/ 12 h 29"/>
                <a:gd name="T60" fmla="*/ 2 w 16"/>
                <a:gd name="T61" fmla="*/ 12 h 29"/>
                <a:gd name="T62" fmla="*/ 2 w 16"/>
                <a:gd name="T63" fmla="*/ 12 h 29"/>
                <a:gd name="T64" fmla="*/ 1 w 16"/>
                <a:gd name="T65" fmla="*/ 10 h 29"/>
                <a:gd name="T66" fmla="*/ 1 w 16"/>
                <a:gd name="T67" fmla="*/ 10 h 29"/>
                <a:gd name="T68" fmla="*/ 1 w 16"/>
                <a:gd name="T69" fmla="*/ 9 h 29"/>
                <a:gd name="T70" fmla="*/ 1 w 16"/>
                <a:gd name="T71" fmla="*/ 3 h 29"/>
                <a:gd name="T72" fmla="*/ 1 w 16"/>
                <a:gd name="T73" fmla="*/ 3 h 29"/>
                <a:gd name="T74" fmla="*/ 1 w 16"/>
                <a:gd name="T75" fmla="*/ 2 h 29"/>
                <a:gd name="T76" fmla="*/ 1 w 16"/>
                <a:gd name="T77" fmla="*/ 1 h 29"/>
                <a:gd name="T78" fmla="*/ 1 w 16"/>
                <a:gd name="T79" fmla="*/ 1 h 29"/>
                <a:gd name="T80" fmla="*/ 2 w 16"/>
                <a:gd name="T81" fmla="*/ 1 h 29"/>
                <a:gd name="T82" fmla="*/ 2 w 16"/>
                <a:gd name="T83" fmla="*/ 1 h 29"/>
                <a:gd name="T84" fmla="*/ 3 w 16"/>
                <a:gd name="T85" fmla="*/ 1 h 29"/>
                <a:gd name="T86" fmla="*/ 3 w 16"/>
                <a:gd name="T87" fmla="*/ 1 h 29"/>
                <a:gd name="T88" fmla="*/ 3 w 16"/>
                <a:gd name="T89" fmla="*/ 1 h 29"/>
                <a:gd name="T90" fmla="*/ 4 w 16"/>
                <a:gd name="T91" fmla="*/ 2 h 29"/>
                <a:gd name="T92" fmla="*/ 5 w 16"/>
                <a:gd name="T93" fmla="*/ 3 h 29"/>
                <a:gd name="T94" fmla="*/ 5 w 16"/>
                <a:gd name="T95" fmla="*/ 4 h 29"/>
                <a:gd name="T96" fmla="*/ 5 w 16"/>
                <a:gd name="T97" fmla="*/ 10 h 29"/>
                <a:gd name="T98" fmla="*/ 5 w 16"/>
                <a:gd name="T99" fmla="*/ 10 h 29"/>
                <a:gd name="T100" fmla="*/ 5 w 16"/>
                <a:gd name="T101" fmla="*/ 10 h 29"/>
                <a:gd name="T102" fmla="*/ 4 w 16"/>
                <a:gd name="T103" fmla="*/ 12 h 29"/>
                <a:gd name="T104" fmla="*/ 4 w 16"/>
                <a:gd name="T105" fmla="*/ 12 h 29"/>
                <a:gd name="T106" fmla="*/ 3 w 16"/>
                <a:gd name="T107" fmla="*/ 12 h 29"/>
                <a:gd name="T108" fmla="*/ 3 w 16"/>
                <a:gd name="T109" fmla="*/ 12 h 29"/>
                <a:gd name="T110" fmla="*/ 3 w 16"/>
                <a:gd name="T111" fmla="*/ 12 h 29"/>
                <a:gd name="T112" fmla="*/ 3 w 16"/>
                <a:gd name="T113" fmla="*/ 1 h 29"/>
                <a:gd name="T114" fmla="*/ 3 w 16"/>
                <a:gd name="T115" fmla="*/ 1 h 29"/>
                <a:gd name="T116" fmla="*/ 3 w 16"/>
                <a:gd name="T117" fmla="*/ 1 h 29"/>
                <a:gd name="T118" fmla="*/ 3 w 16"/>
                <a:gd name="T119" fmla="*/ 1 h 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
                <a:gd name="T181" fmla="*/ 0 h 29"/>
                <a:gd name="T182" fmla="*/ 16 w 16"/>
                <a:gd name="T183" fmla="*/ 29 h 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 h="29">
                  <a:moveTo>
                    <a:pt x="2" y="1"/>
                  </a:moveTo>
                  <a:lnTo>
                    <a:pt x="2" y="1"/>
                  </a:lnTo>
                  <a:lnTo>
                    <a:pt x="1" y="4"/>
                  </a:lnTo>
                  <a:lnTo>
                    <a:pt x="0" y="6"/>
                  </a:lnTo>
                  <a:lnTo>
                    <a:pt x="0" y="21"/>
                  </a:lnTo>
                  <a:lnTo>
                    <a:pt x="0" y="24"/>
                  </a:lnTo>
                  <a:lnTo>
                    <a:pt x="2" y="26"/>
                  </a:lnTo>
                  <a:lnTo>
                    <a:pt x="4" y="28"/>
                  </a:lnTo>
                  <a:lnTo>
                    <a:pt x="6" y="29"/>
                  </a:lnTo>
                  <a:lnTo>
                    <a:pt x="9" y="29"/>
                  </a:lnTo>
                  <a:lnTo>
                    <a:pt x="12" y="29"/>
                  </a:lnTo>
                  <a:lnTo>
                    <a:pt x="13" y="28"/>
                  </a:lnTo>
                  <a:lnTo>
                    <a:pt x="16" y="26"/>
                  </a:lnTo>
                  <a:lnTo>
                    <a:pt x="16" y="24"/>
                  </a:lnTo>
                  <a:lnTo>
                    <a:pt x="16" y="9"/>
                  </a:lnTo>
                  <a:lnTo>
                    <a:pt x="16" y="6"/>
                  </a:lnTo>
                  <a:lnTo>
                    <a:pt x="13" y="4"/>
                  </a:lnTo>
                  <a:lnTo>
                    <a:pt x="12" y="1"/>
                  </a:lnTo>
                  <a:lnTo>
                    <a:pt x="9" y="1"/>
                  </a:lnTo>
                  <a:lnTo>
                    <a:pt x="6" y="0"/>
                  </a:lnTo>
                  <a:lnTo>
                    <a:pt x="5" y="1"/>
                  </a:lnTo>
                  <a:lnTo>
                    <a:pt x="2" y="1"/>
                  </a:lnTo>
                  <a:close/>
                  <a:moveTo>
                    <a:pt x="9" y="29"/>
                  </a:moveTo>
                  <a:lnTo>
                    <a:pt x="6" y="28"/>
                  </a:lnTo>
                  <a:lnTo>
                    <a:pt x="5" y="28"/>
                  </a:lnTo>
                  <a:lnTo>
                    <a:pt x="2" y="25"/>
                  </a:lnTo>
                  <a:lnTo>
                    <a:pt x="1" y="24"/>
                  </a:lnTo>
                  <a:lnTo>
                    <a:pt x="1" y="21"/>
                  </a:lnTo>
                  <a:lnTo>
                    <a:pt x="1" y="6"/>
                  </a:lnTo>
                  <a:lnTo>
                    <a:pt x="1" y="5"/>
                  </a:lnTo>
                  <a:lnTo>
                    <a:pt x="2" y="2"/>
                  </a:lnTo>
                  <a:lnTo>
                    <a:pt x="5" y="1"/>
                  </a:lnTo>
                  <a:lnTo>
                    <a:pt x="6" y="1"/>
                  </a:lnTo>
                  <a:lnTo>
                    <a:pt x="9" y="2"/>
                  </a:lnTo>
                  <a:lnTo>
                    <a:pt x="10" y="2"/>
                  </a:lnTo>
                  <a:lnTo>
                    <a:pt x="13" y="5"/>
                  </a:lnTo>
                  <a:lnTo>
                    <a:pt x="14" y="6"/>
                  </a:lnTo>
                  <a:lnTo>
                    <a:pt x="14" y="9"/>
                  </a:lnTo>
                  <a:lnTo>
                    <a:pt x="14" y="24"/>
                  </a:lnTo>
                  <a:lnTo>
                    <a:pt x="14" y="25"/>
                  </a:lnTo>
                  <a:lnTo>
                    <a:pt x="13" y="28"/>
                  </a:lnTo>
                  <a:lnTo>
                    <a:pt x="10" y="28"/>
                  </a:lnTo>
                  <a:lnTo>
                    <a:pt x="9" y="29"/>
                  </a:lnTo>
                  <a:close/>
                  <a:moveTo>
                    <a:pt x="9" y="1"/>
                  </a:moveTo>
                  <a:lnTo>
                    <a:pt x="9" y="1"/>
                  </a:lnTo>
                  <a:close/>
                </a:path>
              </a:pathLst>
            </a:custGeom>
            <a:solidFill>
              <a:srgbClr val="CCCCCC"/>
            </a:solidFill>
            <a:ln w="9525">
              <a:noFill/>
              <a:round/>
              <a:headEnd/>
              <a:tailEnd/>
            </a:ln>
          </p:spPr>
          <p:txBody>
            <a:bodyPr/>
            <a:lstStyle/>
            <a:p>
              <a:endParaRPr lang="fr-FR"/>
            </a:p>
          </p:txBody>
        </p:sp>
        <p:sp>
          <p:nvSpPr>
            <p:cNvPr id="22669" name="Freeform 293"/>
            <p:cNvSpPr>
              <a:spLocks/>
            </p:cNvSpPr>
            <p:nvPr/>
          </p:nvSpPr>
          <p:spPr bwMode="white">
            <a:xfrm flipH="1">
              <a:off x="511" y="3742"/>
              <a:ext cx="10" cy="18"/>
            </a:xfrm>
            <a:custGeom>
              <a:avLst/>
              <a:gdLst>
                <a:gd name="T0" fmla="*/ 3 w 15"/>
                <a:gd name="T1" fmla="*/ 0 h 28"/>
                <a:gd name="T2" fmla="*/ 2 w 15"/>
                <a:gd name="T3" fmla="*/ 0 h 28"/>
                <a:gd name="T4" fmla="*/ 2 w 15"/>
                <a:gd name="T5" fmla="*/ 0 h 28"/>
                <a:gd name="T6" fmla="*/ 2 w 15"/>
                <a:gd name="T7" fmla="*/ 0 h 28"/>
                <a:gd name="T8" fmla="*/ 1 w 15"/>
                <a:gd name="T9" fmla="*/ 1 h 28"/>
                <a:gd name="T10" fmla="*/ 0 w 15"/>
                <a:gd name="T11" fmla="*/ 2 h 28"/>
                <a:gd name="T12" fmla="*/ 0 w 15"/>
                <a:gd name="T13" fmla="*/ 3 h 28"/>
                <a:gd name="T14" fmla="*/ 0 w 15"/>
                <a:gd name="T15" fmla="*/ 8 h 28"/>
                <a:gd name="T16" fmla="*/ 0 w 15"/>
                <a:gd name="T17" fmla="*/ 8 h 28"/>
                <a:gd name="T18" fmla="*/ 0 w 15"/>
                <a:gd name="T19" fmla="*/ 9 h 28"/>
                <a:gd name="T20" fmla="*/ 1 w 15"/>
                <a:gd name="T21" fmla="*/ 10 h 28"/>
                <a:gd name="T22" fmla="*/ 2 w 15"/>
                <a:gd name="T23" fmla="*/ 11 h 28"/>
                <a:gd name="T24" fmla="*/ 2 w 15"/>
                <a:gd name="T25" fmla="*/ 12 h 28"/>
                <a:gd name="T26" fmla="*/ 3 w 15"/>
                <a:gd name="T27" fmla="*/ 12 h 28"/>
                <a:gd name="T28" fmla="*/ 3 w 15"/>
                <a:gd name="T29" fmla="*/ 12 h 28"/>
                <a:gd name="T30" fmla="*/ 5 w 15"/>
                <a:gd name="T31" fmla="*/ 12 h 28"/>
                <a:gd name="T32" fmla="*/ 5 w 15"/>
                <a:gd name="T33" fmla="*/ 11 h 28"/>
                <a:gd name="T34" fmla="*/ 6 w 15"/>
                <a:gd name="T35" fmla="*/ 10 h 28"/>
                <a:gd name="T36" fmla="*/ 7 w 15"/>
                <a:gd name="T37" fmla="*/ 9 h 28"/>
                <a:gd name="T38" fmla="*/ 7 w 15"/>
                <a:gd name="T39" fmla="*/ 4 h 28"/>
                <a:gd name="T40" fmla="*/ 7 w 15"/>
                <a:gd name="T41" fmla="*/ 4 h 28"/>
                <a:gd name="T42" fmla="*/ 6 w 15"/>
                <a:gd name="T43" fmla="*/ 2 h 28"/>
                <a:gd name="T44" fmla="*/ 5 w 15"/>
                <a:gd name="T45" fmla="*/ 2 h 28"/>
                <a:gd name="T46" fmla="*/ 5 w 15"/>
                <a:gd name="T47" fmla="*/ 1 h 28"/>
                <a:gd name="T48" fmla="*/ 3 w 15"/>
                <a:gd name="T49" fmla="*/ 0 h 28"/>
                <a:gd name="T50" fmla="*/ 3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8" y="0"/>
                  </a:moveTo>
                  <a:lnTo>
                    <a:pt x="5" y="0"/>
                  </a:lnTo>
                  <a:lnTo>
                    <a:pt x="4" y="0"/>
                  </a:lnTo>
                  <a:lnTo>
                    <a:pt x="1" y="1"/>
                  </a:lnTo>
                  <a:lnTo>
                    <a:pt x="0" y="4"/>
                  </a:lnTo>
                  <a:lnTo>
                    <a:pt x="0" y="6"/>
                  </a:lnTo>
                  <a:lnTo>
                    <a:pt x="0" y="20"/>
                  </a:lnTo>
                  <a:lnTo>
                    <a:pt x="0" y="22"/>
                  </a:lnTo>
                  <a:lnTo>
                    <a:pt x="1" y="25"/>
                  </a:lnTo>
                  <a:lnTo>
                    <a:pt x="4" y="27"/>
                  </a:lnTo>
                  <a:lnTo>
                    <a:pt x="5" y="28"/>
                  </a:lnTo>
                  <a:lnTo>
                    <a:pt x="8" y="28"/>
                  </a:lnTo>
                  <a:lnTo>
                    <a:pt x="11" y="28"/>
                  </a:lnTo>
                  <a:lnTo>
                    <a:pt x="12" y="27"/>
                  </a:lnTo>
                  <a:lnTo>
                    <a:pt x="13" y="25"/>
                  </a:lnTo>
                  <a:lnTo>
                    <a:pt x="15" y="22"/>
                  </a:lnTo>
                  <a:lnTo>
                    <a:pt x="15" y="9"/>
                  </a:lnTo>
                  <a:lnTo>
                    <a:pt x="13" y="5"/>
                  </a:lnTo>
                  <a:lnTo>
                    <a:pt x="12" y="4"/>
                  </a:lnTo>
                  <a:lnTo>
                    <a:pt x="11" y="1"/>
                  </a:lnTo>
                  <a:lnTo>
                    <a:pt x="8" y="0"/>
                  </a:lnTo>
                  <a:close/>
                </a:path>
              </a:pathLst>
            </a:custGeom>
            <a:solidFill>
              <a:srgbClr val="FFFFFF"/>
            </a:solidFill>
            <a:ln w="9525">
              <a:noFill/>
              <a:round/>
              <a:headEnd/>
              <a:tailEnd/>
            </a:ln>
          </p:spPr>
          <p:txBody>
            <a:bodyPr/>
            <a:lstStyle/>
            <a:p>
              <a:endParaRPr lang="fr-FR"/>
            </a:p>
          </p:txBody>
        </p:sp>
        <p:sp>
          <p:nvSpPr>
            <p:cNvPr id="22670" name="Freeform 294"/>
            <p:cNvSpPr>
              <a:spLocks noEditPoints="1"/>
            </p:cNvSpPr>
            <p:nvPr/>
          </p:nvSpPr>
          <p:spPr bwMode="white">
            <a:xfrm flipH="1">
              <a:off x="511" y="3742"/>
              <a:ext cx="10" cy="19"/>
            </a:xfrm>
            <a:custGeom>
              <a:avLst/>
              <a:gdLst>
                <a:gd name="T0" fmla="*/ 1 w 17"/>
                <a:gd name="T1" fmla="*/ 1 h 29"/>
                <a:gd name="T2" fmla="*/ 1 w 17"/>
                <a:gd name="T3" fmla="*/ 1 h 29"/>
                <a:gd name="T4" fmla="*/ 1 w 17"/>
                <a:gd name="T5" fmla="*/ 2 h 29"/>
                <a:gd name="T6" fmla="*/ 0 w 17"/>
                <a:gd name="T7" fmla="*/ 3 h 29"/>
                <a:gd name="T8" fmla="*/ 0 w 17"/>
                <a:gd name="T9" fmla="*/ 9 h 29"/>
                <a:gd name="T10" fmla="*/ 0 w 17"/>
                <a:gd name="T11" fmla="*/ 9 h 29"/>
                <a:gd name="T12" fmla="*/ 0 w 17"/>
                <a:gd name="T13" fmla="*/ 9 h 29"/>
                <a:gd name="T14" fmla="*/ 1 w 17"/>
                <a:gd name="T15" fmla="*/ 10 h 29"/>
                <a:gd name="T16" fmla="*/ 1 w 17"/>
                <a:gd name="T17" fmla="*/ 12 h 29"/>
                <a:gd name="T18" fmla="*/ 2 w 17"/>
                <a:gd name="T19" fmla="*/ 12 h 29"/>
                <a:gd name="T20" fmla="*/ 4 w 17"/>
                <a:gd name="T21" fmla="*/ 12 h 29"/>
                <a:gd name="T22" fmla="*/ 4 w 17"/>
                <a:gd name="T23" fmla="*/ 12 h 29"/>
                <a:gd name="T24" fmla="*/ 5 w 17"/>
                <a:gd name="T25" fmla="*/ 12 h 29"/>
                <a:gd name="T26" fmla="*/ 5 w 17"/>
                <a:gd name="T27" fmla="*/ 12 h 29"/>
                <a:gd name="T28" fmla="*/ 5 w 17"/>
                <a:gd name="T29" fmla="*/ 12 h 29"/>
                <a:gd name="T30" fmla="*/ 6 w 17"/>
                <a:gd name="T31" fmla="*/ 10 h 29"/>
                <a:gd name="T32" fmla="*/ 6 w 17"/>
                <a:gd name="T33" fmla="*/ 9 h 29"/>
                <a:gd name="T34" fmla="*/ 6 w 17"/>
                <a:gd name="T35" fmla="*/ 4 h 29"/>
                <a:gd name="T36" fmla="*/ 6 w 17"/>
                <a:gd name="T37" fmla="*/ 4 h 29"/>
                <a:gd name="T38" fmla="*/ 6 w 17"/>
                <a:gd name="T39" fmla="*/ 2 h 29"/>
                <a:gd name="T40" fmla="*/ 5 w 17"/>
                <a:gd name="T41" fmla="*/ 1 h 29"/>
                <a:gd name="T42" fmla="*/ 5 w 17"/>
                <a:gd name="T43" fmla="*/ 1 h 29"/>
                <a:gd name="T44" fmla="*/ 4 w 17"/>
                <a:gd name="T45" fmla="*/ 0 h 29"/>
                <a:gd name="T46" fmla="*/ 2 w 17"/>
                <a:gd name="T47" fmla="*/ 0 h 29"/>
                <a:gd name="T48" fmla="*/ 2 w 17"/>
                <a:gd name="T49" fmla="*/ 0 h 29"/>
                <a:gd name="T50" fmla="*/ 2 w 17"/>
                <a:gd name="T51" fmla="*/ 0 h 29"/>
                <a:gd name="T52" fmla="*/ 1 w 17"/>
                <a:gd name="T53" fmla="*/ 1 h 29"/>
                <a:gd name="T54" fmla="*/ 1 w 17"/>
                <a:gd name="T55" fmla="*/ 1 h 29"/>
                <a:gd name="T56" fmla="*/ 4 w 17"/>
                <a:gd name="T57" fmla="*/ 12 h 29"/>
                <a:gd name="T58" fmla="*/ 2 w 17"/>
                <a:gd name="T59" fmla="*/ 12 h 29"/>
                <a:gd name="T60" fmla="*/ 2 w 17"/>
                <a:gd name="T61" fmla="*/ 12 h 29"/>
                <a:gd name="T62" fmla="*/ 2 w 17"/>
                <a:gd name="T63" fmla="*/ 12 h 29"/>
                <a:gd name="T64" fmla="*/ 1 w 17"/>
                <a:gd name="T65" fmla="*/ 10 h 29"/>
                <a:gd name="T66" fmla="*/ 1 w 17"/>
                <a:gd name="T67" fmla="*/ 9 h 29"/>
                <a:gd name="T68" fmla="*/ 1 w 17"/>
                <a:gd name="T69" fmla="*/ 9 h 29"/>
                <a:gd name="T70" fmla="*/ 1 w 17"/>
                <a:gd name="T71" fmla="*/ 3 h 29"/>
                <a:gd name="T72" fmla="*/ 1 w 17"/>
                <a:gd name="T73" fmla="*/ 3 h 29"/>
                <a:gd name="T74" fmla="*/ 1 w 17"/>
                <a:gd name="T75" fmla="*/ 2 h 29"/>
                <a:gd name="T76" fmla="*/ 1 w 17"/>
                <a:gd name="T77" fmla="*/ 1 h 29"/>
                <a:gd name="T78" fmla="*/ 1 w 17"/>
                <a:gd name="T79" fmla="*/ 1 h 29"/>
                <a:gd name="T80" fmla="*/ 2 w 17"/>
                <a:gd name="T81" fmla="*/ 1 h 29"/>
                <a:gd name="T82" fmla="*/ 2 w 17"/>
                <a:gd name="T83" fmla="*/ 1 h 29"/>
                <a:gd name="T84" fmla="*/ 4 w 17"/>
                <a:gd name="T85" fmla="*/ 1 h 29"/>
                <a:gd name="T86" fmla="*/ 4 w 17"/>
                <a:gd name="T87" fmla="*/ 1 h 29"/>
                <a:gd name="T88" fmla="*/ 4 w 17"/>
                <a:gd name="T89" fmla="*/ 1 h 29"/>
                <a:gd name="T90" fmla="*/ 5 w 17"/>
                <a:gd name="T91" fmla="*/ 2 h 29"/>
                <a:gd name="T92" fmla="*/ 5 w 17"/>
                <a:gd name="T93" fmla="*/ 3 h 29"/>
                <a:gd name="T94" fmla="*/ 5 w 17"/>
                <a:gd name="T95" fmla="*/ 4 h 29"/>
                <a:gd name="T96" fmla="*/ 5 w 17"/>
                <a:gd name="T97" fmla="*/ 9 h 29"/>
                <a:gd name="T98" fmla="*/ 5 w 17"/>
                <a:gd name="T99" fmla="*/ 9 h 29"/>
                <a:gd name="T100" fmla="*/ 5 w 17"/>
                <a:gd name="T101" fmla="*/ 10 h 29"/>
                <a:gd name="T102" fmla="*/ 5 w 17"/>
                <a:gd name="T103" fmla="*/ 12 h 29"/>
                <a:gd name="T104" fmla="*/ 5 w 17"/>
                <a:gd name="T105" fmla="*/ 12 h 29"/>
                <a:gd name="T106" fmla="*/ 4 w 17"/>
                <a:gd name="T107" fmla="*/ 12 h 29"/>
                <a:gd name="T108" fmla="*/ 4 w 17"/>
                <a:gd name="T109" fmla="*/ 12 h 29"/>
                <a:gd name="T110" fmla="*/ 4 w 17"/>
                <a:gd name="T111" fmla="*/ 12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
                <a:gd name="T169" fmla="*/ 0 h 29"/>
                <a:gd name="T170" fmla="*/ 17 w 17"/>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 h="29">
                  <a:moveTo>
                    <a:pt x="3" y="1"/>
                  </a:moveTo>
                  <a:lnTo>
                    <a:pt x="3" y="1"/>
                  </a:lnTo>
                  <a:lnTo>
                    <a:pt x="2" y="4"/>
                  </a:lnTo>
                  <a:lnTo>
                    <a:pt x="0" y="6"/>
                  </a:lnTo>
                  <a:lnTo>
                    <a:pt x="0" y="20"/>
                  </a:lnTo>
                  <a:lnTo>
                    <a:pt x="0" y="22"/>
                  </a:lnTo>
                  <a:lnTo>
                    <a:pt x="3" y="25"/>
                  </a:lnTo>
                  <a:lnTo>
                    <a:pt x="4" y="28"/>
                  </a:lnTo>
                  <a:lnTo>
                    <a:pt x="7" y="29"/>
                  </a:lnTo>
                  <a:lnTo>
                    <a:pt x="10" y="29"/>
                  </a:lnTo>
                  <a:lnTo>
                    <a:pt x="13" y="29"/>
                  </a:lnTo>
                  <a:lnTo>
                    <a:pt x="14" y="28"/>
                  </a:lnTo>
                  <a:lnTo>
                    <a:pt x="17" y="25"/>
                  </a:lnTo>
                  <a:lnTo>
                    <a:pt x="17" y="22"/>
                  </a:lnTo>
                  <a:lnTo>
                    <a:pt x="17" y="9"/>
                  </a:lnTo>
                  <a:lnTo>
                    <a:pt x="17" y="5"/>
                  </a:lnTo>
                  <a:lnTo>
                    <a:pt x="14" y="2"/>
                  </a:lnTo>
                  <a:lnTo>
                    <a:pt x="13" y="1"/>
                  </a:lnTo>
                  <a:lnTo>
                    <a:pt x="10" y="0"/>
                  </a:lnTo>
                  <a:lnTo>
                    <a:pt x="7" y="0"/>
                  </a:lnTo>
                  <a:lnTo>
                    <a:pt x="6" y="0"/>
                  </a:lnTo>
                  <a:lnTo>
                    <a:pt x="3" y="1"/>
                  </a:lnTo>
                  <a:close/>
                  <a:moveTo>
                    <a:pt x="10" y="28"/>
                  </a:moveTo>
                  <a:lnTo>
                    <a:pt x="7" y="28"/>
                  </a:lnTo>
                  <a:lnTo>
                    <a:pt x="6" y="27"/>
                  </a:lnTo>
                  <a:lnTo>
                    <a:pt x="3" y="25"/>
                  </a:lnTo>
                  <a:lnTo>
                    <a:pt x="2" y="22"/>
                  </a:lnTo>
                  <a:lnTo>
                    <a:pt x="2" y="20"/>
                  </a:lnTo>
                  <a:lnTo>
                    <a:pt x="2" y="6"/>
                  </a:lnTo>
                  <a:lnTo>
                    <a:pt x="2" y="4"/>
                  </a:lnTo>
                  <a:lnTo>
                    <a:pt x="3" y="2"/>
                  </a:lnTo>
                  <a:lnTo>
                    <a:pt x="6" y="1"/>
                  </a:lnTo>
                  <a:lnTo>
                    <a:pt x="7" y="1"/>
                  </a:lnTo>
                  <a:lnTo>
                    <a:pt x="10" y="1"/>
                  </a:lnTo>
                  <a:lnTo>
                    <a:pt x="11" y="2"/>
                  </a:lnTo>
                  <a:lnTo>
                    <a:pt x="14" y="4"/>
                  </a:lnTo>
                  <a:lnTo>
                    <a:pt x="15" y="6"/>
                  </a:lnTo>
                  <a:lnTo>
                    <a:pt x="15" y="9"/>
                  </a:lnTo>
                  <a:lnTo>
                    <a:pt x="15" y="22"/>
                  </a:lnTo>
                  <a:lnTo>
                    <a:pt x="15" y="25"/>
                  </a:lnTo>
                  <a:lnTo>
                    <a:pt x="14" y="27"/>
                  </a:lnTo>
                  <a:lnTo>
                    <a:pt x="11" y="28"/>
                  </a:lnTo>
                  <a:lnTo>
                    <a:pt x="10" y="28"/>
                  </a:lnTo>
                  <a:close/>
                </a:path>
              </a:pathLst>
            </a:custGeom>
            <a:solidFill>
              <a:srgbClr val="CCCCCC"/>
            </a:solidFill>
            <a:ln w="9525">
              <a:noFill/>
              <a:round/>
              <a:headEnd/>
              <a:tailEnd/>
            </a:ln>
          </p:spPr>
          <p:txBody>
            <a:bodyPr/>
            <a:lstStyle/>
            <a:p>
              <a:endParaRPr lang="fr-FR"/>
            </a:p>
          </p:txBody>
        </p:sp>
        <p:sp>
          <p:nvSpPr>
            <p:cNvPr id="22671" name="Freeform 295"/>
            <p:cNvSpPr>
              <a:spLocks/>
            </p:cNvSpPr>
            <p:nvPr/>
          </p:nvSpPr>
          <p:spPr bwMode="white">
            <a:xfrm flipH="1">
              <a:off x="511" y="3761"/>
              <a:ext cx="10" cy="18"/>
            </a:xfrm>
            <a:custGeom>
              <a:avLst/>
              <a:gdLst>
                <a:gd name="T0" fmla="*/ 3 w 17"/>
                <a:gd name="T1" fmla="*/ 0 h 29"/>
                <a:gd name="T2" fmla="*/ 3 w 17"/>
                <a:gd name="T3" fmla="*/ 0 h 29"/>
                <a:gd name="T4" fmla="*/ 3 w 17"/>
                <a:gd name="T5" fmla="*/ 0 h 29"/>
                <a:gd name="T6" fmla="*/ 1 w 17"/>
                <a:gd name="T7" fmla="*/ 0 h 29"/>
                <a:gd name="T8" fmla="*/ 1 w 17"/>
                <a:gd name="T9" fmla="*/ 0 h 29"/>
                <a:gd name="T10" fmla="*/ 0 w 17"/>
                <a:gd name="T11" fmla="*/ 1 h 29"/>
                <a:gd name="T12" fmla="*/ 0 w 17"/>
                <a:gd name="T13" fmla="*/ 2 h 29"/>
                <a:gd name="T14" fmla="*/ 0 w 17"/>
                <a:gd name="T15" fmla="*/ 7 h 29"/>
                <a:gd name="T16" fmla="*/ 0 w 17"/>
                <a:gd name="T17" fmla="*/ 7 h 29"/>
                <a:gd name="T18" fmla="*/ 0 w 17"/>
                <a:gd name="T19" fmla="*/ 8 h 29"/>
                <a:gd name="T20" fmla="*/ 1 w 17"/>
                <a:gd name="T21" fmla="*/ 10 h 29"/>
                <a:gd name="T22" fmla="*/ 1 w 17"/>
                <a:gd name="T23" fmla="*/ 11 h 29"/>
                <a:gd name="T24" fmla="*/ 3 w 17"/>
                <a:gd name="T25" fmla="*/ 11 h 29"/>
                <a:gd name="T26" fmla="*/ 3 w 17"/>
                <a:gd name="T27" fmla="*/ 11 h 29"/>
                <a:gd name="T28" fmla="*/ 3 w 17"/>
                <a:gd name="T29" fmla="*/ 11 h 29"/>
                <a:gd name="T30" fmla="*/ 4 w 17"/>
                <a:gd name="T31" fmla="*/ 11 h 29"/>
                <a:gd name="T32" fmla="*/ 5 w 17"/>
                <a:gd name="T33" fmla="*/ 11 h 29"/>
                <a:gd name="T34" fmla="*/ 5 w 17"/>
                <a:gd name="T35" fmla="*/ 10 h 29"/>
                <a:gd name="T36" fmla="*/ 6 w 17"/>
                <a:gd name="T37" fmla="*/ 9 h 29"/>
                <a:gd name="T38" fmla="*/ 6 w 17"/>
                <a:gd name="T39" fmla="*/ 4 h 29"/>
                <a:gd name="T40" fmla="*/ 6 w 17"/>
                <a:gd name="T41" fmla="*/ 4 h 29"/>
                <a:gd name="T42" fmla="*/ 5 w 17"/>
                <a:gd name="T43" fmla="*/ 2 h 29"/>
                <a:gd name="T44" fmla="*/ 5 w 17"/>
                <a:gd name="T45" fmla="*/ 1 h 29"/>
                <a:gd name="T46" fmla="*/ 4 w 17"/>
                <a:gd name="T47" fmla="*/ 1 h 29"/>
                <a:gd name="T48" fmla="*/ 3 w 17"/>
                <a:gd name="T49" fmla="*/ 0 h 29"/>
                <a:gd name="T50" fmla="*/ 3 w 17"/>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9"/>
                <a:gd name="T80" fmla="*/ 17 w 17"/>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9">
                  <a:moveTo>
                    <a:pt x="8" y="0"/>
                  </a:moveTo>
                  <a:lnTo>
                    <a:pt x="8" y="0"/>
                  </a:lnTo>
                  <a:lnTo>
                    <a:pt x="4" y="0"/>
                  </a:lnTo>
                  <a:lnTo>
                    <a:pt x="2" y="0"/>
                  </a:lnTo>
                  <a:lnTo>
                    <a:pt x="0" y="3"/>
                  </a:lnTo>
                  <a:lnTo>
                    <a:pt x="0" y="5"/>
                  </a:lnTo>
                  <a:lnTo>
                    <a:pt x="0" y="19"/>
                  </a:lnTo>
                  <a:lnTo>
                    <a:pt x="0" y="21"/>
                  </a:lnTo>
                  <a:lnTo>
                    <a:pt x="2" y="25"/>
                  </a:lnTo>
                  <a:lnTo>
                    <a:pt x="4" y="27"/>
                  </a:lnTo>
                  <a:lnTo>
                    <a:pt x="8" y="28"/>
                  </a:lnTo>
                  <a:lnTo>
                    <a:pt x="8" y="29"/>
                  </a:lnTo>
                  <a:lnTo>
                    <a:pt x="11" y="29"/>
                  </a:lnTo>
                  <a:lnTo>
                    <a:pt x="14" y="28"/>
                  </a:lnTo>
                  <a:lnTo>
                    <a:pt x="15" y="25"/>
                  </a:lnTo>
                  <a:lnTo>
                    <a:pt x="17" y="23"/>
                  </a:lnTo>
                  <a:lnTo>
                    <a:pt x="17" y="11"/>
                  </a:lnTo>
                  <a:lnTo>
                    <a:pt x="15" y="7"/>
                  </a:lnTo>
                  <a:lnTo>
                    <a:pt x="14" y="4"/>
                  </a:lnTo>
                  <a:lnTo>
                    <a:pt x="11" y="1"/>
                  </a:lnTo>
                  <a:lnTo>
                    <a:pt x="8" y="0"/>
                  </a:lnTo>
                  <a:close/>
                </a:path>
              </a:pathLst>
            </a:custGeom>
            <a:solidFill>
              <a:srgbClr val="FFFFFF"/>
            </a:solidFill>
            <a:ln w="9525">
              <a:noFill/>
              <a:round/>
              <a:headEnd/>
              <a:tailEnd/>
            </a:ln>
          </p:spPr>
          <p:txBody>
            <a:bodyPr/>
            <a:lstStyle/>
            <a:p>
              <a:endParaRPr lang="fr-FR"/>
            </a:p>
          </p:txBody>
        </p:sp>
        <p:sp>
          <p:nvSpPr>
            <p:cNvPr id="22672" name="Freeform 296"/>
            <p:cNvSpPr>
              <a:spLocks noEditPoints="1"/>
            </p:cNvSpPr>
            <p:nvPr/>
          </p:nvSpPr>
          <p:spPr bwMode="white">
            <a:xfrm flipH="1">
              <a:off x="511" y="3761"/>
              <a:ext cx="11" cy="18"/>
            </a:xfrm>
            <a:custGeom>
              <a:avLst/>
              <a:gdLst>
                <a:gd name="T0" fmla="*/ 1 w 18"/>
                <a:gd name="T1" fmla="*/ 1 h 30"/>
                <a:gd name="T2" fmla="*/ 1 w 18"/>
                <a:gd name="T3" fmla="*/ 1 h 30"/>
                <a:gd name="T4" fmla="*/ 1 w 18"/>
                <a:gd name="T5" fmla="*/ 1 h 30"/>
                <a:gd name="T6" fmla="*/ 0 w 18"/>
                <a:gd name="T7" fmla="*/ 2 h 30"/>
                <a:gd name="T8" fmla="*/ 0 w 18"/>
                <a:gd name="T9" fmla="*/ 7 h 30"/>
                <a:gd name="T10" fmla="*/ 0 w 18"/>
                <a:gd name="T11" fmla="*/ 7 h 30"/>
                <a:gd name="T12" fmla="*/ 1 w 18"/>
                <a:gd name="T13" fmla="*/ 8 h 30"/>
                <a:gd name="T14" fmla="*/ 1 w 18"/>
                <a:gd name="T15" fmla="*/ 10 h 30"/>
                <a:gd name="T16" fmla="*/ 2 w 18"/>
                <a:gd name="T17" fmla="*/ 10 h 30"/>
                <a:gd name="T18" fmla="*/ 3 w 18"/>
                <a:gd name="T19" fmla="*/ 11 h 30"/>
                <a:gd name="T20" fmla="*/ 3 w 18"/>
                <a:gd name="T21" fmla="*/ 11 h 30"/>
                <a:gd name="T22" fmla="*/ 4 w 18"/>
                <a:gd name="T23" fmla="*/ 11 h 30"/>
                <a:gd name="T24" fmla="*/ 6 w 18"/>
                <a:gd name="T25" fmla="*/ 11 h 30"/>
                <a:gd name="T26" fmla="*/ 6 w 18"/>
                <a:gd name="T27" fmla="*/ 11 h 30"/>
                <a:gd name="T28" fmla="*/ 7 w 18"/>
                <a:gd name="T29" fmla="*/ 10 h 30"/>
                <a:gd name="T30" fmla="*/ 7 w 18"/>
                <a:gd name="T31" fmla="*/ 8 h 30"/>
                <a:gd name="T32" fmla="*/ 7 w 18"/>
                <a:gd name="T33" fmla="*/ 4 h 30"/>
                <a:gd name="T34" fmla="*/ 7 w 18"/>
                <a:gd name="T35" fmla="*/ 4 h 30"/>
                <a:gd name="T36" fmla="*/ 7 w 18"/>
                <a:gd name="T37" fmla="*/ 3 h 30"/>
                <a:gd name="T38" fmla="*/ 6 w 18"/>
                <a:gd name="T39" fmla="*/ 1 h 30"/>
                <a:gd name="T40" fmla="*/ 4 w 18"/>
                <a:gd name="T41" fmla="*/ 1 h 30"/>
                <a:gd name="T42" fmla="*/ 4 w 18"/>
                <a:gd name="T43" fmla="*/ 0 h 30"/>
                <a:gd name="T44" fmla="*/ 4 w 18"/>
                <a:gd name="T45" fmla="*/ 0 h 30"/>
                <a:gd name="T46" fmla="*/ 4 w 18"/>
                <a:gd name="T47" fmla="*/ 0 h 30"/>
                <a:gd name="T48" fmla="*/ 2 w 18"/>
                <a:gd name="T49" fmla="*/ 0 h 30"/>
                <a:gd name="T50" fmla="*/ 1 w 18"/>
                <a:gd name="T51" fmla="*/ 1 h 30"/>
                <a:gd name="T52" fmla="*/ 1 w 18"/>
                <a:gd name="T53" fmla="*/ 1 h 30"/>
                <a:gd name="T54" fmla="*/ 4 w 18"/>
                <a:gd name="T55" fmla="*/ 10 h 30"/>
                <a:gd name="T56" fmla="*/ 4 w 18"/>
                <a:gd name="T57" fmla="*/ 10 h 30"/>
                <a:gd name="T58" fmla="*/ 2 w 18"/>
                <a:gd name="T59" fmla="*/ 10 h 30"/>
                <a:gd name="T60" fmla="*/ 1 w 18"/>
                <a:gd name="T61" fmla="*/ 9 h 30"/>
                <a:gd name="T62" fmla="*/ 1 w 18"/>
                <a:gd name="T63" fmla="*/ 8 h 30"/>
                <a:gd name="T64" fmla="*/ 1 w 18"/>
                <a:gd name="T65" fmla="*/ 7 h 30"/>
                <a:gd name="T66" fmla="*/ 1 w 18"/>
                <a:gd name="T67" fmla="*/ 2 h 30"/>
                <a:gd name="T68" fmla="*/ 1 w 18"/>
                <a:gd name="T69" fmla="*/ 2 h 30"/>
                <a:gd name="T70" fmla="*/ 1 w 18"/>
                <a:gd name="T71" fmla="*/ 1 h 30"/>
                <a:gd name="T72" fmla="*/ 1 w 18"/>
                <a:gd name="T73" fmla="*/ 1 h 30"/>
                <a:gd name="T74" fmla="*/ 1 w 18"/>
                <a:gd name="T75" fmla="*/ 1 h 30"/>
                <a:gd name="T76" fmla="*/ 2 w 18"/>
                <a:gd name="T77" fmla="*/ 1 h 30"/>
                <a:gd name="T78" fmla="*/ 3 w 18"/>
                <a:gd name="T79" fmla="*/ 1 h 30"/>
                <a:gd name="T80" fmla="*/ 4 w 18"/>
                <a:gd name="T81" fmla="*/ 1 h 30"/>
                <a:gd name="T82" fmla="*/ 4 w 18"/>
                <a:gd name="T83" fmla="*/ 1 h 30"/>
                <a:gd name="T84" fmla="*/ 4 w 18"/>
                <a:gd name="T85" fmla="*/ 1 h 30"/>
                <a:gd name="T86" fmla="*/ 6 w 18"/>
                <a:gd name="T87" fmla="*/ 2 h 30"/>
                <a:gd name="T88" fmla="*/ 6 w 18"/>
                <a:gd name="T89" fmla="*/ 3 h 30"/>
                <a:gd name="T90" fmla="*/ 6 w 18"/>
                <a:gd name="T91" fmla="*/ 4 h 30"/>
                <a:gd name="T92" fmla="*/ 6 w 18"/>
                <a:gd name="T93" fmla="*/ 8 h 30"/>
                <a:gd name="T94" fmla="*/ 6 w 18"/>
                <a:gd name="T95" fmla="*/ 8 h 30"/>
                <a:gd name="T96" fmla="*/ 6 w 18"/>
                <a:gd name="T97" fmla="*/ 10 h 30"/>
                <a:gd name="T98" fmla="*/ 6 w 18"/>
                <a:gd name="T99" fmla="*/ 10 h 30"/>
                <a:gd name="T100" fmla="*/ 6 w 18"/>
                <a:gd name="T101" fmla="*/ 10 h 30"/>
                <a:gd name="T102" fmla="*/ 4 w 18"/>
                <a:gd name="T103" fmla="*/ 10 h 30"/>
                <a:gd name="T104" fmla="*/ 4 w 18"/>
                <a:gd name="T105" fmla="*/ 10 h 30"/>
                <a:gd name="T106" fmla="*/ 4 w 18"/>
                <a:gd name="T107" fmla="*/ 10 h 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
                <a:gd name="T163" fmla="*/ 0 h 30"/>
                <a:gd name="T164" fmla="*/ 18 w 18"/>
                <a:gd name="T165" fmla="*/ 30 h 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 h="30">
                  <a:moveTo>
                    <a:pt x="3" y="1"/>
                  </a:moveTo>
                  <a:lnTo>
                    <a:pt x="3" y="1"/>
                  </a:lnTo>
                  <a:lnTo>
                    <a:pt x="1" y="4"/>
                  </a:lnTo>
                  <a:lnTo>
                    <a:pt x="0" y="6"/>
                  </a:lnTo>
                  <a:lnTo>
                    <a:pt x="0" y="20"/>
                  </a:lnTo>
                  <a:lnTo>
                    <a:pt x="1" y="22"/>
                  </a:lnTo>
                  <a:lnTo>
                    <a:pt x="3" y="26"/>
                  </a:lnTo>
                  <a:lnTo>
                    <a:pt x="5" y="29"/>
                  </a:lnTo>
                  <a:lnTo>
                    <a:pt x="8" y="30"/>
                  </a:lnTo>
                  <a:lnTo>
                    <a:pt x="12" y="30"/>
                  </a:lnTo>
                  <a:lnTo>
                    <a:pt x="15" y="30"/>
                  </a:lnTo>
                  <a:lnTo>
                    <a:pt x="18" y="28"/>
                  </a:lnTo>
                  <a:lnTo>
                    <a:pt x="18" y="24"/>
                  </a:lnTo>
                  <a:lnTo>
                    <a:pt x="18" y="12"/>
                  </a:lnTo>
                  <a:lnTo>
                    <a:pt x="18" y="8"/>
                  </a:lnTo>
                  <a:lnTo>
                    <a:pt x="15" y="4"/>
                  </a:lnTo>
                  <a:lnTo>
                    <a:pt x="12" y="1"/>
                  </a:lnTo>
                  <a:lnTo>
                    <a:pt x="9" y="0"/>
                  </a:lnTo>
                  <a:lnTo>
                    <a:pt x="5" y="0"/>
                  </a:lnTo>
                  <a:lnTo>
                    <a:pt x="3" y="1"/>
                  </a:lnTo>
                  <a:close/>
                  <a:moveTo>
                    <a:pt x="9" y="29"/>
                  </a:moveTo>
                  <a:lnTo>
                    <a:pt x="9" y="29"/>
                  </a:lnTo>
                  <a:lnTo>
                    <a:pt x="7" y="28"/>
                  </a:lnTo>
                  <a:lnTo>
                    <a:pt x="4" y="25"/>
                  </a:lnTo>
                  <a:lnTo>
                    <a:pt x="3" y="22"/>
                  </a:lnTo>
                  <a:lnTo>
                    <a:pt x="1" y="20"/>
                  </a:lnTo>
                  <a:lnTo>
                    <a:pt x="1" y="6"/>
                  </a:lnTo>
                  <a:lnTo>
                    <a:pt x="3" y="4"/>
                  </a:lnTo>
                  <a:lnTo>
                    <a:pt x="4" y="2"/>
                  </a:lnTo>
                  <a:lnTo>
                    <a:pt x="5" y="1"/>
                  </a:lnTo>
                  <a:lnTo>
                    <a:pt x="8" y="1"/>
                  </a:lnTo>
                  <a:lnTo>
                    <a:pt x="9" y="2"/>
                  </a:lnTo>
                  <a:lnTo>
                    <a:pt x="12" y="4"/>
                  </a:lnTo>
                  <a:lnTo>
                    <a:pt x="14" y="5"/>
                  </a:lnTo>
                  <a:lnTo>
                    <a:pt x="16" y="8"/>
                  </a:lnTo>
                  <a:lnTo>
                    <a:pt x="16" y="12"/>
                  </a:lnTo>
                  <a:lnTo>
                    <a:pt x="16" y="24"/>
                  </a:lnTo>
                  <a:lnTo>
                    <a:pt x="16" y="26"/>
                  </a:lnTo>
                  <a:lnTo>
                    <a:pt x="15" y="28"/>
                  </a:lnTo>
                  <a:lnTo>
                    <a:pt x="12" y="29"/>
                  </a:lnTo>
                  <a:lnTo>
                    <a:pt x="9" y="29"/>
                  </a:lnTo>
                  <a:close/>
                </a:path>
              </a:pathLst>
            </a:custGeom>
            <a:solidFill>
              <a:srgbClr val="CCCCCC"/>
            </a:solidFill>
            <a:ln w="9525">
              <a:noFill/>
              <a:round/>
              <a:headEnd/>
              <a:tailEnd/>
            </a:ln>
          </p:spPr>
          <p:txBody>
            <a:bodyPr/>
            <a:lstStyle/>
            <a:p>
              <a:endParaRPr lang="fr-FR"/>
            </a:p>
          </p:txBody>
        </p:sp>
        <p:sp>
          <p:nvSpPr>
            <p:cNvPr id="22673" name="Freeform 297"/>
            <p:cNvSpPr>
              <a:spLocks/>
            </p:cNvSpPr>
            <p:nvPr/>
          </p:nvSpPr>
          <p:spPr bwMode="white">
            <a:xfrm flipH="1">
              <a:off x="521" y="3757"/>
              <a:ext cx="8" cy="16"/>
            </a:xfrm>
            <a:custGeom>
              <a:avLst/>
              <a:gdLst>
                <a:gd name="T0" fmla="*/ 2 w 13"/>
                <a:gd name="T1" fmla="*/ 0 h 27"/>
                <a:gd name="T2" fmla="*/ 2 w 13"/>
                <a:gd name="T3" fmla="*/ 0 h 27"/>
                <a:gd name="T4" fmla="*/ 2 w 13"/>
                <a:gd name="T5" fmla="*/ 0 h 27"/>
                <a:gd name="T6" fmla="*/ 1 w 13"/>
                <a:gd name="T7" fmla="*/ 0 h 27"/>
                <a:gd name="T8" fmla="*/ 1 w 13"/>
                <a:gd name="T9" fmla="*/ 1 h 27"/>
                <a:gd name="T10" fmla="*/ 0 w 13"/>
                <a:gd name="T11" fmla="*/ 1 h 27"/>
                <a:gd name="T12" fmla="*/ 0 w 13"/>
                <a:gd name="T13" fmla="*/ 2 h 27"/>
                <a:gd name="T14" fmla="*/ 0 w 13"/>
                <a:gd name="T15" fmla="*/ 6 h 27"/>
                <a:gd name="T16" fmla="*/ 0 w 13"/>
                <a:gd name="T17" fmla="*/ 6 h 27"/>
                <a:gd name="T18" fmla="*/ 0 w 13"/>
                <a:gd name="T19" fmla="*/ 7 h 27"/>
                <a:gd name="T20" fmla="*/ 1 w 13"/>
                <a:gd name="T21" fmla="*/ 8 h 27"/>
                <a:gd name="T22" fmla="*/ 1 w 13"/>
                <a:gd name="T23" fmla="*/ 8 h 27"/>
                <a:gd name="T24" fmla="*/ 2 w 13"/>
                <a:gd name="T25" fmla="*/ 9 h 27"/>
                <a:gd name="T26" fmla="*/ 2 w 13"/>
                <a:gd name="T27" fmla="*/ 9 h 27"/>
                <a:gd name="T28" fmla="*/ 2 w 13"/>
                <a:gd name="T29" fmla="*/ 9 h 27"/>
                <a:gd name="T30" fmla="*/ 4 w 13"/>
                <a:gd name="T31" fmla="*/ 9 h 27"/>
                <a:gd name="T32" fmla="*/ 4 w 13"/>
                <a:gd name="T33" fmla="*/ 9 h 27"/>
                <a:gd name="T34" fmla="*/ 5 w 13"/>
                <a:gd name="T35" fmla="*/ 8 h 27"/>
                <a:gd name="T36" fmla="*/ 5 w 13"/>
                <a:gd name="T37" fmla="*/ 7 h 27"/>
                <a:gd name="T38" fmla="*/ 5 w 13"/>
                <a:gd name="T39" fmla="*/ 3 h 27"/>
                <a:gd name="T40" fmla="*/ 5 w 13"/>
                <a:gd name="T41" fmla="*/ 3 h 27"/>
                <a:gd name="T42" fmla="*/ 5 w 13"/>
                <a:gd name="T43" fmla="*/ 2 h 27"/>
                <a:gd name="T44" fmla="*/ 4 w 13"/>
                <a:gd name="T45" fmla="*/ 1 h 27"/>
                <a:gd name="T46" fmla="*/ 4 w 13"/>
                <a:gd name="T47" fmla="*/ 1 h 27"/>
                <a:gd name="T48" fmla="*/ 2 w 13"/>
                <a:gd name="T49" fmla="*/ 0 h 27"/>
                <a:gd name="T50" fmla="*/ 2 w 13"/>
                <a:gd name="T51" fmla="*/ 0 h 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
                <a:gd name="T79" fmla="*/ 0 h 27"/>
                <a:gd name="T80" fmla="*/ 13 w 13"/>
                <a:gd name="T81" fmla="*/ 27 h 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 h="27">
                  <a:moveTo>
                    <a:pt x="7" y="0"/>
                  </a:moveTo>
                  <a:lnTo>
                    <a:pt x="7" y="0"/>
                  </a:lnTo>
                  <a:lnTo>
                    <a:pt x="4" y="0"/>
                  </a:lnTo>
                  <a:lnTo>
                    <a:pt x="1" y="1"/>
                  </a:lnTo>
                  <a:lnTo>
                    <a:pt x="0" y="3"/>
                  </a:lnTo>
                  <a:lnTo>
                    <a:pt x="0" y="5"/>
                  </a:lnTo>
                  <a:lnTo>
                    <a:pt x="0" y="17"/>
                  </a:lnTo>
                  <a:lnTo>
                    <a:pt x="0" y="20"/>
                  </a:lnTo>
                  <a:lnTo>
                    <a:pt x="1" y="23"/>
                  </a:lnTo>
                  <a:lnTo>
                    <a:pt x="4" y="24"/>
                  </a:lnTo>
                  <a:lnTo>
                    <a:pt x="7" y="25"/>
                  </a:lnTo>
                  <a:lnTo>
                    <a:pt x="9" y="27"/>
                  </a:lnTo>
                  <a:lnTo>
                    <a:pt x="12" y="25"/>
                  </a:lnTo>
                  <a:lnTo>
                    <a:pt x="13" y="24"/>
                  </a:lnTo>
                  <a:lnTo>
                    <a:pt x="13" y="21"/>
                  </a:lnTo>
                  <a:lnTo>
                    <a:pt x="13" y="9"/>
                  </a:lnTo>
                  <a:lnTo>
                    <a:pt x="13" y="7"/>
                  </a:lnTo>
                  <a:lnTo>
                    <a:pt x="12" y="4"/>
                  </a:lnTo>
                  <a:lnTo>
                    <a:pt x="9" y="1"/>
                  </a:lnTo>
                  <a:lnTo>
                    <a:pt x="7" y="0"/>
                  </a:lnTo>
                  <a:close/>
                </a:path>
              </a:pathLst>
            </a:custGeom>
            <a:solidFill>
              <a:srgbClr val="FFFFFF"/>
            </a:solidFill>
            <a:ln w="9525">
              <a:noFill/>
              <a:round/>
              <a:headEnd/>
              <a:tailEnd/>
            </a:ln>
          </p:spPr>
          <p:txBody>
            <a:bodyPr/>
            <a:lstStyle/>
            <a:p>
              <a:endParaRPr lang="fr-FR"/>
            </a:p>
          </p:txBody>
        </p:sp>
        <p:sp>
          <p:nvSpPr>
            <p:cNvPr id="22674" name="Freeform 298"/>
            <p:cNvSpPr>
              <a:spLocks noEditPoints="1"/>
            </p:cNvSpPr>
            <p:nvPr/>
          </p:nvSpPr>
          <p:spPr bwMode="white">
            <a:xfrm flipH="1">
              <a:off x="521" y="3756"/>
              <a:ext cx="9" cy="17"/>
            </a:xfrm>
            <a:custGeom>
              <a:avLst/>
              <a:gdLst>
                <a:gd name="T0" fmla="*/ 1 w 16"/>
                <a:gd name="T1" fmla="*/ 1 h 29"/>
                <a:gd name="T2" fmla="*/ 1 w 16"/>
                <a:gd name="T3" fmla="*/ 1 h 29"/>
                <a:gd name="T4" fmla="*/ 0 w 16"/>
                <a:gd name="T5" fmla="*/ 2 h 29"/>
                <a:gd name="T6" fmla="*/ 0 w 16"/>
                <a:gd name="T7" fmla="*/ 2 h 29"/>
                <a:gd name="T8" fmla="*/ 0 w 16"/>
                <a:gd name="T9" fmla="*/ 6 h 29"/>
                <a:gd name="T10" fmla="*/ 0 w 16"/>
                <a:gd name="T11" fmla="*/ 6 h 29"/>
                <a:gd name="T12" fmla="*/ 0 w 16"/>
                <a:gd name="T13" fmla="*/ 8 h 29"/>
                <a:gd name="T14" fmla="*/ 1 w 16"/>
                <a:gd name="T15" fmla="*/ 9 h 29"/>
                <a:gd name="T16" fmla="*/ 1 w 16"/>
                <a:gd name="T17" fmla="*/ 9 h 29"/>
                <a:gd name="T18" fmla="*/ 3 w 16"/>
                <a:gd name="T19" fmla="*/ 10 h 29"/>
                <a:gd name="T20" fmla="*/ 3 w 16"/>
                <a:gd name="T21" fmla="*/ 10 h 29"/>
                <a:gd name="T22" fmla="*/ 3 w 16"/>
                <a:gd name="T23" fmla="*/ 10 h 29"/>
                <a:gd name="T24" fmla="*/ 4 w 16"/>
                <a:gd name="T25" fmla="*/ 9 h 29"/>
                <a:gd name="T26" fmla="*/ 4 w 16"/>
                <a:gd name="T27" fmla="*/ 9 h 29"/>
                <a:gd name="T28" fmla="*/ 5 w 16"/>
                <a:gd name="T29" fmla="*/ 9 h 29"/>
                <a:gd name="T30" fmla="*/ 5 w 16"/>
                <a:gd name="T31" fmla="*/ 8 h 29"/>
                <a:gd name="T32" fmla="*/ 5 w 16"/>
                <a:gd name="T33" fmla="*/ 4 h 29"/>
                <a:gd name="T34" fmla="*/ 5 w 16"/>
                <a:gd name="T35" fmla="*/ 4 h 29"/>
                <a:gd name="T36" fmla="*/ 5 w 16"/>
                <a:gd name="T37" fmla="*/ 3 h 29"/>
                <a:gd name="T38" fmla="*/ 4 w 16"/>
                <a:gd name="T39" fmla="*/ 2 h 29"/>
                <a:gd name="T40" fmla="*/ 3 w 16"/>
                <a:gd name="T41" fmla="*/ 1 h 29"/>
                <a:gd name="T42" fmla="*/ 3 w 16"/>
                <a:gd name="T43" fmla="*/ 1 h 29"/>
                <a:gd name="T44" fmla="*/ 3 w 16"/>
                <a:gd name="T45" fmla="*/ 1 h 29"/>
                <a:gd name="T46" fmla="*/ 3 w 16"/>
                <a:gd name="T47" fmla="*/ 1 h 29"/>
                <a:gd name="T48" fmla="*/ 2 w 16"/>
                <a:gd name="T49" fmla="*/ 0 h 29"/>
                <a:gd name="T50" fmla="*/ 1 w 16"/>
                <a:gd name="T51" fmla="*/ 1 h 29"/>
                <a:gd name="T52" fmla="*/ 1 w 16"/>
                <a:gd name="T53" fmla="*/ 1 h 29"/>
                <a:gd name="T54" fmla="*/ 3 w 16"/>
                <a:gd name="T55" fmla="*/ 9 h 29"/>
                <a:gd name="T56" fmla="*/ 3 w 16"/>
                <a:gd name="T57" fmla="*/ 9 h 29"/>
                <a:gd name="T58" fmla="*/ 2 w 16"/>
                <a:gd name="T59" fmla="*/ 9 h 29"/>
                <a:gd name="T60" fmla="*/ 1 w 16"/>
                <a:gd name="T61" fmla="*/ 8 h 29"/>
                <a:gd name="T62" fmla="*/ 1 w 16"/>
                <a:gd name="T63" fmla="*/ 7 h 29"/>
                <a:gd name="T64" fmla="*/ 1 w 16"/>
                <a:gd name="T65" fmla="*/ 6 h 29"/>
                <a:gd name="T66" fmla="*/ 1 w 16"/>
                <a:gd name="T67" fmla="*/ 2 h 29"/>
                <a:gd name="T68" fmla="*/ 1 w 16"/>
                <a:gd name="T69" fmla="*/ 2 h 29"/>
                <a:gd name="T70" fmla="*/ 1 w 16"/>
                <a:gd name="T71" fmla="*/ 2 h 29"/>
                <a:gd name="T72" fmla="*/ 1 w 16"/>
                <a:gd name="T73" fmla="*/ 1 h 29"/>
                <a:gd name="T74" fmla="*/ 1 w 16"/>
                <a:gd name="T75" fmla="*/ 1 h 29"/>
                <a:gd name="T76" fmla="*/ 2 w 16"/>
                <a:gd name="T77" fmla="*/ 1 h 29"/>
                <a:gd name="T78" fmla="*/ 3 w 16"/>
                <a:gd name="T79" fmla="*/ 1 h 29"/>
                <a:gd name="T80" fmla="*/ 3 w 16"/>
                <a:gd name="T81" fmla="*/ 1 h 29"/>
                <a:gd name="T82" fmla="*/ 3 w 16"/>
                <a:gd name="T83" fmla="*/ 1 h 29"/>
                <a:gd name="T84" fmla="*/ 3 w 16"/>
                <a:gd name="T85" fmla="*/ 2 h 29"/>
                <a:gd name="T86" fmla="*/ 4 w 16"/>
                <a:gd name="T87" fmla="*/ 2 h 29"/>
                <a:gd name="T88" fmla="*/ 4 w 16"/>
                <a:gd name="T89" fmla="*/ 3 h 29"/>
                <a:gd name="T90" fmla="*/ 4 w 16"/>
                <a:gd name="T91" fmla="*/ 4 h 29"/>
                <a:gd name="T92" fmla="*/ 4 w 16"/>
                <a:gd name="T93" fmla="*/ 8 h 29"/>
                <a:gd name="T94" fmla="*/ 4 w 16"/>
                <a:gd name="T95" fmla="*/ 8 h 29"/>
                <a:gd name="T96" fmla="*/ 4 w 16"/>
                <a:gd name="T97" fmla="*/ 9 h 29"/>
                <a:gd name="T98" fmla="*/ 4 w 16"/>
                <a:gd name="T99" fmla="*/ 9 h 29"/>
                <a:gd name="T100" fmla="*/ 4 w 16"/>
                <a:gd name="T101" fmla="*/ 9 h 29"/>
                <a:gd name="T102" fmla="*/ 3 w 16"/>
                <a:gd name="T103" fmla="*/ 9 h 29"/>
                <a:gd name="T104" fmla="*/ 3 w 16"/>
                <a:gd name="T105" fmla="*/ 9 h 29"/>
                <a:gd name="T106" fmla="*/ 3 w 16"/>
                <a:gd name="T107" fmla="*/ 9 h 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
                <a:gd name="T163" fmla="*/ 0 h 29"/>
                <a:gd name="T164" fmla="*/ 16 w 16"/>
                <a:gd name="T165" fmla="*/ 29 h 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 h="29">
                  <a:moveTo>
                    <a:pt x="2" y="2"/>
                  </a:moveTo>
                  <a:lnTo>
                    <a:pt x="2" y="2"/>
                  </a:lnTo>
                  <a:lnTo>
                    <a:pt x="0" y="5"/>
                  </a:lnTo>
                  <a:lnTo>
                    <a:pt x="0" y="7"/>
                  </a:lnTo>
                  <a:lnTo>
                    <a:pt x="0" y="19"/>
                  </a:lnTo>
                  <a:lnTo>
                    <a:pt x="0" y="22"/>
                  </a:lnTo>
                  <a:lnTo>
                    <a:pt x="2" y="25"/>
                  </a:lnTo>
                  <a:lnTo>
                    <a:pt x="4" y="27"/>
                  </a:lnTo>
                  <a:lnTo>
                    <a:pt x="8" y="29"/>
                  </a:lnTo>
                  <a:lnTo>
                    <a:pt x="10" y="29"/>
                  </a:lnTo>
                  <a:lnTo>
                    <a:pt x="13" y="27"/>
                  </a:lnTo>
                  <a:lnTo>
                    <a:pt x="14" y="26"/>
                  </a:lnTo>
                  <a:lnTo>
                    <a:pt x="16" y="23"/>
                  </a:lnTo>
                  <a:lnTo>
                    <a:pt x="16" y="11"/>
                  </a:lnTo>
                  <a:lnTo>
                    <a:pt x="14" y="9"/>
                  </a:lnTo>
                  <a:lnTo>
                    <a:pt x="13" y="5"/>
                  </a:lnTo>
                  <a:lnTo>
                    <a:pt x="10" y="3"/>
                  </a:lnTo>
                  <a:lnTo>
                    <a:pt x="8" y="2"/>
                  </a:lnTo>
                  <a:lnTo>
                    <a:pt x="5" y="0"/>
                  </a:lnTo>
                  <a:lnTo>
                    <a:pt x="2" y="2"/>
                  </a:lnTo>
                  <a:close/>
                  <a:moveTo>
                    <a:pt x="8" y="27"/>
                  </a:moveTo>
                  <a:lnTo>
                    <a:pt x="8" y="27"/>
                  </a:lnTo>
                  <a:lnTo>
                    <a:pt x="5" y="26"/>
                  </a:lnTo>
                  <a:lnTo>
                    <a:pt x="4" y="23"/>
                  </a:lnTo>
                  <a:lnTo>
                    <a:pt x="2" y="21"/>
                  </a:lnTo>
                  <a:lnTo>
                    <a:pt x="1" y="19"/>
                  </a:lnTo>
                  <a:lnTo>
                    <a:pt x="1" y="7"/>
                  </a:lnTo>
                  <a:lnTo>
                    <a:pt x="2" y="5"/>
                  </a:lnTo>
                  <a:lnTo>
                    <a:pt x="4" y="3"/>
                  </a:lnTo>
                  <a:lnTo>
                    <a:pt x="5" y="3"/>
                  </a:lnTo>
                  <a:lnTo>
                    <a:pt x="8" y="3"/>
                  </a:lnTo>
                  <a:lnTo>
                    <a:pt x="10" y="5"/>
                  </a:lnTo>
                  <a:lnTo>
                    <a:pt x="12" y="6"/>
                  </a:lnTo>
                  <a:lnTo>
                    <a:pt x="13" y="9"/>
                  </a:lnTo>
                  <a:lnTo>
                    <a:pt x="13" y="11"/>
                  </a:lnTo>
                  <a:lnTo>
                    <a:pt x="13" y="23"/>
                  </a:lnTo>
                  <a:lnTo>
                    <a:pt x="13" y="25"/>
                  </a:lnTo>
                  <a:lnTo>
                    <a:pt x="12" y="26"/>
                  </a:lnTo>
                  <a:lnTo>
                    <a:pt x="10" y="27"/>
                  </a:lnTo>
                  <a:lnTo>
                    <a:pt x="8" y="27"/>
                  </a:lnTo>
                  <a:close/>
                </a:path>
              </a:pathLst>
            </a:custGeom>
            <a:solidFill>
              <a:srgbClr val="CCCCCC"/>
            </a:solidFill>
            <a:ln w="9525">
              <a:noFill/>
              <a:round/>
              <a:headEnd/>
              <a:tailEnd/>
            </a:ln>
          </p:spPr>
          <p:txBody>
            <a:bodyPr/>
            <a:lstStyle/>
            <a:p>
              <a:endParaRPr lang="fr-FR"/>
            </a:p>
          </p:txBody>
        </p:sp>
        <p:sp>
          <p:nvSpPr>
            <p:cNvPr id="22675" name="Freeform 299"/>
            <p:cNvSpPr>
              <a:spLocks/>
            </p:cNvSpPr>
            <p:nvPr/>
          </p:nvSpPr>
          <p:spPr bwMode="white">
            <a:xfrm flipH="1">
              <a:off x="535" y="3748"/>
              <a:ext cx="5" cy="9"/>
            </a:xfrm>
            <a:custGeom>
              <a:avLst/>
              <a:gdLst>
                <a:gd name="T0" fmla="*/ 3 w 6"/>
                <a:gd name="T1" fmla="*/ 0 h 16"/>
                <a:gd name="T2" fmla="*/ 3 w 6"/>
                <a:gd name="T3" fmla="*/ 0 h 16"/>
                <a:gd name="T4" fmla="*/ 3 w 6"/>
                <a:gd name="T5" fmla="*/ 0 h 16"/>
                <a:gd name="T6" fmla="*/ 1 w 6"/>
                <a:gd name="T7" fmla="*/ 0 h 16"/>
                <a:gd name="T8" fmla="*/ 0 w 6"/>
                <a:gd name="T9" fmla="*/ 1 h 16"/>
                <a:gd name="T10" fmla="*/ 0 w 6"/>
                <a:gd name="T11" fmla="*/ 3 h 16"/>
                <a:gd name="T12" fmla="*/ 0 w 6"/>
                <a:gd name="T13" fmla="*/ 3 h 16"/>
                <a:gd name="T14" fmla="*/ 1 w 6"/>
                <a:gd name="T15" fmla="*/ 4 h 16"/>
                <a:gd name="T16" fmla="*/ 3 w 6"/>
                <a:gd name="T17" fmla="*/ 5 h 16"/>
                <a:gd name="T18" fmla="*/ 3 w 6"/>
                <a:gd name="T19" fmla="*/ 5 h 16"/>
                <a:gd name="T20" fmla="*/ 3 w 6"/>
                <a:gd name="T21" fmla="*/ 5 h 16"/>
                <a:gd name="T22" fmla="*/ 3 w 6"/>
                <a:gd name="T23" fmla="*/ 5 h 16"/>
                <a:gd name="T24" fmla="*/ 4 w 6"/>
                <a:gd name="T25" fmla="*/ 4 h 16"/>
                <a:gd name="T26" fmla="*/ 4 w 6"/>
                <a:gd name="T27" fmla="*/ 2 h 16"/>
                <a:gd name="T28" fmla="*/ 4 w 6"/>
                <a:gd name="T29" fmla="*/ 2 h 16"/>
                <a:gd name="T30" fmla="*/ 3 w 6"/>
                <a:gd name="T31" fmla="*/ 1 h 16"/>
                <a:gd name="T32" fmla="*/ 3 w 6"/>
                <a:gd name="T33" fmla="*/ 0 h 16"/>
                <a:gd name="T34" fmla="*/ 3 w 6"/>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
                <a:gd name="T55" fmla="*/ 0 h 16"/>
                <a:gd name="T56" fmla="*/ 6 w 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 h="16">
                  <a:moveTo>
                    <a:pt x="4" y="0"/>
                  </a:moveTo>
                  <a:lnTo>
                    <a:pt x="4" y="0"/>
                  </a:lnTo>
                  <a:lnTo>
                    <a:pt x="1" y="0"/>
                  </a:lnTo>
                  <a:lnTo>
                    <a:pt x="0" y="2"/>
                  </a:lnTo>
                  <a:lnTo>
                    <a:pt x="0" y="10"/>
                  </a:lnTo>
                  <a:lnTo>
                    <a:pt x="1" y="13"/>
                  </a:lnTo>
                  <a:lnTo>
                    <a:pt x="4" y="16"/>
                  </a:lnTo>
                  <a:lnTo>
                    <a:pt x="5" y="16"/>
                  </a:lnTo>
                  <a:lnTo>
                    <a:pt x="6" y="13"/>
                  </a:lnTo>
                  <a:lnTo>
                    <a:pt x="6" y="5"/>
                  </a:lnTo>
                  <a:lnTo>
                    <a:pt x="5" y="2"/>
                  </a:lnTo>
                  <a:lnTo>
                    <a:pt x="4" y="0"/>
                  </a:lnTo>
                  <a:close/>
                </a:path>
              </a:pathLst>
            </a:custGeom>
            <a:solidFill>
              <a:srgbClr val="FFFFFF"/>
            </a:solidFill>
            <a:ln w="9525">
              <a:noFill/>
              <a:round/>
              <a:headEnd/>
              <a:tailEnd/>
            </a:ln>
          </p:spPr>
          <p:txBody>
            <a:bodyPr/>
            <a:lstStyle/>
            <a:p>
              <a:endParaRPr lang="fr-FR"/>
            </a:p>
          </p:txBody>
        </p:sp>
        <p:sp>
          <p:nvSpPr>
            <p:cNvPr id="22676" name="Freeform 300"/>
            <p:cNvSpPr>
              <a:spLocks noEditPoints="1"/>
            </p:cNvSpPr>
            <p:nvPr/>
          </p:nvSpPr>
          <p:spPr bwMode="white">
            <a:xfrm flipH="1">
              <a:off x="535" y="3746"/>
              <a:ext cx="5" cy="12"/>
            </a:xfrm>
            <a:custGeom>
              <a:avLst/>
              <a:gdLst>
                <a:gd name="T0" fmla="*/ 1 w 8"/>
                <a:gd name="T1" fmla="*/ 1 h 19"/>
                <a:gd name="T2" fmla="*/ 1 w 8"/>
                <a:gd name="T3" fmla="*/ 1 h 19"/>
                <a:gd name="T4" fmla="*/ 0 w 8"/>
                <a:gd name="T5" fmla="*/ 1 h 19"/>
                <a:gd name="T6" fmla="*/ 0 w 8"/>
                <a:gd name="T7" fmla="*/ 2 h 19"/>
                <a:gd name="T8" fmla="*/ 0 w 8"/>
                <a:gd name="T9" fmla="*/ 5 h 19"/>
                <a:gd name="T10" fmla="*/ 0 w 8"/>
                <a:gd name="T11" fmla="*/ 5 h 19"/>
                <a:gd name="T12" fmla="*/ 0 w 8"/>
                <a:gd name="T13" fmla="*/ 6 h 19"/>
                <a:gd name="T14" fmla="*/ 1 w 8"/>
                <a:gd name="T15" fmla="*/ 8 h 19"/>
                <a:gd name="T16" fmla="*/ 1 w 8"/>
                <a:gd name="T17" fmla="*/ 8 h 19"/>
                <a:gd name="T18" fmla="*/ 3 w 8"/>
                <a:gd name="T19" fmla="*/ 7 h 19"/>
                <a:gd name="T20" fmla="*/ 3 w 8"/>
                <a:gd name="T21" fmla="*/ 7 h 19"/>
                <a:gd name="T22" fmla="*/ 3 w 8"/>
                <a:gd name="T23" fmla="*/ 6 h 19"/>
                <a:gd name="T24" fmla="*/ 3 w 8"/>
                <a:gd name="T25" fmla="*/ 6 h 19"/>
                <a:gd name="T26" fmla="*/ 3 w 8"/>
                <a:gd name="T27" fmla="*/ 3 h 19"/>
                <a:gd name="T28" fmla="*/ 3 w 8"/>
                <a:gd name="T29" fmla="*/ 3 h 19"/>
                <a:gd name="T30" fmla="*/ 3 w 8"/>
                <a:gd name="T31" fmla="*/ 1 h 19"/>
                <a:gd name="T32" fmla="*/ 2 w 8"/>
                <a:gd name="T33" fmla="*/ 0 h 19"/>
                <a:gd name="T34" fmla="*/ 2 w 8"/>
                <a:gd name="T35" fmla="*/ 0 h 19"/>
                <a:gd name="T36" fmla="*/ 2 w 8"/>
                <a:gd name="T37" fmla="*/ 0 h 19"/>
                <a:gd name="T38" fmla="*/ 1 w 8"/>
                <a:gd name="T39" fmla="*/ 1 h 19"/>
                <a:gd name="T40" fmla="*/ 1 w 8"/>
                <a:gd name="T41" fmla="*/ 1 h 19"/>
                <a:gd name="T42" fmla="*/ 2 w 8"/>
                <a:gd name="T43" fmla="*/ 7 h 19"/>
                <a:gd name="T44" fmla="*/ 2 w 8"/>
                <a:gd name="T45" fmla="*/ 7 h 19"/>
                <a:gd name="T46" fmla="*/ 1 w 8"/>
                <a:gd name="T47" fmla="*/ 6 h 19"/>
                <a:gd name="T48" fmla="*/ 1 w 8"/>
                <a:gd name="T49" fmla="*/ 5 h 19"/>
                <a:gd name="T50" fmla="*/ 1 w 8"/>
                <a:gd name="T51" fmla="*/ 2 h 19"/>
                <a:gd name="T52" fmla="*/ 1 w 8"/>
                <a:gd name="T53" fmla="*/ 2 h 19"/>
                <a:gd name="T54" fmla="*/ 1 w 8"/>
                <a:gd name="T55" fmla="*/ 1 h 19"/>
                <a:gd name="T56" fmla="*/ 1 w 8"/>
                <a:gd name="T57" fmla="*/ 1 h 19"/>
                <a:gd name="T58" fmla="*/ 1 w 8"/>
                <a:gd name="T59" fmla="*/ 1 h 19"/>
                <a:gd name="T60" fmla="*/ 2 w 8"/>
                <a:gd name="T61" fmla="*/ 1 h 19"/>
                <a:gd name="T62" fmla="*/ 2 w 8"/>
                <a:gd name="T63" fmla="*/ 1 h 19"/>
                <a:gd name="T64" fmla="*/ 2 w 8"/>
                <a:gd name="T65" fmla="*/ 2 h 19"/>
                <a:gd name="T66" fmla="*/ 3 w 8"/>
                <a:gd name="T67" fmla="*/ 3 h 19"/>
                <a:gd name="T68" fmla="*/ 3 w 8"/>
                <a:gd name="T69" fmla="*/ 6 h 19"/>
                <a:gd name="T70" fmla="*/ 3 w 8"/>
                <a:gd name="T71" fmla="*/ 6 h 19"/>
                <a:gd name="T72" fmla="*/ 2 w 8"/>
                <a:gd name="T73" fmla="*/ 7 h 19"/>
                <a:gd name="T74" fmla="*/ 2 w 8"/>
                <a:gd name="T75" fmla="*/ 7 h 19"/>
                <a:gd name="T76" fmla="*/ 2 w 8"/>
                <a:gd name="T77" fmla="*/ 7 h 19"/>
                <a:gd name="T78" fmla="*/ 2 w 8"/>
                <a:gd name="T79" fmla="*/ 7 h 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
                <a:gd name="T121" fmla="*/ 0 h 19"/>
                <a:gd name="T122" fmla="*/ 8 w 8"/>
                <a:gd name="T123" fmla="*/ 19 h 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 h="19">
                  <a:moveTo>
                    <a:pt x="1" y="2"/>
                  </a:moveTo>
                  <a:lnTo>
                    <a:pt x="1" y="2"/>
                  </a:lnTo>
                  <a:lnTo>
                    <a:pt x="0" y="3"/>
                  </a:lnTo>
                  <a:lnTo>
                    <a:pt x="0" y="4"/>
                  </a:lnTo>
                  <a:lnTo>
                    <a:pt x="0" y="12"/>
                  </a:lnTo>
                  <a:lnTo>
                    <a:pt x="0" y="16"/>
                  </a:lnTo>
                  <a:lnTo>
                    <a:pt x="2" y="19"/>
                  </a:lnTo>
                  <a:lnTo>
                    <a:pt x="6" y="18"/>
                  </a:lnTo>
                  <a:lnTo>
                    <a:pt x="6" y="16"/>
                  </a:lnTo>
                  <a:lnTo>
                    <a:pt x="8" y="15"/>
                  </a:lnTo>
                  <a:lnTo>
                    <a:pt x="8" y="7"/>
                  </a:lnTo>
                  <a:lnTo>
                    <a:pt x="6" y="3"/>
                  </a:lnTo>
                  <a:lnTo>
                    <a:pt x="4" y="0"/>
                  </a:lnTo>
                  <a:lnTo>
                    <a:pt x="1" y="2"/>
                  </a:lnTo>
                  <a:close/>
                  <a:moveTo>
                    <a:pt x="4" y="18"/>
                  </a:moveTo>
                  <a:lnTo>
                    <a:pt x="4" y="18"/>
                  </a:lnTo>
                  <a:lnTo>
                    <a:pt x="1" y="15"/>
                  </a:lnTo>
                  <a:lnTo>
                    <a:pt x="1" y="12"/>
                  </a:lnTo>
                  <a:lnTo>
                    <a:pt x="1" y="4"/>
                  </a:lnTo>
                  <a:lnTo>
                    <a:pt x="1" y="2"/>
                  </a:lnTo>
                  <a:lnTo>
                    <a:pt x="2" y="2"/>
                  </a:lnTo>
                  <a:lnTo>
                    <a:pt x="4" y="2"/>
                  </a:lnTo>
                  <a:lnTo>
                    <a:pt x="5" y="4"/>
                  </a:lnTo>
                  <a:lnTo>
                    <a:pt x="6" y="7"/>
                  </a:lnTo>
                  <a:lnTo>
                    <a:pt x="6" y="15"/>
                  </a:lnTo>
                  <a:lnTo>
                    <a:pt x="5" y="18"/>
                  </a:lnTo>
                  <a:lnTo>
                    <a:pt x="4" y="18"/>
                  </a:lnTo>
                  <a:close/>
                </a:path>
              </a:pathLst>
            </a:custGeom>
            <a:solidFill>
              <a:srgbClr val="CCCCCC"/>
            </a:solidFill>
            <a:ln w="9525">
              <a:noFill/>
              <a:round/>
              <a:headEnd/>
              <a:tailEnd/>
            </a:ln>
          </p:spPr>
          <p:txBody>
            <a:bodyPr/>
            <a:lstStyle/>
            <a:p>
              <a:endParaRPr lang="fr-FR"/>
            </a:p>
          </p:txBody>
        </p:sp>
        <p:sp>
          <p:nvSpPr>
            <p:cNvPr id="22677" name="Freeform 301"/>
            <p:cNvSpPr>
              <a:spLocks/>
            </p:cNvSpPr>
            <p:nvPr/>
          </p:nvSpPr>
          <p:spPr bwMode="white">
            <a:xfrm flipH="1">
              <a:off x="529" y="3750"/>
              <a:ext cx="6" cy="13"/>
            </a:xfrm>
            <a:custGeom>
              <a:avLst/>
              <a:gdLst>
                <a:gd name="T0" fmla="*/ 2 w 11"/>
                <a:gd name="T1" fmla="*/ 0 h 21"/>
                <a:gd name="T2" fmla="*/ 2 w 11"/>
                <a:gd name="T3" fmla="*/ 0 h 21"/>
                <a:gd name="T4" fmla="*/ 2 w 11"/>
                <a:gd name="T5" fmla="*/ 0 h 21"/>
                <a:gd name="T6" fmla="*/ 1 w 11"/>
                <a:gd name="T7" fmla="*/ 0 h 21"/>
                <a:gd name="T8" fmla="*/ 1 w 11"/>
                <a:gd name="T9" fmla="*/ 1 h 21"/>
                <a:gd name="T10" fmla="*/ 0 w 11"/>
                <a:gd name="T11" fmla="*/ 1 h 21"/>
                <a:gd name="T12" fmla="*/ 0 w 11"/>
                <a:gd name="T13" fmla="*/ 1 h 21"/>
                <a:gd name="T14" fmla="*/ 0 w 11"/>
                <a:gd name="T15" fmla="*/ 6 h 21"/>
                <a:gd name="T16" fmla="*/ 0 w 11"/>
                <a:gd name="T17" fmla="*/ 6 h 21"/>
                <a:gd name="T18" fmla="*/ 1 w 11"/>
                <a:gd name="T19" fmla="*/ 7 h 21"/>
                <a:gd name="T20" fmla="*/ 2 w 11"/>
                <a:gd name="T21" fmla="*/ 8 h 21"/>
                <a:gd name="T22" fmla="*/ 2 w 11"/>
                <a:gd name="T23" fmla="*/ 8 h 21"/>
                <a:gd name="T24" fmla="*/ 2 w 11"/>
                <a:gd name="T25" fmla="*/ 8 h 21"/>
                <a:gd name="T26" fmla="*/ 2 w 11"/>
                <a:gd name="T27" fmla="*/ 8 h 21"/>
                <a:gd name="T28" fmla="*/ 3 w 11"/>
                <a:gd name="T29" fmla="*/ 8 h 21"/>
                <a:gd name="T30" fmla="*/ 3 w 11"/>
                <a:gd name="T31" fmla="*/ 7 h 21"/>
                <a:gd name="T32" fmla="*/ 3 w 11"/>
                <a:gd name="T33" fmla="*/ 7 h 21"/>
                <a:gd name="T34" fmla="*/ 3 w 11"/>
                <a:gd name="T35" fmla="*/ 3 h 21"/>
                <a:gd name="T36" fmla="*/ 3 w 11"/>
                <a:gd name="T37" fmla="*/ 3 h 21"/>
                <a:gd name="T38" fmla="*/ 3 w 11"/>
                <a:gd name="T39" fmla="*/ 1 h 21"/>
                <a:gd name="T40" fmla="*/ 2 w 11"/>
                <a:gd name="T41" fmla="*/ 0 h 21"/>
                <a:gd name="T42" fmla="*/ 2 w 11"/>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
                <a:gd name="T67" fmla="*/ 0 h 21"/>
                <a:gd name="T68" fmla="*/ 11 w 11"/>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 h="21">
                  <a:moveTo>
                    <a:pt x="6" y="0"/>
                  </a:moveTo>
                  <a:lnTo>
                    <a:pt x="6" y="0"/>
                  </a:lnTo>
                  <a:lnTo>
                    <a:pt x="3" y="0"/>
                  </a:lnTo>
                  <a:lnTo>
                    <a:pt x="2" y="2"/>
                  </a:lnTo>
                  <a:lnTo>
                    <a:pt x="0" y="3"/>
                  </a:lnTo>
                  <a:lnTo>
                    <a:pt x="0" y="4"/>
                  </a:lnTo>
                  <a:lnTo>
                    <a:pt x="0" y="14"/>
                  </a:lnTo>
                  <a:lnTo>
                    <a:pt x="2" y="18"/>
                  </a:lnTo>
                  <a:lnTo>
                    <a:pt x="6" y="21"/>
                  </a:lnTo>
                  <a:lnTo>
                    <a:pt x="7" y="21"/>
                  </a:lnTo>
                  <a:lnTo>
                    <a:pt x="10" y="21"/>
                  </a:lnTo>
                  <a:lnTo>
                    <a:pt x="10" y="19"/>
                  </a:lnTo>
                  <a:lnTo>
                    <a:pt x="11" y="17"/>
                  </a:lnTo>
                  <a:lnTo>
                    <a:pt x="11" y="8"/>
                  </a:lnTo>
                  <a:lnTo>
                    <a:pt x="10" y="3"/>
                  </a:lnTo>
                  <a:lnTo>
                    <a:pt x="6" y="0"/>
                  </a:lnTo>
                  <a:close/>
                </a:path>
              </a:pathLst>
            </a:custGeom>
            <a:solidFill>
              <a:srgbClr val="FFFFFF"/>
            </a:solidFill>
            <a:ln w="9525">
              <a:noFill/>
              <a:round/>
              <a:headEnd/>
              <a:tailEnd/>
            </a:ln>
          </p:spPr>
          <p:txBody>
            <a:bodyPr/>
            <a:lstStyle/>
            <a:p>
              <a:endParaRPr lang="fr-FR"/>
            </a:p>
          </p:txBody>
        </p:sp>
        <p:sp>
          <p:nvSpPr>
            <p:cNvPr id="22678" name="Freeform 302"/>
            <p:cNvSpPr>
              <a:spLocks noEditPoints="1"/>
            </p:cNvSpPr>
            <p:nvPr/>
          </p:nvSpPr>
          <p:spPr bwMode="white">
            <a:xfrm flipH="1">
              <a:off x="529" y="3750"/>
              <a:ext cx="7" cy="14"/>
            </a:xfrm>
            <a:custGeom>
              <a:avLst/>
              <a:gdLst>
                <a:gd name="T0" fmla="*/ 1 w 12"/>
                <a:gd name="T1" fmla="*/ 0 h 22"/>
                <a:gd name="T2" fmla="*/ 1 w 12"/>
                <a:gd name="T3" fmla="*/ 0 h 22"/>
                <a:gd name="T4" fmla="*/ 1 w 12"/>
                <a:gd name="T5" fmla="*/ 1 h 22"/>
                <a:gd name="T6" fmla="*/ 0 w 12"/>
                <a:gd name="T7" fmla="*/ 2 h 22"/>
                <a:gd name="T8" fmla="*/ 0 w 12"/>
                <a:gd name="T9" fmla="*/ 6 h 22"/>
                <a:gd name="T10" fmla="*/ 0 w 12"/>
                <a:gd name="T11" fmla="*/ 6 h 22"/>
                <a:gd name="T12" fmla="*/ 1 w 12"/>
                <a:gd name="T13" fmla="*/ 7 h 22"/>
                <a:gd name="T14" fmla="*/ 1 w 12"/>
                <a:gd name="T15" fmla="*/ 7 h 22"/>
                <a:gd name="T16" fmla="*/ 1 w 12"/>
                <a:gd name="T17" fmla="*/ 8 h 22"/>
                <a:gd name="T18" fmla="*/ 2 w 12"/>
                <a:gd name="T19" fmla="*/ 9 h 22"/>
                <a:gd name="T20" fmla="*/ 2 w 12"/>
                <a:gd name="T21" fmla="*/ 9 h 22"/>
                <a:gd name="T22" fmla="*/ 3 w 12"/>
                <a:gd name="T23" fmla="*/ 9 h 22"/>
                <a:gd name="T24" fmla="*/ 4 w 12"/>
                <a:gd name="T25" fmla="*/ 8 h 22"/>
                <a:gd name="T26" fmla="*/ 4 w 12"/>
                <a:gd name="T27" fmla="*/ 8 h 22"/>
                <a:gd name="T28" fmla="*/ 4 w 12"/>
                <a:gd name="T29" fmla="*/ 8 h 22"/>
                <a:gd name="T30" fmla="*/ 4 w 12"/>
                <a:gd name="T31" fmla="*/ 7 h 22"/>
                <a:gd name="T32" fmla="*/ 4 w 12"/>
                <a:gd name="T33" fmla="*/ 3 h 22"/>
                <a:gd name="T34" fmla="*/ 4 w 12"/>
                <a:gd name="T35" fmla="*/ 3 h 22"/>
                <a:gd name="T36" fmla="*/ 4 w 12"/>
                <a:gd name="T37" fmla="*/ 3 h 22"/>
                <a:gd name="T38" fmla="*/ 4 w 12"/>
                <a:gd name="T39" fmla="*/ 1 h 22"/>
                <a:gd name="T40" fmla="*/ 3 w 12"/>
                <a:gd name="T41" fmla="*/ 1 h 22"/>
                <a:gd name="T42" fmla="*/ 2 w 12"/>
                <a:gd name="T43" fmla="*/ 0 h 22"/>
                <a:gd name="T44" fmla="*/ 2 w 12"/>
                <a:gd name="T45" fmla="*/ 0 h 22"/>
                <a:gd name="T46" fmla="*/ 2 w 12"/>
                <a:gd name="T47" fmla="*/ 0 h 22"/>
                <a:gd name="T48" fmla="*/ 1 w 12"/>
                <a:gd name="T49" fmla="*/ 0 h 22"/>
                <a:gd name="T50" fmla="*/ 1 w 12"/>
                <a:gd name="T51" fmla="*/ 0 h 22"/>
                <a:gd name="T52" fmla="*/ 1 w 12"/>
                <a:gd name="T53" fmla="*/ 0 h 22"/>
                <a:gd name="T54" fmla="*/ 2 w 12"/>
                <a:gd name="T55" fmla="*/ 8 h 22"/>
                <a:gd name="T56" fmla="*/ 2 w 12"/>
                <a:gd name="T57" fmla="*/ 8 h 22"/>
                <a:gd name="T58" fmla="*/ 1 w 12"/>
                <a:gd name="T59" fmla="*/ 7 h 22"/>
                <a:gd name="T60" fmla="*/ 1 w 12"/>
                <a:gd name="T61" fmla="*/ 6 h 22"/>
                <a:gd name="T62" fmla="*/ 1 w 12"/>
                <a:gd name="T63" fmla="*/ 2 h 22"/>
                <a:gd name="T64" fmla="*/ 1 w 12"/>
                <a:gd name="T65" fmla="*/ 2 h 22"/>
                <a:gd name="T66" fmla="*/ 1 w 12"/>
                <a:gd name="T67" fmla="*/ 1 h 22"/>
                <a:gd name="T68" fmla="*/ 1 w 12"/>
                <a:gd name="T69" fmla="*/ 1 h 22"/>
                <a:gd name="T70" fmla="*/ 2 w 12"/>
                <a:gd name="T71" fmla="*/ 1 h 22"/>
                <a:gd name="T72" fmla="*/ 2 w 12"/>
                <a:gd name="T73" fmla="*/ 1 h 22"/>
                <a:gd name="T74" fmla="*/ 2 w 12"/>
                <a:gd name="T75" fmla="*/ 1 h 22"/>
                <a:gd name="T76" fmla="*/ 3 w 12"/>
                <a:gd name="T77" fmla="*/ 2 h 22"/>
                <a:gd name="T78" fmla="*/ 4 w 12"/>
                <a:gd name="T79" fmla="*/ 3 h 22"/>
                <a:gd name="T80" fmla="*/ 4 w 12"/>
                <a:gd name="T81" fmla="*/ 7 h 22"/>
                <a:gd name="T82" fmla="*/ 4 w 12"/>
                <a:gd name="T83" fmla="*/ 7 h 22"/>
                <a:gd name="T84" fmla="*/ 3 w 12"/>
                <a:gd name="T85" fmla="*/ 8 h 22"/>
                <a:gd name="T86" fmla="*/ 3 w 12"/>
                <a:gd name="T87" fmla="*/ 8 h 22"/>
                <a:gd name="T88" fmla="*/ 2 w 12"/>
                <a:gd name="T89" fmla="*/ 8 h 22"/>
                <a:gd name="T90" fmla="*/ 2 w 12"/>
                <a:gd name="T91" fmla="*/ 8 h 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
                <a:gd name="T139" fmla="*/ 0 h 22"/>
                <a:gd name="T140" fmla="*/ 12 w 12"/>
                <a:gd name="T141" fmla="*/ 22 h 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 h="22">
                  <a:moveTo>
                    <a:pt x="3" y="0"/>
                  </a:moveTo>
                  <a:lnTo>
                    <a:pt x="3" y="0"/>
                  </a:lnTo>
                  <a:lnTo>
                    <a:pt x="1" y="3"/>
                  </a:lnTo>
                  <a:lnTo>
                    <a:pt x="0" y="4"/>
                  </a:lnTo>
                  <a:lnTo>
                    <a:pt x="0" y="14"/>
                  </a:lnTo>
                  <a:lnTo>
                    <a:pt x="1" y="17"/>
                  </a:lnTo>
                  <a:lnTo>
                    <a:pt x="3" y="18"/>
                  </a:lnTo>
                  <a:lnTo>
                    <a:pt x="4" y="21"/>
                  </a:lnTo>
                  <a:lnTo>
                    <a:pt x="7" y="22"/>
                  </a:lnTo>
                  <a:lnTo>
                    <a:pt x="8" y="22"/>
                  </a:lnTo>
                  <a:lnTo>
                    <a:pt x="11" y="21"/>
                  </a:lnTo>
                  <a:lnTo>
                    <a:pt x="12" y="19"/>
                  </a:lnTo>
                  <a:lnTo>
                    <a:pt x="12" y="17"/>
                  </a:lnTo>
                  <a:lnTo>
                    <a:pt x="12" y="8"/>
                  </a:lnTo>
                  <a:lnTo>
                    <a:pt x="12" y="6"/>
                  </a:lnTo>
                  <a:lnTo>
                    <a:pt x="11" y="3"/>
                  </a:lnTo>
                  <a:lnTo>
                    <a:pt x="9" y="2"/>
                  </a:lnTo>
                  <a:lnTo>
                    <a:pt x="7" y="0"/>
                  </a:lnTo>
                  <a:lnTo>
                    <a:pt x="4" y="0"/>
                  </a:lnTo>
                  <a:lnTo>
                    <a:pt x="3" y="0"/>
                  </a:lnTo>
                  <a:close/>
                  <a:moveTo>
                    <a:pt x="7" y="21"/>
                  </a:moveTo>
                  <a:lnTo>
                    <a:pt x="7" y="21"/>
                  </a:lnTo>
                  <a:lnTo>
                    <a:pt x="3" y="18"/>
                  </a:lnTo>
                  <a:lnTo>
                    <a:pt x="1" y="14"/>
                  </a:lnTo>
                  <a:lnTo>
                    <a:pt x="1" y="4"/>
                  </a:lnTo>
                  <a:lnTo>
                    <a:pt x="3" y="2"/>
                  </a:lnTo>
                  <a:lnTo>
                    <a:pt x="7" y="2"/>
                  </a:lnTo>
                  <a:lnTo>
                    <a:pt x="9" y="4"/>
                  </a:lnTo>
                  <a:lnTo>
                    <a:pt x="11" y="8"/>
                  </a:lnTo>
                  <a:lnTo>
                    <a:pt x="11" y="17"/>
                  </a:lnTo>
                  <a:lnTo>
                    <a:pt x="9" y="19"/>
                  </a:lnTo>
                  <a:lnTo>
                    <a:pt x="7" y="21"/>
                  </a:lnTo>
                  <a:close/>
                </a:path>
              </a:pathLst>
            </a:custGeom>
            <a:solidFill>
              <a:srgbClr val="CCCCCC"/>
            </a:solidFill>
            <a:ln w="9525">
              <a:noFill/>
              <a:round/>
              <a:headEnd/>
              <a:tailEnd/>
            </a:ln>
          </p:spPr>
          <p:txBody>
            <a:bodyPr/>
            <a:lstStyle/>
            <a:p>
              <a:endParaRPr lang="fr-FR"/>
            </a:p>
          </p:txBody>
        </p:sp>
        <p:sp>
          <p:nvSpPr>
            <p:cNvPr id="22679" name="Freeform 303"/>
            <p:cNvSpPr>
              <a:spLocks/>
            </p:cNvSpPr>
            <p:nvPr/>
          </p:nvSpPr>
          <p:spPr bwMode="white">
            <a:xfrm flipH="1">
              <a:off x="502" y="3765"/>
              <a:ext cx="9" cy="18"/>
            </a:xfrm>
            <a:custGeom>
              <a:avLst/>
              <a:gdLst>
                <a:gd name="T0" fmla="*/ 2 w 17"/>
                <a:gd name="T1" fmla="*/ 1 h 31"/>
                <a:gd name="T2" fmla="*/ 2 w 17"/>
                <a:gd name="T3" fmla="*/ 1 h 31"/>
                <a:gd name="T4" fmla="*/ 2 w 17"/>
                <a:gd name="T5" fmla="*/ 1 h 31"/>
                <a:gd name="T6" fmla="*/ 1 w 17"/>
                <a:gd name="T7" fmla="*/ 0 h 31"/>
                <a:gd name="T8" fmla="*/ 1 w 17"/>
                <a:gd name="T9" fmla="*/ 1 h 31"/>
                <a:gd name="T10" fmla="*/ 0 w 17"/>
                <a:gd name="T11" fmla="*/ 1 h 31"/>
                <a:gd name="T12" fmla="*/ 0 w 17"/>
                <a:gd name="T13" fmla="*/ 2 h 31"/>
                <a:gd name="T14" fmla="*/ 0 w 17"/>
                <a:gd name="T15" fmla="*/ 7 h 31"/>
                <a:gd name="T16" fmla="*/ 0 w 17"/>
                <a:gd name="T17" fmla="*/ 7 h 31"/>
                <a:gd name="T18" fmla="*/ 0 w 17"/>
                <a:gd name="T19" fmla="*/ 8 h 31"/>
                <a:gd name="T20" fmla="*/ 1 w 17"/>
                <a:gd name="T21" fmla="*/ 9 h 31"/>
                <a:gd name="T22" fmla="*/ 1 w 17"/>
                <a:gd name="T23" fmla="*/ 9 h 31"/>
                <a:gd name="T24" fmla="*/ 2 w 17"/>
                <a:gd name="T25" fmla="*/ 10 h 31"/>
                <a:gd name="T26" fmla="*/ 2 w 17"/>
                <a:gd name="T27" fmla="*/ 10 h 31"/>
                <a:gd name="T28" fmla="*/ 2 w 17"/>
                <a:gd name="T29" fmla="*/ 10 h 31"/>
                <a:gd name="T30" fmla="*/ 3 w 17"/>
                <a:gd name="T31" fmla="*/ 10 h 31"/>
                <a:gd name="T32" fmla="*/ 4 w 17"/>
                <a:gd name="T33" fmla="*/ 10 h 31"/>
                <a:gd name="T34" fmla="*/ 4 w 17"/>
                <a:gd name="T35" fmla="*/ 9 h 31"/>
                <a:gd name="T36" fmla="*/ 5 w 17"/>
                <a:gd name="T37" fmla="*/ 8 h 31"/>
                <a:gd name="T38" fmla="*/ 5 w 17"/>
                <a:gd name="T39" fmla="*/ 3 h 31"/>
                <a:gd name="T40" fmla="*/ 5 w 17"/>
                <a:gd name="T41" fmla="*/ 3 h 31"/>
                <a:gd name="T42" fmla="*/ 4 w 17"/>
                <a:gd name="T43" fmla="*/ 3 h 31"/>
                <a:gd name="T44" fmla="*/ 4 w 17"/>
                <a:gd name="T45" fmla="*/ 2 h 31"/>
                <a:gd name="T46" fmla="*/ 3 w 17"/>
                <a:gd name="T47" fmla="*/ 1 h 31"/>
                <a:gd name="T48" fmla="*/ 2 w 17"/>
                <a:gd name="T49" fmla="*/ 1 h 31"/>
                <a:gd name="T50" fmla="*/ 2 w 17"/>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31"/>
                <a:gd name="T80" fmla="*/ 17 w 17"/>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31">
                  <a:moveTo>
                    <a:pt x="8" y="2"/>
                  </a:moveTo>
                  <a:lnTo>
                    <a:pt x="8" y="2"/>
                  </a:lnTo>
                  <a:lnTo>
                    <a:pt x="4" y="0"/>
                  </a:lnTo>
                  <a:lnTo>
                    <a:pt x="1" y="2"/>
                  </a:lnTo>
                  <a:lnTo>
                    <a:pt x="0" y="4"/>
                  </a:lnTo>
                  <a:lnTo>
                    <a:pt x="0" y="7"/>
                  </a:lnTo>
                  <a:lnTo>
                    <a:pt x="0" y="20"/>
                  </a:lnTo>
                  <a:lnTo>
                    <a:pt x="0" y="23"/>
                  </a:lnTo>
                  <a:lnTo>
                    <a:pt x="1" y="26"/>
                  </a:lnTo>
                  <a:lnTo>
                    <a:pt x="4" y="28"/>
                  </a:lnTo>
                  <a:lnTo>
                    <a:pt x="8" y="30"/>
                  </a:lnTo>
                  <a:lnTo>
                    <a:pt x="12" y="31"/>
                  </a:lnTo>
                  <a:lnTo>
                    <a:pt x="14" y="30"/>
                  </a:lnTo>
                  <a:lnTo>
                    <a:pt x="16" y="27"/>
                  </a:lnTo>
                  <a:lnTo>
                    <a:pt x="17" y="24"/>
                  </a:lnTo>
                  <a:lnTo>
                    <a:pt x="17" y="11"/>
                  </a:lnTo>
                  <a:lnTo>
                    <a:pt x="16" y="8"/>
                  </a:lnTo>
                  <a:lnTo>
                    <a:pt x="14" y="6"/>
                  </a:lnTo>
                  <a:lnTo>
                    <a:pt x="12" y="3"/>
                  </a:lnTo>
                  <a:lnTo>
                    <a:pt x="8" y="2"/>
                  </a:lnTo>
                  <a:close/>
                </a:path>
              </a:pathLst>
            </a:custGeom>
            <a:solidFill>
              <a:srgbClr val="FFFFFF"/>
            </a:solidFill>
            <a:ln w="9525">
              <a:noFill/>
              <a:round/>
              <a:headEnd/>
              <a:tailEnd/>
            </a:ln>
          </p:spPr>
          <p:txBody>
            <a:bodyPr/>
            <a:lstStyle/>
            <a:p>
              <a:endParaRPr lang="fr-FR"/>
            </a:p>
          </p:txBody>
        </p:sp>
        <p:sp>
          <p:nvSpPr>
            <p:cNvPr id="22680" name="Freeform 304"/>
            <p:cNvSpPr>
              <a:spLocks noEditPoints="1"/>
            </p:cNvSpPr>
            <p:nvPr/>
          </p:nvSpPr>
          <p:spPr bwMode="white">
            <a:xfrm flipH="1">
              <a:off x="502" y="3765"/>
              <a:ext cx="11" cy="18"/>
            </a:xfrm>
            <a:custGeom>
              <a:avLst/>
              <a:gdLst>
                <a:gd name="T0" fmla="*/ 1 w 19"/>
                <a:gd name="T1" fmla="*/ 1 h 31"/>
                <a:gd name="T2" fmla="*/ 1 w 19"/>
                <a:gd name="T3" fmla="*/ 1 h 31"/>
                <a:gd name="T4" fmla="*/ 0 w 19"/>
                <a:gd name="T5" fmla="*/ 1 h 31"/>
                <a:gd name="T6" fmla="*/ 0 w 19"/>
                <a:gd name="T7" fmla="*/ 2 h 31"/>
                <a:gd name="T8" fmla="*/ 0 w 19"/>
                <a:gd name="T9" fmla="*/ 7 h 31"/>
                <a:gd name="T10" fmla="*/ 0 w 19"/>
                <a:gd name="T11" fmla="*/ 7 h 31"/>
                <a:gd name="T12" fmla="*/ 0 w 19"/>
                <a:gd name="T13" fmla="*/ 8 h 31"/>
                <a:gd name="T14" fmla="*/ 1 w 19"/>
                <a:gd name="T15" fmla="*/ 9 h 31"/>
                <a:gd name="T16" fmla="*/ 2 w 19"/>
                <a:gd name="T17" fmla="*/ 10 h 31"/>
                <a:gd name="T18" fmla="*/ 3 w 19"/>
                <a:gd name="T19" fmla="*/ 10 h 31"/>
                <a:gd name="T20" fmla="*/ 3 w 19"/>
                <a:gd name="T21" fmla="*/ 10 h 31"/>
                <a:gd name="T22" fmla="*/ 3 w 19"/>
                <a:gd name="T23" fmla="*/ 10 h 31"/>
                <a:gd name="T24" fmla="*/ 3 w 19"/>
                <a:gd name="T25" fmla="*/ 10 h 31"/>
                <a:gd name="T26" fmla="*/ 5 w 19"/>
                <a:gd name="T27" fmla="*/ 10 h 31"/>
                <a:gd name="T28" fmla="*/ 5 w 19"/>
                <a:gd name="T29" fmla="*/ 10 h 31"/>
                <a:gd name="T30" fmla="*/ 5 w 19"/>
                <a:gd name="T31" fmla="*/ 10 h 31"/>
                <a:gd name="T32" fmla="*/ 6 w 19"/>
                <a:gd name="T33" fmla="*/ 9 h 31"/>
                <a:gd name="T34" fmla="*/ 6 w 19"/>
                <a:gd name="T35" fmla="*/ 8 h 31"/>
                <a:gd name="T36" fmla="*/ 6 w 19"/>
                <a:gd name="T37" fmla="*/ 3 h 31"/>
                <a:gd name="T38" fmla="*/ 6 w 19"/>
                <a:gd name="T39" fmla="*/ 3 h 31"/>
                <a:gd name="T40" fmla="*/ 6 w 19"/>
                <a:gd name="T41" fmla="*/ 3 h 31"/>
                <a:gd name="T42" fmla="*/ 5 w 19"/>
                <a:gd name="T43" fmla="*/ 1 h 31"/>
                <a:gd name="T44" fmla="*/ 5 w 19"/>
                <a:gd name="T45" fmla="*/ 1 h 31"/>
                <a:gd name="T46" fmla="*/ 3 w 19"/>
                <a:gd name="T47" fmla="*/ 0 h 31"/>
                <a:gd name="T48" fmla="*/ 3 w 19"/>
                <a:gd name="T49" fmla="*/ 0 h 31"/>
                <a:gd name="T50" fmla="*/ 3 w 19"/>
                <a:gd name="T51" fmla="*/ 0 h 31"/>
                <a:gd name="T52" fmla="*/ 2 w 19"/>
                <a:gd name="T53" fmla="*/ 0 h 31"/>
                <a:gd name="T54" fmla="*/ 1 w 19"/>
                <a:gd name="T55" fmla="*/ 1 h 31"/>
                <a:gd name="T56" fmla="*/ 1 w 19"/>
                <a:gd name="T57" fmla="*/ 1 h 31"/>
                <a:gd name="T58" fmla="*/ 3 w 19"/>
                <a:gd name="T59" fmla="*/ 10 h 31"/>
                <a:gd name="T60" fmla="*/ 3 w 19"/>
                <a:gd name="T61" fmla="*/ 10 h 31"/>
                <a:gd name="T62" fmla="*/ 3 w 19"/>
                <a:gd name="T63" fmla="*/ 10 h 31"/>
                <a:gd name="T64" fmla="*/ 3 w 19"/>
                <a:gd name="T65" fmla="*/ 10 h 31"/>
                <a:gd name="T66" fmla="*/ 2 w 19"/>
                <a:gd name="T67" fmla="*/ 9 h 31"/>
                <a:gd name="T68" fmla="*/ 1 w 19"/>
                <a:gd name="T69" fmla="*/ 9 h 31"/>
                <a:gd name="T70" fmla="*/ 1 w 19"/>
                <a:gd name="T71" fmla="*/ 8 h 31"/>
                <a:gd name="T72" fmla="*/ 1 w 19"/>
                <a:gd name="T73" fmla="*/ 7 h 31"/>
                <a:gd name="T74" fmla="*/ 1 w 19"/>
                <a:gd name="T75" fmla="*/ 2 h 31"/>
                <a:gd name="T76" fmla="*/ 1 w 19"/>
                <a:gd name="T77" fmla="*/ 2 h 31"/>
                <a:gd name="T78" fmla="*/ 1 w 19"/>
                <a:gd name="T79" fmla="*/ 1 h 31"/>
                <a:gd name="T80" fmla="*/ 1 w 19"/>
                <a:gd name="T81" fmla="*/ 1 h 31"/>
                <a:gd name="T82" fmla="*/ 1 w 19"/>
                <a:gd name="T83" fmla="*/ 1 h 31"/>
                <a:gd name="T84" fmla="*/ 2 w 19"/>
                <a:gd name="T85" fmla="*/ 1 h 31"/>
                <a:gd name="T86" fmla="*/ 3 w 19"/>
                <a:gd name="T87" fmla="*/ 1 h 31"/>
                <a:gd name="T88" fmla="*/ 3 w 19"/>
                <a:gd name="T89" fmla="*/ 1 h 31"/>
                <a:gd name="T90" fmla="*/ 3 w 19"/>
                <a:gd name="T91" fmla="*/ 1 h 31"/>
                <a:gd name="T92" fmla="*/ 3 w 19"/>
                <a:gd name="T93" fmla="*/ 1 h 31"/>
                <a:gd name="T94" fmla="*/ 4 w 19"/>
                <a:gd name="T95" fmla="*/ 1 h 31"/>
                <a:gd name="T96" fmla="*/ 5 w 19"/>
                <a:gd name="T97" fmla="*/ 2 h 31"/>
                <a:gd name="T98" fmla="*/ 5 w 19"/>
                <a:gd name="T99" fmla="*/ 3 h 31"/>
                <a:gd name="T100" fmla="*/ 6 w 19"/>
                <a:gd name="T101" fmla="*/ 3 h 31"/>
                <a:gd name="T102" fmla="*/ 6 w 19"/>
                <a:gd name="T103" fmla="*/ 8 h 31"/>
                <a:gd name="T104" fmla="*/ 6 w 19"/>
                <a:gd name="T105" fmla="*/ 8 h 31"/>
                <a:gd name="T106" fmla="*/ 6 w 19"/>
                <a:gd name="T107" fmla="*/ 9 h 31"/>
                <a:gd name="T108" fmla="*/ 5 w 19"/>
                <a:gd name="T109" fmla="*/ 9 h 31"/>
                <a:gd name="T110" fmla="*/ 5 w 19"/>
                <a:gd name="T111" fmla="*/ 9 h 31"/>
                <a:gd name="T112" fmla="*/ 5 w 19"/>
                <a:gd name="T113" fmla="*/ 10 h 31"/>
                <a:gd name="T114" fmla="*/ 3 w 19"/>
                <a:gd name="T115" fmla="*/ 10 h 31"/>
                <a:gd name="T116" fmla="*/ 3 w 19"/>
                <a:gd name="T117" fmla="*/ 1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
                <a:gd name="T178" fmla="*/ 0 h 31"/>
                <a:gd name="T179" fmla="*/ 19 w 19"/>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 h="31">
                  <a:moveTo>
                    <a:pt x="3" y="2"/>
                  </a:moveTo>
                  <a:lnTo>
                    <a:pt x="3" y="2"/>
                  </a:lnTo>
                  <a:lnTo>
                    <a:pt x="0" y="4"/>
                  </a:lnTo>
                  <a:lnTo>
                    <a:pt x="0" y="7"/>
                  </a:lnTo>
                  <a:lnTo>
                    <a:pt x="0" y="20"/>
                  </a:lnTo>
                  <a:lnTo>
                    <a:pt x="0" y="23"/>
                  </a:lnTo>
                  <a:lnTo>
                    <a:pt x="3" y="27"/>
                  </a:lnTo>
                  <a:lnTo>
                    <a:pt x="6" y="30"/>
                  </a:lnTo>
                  <a:lnTo>
                    <a:pt x="10" y="31"/>
                  </a:lnTo>
                  <a:lnTo>
                    <a:pt x="14" y="31"/>
                  </a:lnTo>
                  <a:lnTo>
                    <a:pt x="16" y="30"/>
                  </a:lnTo>
                  <a:lnTo>
                    <a:pt x="19" y="27"/>
                  </a:lnTo>
                  <a:lnTo>
                    <a:pt x="19" y="24"/>
                  </a:lnTo>
                  <a:lnTo>
                    <a:pt x="19" y="11"/>
                  </a:lnTo>
                  <a:lnTo>
                    <a:pt x="19" y="8"/>
                  </a:lnTo>
                  <a:lnTo>
                    <a:pt x="16" y="4"/>
                  </a:lnTo>
                  <a:lnTo>
                    <a:pt x="14" y="2"/>
                  </a:lnTo>
                  <a:lnTo>
                    <a:pt x="10" y="0"/>
                  </a:lnTo>
                  <a:lnTo>
                    <a:pt x="6" y="0"/>
                  </a:lnTo>
                  <a:lnTo>
                    <a:pt x="3" y="2"/>
                  </a:lnTo>
                  <a:close/>
                  <a:moveTo>
                    <a:pt x="10" y="30"/>
                  </a:moveTo>
                  <a:lnTo>
                    <a:pt x="10" y="30"/>
                  </a:lnTo>
                  <a:lnTo>
                    <a:pt x="7" y="28"/>
                  </a:lnTo>
                  <a:lnTo>
                    <a:pt x="4" y="26"/>
                  </a:lnTo>
                  <a:lnTo>
                    <a:pt x="3" y="23"/>
                  </a:lnTo>
                  <a:lnTo>
                    <a:pt x="2" y="20"/>
                  </a:lnTo>
                  <a:lnTo>
                    <a:pt x="2" y="7"/>
                  </a:lnTo>
                  <a:lnTo>
                    <a:pt x="3" y="4"/>
                  </a:lnTo>
                  <a:lnTo>
                    <a:pt x="4" y="3"/>
                  </a:lnTo>
                  <a:lnTo>
                    <a:pt x="7" y="2"/>
                  </a:lnTo>
                  <a:lnTo>
                    <a:pt x="10" y="2"/>
                  </a:lnTo>
                  <a:lnTo>
                    <a:pt x="12" y="3"/>
                  </a:lnTo>
                  <a:lnTo>
                    <a:pt x="15" y="6"/>
                  </a:lnTo>
                  <a:lnTo>
                    <a:pt x="16" y="8"/>
                  </a:lnTo>
                  <a:lnTo>
                    <a:pt x="18" y="11"/>
                  </a:lnTo>
                  <a:lnTo>
                    <a:pt x="18" y="24"/>
                  </a:lnTo>
                  <a:lnTo>
                    <a:pt x="18" y="27"/>
                  </a:lnTo>
                  <a:lnTo>
                    <a:pt x="16" y="28"/>
                  </a:lnTo>
                  <a:lnTo>
                    <a:pt x="14" y="30"/>
                  </a:lnTo>
                  <a:lnTo>
                    <a:pt x="10" y="30"/>
                  </a:lnTo>
                  <a:close/>
                </a:path>
              </a:pathLst>
            </a:custGeom>
            <a:solidFill>
              <a:srgbClr val="CCCCCC"/>
            </a:solidFill>
            <a:ln w="9525">
              <a:noFill/>
              <a:round/>
              <a:headEnd/>
              <a:tailEnd/>
            </a:ln>
          </p:spPr>
          <p:txBody>
            <a:bodyPr/>
            <a:lstStyle/>
            <a:p>
              <a:endParaRPr lang="fr-FR"/>
            </a:p>
          </p:txBody>
        </p:sp>
        <p:sp>
          <p:nvSpPr>
            <p:cNvPr id="22681" name="Freeform 305"/>
            <p:cNvSpPr>
              <a:spLocks/>
            </p:cNvSpPr>
            <p:nvPr/>
          </p:nvSpPr>
          <p:spPr bwMode="white">
            <a:xfrm flipH="1">
              <a:off x="437" y="3742"/>
              <a:ext cx="7" cy="16"/>
            </a:xfrm>
            <a:custGeom>
              <a:avLst/>
              <a:gdLst>
                <a:gd name="T0" fmla="*/ 1 w 10"/>
                <a:gd name="T1" fmla="*/ 1 h 25"/>
                <a:gd name="T2" fmla="*/ 4 w 10"/>
                <a:gd name="T3" fmla="*/ 0 h 25"/>
                <a:gd name="T4" fmla="*/ 4 w 10"/>
                <a:gd name="T5" fmla="*/ 0 h 25"/>
                <a:gd name="T6" fmla="*/ 4 w 10"/>
                <a:gd name="T7" fmla="*/ 0 h 25"/>
                <a:gd name="T8" fmla="*/ 5 w 10"/>
                <a:gd name="T9" fmla="*/ 1 h 25"/>
                <a:gd name="T10" fmla="*/ 4 w 10"/>
                <a:gd name="T11" fmla="*/ 5 h 25"/>
                <a:gd name="T12" fmla="*/ 4 w 10"/>
                <a:gd name="T13" fmla="*/ 5 h 25"/>
                <a:gd name="T14" fmla="*/ 4 w 10"/>
                <a:gd name="T15" fmla="*/ 6 h 25"/>
                <a:gd name="T16" fmla="*/ 2 w 10"/>
                <a:gd name="T17" fmla="*/ 8 h 25"/>
                <a:gd name="T18" fmla="*/ 0 w 10"/>
                <a:gd name="T19" fmla="*/ 10 h 25"/>
                <a:gd name="T20" fmla="*/ 0 w 10"/>
                <a:gd name="T21" fmla="*/ 3 h 25"/>
                <a:gd name="T22" fmla="*/ 0 w 10"/>
                <a:gd name="T23" fmla="*/ 3 h 25"/>
                <a:gd name="T24" fmla="*/ 1 w 10"/>
                <a:gd name="T25" fmla="*/ 2 h 25"/>
                <a:gd name="T26" fmla="*/ 1 w 10"/>
                <a:gd name="T27" fmla="*/ 1 h 25"/>
                <a:gd name="T28" fmla="*/ 1 w 10"/>
                <a:gd name="T29" fmla="*/ 1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25"/>
                <a:gd name="T47" fmla="*/ 10 w 10"/>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25">
                  <a:moveTo>
                    <a:pt x="3" y="2"/>
                  </a:moveTo>
                  <a:lnTo>
                    <a:pt x="7" y="0"/>
                  </a:lnTo>
                  <a:lnTo>
                    <a:pt x="8" y="0"/>
                  </a:lnTo>
                  <a:lnTo>
                    <a:pt x="10" y="1"/>
                  </a:lnTo>
                  <a:lnTo>
                    <a:pt x="8" y="12"/>
                  </a:lnTo>
                  <a:lnTo>
                    <a:pt x="7" y="14"/>
                  </a:lnTo>
                  <a:lnTo>
                    <a:pt x="4" y="20"/>
                  </a:lnTo>
                  <a:lnTo>
                    <a:pt x="0" y="25"/>
                  </a:lnTo>
                  <a:lnTo>
                    <a:pt x="0" y="6"/>
                  </a:lnTo>
                  <a:lnTo>
                    <a:pt x="1" y="4"/>
                  </a:lnTo>
                  <a:lnTo>
                    <a:pt x="3" y="2"/>
                  </a:lnTo>
                  <a:close/>
                </a:path>
              </a:pathLst>
            </a:custGeom>
            <a:solidFill>
              <a:srgbClr val="FCFCFC"/>
            </a:solidFill>
            <a:ln w="9525">
              <a:noFill/>
              <a:round/>
              <a:headEnd/>
              <a:tailEnd/>
            </a:ln>
          </p:spPr>
          <p:txBody>
            <a:bodyPr/>
            <a:lstStyle/>
            <a:p>
              <a:endParaRPr lang="fr-FR"/>
            </a:p>
          </p:txBody>
        </p:sp>
        <p:sp>
          <p:nvSpPr>
            <p:cNvPr id="22682" name="Freeform 306"/>
            <p:cNvSpPr>
              <a:spLocks noEditPoints="1"/>
            </p:cNvSpPr>
            <p:nvPr/>
          </p:nvSpPr>
          <p:spPr bwMode="white">
            <a:xfrm flipH="1">
              <a:off x="437" y="3735"/>
              <a:ext cx="20" cy="23"/>
            </a:xfrm>
            <a:custGeom>
              <a:avLst/>
              <a:gdLst>
                <a:gd name="T0" fmla="*/ 11 w 33"/>
                <a:gd name="T1" fmla="*/ 4 h 36"/>
                <a:gd name="T2" fmla="*/ 9 w 33"/>
                <a:gd name="T3" fmla="*/ 5 h 36"/>
                <a:gd name="T4" fmla="*/ 9 w 33"/>
                <a:gd name="T5" fmla="*/ 5 h 36"/>
                <a:gd name="T6" fmla="*/ 8 w 33"/>
                <a:gd name="T7" fmla="*/ 6 h 36"/>
                <a:gd name="T8" fmla="*/ 8 w 33"/>
                <a:gd name="T9" fmla="*/ 7 h 36"/>
                <a:gd name="T10" fmla="*/ 8 w 33"/>
                <a:gd name="T11" fmla="*/ 15 h 36"/>
                <a:gd name="T12" fmla="*/ 8 w 33"/>
                <a:gd name="T13" fmla="*/ 15 h 36"/>
                <a:gd name="T14" fmla="*/ 8 w 33"/>
                <a:gd name="T15" fmla="*/ 15 h 36"/>
                <a:gd name="T16" fmla="*/ 10 w 33"/>
                <a:gd name="T17" fmla="*/ 14 h 36"/>
                <a:gd name="T18" fmla="*/ 11 w 33"/>
                <a:gd name="T19" fmla="*/ 13 h 36"/>
                <a:gd name="T20" fmla="*/ 12 w 33"/>
                <a:gd name="T21" fmla="*/ 10 h 36"/>
                <a:gd name="T22" fmla="*/ 12 w 33"/>
                <a:gd name="T23" fmla="*/ 5 h 36"/>
                <a:gd name="T24" fmla="*/ 12 w 33"/>
                <a:gd name="T25" fmla="*/ 5 h 36"/>
                <a:gd name="T26" fmla="*/ 12 w 33"/>
                <a:gd name="T27" fmla="*/ 4 h 36"/>
                <a:gd name="T28" fmla="*/ 12 w 33"/>
                <a:gd name="T29" fmla="*/ 4 h 36"/>
                <a:gd name="T30" fmla="*/ 12 w 33"/>
                <a:gd name="T31" fmla="*/ 4 h 36"/>
                <a:gd name="T32" fmla="*/ 11 w 33"/>
                <a:gd name="T33" fmla="*/ 4 h 36"/>
                <a:gd name="T34" fmla="*/ 11 w 33"/>
                <a:gd name="T35" fmla="*/ 4 h 36"/>
                <a:gd name="T36" fmla="*/ 9 w 33"/>
                <a:gd name="T37" fmla="*/ 7 h 36"/>
                <a:gd name="T38" fmla="*/ 9 w 33"/>
                <a:gd name="T39" fmla="*/ 7 h 36"/>
                <a:gd name="T40" fmla="*/ 10 w 33"/>
                <a:gd name="T41" fmla="*/ 6 h 36"/>
                <a:gd name="T42" fmla="*/ 11 w 33"/>
                <a:gd name="T43" fmla="*/ 5 h 36"/>
                <a:gd name="T44" fmla="*/ 11 w 33"/>
                <a:gd name="T45" fmla="*/ 5 h 36"/>
                <a:gd name="T46" fmla="*/ 12 w 33"/>
                <a:gd name="T47" fmla="*/ 5 h 36"/>
                <a:gd name="T48" fmla="*/ 12 w 33"/>
                <a:gd name="T49" fmla="*/ 10 h 36"/>
                <a:gd name="T50" fmla="*/ 12 w 33"/>
                <a:gd name="T51" fmla="*/ 10 h 36"/>
                <a:gd name="T52" fmla="*/ 11 w 33"/>
                <a:gd name="T53" fmla="*/ 11 h 36"/>
                <a:gd name="T54" fmla="*/ 9 w 33"/>
                <a:gd name="T55" fmla="*/ 13 h 36"/>
                <a:gd name="T56" fmla="*/ 9 w 33"/>
                <a:gd name="T57" fmla="*/ 13 h 36"/>
                <a:gd name="T58" fmla="*/ 9 w 33"/>
                <a:gd name="T59" fmla="*/ 7 h 36"/>
                <a:gd name="T60" fmla="*/ 9 w 33"/>
                <a:gd name="T61" fmla="*/ 7 h 36"/>
                <a:gd name="T62" fmla="*/ 0 w 33"/>
                <a:gd name="T63" fmla="*/ 0 h 36"/>
                <a:gd name="T64" fmla="*/ 0 w 33"/>
                <a:gd name="T65" fmla="*/ 0 h 36"/>
                <a:gd name="T66" fmla="*/ 0 w 33"/>
                <a:gd name="T67" fmla="*/ 0 h 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
                <a:gd name="T103" fmla="*/ 0 h 36"/>
                <a:gd name="T104" fmla="*/ 33 w 33"/>
                <a:gd name="T105" fmla="*/ 36 h 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 h="36">
                  <a:moveTo>
                    <a:pt x="30" y="9"/>
                  </a:moveTo>
                  <a:lnTo>
                    <a:pt x="24" y="12"/>
                  </a:lnTo>
                  <a:lnTo>
                    <a:pt x="23" y="15"/>
                  </a:lnTo>
                  <a:lnTo>
                    <a:pt x="22" y="17"/>
                  </a:lnTo>
                  <a:lnTo>
                    <a:pt x="22" y="36"/>
                  </a:lnTo>
                  <a:lnTo>
                    <a:pt x="23" y="36"/>
                  </a:lnTo>
                  <a:lnTo>
                    <a:pt x="26" y="35"/>
                  </a:lnTo>
                  <a:lnTo>
                    <a:pt x="29" y="31"/>
                  </a:lnTo>
                  <a:lnTo>
                    <a:pt x="33" y="23"/>
                  </a:lnTo>
                  <a:lnTo>
                    <a:pt x="33" y="12"/>
                  </a:lnTo>
                  <a:lnTo>
                    <a:pt x="33" y="11"/>
                  </a:lnTo>
                  <a:lnTo>
                    <a:pt x="31" y="9"/>
                  </a:lnTo>
                  <a:lnTo>
                    <a:pt x="30" y="9"/>
                  </a:lnTo>
                  <a:close/>
                  <a:moveTo>
                    <a:pt x="24" y="17"/>
                  </a:moveTo>
                  <a:lnTo>
                    <a:pt x="24" y="17"/>
                  </a:lnTo>
                  <a:lnTo>
                    <a:pt x="26" y="15"/>
                  </a:lnTo>
                  <a:lnTo>
                    <a:pt x="30" y="12"/>
                  </a:lnTo>
                  <a:lnTo>
                    <a:pt x="31" y="12"/>
                  </a:lnTo>
                  <a:lnTo>
                    <a:pt x="31" y="23"/>
                  </a:lnTo>
                  <a:lnTo>
                    <a:pt x="29" y="27"/>
                  </a:lnTo>
                  <a:lnTo>
                    <a:pt x="24" y="32"/>
                  </a:lnTo>
                  <a:lnTo>
                    <a:pt x="24" y="17"/>
                  </a:lnTo>
                  <a:close/>
                  <a:moveTo>
                    <a:pt x="0" y="0"/>
                  </a:moveTo>
                  <a:lnTo>
                    <a:pt x="0" y="0"/>
                  </a:lnTo>
                  <a:close/>
                </a:path>
              </a:pathLst>
            </a:custGeom>
            <a:solidFill>
              <a:srgbClr val="CCCCCC"/>
            </a:solidFill>
            <a:ln w="9525">
              <a:noFill/>
              <a:round/>
              <a:headEnd/>
              <a:tailEnd/>
            </a:ln>
          </p:spPr>
          <p:txBody>
            <a:bodyPr/>
            <a:lstStyle/>
            <a:p>
              <a:endParaRPr lang="fr-FR"/>
            </a:p>
          </p:txBody>
        </p:sp>
        <p:sp>
          <p:nvSpPr>
            <p:cNvPr id="22683" name="Freeform 307"/>
            <p:cNvSpPr>
              <a:spLocks/>
            </p:cNvSpPr>
            <p:nvPr/>
          </p:nvSpPr>
          <p:spPr bwMode="white">
            <a:xfrm flipH="1">
              <a:off x="488" y="3749"/>
              <a:ext cx="14" cy="18"/>
            </a:xfrm>
            <a:custGeom>
              <a:avLst/>
              <a:gdLst>
                <a:gd name="T0" fmla="*/ 4 w 21"/>
                <a:gd name="T1" fmla="*/ 0 h 31"/>
                <a:gd name="T2" fmla="*/ 5 w 21"/>
                <a:gd name="T3" fmla="*/ 0 h 31"/>
                <a:gd name="T4" fmla="*/ 5 w 21"/>
                <a:gd name="T5" fmla="*/ 0 h 31"/>
                <a:gd name="T6" fmla="*/ 7 w 21"/>
                <a:gd name="T7" fmla="*/ 0 h 31"/>
                <a:gd name="T8" fmla="*/ 8 w 21"/>
                <a:gd name="T9" fmla="*/ 1 h 31"/>
                <a:gd name="T10" fmla="*/ 9 w 21"/>
                <a:gd name="T11" fmla="*/ 1 h 31"/>
                <a:gd name="T12" fmla="*/ 9 w 21"/>
                <a:gd name="T13" fmla="*/ 2 h 31"/>
                <a:gd name="T14" fmla="*/ 9 w 21"/>
                <a:gd name="T15" fmla="*/ 8 h 31"/>
                <a:gd name="T16" fmla="*/ 9 w 21"/>
                <a:gd name="T17" fmla="*/ 8 h 31"/>
                <a:gd name="T18" fmla="*/ 9 w 21"/>
                <a:gd name="T19" fmla="*/ 9 h 31"/>
                <a:gd name="T20" fmla="*/ 8 w 21"/>
                <a:gd name="T21" fmla="*/ 9 h 31"/>
                <a:gd name="T22" fmla="*/ 7 w 21"/>
                <a:gd name="T23" fmla="*/ 10 h 31"/>
                <a:gd name="T24" fmla="*/ 5 w 21"/>
                <a:gd name="T25" fmla="*/ 10 h 31"/>
                <a:gd name="T26" fmla="*/ 4 w 21"/>
                <a:gd name="T27" fmla="*/ 10 h 31"/>
                <a:gd name="T28" fmla="*/ 4 w 21"/>
                <a:gd name="T29" fmla="*/ 10 h 31"/>
                <a:gd name="T30" fmla="*/ 2 w 21"/>
                <a:gd name="T31" fmla="*/ 10 h 31"/>
                <a:gd name="T32" fmla="*/ 1 w 21"/>
                <a:gd name="T33" fmla="*/ 9 h 31"/>
                <a:gd name="T34" fmla="*/ 1 w 21"/>
                <a:gd name="T35" fmla="*/ 9 h 31"/>
                <a:gd name="T36" fmla="*/ 0 w 21"/>
                <a:gd name="T37" fmla="*/ 8 h 31"/>
                <a:gd name="T38" fmla="*/ 0 w 21"/>
                <a:gd name="T39" fmla="*/ 2 h 31"/>
                <a:gd name="T40" fmla="*/ 0 w 21"/>
                <a:gd name="T41" fmla="*/ 2 h 31"/>
                <a:gd name="T42" fmla="*/ 1 w 21"/>
                <a:gd name="T43" fmla="*/ 1 h 31"/>
                <a:gd name="T44" fmla="*/ 1 w 21"/>
                <a:gd name="T45" fmla="*/ 1 h 31"/>
                <a:gd name="T46" fmla="*/ 2 w 21"/>
                <a:gd name="T47" fmla="*/ 0 h 31"/>
                <a:gd name="T48" fmla="*/ 4 w 21"/>
                <a:gd name="T49" fmla="*/ 0 h 31"/>
                <a:gd name="T50" fmla="*/ 4 w 21"/>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31"/>
                <a:gd name="T80" fmla="*/ 21 w 21"/>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31">
                  <a:moveTo>
                    <a:pt x="9" y="0"/>
                  </a:moveTo>
                  <a:lnTo>
                    <a:pt x="12" y="0"/>
                  </a:lnTo>
                  <a:lnTo>
                    <a:pt x="16" y="0"/>
                  </a:lnTo>
                  <a:lnTo>
                    <a:pt x="18" y="1"/>
                  </a:lnTo>
                  <a:lnTo>
                    <a:pt x="20" y="4"/>
                  </a:lnTo>
                  <a:lnTo>
                    <a:pt x="21" y="7"/>
                  </a:lnTo>
                  <a:lnTo>
                    <a:pt x="21" y="23"/>
                  </a:lnTo>
                  <a:lnTo>
                    <a:pt x="20" y="26"/>
                  </a:lnTo>
                  <a:lnTo>
                    <a:pt x="18" y="28"/>
                  </a:lnTo>
                  <a:lnTo>
                    <a:pt x="16" y="30"/>
                  </a:lnTo>
                  <a:lnTo>
                    <a:pt x="12" y="31"/>
                  </a:lnTo>
                  <a:lnTo>
                    <a:pt x="9" y="31"/>
                  </a:lnTo>
                  <a:lnTo>
                    <a:pt x="5" y="30"/>
                  </a:lnTo>
                  <a:lnTo>
                    <a:pt x="2" y="28"/>
                  </a:lnTo>
                  <a:lnTo>
                    <a:pt x="1" y="26"/>
                  </a:lnTo>
                  <a:lnTo>
                    <a:pt x="0" y="23"/>
                  </a:lnTo>
                  <a:lnTo>
                    <a:pt x="0" y="7"/>
                  </a:lnTo>
                  <a:lnTo>
                    <a:pt x="1" y="4"/>
                  </a:lnTo>
                  <a:lnTo>
                    <a:pt x="2" y="1"/>
                  </a:lnTo>
                  <a:lnTo>
                    <a:pt x="5" y="0"/>
                  </a:lnTo>
                  <a:lnTo>
                    <a:pt x="9" y="0"/>
                  </a:lnTo>
                  <a:close/>
                </a:path>
              </a:pathLst>
            </a:custGeom>
            <a:solidFill>
              <a:srgbClr val="FFFFFF"/>
            </a:solidFill>
            <a:ln w="9525">
              <a:noFill/>
              <a:round/>
              <a:headEnd/>
              <a:tailEnd/>
            </a:ln>
          </p:spPr>
          <p:txBody>
            <a:bodyPr/>
            <a:lstStyle/>
            <a:p>
              <a:endParaRPr lang="fr-FR"/>
            </a:p>
          </p:txBody>
        </p:sp>
        <p:sp>
          <p:nvSpPr>
            <p:cNvPr id="22684" name="Freeform 308"/>
            <p:cNvSpPr>
              <a:spLocks noEditPoints="1"/>
            </p:cNvSpPr>
            <p:nvPr/>
          </p:nvSpPr>
          <p:spPr bwMode="white">
            <a:xfrm flipH="1">
              <a:off x="488" y="3748"/>
              <a:ext cx="14" cy="20"/>
            </a:xfrm>
            <a:custGeom>
              <a:avLst/>
              <a:gdLst>
                <a:gd name="T0" fmla="*/ 4 w 24"/>
                <a:gd name="T1" fmla="*/ 0 h 33"/>
                <a:gd name="T2" fmla="*/ 4 w 24"/>
                <a:gd name="T3" fmla="*/ 0 h 33"/>
                <a:gd name="T4" fmla="*/ 2 w 24"/>
                <a:gd name="T5" fmla="*/ 0 h 33"/>
                <a:gd name="T6" fmla="*/ 1 w 24"/>
                <a:gd name="T7" fmla="*/ 1 h 33"/>
                <a:gd name="T8" fmla="*/ 1 w 24"/>
                <a:gd name="T9" fmla="*/ 2 h 33"/>
                <a:gd name="T10" fmla="*/ 0 w 24"/>
                <a:gd name="T11" fmla="*/ 3 h 33"/>
                <a:gd name="T12" fmla="*/ 0 w 24"/>
                <a:gd name="T13" fmla="*/ 9 h 33"/>
                <a:gd name="T14" fmla="*/ 0 w 24"/>
                <a:gd name="T15" fmla="*/ 9 h 33"/>
                <a:gd name="T16" fmla="*/ 1 w 24"/>
                <a:gd name="T17" fmla="*/ 10 h 33"/>
                <a:gd name="T18" fmla="*/ 1 w 24"/>
                <a:gd name="T19" fmla="*/ 12 h 33"/>
                <a:gd name="T20" fmla="*/ 2 w 24"/>
                <a:gd name="T21" fmla="*/ 12 h 33"/>
                <a:gd name="T22" fmla="*/ 4 w 24"/>
                <a:gd name="T23" fmla="*/ 12 h 33"/>
                <a:gd name="T24" fmla="*/ 5 w 24"/>
                <a:gd name="T25" fmla="*/ 12 h 33"/>
                <a:gd name="T26" fmla="*/ 5 w 24"/>
                <a:gd name="T27" fmla="*/ 12 h 33"/>
                <a:gd name="T28" fmla="*/ 6 w 24"/>
                <a:gd name="T29" fmla="*/ 12 h 33"/>
                <a:gd name="T30" fmla="*/ 7 w 24"/>
                <a:gd name="T31" fmla="*/ 12 h 33"/>
                <a:gd name="T32" fmla="*/ 8 w 24"/>
                <a:gd name="T33" fmla="*/ 10 h 33"/>
                <a:gd name="T34" fmla="*/ 8 w 24"/>
                <a:gd name="T35" fmla="*/ 9 h 33"/>
                <a:gd name="T36" fmla="*/ 8 w 24"/>
                <a:gd name="T37" fmla="*/ 3 h 33"/>
                <a:gd name="T38" fmla="*/ 8 w 24"/>
                <a:gd name="T39" fmla="*/ 3 h 33"/>
                <a:gd name="T40" fmla="*/ 8 w 24"/>
                <a:gd name="T41" fmla="*/ 2 h 33"/>
                <a:gd name="T42" fmla="*/ 7 w 24"/>
                <a:gd name="T43" fmla="*/ 1 h 33"/>
                <a:gd name="T44" fmla="*/ 6 w 24"/>
                <a:gd name="T45" fmla="*/ 0 h 33"/>
                <a:gd name="T46" fmla="*/ 5 w 24"/>
                <a:gd name="T47" fmla="*/ 0 h 33"/>
                <a:gd name="T48" fmla="*/ 4 w 24"/>
                <a:gd name="T49" fmla="*/ 0 h 33"/>
                <a:gd name="T50" fmla="*/ 1 w 24"/>
                <a:gd name="T51" fmla="*/ 9 h 33"/>
                <a:gd name="T52" fmla="*/ 1 w 24"/>
                <a:gd name="T53" fmla="*/ 3 h 33"/>
                <a:gd name="T54" fmla="*/ 1 w 24"/>
                <a:gd name="T55" fmla="*/ 3 h 33"/>
                <a:gd name="T56" fmla="*/ 1 w 24"/>
                <a:gd name="T57" fmla="*/ 2 h 33"/>
                <a:gd name="T58" fmla="*/ 2 w 24"/>
                <a:gd name="T59" fmla="*/ 1 h 33"/>
                <a:gd name="T60" fmla="*/ 3 w 24"/>
                <a:gd name="T61" fmla="*/ 1 h 33"/>
                <a:gd name="T62" fmla="*/ 4 w 24"/>
                <a:gd name="T63" fmla="*/ 1 h 33"/>
                <a:gd name="T64" fmla="*/ 5 w 24"/>
                <a:gd name="T65" fmla="*/ 1 h 33"/>
                <a:gd name="T66" fmla="*/ 5 w 24"/>
                <a:gd name="T67" fmla="*/ 1 h 33"/>
                <a:gd name="T68" fmla="*/ 5 w 24"/>
                <a:gd name="T69" fmla="*/ 1 h 33"/>
                <a:gd name="T70" fmla="*/ 6 w 24"/>
                <a:gd name="T71" fmla="*/ 1 h 33"/>
                <a:gd name="T72" fmla="*/ 7 w 24"/>
                <a:gd name="T73" fmla="*/ 2 h 33"/>
                <a:gd name="T74" fmla="*/ 8 w 24"/>
                <a:gd name="T75" fmla="*/ 3 h 33"/>
                <a:gd name="T76" fmla="*/ 8 w 24"/>
                <a:gd name="T77" fmla="*/ 9 h 33"/>
                <a:gd name="T78" fmla="*/ 8 w 24"/>
                <a:gd name="T79" fmla="*/ 9 h 33"/>
                <a:gd name="T80" fmla="*/ 7 w 24"/>
                <a:gd name="T81" fmla="*/ 10 h 33"/>
                <a:gd name="T82" fmla="*/ 6 w 24"/>
                <a:gd name="T83" fmla="*/ 11 h 33"/>
                <a:gd name="T84" fmla="*/ 5 w 24"/>
                <a:gd name="T85" fmla="*/ 12 h 33"/>
                <a:gd name="T86" fmla="*/ 5 w 24"/>
                <a:gd name="T87" fmla="*/ 12 h 33"/>
                <a:gd name="T88" fmla="*/ 4 w 24"/>
                <a:gd name="T89" fmla="*/ 12 h 33"/>
                <a:gd name="T90" fmla="*/ 4 w 24"/>
                <a:gd name="T91" fmla="*/ 12 h 33"/>
                <a:gd name="T92" fmla="*/ 3 w 24"/>
                <a:gd name="T93" fmla="*/ 12 h 33"/>
                <a:gd name="T94" fmla="*/ 2 w 24"/>
                <a:gd name="T95" fmla="*/ 11 h 33"/>
                <a:gd name="T96" fmla="*/ 1 w 24"/>
                <a:gd name="T97" fmla="*/ 10 h 33"/>
                <a:gd name="T98" fmla="*/ 1 w 24"/>
                <a:gd name="T99" fmla="*/ 9 h 33"/>
                <a:gd name="T100" fmla="*/ 1 w 24"/>
                <a:gd name="T101" fmla="*/ 9 h 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33"/>
                <a:gd name="T155" fmla="*/ 24 w 24"/>
                <a:gd name="T156" fmla="*/ 33 h 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33">
                  <a:moveTo>
                    <a:pt x="11" y="0"/>
                  </a:moveTo>
                  <a:lnTo>
                    <a:pt x="11" y="0"/>
                  </a:lnTo>
                  <a:lnTo>
                    <a:pt x="7" y="0"/>
                  </a:lnTo>
                  <a:lnTo>
                    <a:pt x="4" y="2"/>
                  </a:lnTo>
                  <a:lnTo>
                    <a:pt x="2" y="5"/>
                  </a:lnTo>
                  <a:lnTo>
                    <a:pt x="0" y="8"/>
                  </a:lnTo>
                  <a:lnTo>
                    <a:pt x="0" y="24"/>
                  </a:lnTo>
                  <a:lnTo>
                    <a:pt x="2" y="28"/>
                  </a:lnTo>
                  <a:lnTo>
                    <a:pt x="4" y="31"/>
                  </a:lnTo>
                  <a:lnTo>
                    <a:pt x="7" y="32"/>
                  </a:lnTo>
                  <a:lnTo>
                    <a:pt x="11" y="33"/>
                  </a:lnTo>
                  <a:lnTo>
                    <a:pt x="14" y="33"/>
                  </a:lnTo>
                  <a:lnTo>
                    <a:pt x="18" y="32"/>
                  </a:lnTo>
                  <a:lnTo>
                    <a:pt x="20" y="31"/>
                  </a:lnTo>
                  <a:lnTo>
                    <a:pt x="23" y="28"/>
                  </a:lnTo>
                  <a:lnTo>
                    <a:pt x="24" y="24"/>
                  </a:lnTo>
                  <a:lnTo>
                    <a:pt x="24" y="8"/>
                  </a:lnTo>
                  <a:lnTo>
                    <a:pt x="23" y="5"/>
                  </a:lnTo>
                  <a:lnTo>
                    <a:pt x="20" y="2"/>
                  </a:lnTo>
                  <a:lnTo>
                    <a:pt x="18" y="0"/>
                  </a:lnTo>
                  <a:lnTo>
                    <a:pt x="14" y="0"/>
                  </a:lnTo>
                  <a:lnTo>
                    <a:pt x="11" y="0"/>
                  </a:lnTo>
                  <a:close/>
                  <a:moveTo>
                    <a:pt x="3" y="24"/>
                  </a:moveTo>
                  <a:lnTo>
                    <a:pt x="3" y="8"/>
                  </a:lnTo>
                  <a:lnTo>
                    <a:pt x="4" y="5"/>
                  </a:lnTo>
                  <a:lnTo>
                    <a:pt x="6" y="4"/>
                  </a:lnTo>
                  <a:lnTo>
                    <a:pt x="8" y="2"/>
                  </a:lnTo>
                  <a:lnTo>
                    <a:pt x="11" y="2"/>
                  </a:lnTo>
                  <a:lnTo>
                    <a:pt x="14" y="2"/>
                  </a:lnTo>
                  <a:lnTo>
                    <a:pt x="16" y="2"/>
                  </a:lnTo>
                  <a:lnTo>
                    <a:pt x="19" y="4"/>
                  </a:lnTo>
                  <a:lnTo>
                    <a:pt x="20" y="5"/>
                  </a:lnTo>
                  <a:lnTo>
                    <a:pt x="22" y="8"/>
                  </a:lnTo>
                  <a:lnTo>
                    <a:pt x="22" y="24"/>
                  </a:lnTo>
                  <a:lnTo>
                    <a:pt x="20" y="27"/>
                  </a:lnTo>
                  <a:lnTo>
                    <a:pt x="19" y="29"/>
                  </a:lnTo>
                  <a:lnTo>
                    <a:pt x="16" y="31"/>
                  </a:lnTo>
                  <a:lnTo>
                    <a:pt x="14" y="31"/>
                  </a:lnTo>
                  <a:lnTo>
                    <a:pt x="11" y="31"/>
                  </a:lnTo>
                  <a:lnTo>
                    <a:pt x="8" y="31"/>
                  </a:lnTo>
                  <a:lnTo>
                    <a:pt x="6" y="29"/>
                  </a:lnTo>
                  <a:lnTo>
                    <a:pt x="4" y="27"/>
                  </a:lnTo>
                  <a:lnTo>
                    <a:pt x="3" y="24"/>
                  </a:lnTo>
                  <a:close/>
                </a:path>
              </a:pathLst>
            </a:custGeom>
            <a:solidFill>
              <a:srgbClr val="CCCCCC"/>
            </a:solidFill>
            <a:ln w="9525">
              <a:noFill/>
              <a:round/>
              <a:headEnd/>
              <a:tailEnd/>
            </a:ln>
          </p:spPr>
          <p:txBody>
            <a:bodyPr/>
            <a:lstStyle/>
            <a:p>
              <a:endParaRPr lang="fr-FR"/>
            </a:p>
          </p:txBody>
        </p:sp>
        <p:sp>
          <p:nvSpPr>
            <p:cNvPr id="22685" name="Freeform 309"/>
            <p:cNvSpPr>
              <a:spLocks/>
            </p:cNvSpPr>
            <p:nvPr/>
          </p:nvSpPr>
          <p:spPr bwMode="white">
            <a:xfrm flipH="1">
              <a:off x="466" y="3746"/>
              <a:ext cx="10" cy="18"/>
            </a:xfrm>
            <a:custGeom>
              <a:avLst/>
              <a:gdLst>
                <a:gd name="T0" fmla="*/ 2 w 18"/>
                <a:gd name="T1" fmla="*/ 0 h 30"/>
                <a:gd name="T2" fmla="*/ 3 w 18"/>
                <a:gd name="T3" fmla="*/ 0 h 30"/>
                <a:gd name="T4" fmla="*/ 3 w 18"/>
                <a:gd name="T5" fmla="*/ 0 h 30"/>
                <a:gd name="T6" fmla="*/ 4 w 18"/>
                <a:gd name="T7" fmla="*/ 0 h 30"/>
                <a:gd name="T8" fmla="*/ 4 w 18"/>
                <a:gd name="T9" fmla="*/ 1 h 30"/>
                <a:gd name="T10" fmla="*/ 5 w 18"/>
                <a:gd name="T11" fmla="*/ 1 h 30"/>
                <a:gd name="T12" fmla="*/ 6 w 18"/>
                <a:gd name="T13" fmla="*/ 2 h 30"/>
                <a:gd name="T14" fmla="*/ 6 w 18"/>
                <a:gd name="T15" fmla="*/ 8 h 30"/>
                <a:gd name="T16" fmla="*/ 6 w 18"/>
                <a:gd name="T17" fmla="*/ 8 h 30"/>
                <a:gd name="T18" fmla="*/ 5 w 18"/>
                <a:gd name="T19" fmla="*/ 9 h 30"/>
                <a:gd name="T20" fmla="*/ 4 w 18"/>
                <a:gd name="T21" fmla="*/ 10 h 30"/>
                <a:gd name="T22" fmla="*/ 4 w 18"/>
                <a:gd name="T23" fmla="*/ 10 h 30"/>
                <a:gd name="T24" fmla="*/ 3 w 18"/>
                <a:gd name="T25" fmla="*/ 11 h 30"/>
                <a:gd name="T26" fmla="*/ 2 w 18"/>
                <a:gd name="T27" fmla="*/ 11 h 30"/>
                <a:gd name="T28" fmla="*/ 2 w 18"/>
                <a:gd name="T29" fmla="*/ 11 h 30"/>
                <a:gd name="T30" fmla="*/ 2 w 18"/>
                <a:gd name="T31" fmla="*/ 11 h 30"/>
                <a:gd name="T32" fmla="*/ 1 w 18"/>
                <a:gd name="T33" fmla="*/ 10 h 30"/>
                <a:gd name="T34" fmla="*/ 1 w 18"/>
                <a:gd name="T35" fmla="*/ 10 h 30"/>
                <a:gd name="T36" fmla="*/ 0 w 18"/>
                <a:gd name="T37" fmla="*/ 8 h 30"/>
                <a:gd name="T38" fmla="*/ 0 w 18"/>
                <a:gd name="T39" fmla="*/ 3 h 30"/>
                <a:gd name="T40" fmla="*/ 0 w 18"/>
                <a:gd name="T41" fmla="*/ 3 h 30"/>
                <a:gd name="T42" fmla="*/ 1 w 18"/>
                <a:gd name="T43" fmla="*/ 2 h 30"/>
                <a:gd name="T44" fmla="*/ 1 w 18"/>
                <a:gd name="T45" fmla="*/ 1 h 30"/>
                <a:gd name="T46" fmla="*/ 1 w 18"/>
                <a:gd name="T47" fmla="*/ 1 h 30"/>
                <a:gd name="T48" fmla="*/ 2 w 18"/>
                <a:gd name="T49" fmla="*/ 0 h 30"/>
                <a:gd name="T50" fmla="*/ 2 w 18"/>
                <a:gd name="T51" fmla="*/ 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30"/>
                <a:gd name="T80" fmla="*/ 18 w 18"/>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30">
                  <a:moveTo>
                    <a:pt x="8" y="0"/>
                  </a:moveTo>
                  <a:lnTo>
                    <a:pt x="10" y="0"/>
                  </a:lnTo>
                  <a:lnTo>
                    <a:pt x="12" y="0"/>
                  </a:lnTo>
                  <a:lnTo>
                    <a:pt x="15" y="2"/>
                  </a:lnTo>
                  <a:lnTo>
                    <a:pt x="16" y="3"/>
                  </a:lnTo>
                  <a:lnTo>
                    <a:pt x="18" y="6"/>
                  </a:lnTo>
                  <a:lnTo>
                    <a:pt x="18" y="21"/>
                  </a:lnTo>
                  <a:lnTo>
                    <a:pt x="16" y="25"/>
                  </a:lnTo>
                  <a:lnTo>
                    <a:pt x="15" y="26"/>
                  </a:lnTo>
                  <a:lnTo>
                    <a:pt x="12" y="29"/>
                  </a:lnTo>
                  <a:lnTo>
                    <a:pt x="10" y="30"/>
                  </a:lnTo>
                  <a:lnTo>
                    <a:pt x="8" y="30"/>
                  </a:lnTo>
                  <a:lnTo>
                    <a:pt x="6" y="30"/>
                  </a:lnTo>
                  <a:lnTo>
                    <a:pt x="3" y="29"/>
                  </a:lnTo>
                  <a:lnTo>
                    <a:pt x="2" y="26"/>
                  </a:lnTo>
                  <a:lnTo>
                    <a:pt x="0" y="23"/>
                  </a:lnTo>
                  <a:lnTo>
                    <a:pt x="0" y="8"/>
                  </a:lnTo>
                  <a:lnTo>
                    <a:pt x="2" y="6"/>
                  </a:lnTo>
                  <a:lnTo>
                    <a:pt x="3" y="3"/>
                  </a:lnTo>
                  <a:lnTo>
                    <a:pt x="4" y="2"/>
                  </a:lnTo>
                  <a:lnTo>
                    <a:pt x="8" y="0"/>
                  </a:lnTo>
                  <a:close/>
                </a:path>
              </a:pathLst>
            </a:custGeom>
            <a:solidFill>
              <a:srgbClr val="FFFFFF"/>
            </a:solidFill>
            <a:ln w="9525">
              <a:noFill/>
              <a:round/>
              <a:headEnd/>
              <a:tailEnd/>
            </a:ln>
          </p:spPr>
          <p:txBody>
            <a:bodyPr/>
            <a:lstStyle/>
            <a:p>
              <a:endParaRPr lang="fr-FR"/>
            </a:p>
          </p:txBody>
        </p:sp>
        <p:sp>
          <p:nvSpPr>
            <p:cNvPr id="22686" name="Freeform 310"/>
            <p:cNvSpPr>
              <a:spLocks noEditPoints="1"/>
            </p:cNvSpPr>
            <p:nvPr/>
          </p:nvSpPr>
          <p:spPr bwMode="white">
            <a:xfrm flipH="1">
              <a:off x="466" y="3746"/>
              <a:ext cx="12" cy="19"/>
            </a:xfrm>
            <a:custGeom>
              <a:avLst/>
              <a:gdLst>
                <a:gd name="T0" fmla="*/ 4 w 20"/>
                <a:gd name="T1" fmla="*/ 0 h 32"/>
                <a:gd name="T2" fmla="*/ 3 w 20"/>
                <a:gd name="T3" fmla="*/ 0 h 32"/>
                <a:gd name="T4" fmla="*/ 3 w 20"/>
                <a:gd name="T5" fmla="*/ 0 h 32"/>
                <a:gd name="T6" fmla="*/ 2 w 20"/>
                <a:gd name="T7" fmla="*/ 1 h 32"/>
                <a:gd name="T8" fmla="*/ 1 w 20"/>
                <a:gd name="T9" fmla="*/ 1 h 32"/>
                <a:gd name="T10" fmla="*/ 1 w 20"/>
                <a:gd name="T11" fmla="*/ 2 h 32"/>
                <a:gd name="T12" fmla="*/ 0 w 20"/>
                <a:gd name="T13" fmla="*/ 3 h 32"/>
                <a:gd name="T14" fmla="*/ 0 w 20"/>
                <a:gd name="T15" fmla="*/ 8 h 32"/>
                <a:gd name="T16" fmla="*/ 0 w 20"/>
                <a:gd name="T17" fmla="*/ 8 h 32"/>
                <a:gd name="T18" fmla="*/ 1 w 20"/>
                <a:gd name="T19" fmla="*/ 10 h 32"/>
                <a:gd name="T20" fmla="*/ 1 w 20"/>
                <a:gd name="T21" fmla="*/ 11 h 32"/>
                <a:gd name="T22" fmla="*/ 1 w 20"/>
                <a:gd name="T23" fmla="*/ 11 h 32"/>
                <a:gd name="T24" fmla="*/ 2 w 20"/>
                <a:gd name="T25" fmla="*/ 11 h 32"/>
                <a:gd name="T26" fmla="*/ 3 w 20"/>
                <a:gd name="T27" fmla="*/ 11 h 32"/>
                <a:gd name="T28" fmla="*/ 4 w 20"/>
                <a:gd name="T29" fmla="*/ 11 h 32"/>
                <a:gd name="T30" fmla="*/ 4 w 20"/>
                <a:gd name="T31" fmla="*/ 11 h 32"/>
                <a:gd name="T32" fmla="*/ 5 w 20"/>
                <a:gd name="T33" fmla="*/ 11 h 32"/>
                <a:gd name="T34" fmla="*/ 6 w 20"/>
                <a:gd name="T35" fmla="*/ 10 h 32"/>
                <a:gd name="T36" fmla="*/ 7 w 20"/>
                <a:gd name="T37" fmla="*/ 9 h 32"/>
                <a:gd name="T38" fmla="*/ 7 w 20"/>
                <a:gd name="T39" fmla="*/ 8 h 32"/>
                <a:gd name="T40" fmla="*/ 7 w 20"/>
                <a:gd name="T41" fmla="*/ 2 h 32"/>
                <a:gd name="T42" fmla="*/ 7 w 20"/>
                <a:gd name="T43" fmla="*/ 2 h 32"/>
                <a:gd name="T44" fmla="*/ 7 w 20"/>
                <a:gd name="T45" fmla="*/ 1 h 32"/>
                <a:gd name="T46" fmla="*/ 6 w 20"/>
                <a:gd name="T47" fmla="*/ 1 h 32"/>
                <a:gd name="T48" fmla="*/ 6 w 20"/>
                <a:gd name="T49" fmla="*/ 1 h 32"/>
                <a:gd name="T50" fmla="*/ 5 w 20"/>
                <a:gd name="T51" fmla="*/ 0 h 32"/>
                <a:gd name="T52" fmla="*/ 4 w 20"/>
                <a:gd name="T53" fmla="*/ 0 h 32"/>
                <a:gd name="T54" fmla="*/ 4 w 20"/>
                <a:gd name="T55" fmla="*/ 0 h 32"/>
                <a:gd name="T56" fmla="*/ 4 w 20"/>
                <a:gd name="T57" fmla="*/ 1 h 32"/>
                <a:gd name="T58" fmla="*/ 4 w 20"/>
                <a:gd name="T59" fmla="*/ 1 h 32"/>
                <a:gd name="T60" fmla="*/ 5 w 20"/>
                <a:gd name="T61" fmla="*/ 1 h 32"/>
                <a:gd name="T62" fmla="*/ 5 w 20"/>
                <a:gd name="T63" fmla="*/ 1 h 32"/>
                <a:gd name="T64" fmla="*/ 5 w 20"/>
                <a:gd name="T65" fmla="*/ 1 h 32"/>
                <a:gd name="T66" fmla="*/ 6 w 20"/>
                <a:gd name="T67" fmla="*/ 2 h 32"/>
                <a:gd name="T68" fmla="*/ 6 w 20"/>
                <a:gd name="T69" fmla="*/ 2 h 32"/>
                <a:gd name="T70" fmla="*/ 6 w 20"/>
                <a:gd name="T71" fmla="*/ 8 h 32"/>
                <a:gd name="T72" fmla="*/ 6 w 20"/>
                <a:gd name="T73" fmla="*/ 8 h 32"/>
                <a:gd name="T74" fmla="*/ 6 w 20"/>
                <a:gd name="T75" fmla="*/ 8 h 32"/>
                <a:gd name="T76" fmla="*/ 6 w 20"/>
                <a:gd name="T77" fmla="*/ 10 h 32"/>
                <a:gd name="T78" fmla="*/ 5 w 20"/>
                <a:gd name="T79" fmla="*/ 10 h 32"/>
                <a:gd name="T80" fmla="*/ 4 w 20"/>
                <a:gd name="T81" fmla="*/ 11 h 32"/>
                <a:gd name="T82" fmla="*/ 4 w 20"/>
                <a:gd name="T83" fmla="*/ 11 h 32"/>
                <a:gd name="T84" fmla="*/ 3 w 20"/>
                <a:gd name="T85" fmla="*/ 11 h 32"/>
                <a:gd name="T86" fmla="*/ 3 w 20"/>
                <a:gd name="T87" fmla="*/ 11 h 32"/>
                <a:gd name="T88" fmla="*/ 2 w 20"/>
                <a:gd name="T89" fmla="*/ 11 h 32"/>
                <a:gd name="T90" fmla="*/ 2 w 20"/>
                <a:gd name="T91" fmla="*/ 10 h 32"/>
                <a:gd name="T92" fmla="*/ 2 w 20"/>
                <a:gd name="T93" fmla="*/ 10 h 32"/>
                <a:gd name="T94" fmla="*/ 1 w 20"/>
                <a:gd name="T95" fmla="*/ 10 h 32"/>
                <a:gd name="T96" fmla="*/ 1 w 20"/>
                <a:gd name="T97" fmla="*/ 8 h 32"/>
                <a:gd name="T98" fmla="*/ 1 w 20"/>
                <a:gd name="T99" fmla="*/ 3 h 32"/>
                <a:gd name="T100" fmla="*/ 1 w 20"/>
                <a:gd name="T101" fmla="*/ 3 h 32"/>
                <a:gd name="T102" fmla="*/ 1 w 20"/>
                <a:gd name="T103" fmla="*/ 2 h 32"/>
                <a:gd name="T104" fmla="*/ 1 w 20"/>
                <a:gd name="T105" fmla="*/ 2 h 32"/>
                <a:gd name="T106" fmla="*/ 2 w 20"/>
                <a:gd name="T107" fmla="*/ 1 h 32"/>
                <a:gd name="T108" fmla="*/ 3 w 20"/>
                <a:gd name="T109" fmla="*/ 1 h 32"/>
                <a:gd name="T110" fmla="*/ 3 w 20"/>
                <a:gd name="T111" fmla="*/ 1 h 32"/>
                <a:gd name="T112" fmla="*/ 4 w 20"/>
                <a:gd name="T113" fmla="*/ 1 h 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
                <a:gd name="T172" fmla="*/ 0 h 32"/>
                <a:gd name="T173" fmla="*/ 20 w 20"/>
                <a:gd name="T174" fmla="*/ 32 h 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 h="32">
                  <a:moveTo>
                    <a:pt x="11" y="0"/>
                  </a:moveTo>
                  <a:lnTo>
                    <a:pt x="8" y="0"/>
                  </a:lnTo>
                  <a:lnTo>
                    <a:pt x="5" y="1"/>
                  </a:lnTo>
                  <a:lnTo>
                    <a:pt x="3" y="4"/>
                  </a:lnTo>
                  <a:lnTo>
                    <a:pt x="1" y="7"/>
                  </a:lnTo>
                  <a:lnTo>
                    <a:pt x="0" y="9"/>
                  </a:lnTo>
                  <a:lnTo>
                    <a:pt x="0" y="24"/>
                  </a:lnTo>
                  <a:lnTo>
                    <a:pt x="1" y="28"/>
                  </a:lnTo>
                  <a:lnTo>
                    <a:pt x="3" y="31"/>
                  </a:lnTo>
                  <a:lnTo>
                    <a:pt x="7" y="32"/>
                  </a:lnTo>
                  <a:lnTo>
                    <a:pt x="9" y="32"/>
                  </a:lnTo>
                  <a:lnTo>
                    <a:pt x="11" y="32"/>
                  </a:lnTo>
                  <a:lnTo>
                    <a:pt x="15" y="31"/>
                  </a:lnTo>
                  <a:lnTo>
                    <a:pt x="17" y="28"/>
                  </a:lnTo>
                  <a:lnTo>
                    <a:pt x="19" y="26"/>
                  </a:lnTo>
                  <a:lnTo>
                    <a:pt x="20" y="22"/>
                  </a:lnTo>
                  <a:lnTo>
                    <a:pt x="19" y="7"/>
                  </a:lnTo>
                  <a:lnTo>
                    <a:pt x="19" y="4"/>
                  </a:lnTo>
                  <a:lnTo>
                    <a:pt x="16" y="1"/>
                  </a:lnTo>
                  <a:lnTo>
                    <a:pt x="13" y="0"/>
                  </a:lnTo>
                  <a:lnTo>
                    <a:pt x="11" y="0"/>
                  </a:lnTo>
                  <a:close/>
                  <a:moveTo>
                    <a:pt x="11" y="1"/>
                  </a:moveTo>
                  <a:lnTo>
                    <a:pt x="11" y="1"/>
                  </a:lnTo>
                  <a:lnTo>
                    <a:pt x="13" y="1"/>
                  </a:lnTo>
                  <a:lnTo>
                    <a:pt x="15" y="3"/>
                  </a:lnTo>
                  <a:lnTo>
                    <a:pt x="16" y="5"/>
                  </a:lnTo>
                  <a:lnTo>
                    <a:pt x="17" y="7"/>
                  </a:lnTo>
                  <a:lnTo>
                    <a:pt x="17" y="22"/>
                  </a:lnTo>
                  <a:lnTo>
                    <a:pt x="17" y="24"/>
                  </a:lnTo>
                  <a:lnTo>
                    <a:pt x="16" y="27"/>
                  </a:lnTo>
                  <a:lnTo>
                    <a:pt x="13" y="28"/>
                  </a:lnTo>
                  <a:lnTo>
                    <a:pt x="11" y="30"/>
                  </a:lnTo>
                  <a:lnTo>
                    <a:pt x="9" y="30"/>
                  </a:lnTo>
                  <a:lnTo>
                    <a:pt x="7" y="30"/>
                  </a:lnTo>
                  <a:lnTo>
                    <a:pt x="5" y="28"/>
                  </a:lnTo>
                  <a:lnTo>
                    <a:pt x="4" y="27"/>
                  </a:lnTo>
                  <a:lnTo>
                    <a:pt x="3" y="24"/>
                  </a:lnTo>
                  <a:lnTo>
                    <a:pt x="3" y="9"/>
                  </a:lnTo>
                  <a:lnTo>
                    <a:pt x="3" y="7"/>
                  </a:lnTo>
                  <a:lnTo>
                    <a:pt x="4" y="5"/>
                  </a:lnTo>
                  <a:lnTo>
                    <a:pt x="7" y="3"/>
                  </a:lnTo>
                  <a:lnTo>
                    <a:pt x="9" y="3"/>
                  </a:lnTo>
                  <a:lnTo>
                    <a:pt x="11" y="1"/>
                  </a:lnTo>
                  <a:close/>
                </a:path>
              </a:pathLst>
            </a:custGeom>
            <a:solidFill>
              <a:srgbClr val="CCCCCC"/>
            </a:solidFill>
            <a:ln w="9525">
              <a:noFill/>
              <a:round/>
              <a:headEnd/>
              <a:tailEnd/>
            </a:ln>
          </p:spPr>
          <p:txBody>
            <a:bodyPr/>
            <a:lstStyle/>
            <a:p>
              <a:endParaRPr lang="fr-FR"/>
            </a:p>
          </p:txBody>
        </p:sp>
        <p:sp>
          <p:nvSpPr>
            <p:cNvPr id="22687" name="Freeform 311"/>
            <p:cNvSpPr>
              <a:spLocks/>
            </p:cNvSpPr>
            <p:nvPr/>
          </p:nvSpPr>
          <p:spPr bwMode="white">
            <a:xfrm flipH="1">
              <a:off x="450" y="3737"/>
              <a:ext cx="8" cy="18"/>
            </a:xfrm>
            <a:custGeom>
              <a:avLst/>
              <a:gdLst>
                <a:gd name="T0" fmla="*/ 2 w 15"/>
                <a:gd name="T1" fmla="*/ 0 h 28"/>
                <a:gd name="T2" fmla="*/ 2 w 15"/>
                <a:gd name="T3" fmla="*/ 0 h 28"/>
                <a:gd name="T4" fmla="*/ 2 w 15"/>
                <a:gd name="T5" fmla="*/ 0 h 28"/>
                <a:gd name="T6" fmla="*/ 3 w 15"/>
                <a:gd name="T7" fmla="*/ 0 h 28"/>
                <a:gd name="T8" fmla="*/ 4 w 15"/>
                <a:gd name="T9" fmla="*/ 1 h 28"/>
                <a:gd name="T10" fmla="*/ 4 w 15"/>
                <a:gd name="T11" fmla="*/ 1 h 28"/>
                <a:gd name="T12" fmla="*/ 4 w 15"/>
                <a:gd name="T13" fmla="*/ 2 h 28"/>
                <a:gd name="T14" fmla="*/ 4 w 15"/>
                <a:gd name="T15" fmla="*/ 8 h 28"/>
                <a:gd name="T16" fmla="*/ 4 w 15"/>
                <a:gd name="T17" fmla="*/ 8 h 28"/>
                <a:gd name="T18" fmla="*/ 4 w 15"/>
                <a:gd name="T19" fmla="*/ 9 h 28"/>
                <a:gd name="T20" fmla="*/ 4 w 15"/>
                <a:gd name="T21" fmla="*/ 10 h 28"/>
                <a:gd name="T22" fmla="*/ 3 w 15"/>
                <a:gd name="T23" fmla="*/ 11 h 28"/>
                <a:gd name="T24" fmla="*/ 3 w 15"/>
                <a:gd name="T25" fmla="*/ 12 h 28"/>
                <a:gd name="T26" fmla="*/ 2 w 15"/>
                <a:gd name="T27" fmla="*/ 12 h 28"/>
                <a:gd name="T28" fmla="*/ 2 w 15"/>
                <a:gd name="T29" fmla="*/ 12 h 28"/>
                <a:gd name="T30" fmla="*/ 2 w 15"/>
                <a:gd name="T31" fmla="*/ 12 h 28"/>
                <a:gd name="T32" fmla="*/ 1 w 15"/>
                <a:gd name="T33" fmla="*/ 11 h 28"/>
                <a:gd name="T34" fmla="*/ 1 w 15"/>
                <a:gd name="T35" fmla="*/ 10 h 28"/>
                <a:gd name="T36" fmla="*/ 1 w 15"/>
                <a:gd name="T37" fmla="*/ 9 h 28"/>
                <a:gd name="T38" fmla="*/ 0 w 15"/>
                <a:gd name="T39" fmla="*/ 3 h 28"/>
                <a:gd name="T40" fmla="*/ 0 w 15"/>
                <a:gd name="T41" fmla="*/ 3 h 28"/>
                <a:gd name="T42" fmla="*/ 1 w 15"/>
                <a:gd name="T43" fmla="*/ 2 h 28"/>
                <a:gd name="T44" fmla="*/ 1 w 15"/>
                <a:gd name="T45" fmla="*/ 1 h 28"/>
                <a:gd name="T46" fmla="*/ 1 w 15"/>
                <a:gd name="T47" fmla="*/ 1 h 28"/>
                <a:gd name="T48" fmla="*/ 2 w 15"/>
                <a:gd name="T49" fmla="*/ 0 h 28"/>
                <a:gd name="T50" fmla="*/ 2 w 15"/>
                <a:gd name="T51" fmla="*/ 0 h 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
                <a:gd name="T79" fmla="*/ 0 h 28"/>
                <a:gd name="T80" fmla="*/ 15 w 15"/>
                <a:gd name="T81" fmla="*/ 28 h 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 h="28">
                  <a:moveTo>
                    <a:pt x="7" y="0"/>
                  </a:moveTo>
                  <a:lnTo>
                    <a:pt x="8" y="0"/>
                  </a:lnTo>
                  <a:lnTo>
                    <a:pt x="11" y="0"/>
                  </a:lnTo>
                  <a:lnTo>
                    <a:pt x="13" y="1"/>
                  </a:lnTo>
                  <a:lnTo>
                    <a:pt x="15" y="2"/>
                  </a:lnTo>
                  <a:lnTo>
                    <a:pt x="15" y="5"/>
                  </a:lnTo>
                  <a:lnTo>
                    <a:pt x="15" y="18"/>
                  </a:lnTo>
                  <a:lnTo>
                    <a:pt x="15" y="22"/>
                  </a:lnTo>
                  <a:lnTo>
                    <a:pt x="13" y="24"/>
                  </a:lnTo>
                  <a:lnTo>
                    <a:pt x="12" y="26"/>
                  </a:lnTo>
                  <a:lnTo>
                    <a:pt x="9" y="28"/>
                  </a:lnTo>
                  <a:lnTo>
                    <a:pt x="7" y="28"/>
                  </a:lnTo>
                  <a:lnTo>
                    <a:pt x="5" y="28"/>
                  </a:lnTo>
                  <a:lnTo>
                    <a:pt x="3" y="26"/>
                  </a:lnTo>
                  <a:lnTo>
                    <a:pt x="1" y="24"/>
                  </a:lnTo>
                  <a:lnTo>
                    <a:pt x="1" y="21"/>
                  </a:lnTo>
                  <a:lnTo>
                    <a:pt x="0" y="8"/>
                  </a:lnTo>
                  <a:lnTo>
                    <a:pt x="1" y="5"/>
                  </a:lnTo>
                  <a:lnTo>
                    <a:pt x="3" y="2"/>
                  </a:lnTo>
                  <a:lnTo>
                    <a:pt x="4" y="1"/>
                  </a:lnTo>
                  <a:lnTo>
                    <a:pt x="7" y="0"/>
                  </a:lnTo>
                  <a:close/>
                </a:path>
              </a:pathLst>
            </a:custGeom>
            <a:solidFill>
              <a:srgbClr val="FFFFFF"/>
            </a:solidFill>
            <a:ln w="9525">
              <a:noFill/>
              <a:round/>
              <a:headEnd/>
              <a:tailEnd/>
            </a:ln>
          </p:spPr>
          <p:txBody>
            <a:bodyPr/>
            <a:lstStyle/>
            <a:p>
              <a:endParaRPr lang="fr-FR"/>
            </a:p>
          </p:txBody>
        </p:sp>
        <p:sp>
          <p:nvSpPr>
            <p:cNvPr id="22688" name="Freeform 312"/>
            <p:cNvSpPr>
              <a:spLocks noEditPoints="1"/>
            </p:cNvSpPr>
            <p:nvPr/>
          </p:nvSpPr>
          <p:spPr bwMode="white">
            <a:xfrm flipH="1">
              <a:off x="449" y="3737"/>
              <a:ext cx="9" cy="18"/>
            </a:xfrm>
            <a:custGeom>
              <a:avLst/>
              <a:gdLst>
                <a:gd name="T0" fmla="*/ 3 w 16"/>
                <a:gd name="T1" fmla="*/ 0 h 30"/>
                <a:gd name="T2" fmla="*/ 2 w 16"/>
                <a:gd name="T3" fmla="*/ 0 h 30"/>
                <a:gd name="T4" fmla="*/ 2 w 16"/>
                <a:gd name="T5" fmla="*/ 0 h 30"/>
                <a:gd name="T6" fmla="*/ 1 w 16"/>
                <a:gd name="T7" fmla="*/ 1 h 30"/>
                <a:gd name="T8" fmla="*/ 1 w 16"/>
                <a:gd name="T9" fmla="*/ 1 h 30"/>
                <a:gd name="T10" fmla="*/ 0 w 16"/>
                <a:gd name="T11" fmla="*/ 2 h 30"/>
                <a:gd name="T12" fmla="*/ 0 w 16"/>
                <a:gd name="T13" fmla="*/ 4 h 30"/>
                <a:gd name="T14" fmla="*/ 0 w 16"/>
                <a:gd name="T15" fmla="*/ 8 h 30"/>
                <a:gd name="T16" fmla="*/ 0 w 16"/>
                <a:gd name="T17" fmla="*/ 8 h 30"/>
                <a:gd name="T18" fmla="*/ 1 w 16"/>
                <a:gd name="T19" fmla="*/ 10 h 30"/>
                <a:gd name="T20" fmla="*/ 1 w 16"/>
                <a:gd name="T21" fmla="*/ 10 h 30"/>
                <a:gd name="T22" fmla="*/ 1 w 16"/>
                <a:gd name="T23" fmla="*/ 10 h 30"/>
                <a:gd name="T24" fmla="*/ 2 w 16"/>
                <a:gd name="T25" fmla="*/ 11 h 30"/>
                <a:gd name="T26" fmla="*/ 3 w 16"/>
                <a:gd name="T27" fmla="*/ 11 h 30"/>
                <a:gd name="T28" fmla="*/ 3 w 16"/>
                <a:gd name="T29" fmla="*/ 11 h 30"/>
                <a:gd name="T30" fmla="*/ 3 w 16"/>
                <a:gd name="T31" fmla="*/ 11 h 30"/>
                <a:gd name="T32" fmla="*/ 3 w 16"/>
                <a:gd name="T33" fmla="*/ 11 h 30"/>
                <a:gd name="T34" fmla="*/ 4 w 16"/>
                <a:gd name="T35" fmla="*/ 10 h 30"/>
                <a:gd name="T36" fmla="*/ 4 w 16"/>
                <a:gd name="T37" fmla="*/ 10 h 30"/>
                <a:gd name="T38" fmla="*/ 5 w 16"/>
                <a:gd name="T39" fmla="*/ 8 h 30"/>
                <a:gd name="T40" fmla="*/ 5 w 16"/>
                <a:gd name="T41" fmla="*/ 7 h 30"/>
                <a:gd name="T42" fmla="*/ 5 w 16"/>
                <a:gd name="T43" fmla="*/ 2 h 30"/>
                <a:gd name="T44" fmla="*/ 5 w 16"/>
                <a:gd name="T45" fmla="*/ 2 h 30"/>
                <a:gd name="T46" fmla="*/ 5 w 16"/>
                <a:gd name="T47" fmla="*/ 1 h 30"/>
                <a:gd name="T48" fmla="*/ 4 w 16"/>
                <a:gd name="T49" fmla="*/ 1 h 30"/>
                <a:gd name="T50" fmla="*/ 4 w 16"/>
                <a:gd name="T51" fmla="*/ 1 h 30"/>
                <a:gd name="T52" fmla="*/ 3 w 16"/>
                <a:gd name="T53" fmla="*/ 0 h 30"/>
                <a:gd name="T54" fmla="*/ 3 w 16"/>
                <a:gd name="T55" fmla="*/ 0 h 30"/>
                <a:gd name="T56" fmla="*/ 3 w 16"/>
                <a:gd name="T57" fmla="*/ 0 h 30"/>
                <a:gd name="T58" fmla="*/ 3 w 16"/>
                <a:gd name="T59" fmla="*/ 1 h 30"/>
                <a:gd name="T60" fmla="*/ 3 w 16"/>
                <a:gd name="T61" fmla="*/ 1 h 30"/>
                <a:gd name="T62" fmla="*/ 3 w 16"/>
                <a:gd name="T63" fmla="*/ 1 h 30"/>
                <a:gd name="T64" fmla="*/ 4 w 16"/>
                <a:gd name="T65" fmla="*/ 1 h 30"/>
                <a:gd name="T66" fmla="*/ 4 w 16"/>
                <a:gd name="T67" fmla="*/ 1 h 30"/>
                <a:gd name="T68" fmla="*/ 4 w 16"/>
                <a:gd name="T69" fmla="*/ 1 h 30"/>
                <a:gd name="T70" fmla="*/ 5 w 16"/>
                <a:gd name="T71" fmla="*/ 2 h 30"/>
                <a:gd name="T72" fmla="*/ 5 w 16"/>
                <a:gd name="T73" fmla="*/ 7 h 30"/>
                <a:gd name="T74" fmla="*/ 5 w 16"/>
                <a:gd name="T75" fmla="*/ 7 h 30"/>
                <a:gd name="T76" fmla="*/ 5 w 16"/>
                <a:gd name="T77" fmla="*/ 8 h 30"/>
                <a:gd name="T78" fmla="*/ 4 w 16"/>
                <a:gd name="T79" fmla="*/ 10 h 30"/>
                <a:gd name="T80" fmla="*/ 3 w 16"/>
                <a:gd name="T81" fmla="*/ 10 h 30"/>
                <a:gd name="T82" fmla="*/ 3 w 16"/>
                <a:gd name="T83" fmla="*/ 10 h 30"/>
                <a:gd name="T84" fmla="*/ 2 w 16"/>
                <a:gd name="T85" fmla="*/ 10 h 30"/>
                <a:gd name="T86" fmla="*/ 2 w 16"/>
                <a:gd name="T87" fmla="*/ 10 h 30"/>
                <a:gd name="T88" fmla="*/ 2 w 16"/>
                <a:gd name="T89" fmla="*/ 10 h 30"/>
                <a:gd name="T90" fmla="*/ 1 w 16"/>
                <a:gd name="T91" fmla="*/ 10 h 30"/>
                <a:gd name="T92" fmla="*/ 1 w 16"/>
                <a:gd name="T93" fmla="*/ 10 h 30"/>
                <a:gd name="T94" fmla="*/ 1 w 16"/>
                <a:gd name="T95" fmla="*/ 10 h 30"/>
                <a:gd name="T96" fmla="*/ 1 w 16"/>
                <a:gd name="T97" fmla="*/ 8 h 30"/>
                <a:gd name="T98" fmla="*/ 1 w 16"/>
                <a:gd name="T99" fmla="*/ 4 h 30"/>
                <a:gd name="T100" fmla="*/ 1 w 16"/>
                <a:gd name="T101" fmla="*/ 4 h 30"/>
                <a:gd name="T102" fmla="*/ 1 w 16"/>
                <a:gd name="T103" fmla="*/ 2 h 30"/>
                <a:gd name="T104" fmla="*/ 1 w 16"/>
                <a:gd name="T105" fmla="*/ 1 h 30"/>
                <a:gd name="T106" fmla="*/ 1 w 16"/>
                <a:gd name="T107" fmla="*/ 1 h 30"/>
                <a:gd name="T108" fmla="*/ 2 w 16"/>
                <a:gd name="T109" fmla="*/ 1 h 30"/>
                <a:gd name="T110" fmla="*/ 2 w 16"/>
                <a:gd name="T111" fmla="*/ 1 h 30"/>
                <a:gd name="T112" fmla="*/ 3 w 16"/>
                <a:gd name="T113" fmla="*/ 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1" y="4"/>
                  </a:lnTo>
                  <a:lnTo>
                    <a:pt x="0" y="7"/>
                  </a:lnTo>
                  <a:lnTo>
                    <a:pt x="0" y="10"/>
                  </a:lnTo>
                  <a:lnTo>
                    <a:pt x="0" y="23"/>
                  </a:lnTo>
                  <a:lnTo>
                    <a:pt x="1" y="27"/>
                  </a:lnTo>
                  <a:lnTo>
                    <a:pt x="3" y="28"/>
                  </a:lnTo>
                  <a:lnTo>
                    <a:pt x="5" y="30"/>
                  </a:lnTo>
                  <a:lnTo>
                    <a:pt x="8" y="30"/>
                  </a:lnTo>
                  <a:lnTo>
                    <a:pt x="9" y="30"/>
                  </a:lnTo>
                  <a:lnTo>
                    <a:pt x="12" y="28"/>
                  </a:lnTo>
                  <a:lnTo>
                    <a:pt x="13" y="27"/>
                  </a:lnTo>
                  <a:lnTo>
                    <a:pt x="16" y="24"/>
                  </a:lnTo>
                  <a:lnTo>
                    <a:pt x="16" y="20"/>
                  </a:lnTo>
                  <a:lnTo>
                    <a:pt x="16" y="7"/>
                  </a:lnTo>
                  <a:lnTo>
                    <a:pt x="15" y="4"/>
                  </a:lnTo>
                  <a:lnTo>
                    <a:pt x="13" y="2"/>
                  </a:lnTo>
                  <a:lnTo>
                    <a:pt x="11" y="0"/>
                  </a:lnTo>
                  <a:lnTo>
                    <a:pt x="8" y="0"/>
                  </a:lnTo>
                  <a:close/>
                  <a:moveTo>
                    <a:pt x="8" y="2"/>
                  </a:moveTo>
                  <a:lnTo>
                    <a:pt x="8" y="2"/>
                  </a:lnTo>
                  <a:lnTo>
                    <a:pt x="11" y="2"/>
                  </a:lnTo>
                  <a:lnTo>
                    <a:pt x="12" y="3"/>
                  </a:lnTo>
                  <a:lnTo>
                    <a:pt x="13" y="4"/>
                  </a:lnTo>
                  <a:lnTo>
                    <a:pt x="15" y="7"/>
                  </a:lnTo>
                  <a:lnTo>
                    <a:pt x="15" y="20"/>
                  </a:lnTo>
                  <a:lnTo>
                    <a:pt x="15" y="23"/>
                  </a:lnTo>
                  <a:lnTo>
                    <a:pt x="13" y="26"/>
                  </a:lnTo>
                  <a:lnTo>
                    <a:pt x="11" y="27"/>
                  </a:lnTo>
                  <a:lnTo>
                    <a:pt x="9" y="28"/>
                  </a:lnTo>
                  <a:lnTo>
                    <a:pt x="7" y="28"/>
                  </a:lnTo>
                  <a:lnTo>
                    <a:pt x="5" y="28"/>
                  </a:lnTo>
                  <a:lnTo>
                    <a:pt x="3" y="28"/>
                  </a:lnTo>
                  <a:lnTo>
                    <a:pt x="1" y="26"/>
                  </a:lnTo>
                  <a:lnTo>
                    <a:pt x="1" y="23"/>
                  </a:lnTo>
                  <a:lnTo>
                    <a:pt x="1" y="10"/>
                  </a:lnTo>
                  <a:lnTo>
                    <a:pt x="1" y="7"/>
                  </a:lnTo>
                  <a:lnTo>
                    <a:pt x="3" y="4"/>
                  </a:lnTo>
                  <a:lnTo>
                    <a:pt x="4" y="3"/>
                  </a:lnTo>
                  <a:lnTo>
                    <a:pt x="7" y="2"/>
                  </a:lnTo>
                  <a:lnTo>
                    <a:pt x="8" y="2"/>
                  </a:lnTo>
                  <a:close/>
                </a:path>
              </a:pathLst>
            </a:custGeom>
            <a:solidFill>
              <a:srgbClr val="CCCCCC"/>
            </a:solidFill>
            <a:ln w="9525">
              <a:noFill/>
              <a:round/>
              <a:headEnd/>
              <a:tailEnd/>
            </a:ln>
          </p:spPr>
          <p:txBody>
            <a:bodyPr/>
            <a:lstStyle/>
            <a:p>
              <a:endParaRPr lang="fr-FR"/>
            </a:p>
          </p:txBody>
        </p:sp>
        <p:sp>
          <p:nvSpPr>
            <p:cNvPr id="22689" name="Freeform 313"/>
            <p:cNvSpPr>
              <a:spLocks/>
            </p:cNvSpPr>
            <p:nvPr/>
          </p:nvSpPr>
          <p:spPr bwMode="white">
            <a:xfrm flipH="1">
              <a:off x="457" y="3741"/>
              <a:ext cx="9" cy="17"/>
            </a:xfrm>
            <a:custGeom>
              <a:avLst/>
              <a:gdLst>
                <a:gd name="T0" fmla="*/ 2 w 16"/>
                <a:gd name="T1" fmla="*/ 0 h 29"/>
                <a:gd name="T2" fmla="*/ 3 w 16"/>
                <a:gd name="T3" fmla="*/ 0 h 29"/>
                <a:gd name="T4" fmla="*/ 3 w 16"/>
                <a:gd name="T5" fmla="*/ 0 h 29"/>
                <a:gd name="T6" fmla="*/ 3 w 16"/>
                <a:gd name="T7" fmla="*/ 0 h 29"/>
                <a:gd name="T8" fmla="*/ 5 w 16"/>
                <a:gd name="T9" fmla="*/ 1 h 29"/>
                <a:gd name="T10" fmla="*/ 5 w 16"/>
                <a:gd name="T11" fmla="*/ 1 h 29"/>
                <a:gd name="T12" fmla="*/ 5 w 16"/>
                <a:gd name="T13" fmla="*/ 2 h 29"/>
                <a:gd name="T14" fmla="*/ 5 w 16"/>
                <a:gd name="T15" fmla="*/ 7 h 29"/>
                <a:gd name="T16" fmla="*/ 5 w 16"/>
                <a:gd name="T17" fmla="*/ 7 h 29"/>
                <a:gd name="T18" fmla="*/ 5 w 16"/>
                <a:gd name="T19" fmla="*/ 8 h 29"/>
                <a:gd name="T20" fmla="*/ 5 w 16"/>
                <a:gd name="T21" fmla="*/ 9 h 29"/>
                <a:gd name="T22" fmla="*/ 4 w 16"/>
                <a:gd name="T23" fmla="*/ 9 h 29"/>
                <a:gd name="T24" fmla="*/ 3 w 16"/>
                <a:gd name="T25" fmla="*/ 10 h 29"/>
                <a:gd name="T26" fmla="*/ 3 w 16"/>
                <a:gd name="T27" fmla="*/ 10 h 29"/>
                <a:gd name="T28" fmla="*/ 3 w 16"/>
                <a:gd name="T29" fmla="*/ 10 h 29"/>
                <a:gd name="T30" fmla="*/ 2 w 16"/>
                <a:gd name="T31" fmla="*/ 10 h 29"/>
                <a:gd name="T32" fmla="*/ 1 w 16"/>
                <a:gd name="T33" fmla="*/ 9 h 29"/>
                <a:gd name="T34" fmla="*/ 1 w 16"/>
                <a:gd name="T35" fmla="*/ 9 h 29"/>
                <a:gd name="T36" fmla="*/ 1 w 16"/>
                <a:gd name="T37" fmla="*/ 8 h 29"/>
                <a:gd name="T38" fmla="*/ 0 w 16"/>
                <a:gd name="T39" fmla="*/ 4 h 29"/>
                <a:gd name="T40" fmla="*/ 0 w 16"/>
                <a:gd name="T41" fmla="*/ 4 h 29"/>
                <a:gd name="T42" fmla="*/ 1 w 16"/>
                <a:gd name="T43" fmla="*/ 2 h 29"/>
                <a:gd name="T44" fmla="*/ 1 w 16"/>
                <a:gd name="T45" fmla="*/ 1 h 29"/>
                <a:gd name="T46" fmla="*/ 1 w 16"/>
                <a:gd name="T47" fmla="*/ 1 h 29"/>
                <a:gd name="T48" fmla="*/ 2 w 16"/>
                <a:gd name="T49" fmla="*/ 0 h 29"/>
                <a:gd name="T50" fmla="*/ 2 w 16"/>
                <a:gd name="T51" fmla="*/ 0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29"/>
                <a:gd name="T80" fmla="*/ 16 w 16"/>
                <a:gd name="T81" fmla="*/ 29 h 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29">
                  <a:moveTo>
                    <a:pt x="7" y="0"/>
                  </a:moveTo>
                  <a:lnTo>
                    <a:pt x="8" y="0"/>
                  </a:lnTo>
                  <a:lnTo>
                    <a:pt x="11" y="0"/>
                  </a:lnTo>
                  <a:lnTo>
                    <a:pt x="14" y="2"/>
                  </a:lnTo>
                  <a:lnTo>
                    <a:pt x="15" y="4"/>
                  </a:lnTo>
                  <a:lnTo>
                    <a:pt x="15" y="7"/>
                  </a:lnTo>
                  <a:lnTo>
                    <a:pt x="16" y="20"/>
                  </a:lnTo>
                  <a:lnTo>
                    <a:pt x="15" y="23"/>
                  </a:lnTo>
                  <a:lnTo>
                    <a:pt x="14" y="26"/>
                  </a:lnTo>
                  <a:lnTo>
                    <a:pt x="12" y="27"/>
                  </a:lnTo>
                  <a:lnTo>
                    <a:pt x="10" y="29"/>
                  </a:lnTo>
                  <a:lnTo>
                    <a:pt x="8" y="29"/>
                  </a:lnTo>
                  <a:lnTo>
                    <a:pt x="6" y="29"/>
                  </a:lnTo>
                  <a:lnTo>
                    <a:pt x="3" y="27"/>
                  </a:lnTo>
                  <a:lnTo>
                    <a:pt x="2" y="26"/>
                  </a:lnTo>
                  <a:lnTo>
                    <a:pt x="2" y="23"/>
                  </a:lnTo>
                  <a:lnTo>
                    <a:pt x="0" y="10"/>
                  </a:lnTo>
                  <a:lnTo>
                    <a:pt x="2" y="6"/>
                  </a:lnTo>
                  <a:lnTo>
                    <a:pt x="3" y="4"/>
                  </a:lnTo>
                  <a:lnTo>
                    <a:pt x="4" y="2"/>
                  </a:lnTo>
                  <a:lnTo>
                    <a:pt x="7" y="0"/>
                  </a:lnTo>
                  <a:close/>
                </a:path>
              </a:pathLst>
            </a:custGeom>
            <a:solidFill>
              <a:srgbClr val="FFFFFF"/>
            </a:solidFill>
            <a:ln w="9525">
              <a:noFill/>
              <a:round/>
              <a:headEnd/>
              <a:tailEnd/>
            </a:ln>
          </p:spPr>
          <p:txBody>
            <a:bodyPr/>
            <a:lstStyle/>
            <a:p>
              <a:endParaRPr lang="fr-FR"/>
            </a:p>
          </p:txBody>
        </p:sp>
        <p:sp>
          <p:nvSpPr>
            <p:cNvPr id="22690" name="Freeform 314"/>
            <p:cNvSpPr>
              <a:spLocks noEditPoints="1"/>
            </p:cNvSpPr>
            <p:nvPr/>
          </p:nvSpPr>
          <p:spPr bwMode="white">
            <a:xfrm flipH="1">
              <a:off x="457" y="3741"/>
              <a:ext cx="9" cy="19"/>
            </a:xfrm>
            <a:custGeom>
              <a:avLst/>
              <a:gdLst>
                <a:gd name="T0" fmla="*/ 3 w 16"/>
                <a:gd name="T1" fmla="*/ 0 h 30"/>
                <a:gd name="T2" fmla="*/ 2 w 16"/>
                <a:gd name="T3" fmla="*/ 0 h 30"/>
                <a:gd name="T4" fmla="*/ 2 w 16"/>
                <a:gd name="T5" fmla="*/ 0 h 30"/>
                <a:gd name="T6" fmla="*/ 2 w 16"/>
                <a:gd name="T7" fmla="*/ 0 h 30"/>
                <a:gd name="T8" fmla="*/ 1 w 16"/>
                <a:gd name="T9" fmla="*/ 1 h 30"/>
                <a:gd name="T10" fmla="*/ 1 w 16"/>
                <a:gd name="T11" fmla="*/ 1 h 30"/>
                <a:gd name="T12" fmla="*/ 0 w 16"/>
                <a:gd name="T13" fmla="*/ 3 h 30"/>
                <a:gd name="T14" fmla="*/ 0 w 16"/>
                <a:gd name="T15" fmla="*/ 4 h 30"/>
                <a:gd name="T16" fmla="*/ 0 w 16"/>
                <a:gd name="T17" fmla="*/ 10 h 30"/>
                <a:gd name="T18" fmla="*/ 0 w 16"/>
                <a:gd name="T19" fmla="*/ 10 h 30"/>
                <a:gd name="T20" fmla="*/ 1 w 16"/>
                <a:gd name="T21" fmla="*/ 10 h 30"/>
                <a:gd name="T22" fmla="*/ 1 w 16"/>
                <a:gd name="T23" fmla="*/ 11 h 30"/>
                <a:gd name="T24" fmla="*/ 1 w 16"/>
                <a:gd name="T25" fmla="*/ 11 h 30"/>
                <a:gd name="T26" fmla="*/ 2 w 16"/>
                <a:gd name="T27" fmla="*/ 12 h 30"/>
                <a:gd name="T28" fmla="*/ 3 w 16"/>
                <a:gd name="T29" fmla="*/ 12 h 30"/>
                <a:gd name="T30" fmla="*/ 3 w 16"/>
                <a:gd name="T31" fmla="*/ 12 h 30"/>
                <a:gd name="T32" fmla="*/ 3 w 16"/>
                <a:gd name="T33" fmla="*/ 12 h 30"/>
                <a:gd name="T34" fmla="*/ 4 w 16"/>
                <a:gd name="T35" fmla="*/ 11 h 30"/>
                <a:gd name="T36" fmla="*/ 5 w 16"/>
                <a:gd name="T37" fmla="*/ 10 h 30"/>
                <a:gd name="T38" fmla="*/ 5 w 16"/>
                <a:gd name="T39" fmla="*/ 10 h 30"/>
                <a:gd name="T40" fmla="*/ 5 w 16"/>
                <a:gd name="T41" fmla="*/ 8 h 30"/>
                <a:gd name="T42" fmla="*/ 5 w 16"/>
                <a:gd name="T43" fmla="*/ 3 h 30"/>
                <a:gd name="T44" fmla="*/ 5 w 16"/>
                <a:gd name="T45" fmla="*/ 3 h 30"/>
                <a:gd name="T46" fmla="*/ 5 w 16"/>
                <a:gd name="T47" fmla="*/ 1 h 30"/>
                <a:gd name="T48" fmla="*/ 5 w 16"/>
                <a:gd name="T49" fmla="*/ 1 h 30"/>
                <a:gd name="T50" fmla="*/ 5 w 16"/>
                <a:gd name="T51" fmla="*/ 1 h 30"/>
                <a:gd name="T52" fmla="*/ 3 w 16"/>
                <a:gd name="T53" fmla="*/ 0 h 30"/>
                <a:gd name="T54" fmla="*/ 3 w 16"/>
                <a:gd name="T55" fmla="*/ 0 h 30"/>
                <a:gd name="T56" fmla="*/ 3 w 16"/>
                <a:gd name="T57" fmla="*/ 0 h 30"/>
                <a:gd name="T58" fmla="*/ 1 w 16"/>
                <a:gd name="T59" fmla="*/ 11 h 30"/>
                <a:gd name="T60" fmla="*/ 1 w 16"/>
                <a:gd name="T61" fmla="*/ 11 h 30"/>
                <a:gd name="T62" fmla="*/ 1 w 16"/>
                <a:gd name="T63" fmla="*/ 10 h 30"/>
                <a:gd name="T64" fmla="*/ 1 w 16"/>
                <a:gd name="T65" fmla="*/ 10 h 30"/>
                <a:gd name="T66" fmla="*/ 1 w 16"/>
                <a:gd name="T67" fmla="*/ 4 h 30"/>
                <a:gd name="T68" fmla="*/ 1 w 16"/>
                <a:gd name="T69" fmla="*/ 4 h 30"/>
                <a:gd name="T70" fmla="*/ 1 w 16"/>
                <a:gd name="T71" fmla="*/ 3 h 30"/>
                <a:gd name="T72" fmla="*/ 1 w 16"/>
                <a:gd name="T73" fmla="*/ 2 h 30"/>
                <a:gd name="T74" fmla="*/ 2 w 16"/>
                <a:gd name="T75" fmla="*/ 1 h 30"/>
                <a:gd name="T76" fmla="*/ 2 w 16"/>
                <a:gd name="T77" fmla="*/ 1 h 30"/>
                <a:gd name="T78" fmla="*/ 3 w 16"/>
                <a:gd name="T79" fmla="*/ 1 h 30"/>
                <a:gd name="T80" fmla="*/ 3 w 16"/>
                <a:gd name="T81" fmla="*/ 1 h 30"/>
                <a:gd name="T82" fmla="*/ 3 w 16"/>
                <a:gd name="T83" fmla="*/ 1 h 30"/>
                <a:gd name="T84" fmla="*/ 4 w 16"/>
                <a:gd name="T85" fmla="*/ 1 h 30"/>
                <a:gd name="T86" fmla="*/ 4 w 16"/>
                <a:gd name="T87" fmla="*/ 1 h 30"/>
                <a:gd name="T88" fmla="*/ 5 w 16"/>
                <a:gd name="T89" fmla="*/ 2 h 30"/>
                <a:gd name="T90" fmla="*/ 5 w 16"/>
                <a:gd name="T91" fmla="*/ 3 h 30"/>
                <a:gd name="T92" fmla="*/ 5 w 16"/>
                <a:gd name="T93" fmla="*/ 8 h 30"/>
                <a:gd name="T94" fmla="*/ 5 w 16"/>
                <a:gd name="T95" fmla="*/ 8 h 30"/>
                <a:gd name="T96" fmla="*/ 5 w 16"/>
                <a:gd name="T97" fmla="*/ 10 h 30"/>
                <a:gd name="T98" fmla="*/ 5 w 16"/>
                <a:gd name="T99" fmla="*/ 10 h 30"/>
                <a:gd name="T100" fmla="*/ 3 w 16"/>
                <a:gd name="T101" fmla="*/ 11 h 30"/>
                <a:gd name="T102" fmla="*/ 3 w 16"/>
                <a:gd name="T103" fmla="*/ 11 h 30"/>
                <a:gd name="T104" fmla="*/ 2 w 16"/>
                <a:gd name="T105" fmla="*/ 11 h 30"/>
                <a:gd name="T106" fmla="*/ 2 w 16"/>
                <a:gd name="T107" fmla="*/ 11 h 30"/>
                <a:gd name="T108" fmla="*/ 2 w 16"/>
                <a:gd name="T109" fmla="*/ 11 h 30"/>
                <a:gd name="T110" fmla="*/ 1 w 16"/>
                <a:gd name="T111" fmla="*/ 11 h 30"/>
                <a:gd name="T112" fmla="*/ 1 w 16"/>
                <a:gd name="T113" fmla="*/ 11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
                <a:gd name="T172" fmla="*/ 0 h 30"/>
                <a:gd name="T173" fmla="*/ 16 w 16"/>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 h="30">
                  <a:moveTo>
                    <a:pt x="8" y="0"/>
                  </a:moveTo>
                  <a:lnTo>
                    <a:pt x="7" y="0"/>
                  </a:lnTo>
                  <a:lnTo>
                    <a:pt x="4" y="2"/>
                  </a:lnTo>
                  <a:lnTo>
                    <a:pt x="2" y="3"/>
                  </a:lnTo>
                  <a:lnTo>
                    <a:pt x="0" y="6"/>
                  </a:lnTo>
                  <a:lnTo>
                    <a:pt x="0" y="10"/>
                  </a:lnTo>
                  <a:lnTo>
                    <a:pt x="0" y="23"/>
                  </a:lnTo>
                  <a:lnTo>
                    <a:pt x="2" y="26"/>
                  </a:lnTo>
                  <a:lnTo>
                    <a:pt x="3" y="29"/>
                  </a:lnTo>
                  <a:lnTo>
                    <a:pt x="6" y="30"/>
                  </a:lnTo>
                  <a:lnTo>
                    <a:pt x="8" y="30"/>
                  </a:lnTo>
                  <a:lnTo>
                    <a:pt x="10" y="30"/>
                  </a:lnTo>
                  <a:lnTo>
                    <a:pt x="12" y="29"/>
                  </a:lnTo>
                  <a:lnTo>
                    <a:pt x="15" y="26"/>
                  </a:lnTo>
                  <a:lnTo>
                    <a:pt x="16" y="23"/>
                  </a:lnTo>
                  <a:lnTo>
                    <a:pt x="16" y="20"/>
                  </a:lnTo>
                  <a:lnTo>
                    <a:pt x="16" y="7"/>
                  </a:lnTo>
                  <a:lnTo>
                    <a:pt x="15" y="3"/>
                  </a:lnTo>
                  <a:lnTo>
                    <a:pt x="14" y="2"/>
                  </a:lnTo>
                  <a:lnTo>
                    <a:pt x="11" y="0"/>
                  </a:lnTo>
                  <a:lnTo>
                    <a:pt x="8" y="0"/>
                  </a:lnTo>
                  <a:close/>
                  <a:moveTo>
                    <a:pt x="4" y="27"/>
                  </a:moveTo>
                  <a:lnTo>
                    <a:pt x="4" y="27"/>
                  </a:lnTo>
                  <a:lnTo>
                    <a:pt x="2" y="26"/>
                  </a:lnTo>
                  <a:lnTo>
                    <a:pt x="2" y="23"/>
                  </a:lnTo>
                  <a:lnTo>
                    <a:pt x="2" y="10"/>
                  </a:lnTo>
                  <a:lnTo>
                    <a:pt x="2" y="7"/>
                  </a:lnTo>
                  <a:lnTo>
                    <a:pt x="3" y="4"/>
                  </a:lnTo>
                  <a:lnTo>
                    <a:pt x="6" y="3"/>
                  </a:lnTo>
                  <a:lnTo>
                    <a:pt x="7" y="2"/>
                  </a:lnTo>
                  <a:lnTo>
                    <a:pt x="8" y="2"/>
                  </a:lnTo>
                  <a:lnTo>
                    <a:pt x="11" y="2"/>
                  </a:lnTo>
                  <a:lnTo>
                    <a:pt x="12" y="2"/>
                  </a:lnTo>
                  <a:lnTo>
                    <a:pt x="15" y="4"/>
                  </a:lnTo>
                  <a:lnTo>
                    <a:pt x="15" y="7"/>
                  </a:lnTo>
                  <a:lnTo>
                    <a:pt x="15" y="20"/>
                  </a:lnTo>
                  <a:lnTo>
                    <a:pt x="15" y="23"/>
                  </a:lnTo>
                  <a:lnTo>
                    <a:pt x="14" y="26"/>
                  </a:lnTo>
                  <a:lnTo>
                    <a:pt x="11" y="27"/>
                  </a:lnTo>
                  <a:lnTo>
                    <a:pt x="10" y="29"/>
                  </a:lnTo>
                  <a:lnTo>
                    <a:pt x="7" y="29"/>
                  </a:lnTo>
                  <a:lnTo>
                    <a:pt x="6" y="29"/>
                  </a:lnTo>
                  <a:lnTo>
                    <a:pt x="4" y="27"/>
                  </a:lnTo>
                  <a:close/>
                </a:path>
              </a:pathLst>
            </a:custGeom>
            <a:solidFill>
              <a:srgbClr val="CCCCCC"/>
            </a:solidFill>
            <a:ln w="9525">
              <a:noFill/>
              <a:round/>
              <a:headEnd/>
              <a:tailEnd/>
            </a:ln>
          </p:spPr>
          <p:txBody>
            <a:bodyPr/>
            <a:lstStyle/>
            <a:p>
              <a:endParaRPr lang="fr-FR"/>
            </a:p>
          </p:txBody>
        </p:sp>
        <p:sp>
          <p:nvSpPr>
            <p:cNvPr id="22691" name="Freeform 315"/>
            <p:cNvSpPr>
              <a:spLocks/>
            </p:cNvSpPr>
            <p:nvPr/>
          </p:nvSpPr>
          <p:spPr bwMode="white">
            <a:xfrm flipH="1">
              <a:off x="443" y="3731"/>
              <a:ext cx="6" cy="18"/>
            </a:xfrm>
            <a:custGeom>
              <a:avLst/>
              <a:gdLst>
                <a:gd name="T0" fmla="*/ 1 w 11"/>
                <a:gd name="T1" fmla="*/ 0 h 31"/>
                <a:gd name="T2" fmla="*/ 2 w 11"/>
                <a:gd name="T3" fmla="*/ 0 h 31"/>
                <a:gd name="T4" fmla="*/ 2 w 11"/>
                <a:gd name="T5" fmla="*/ 0 h 31"/>
                <a:gd name="T6" fmla="*/ 2 w 11"/>
                <a:gd name="T7" fmla="*/ 0 h 31"/>
                <a:gd name="T8" fmla="*/ 2 w 11"/>
                <a:gd name="T9" fmla="*/ 1 h 31"/>
                <a:gd name="T10" fmla="*/ 3 w 11"/>
                <a:gd name="T11" fmla="*/ 1 h 31"/>
                <a:gd name="T12" fmla="*/ 3 w 11"/>
                <a:gd name="T13" fmla="*/ 2 h 31"/>
                <a:gd name="T14" fmla="*/ 3 w 11"/>
                <a:gd name="T15" fmla="*/ 6 h 31"/>
                <a:gd name="T16" fmla="*/ 3 w 11"/>
                <a:gd name="T17" fmla="*/ 6 h 31"/>
                <a:gd name="T18" fmla="*/ 3 w 11"/>
                <a:gd name="T19" fmla="*/ 9 h 31"/>
                <a:gd name="T20" fmla="*/ 2 w 11"/>
                <a:gd name="T21" fmla="*/ 9 h 31"/>
                <a:gd name="T22" fmla="*/ 2 w 11"/>
                <a:gd name="T23" fmla="*/ 10 h 31"/>
                <a:gd name="T24" fmla="*/ 2 w 11"/>
                <a:gd name="T25" fmla="*/ 10 h 31"/>
                <a:gd name="T26" fmla="*/ 2 w 11"/>
                <a:gd name="T27" fmla="*/ 10 h 31"/>
                <a:gd name="T28" fmla="*/ 1 w 11"/>
                <a:gd name="T29" fmla="*/ 10 h 31"/>
                <a:gd name="T30" fmla="*/ 1 w 11"/>
                <a:gd name="T31" fmla="*/ 10 h 31"/>
                <a:gd name="T32" fmla="*/ 0 w 11"/>
                <a:gd name="T33" fmla="*/ 9 h 31"/>
                <a:gd name="T34" fmla="*/ 0 w 11"/>
                <a:gd name="T35" fmla="*/ 8 h 31"/>
                <a:gd name="T36" fmla="*/ 0 w 11"/>
                <a:gd name="T37" fmla="*/ 3 h 31"/>
                <a:gd name="T38" fmla="*/ 0 w 11"/>
                <a:gd name="T39" fmla="*/ 3 h 31"/>
                <a:gd name="T40" fmla="*/ 1 w 11"/>
                <a:gd name="T41" fmla="*/ 2 h 31"/>
                <a:gd name="T42" fmla="*/ 1 w 11"/>
                <a:gd name="T43" fmla="*/ 1 h 31"/>
                <a:gd name="T44" fmla="*/ 1 w 11"/>
                <a:gd name="T45" fmla="*/ 0 h 31"/>
                <a:gd name="T46" fmla="*/ 1 w 11"/>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31"/>
                <a:gd name="T74" fmla="*/ 11 w 1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31">
                  <a:moveTo>
                    <a:pt x="4" y="0"/>
                  </a:moveTo>
                  <a:lnTo>
                    <a:pt x="5" y="0"/>
                  </a:lnTo>
                  <a:lnTo>
                    <a:pt x="7" y="0"/>
                  </a:lnTo>
                  <a:lnTo>
                    <a:pt x="8" y="1"/>
                  </a:lnTo>
                  <a:lnTo>
                    <a:pt x="9" y="3"/>
                  </a:lnTo>
                  <a:lnTo>
                    <a:pt x="11" y="7"/>
                  </a:lnTo>
                  <a:lnTo>
                    <a:pt x="11" y="19"/>
                  </a:lnTo>
                  <a:lnTo>
                    <a:pt x="9" y="25"/>
                  </a:lnTo>
                  <a:lnTo>
                    <a:pt x="7" y="28"/>
                  </a:lnTo>
                  <a:lnTo>
                    <a:pt x="5" y="29"/>
                  </a:lnTo>
                  <a:lnTo>
                    <a:pt x="3" y="31"/>
                  </a:lnTo>
                  <a:lnTo>
                    <a:pt x="1" y="29"/>
                  </a:lnTo>
                  <a:lnTo>
                    <a:pt x="0" y="27"/>
                  </a:lnTo>
                  <a:lnTo>
                    <a:pt x="0" y="24"/>
                  </a:lnTo>
                  <a:lnTo>
                    <a:pt x="0" y="11"/>
                  </a:lnTo>
                  <a:lnTo>
                    <a:pt x="1" y="5"/>
                  </a:lnTo>
                  <a:lnTo>
                    <a:pt x="3" y="3"/>
                  </a:lnTo>
                  <a:lnTo>
                    <a:pt x="4" y="0"/>
                  </a:lnTo>
                  <a:close/>
                </a:path>
              </a:pathLst>
            </a:custGeom>
            <a:solidFill>
              <a:srgbClr val="FFFFFF"/>
            </a:solidFill>
            <a:ln w="9525">
              <a:noFill/>
              <a:round/>
              <a:headEnd/>
              <a:tailEnd/>
            </a:ln>
          </p:spPr>
          <p:txBody>
            <a:bodyPr/>
            <a:lstStyle/>
            <a:p>
              <a:endParaRPr lang="fr-FR"/>
            </a:p>
          </p:txBody>
        </p:sp>
        <p:sp>
          <p:nvSpPr>
            <p:cNvPr id="22692" name="Freeform 316"/>
            <p:cNvSpPr>
              <a:spLocks noEditPoints="1"/>
            </p:cNvSpPr>
            <p:nvPr/>
          </p:nvSpPr>
          <p:spPr bwMode="white">
            <a:xfrm flipH="1">
              <a:off x="443" y="3731"/>
              <a:ext cx="7" cy="18"/>
            </a:xfrm>
            <a:custGeom>
              <a:avLst/>
              <a:gdLst>
                <a:gd name="T0" fmla="*/ 2 w 12"/>
                <a:gd name="T1" fmla="*/ 0 h 31"/>
                <a:gd name="T2" fmla="*/ 2 w 12"/>
                <a:gd name="T3" fmla="*/ 0 h 31"/>
                <a:gd name="T4" fmla="*/ 2 w 12"/>
                <a:gd name="T5" fmla="*/ 0 h 31"/>
                <a:gd name="T6" fmla="*/ 1 w 12"/>
                <a:gd name="T7" fmla="*/ 1 h 31"/>
                <a:gd name="T8" fmla="*/ 1 w 12"/>
                <a:gd name="T9" fmla="*/ 1 h 31"/>
                <a:gd name="T10" fmla="*/ 0 w 12"/>
                <a:gd name="T11" fmla="*/ 3 h 31"/>
                <a:gd name="T12" fmla="*/ 0 w 12"/>
                <a:gd name="T13" fmla="*/ 3 h 31"/>
                <a:gd name="T14" fmla="*/ 0 w 12"/>
                <a:gd name="T15" fmla="*/ 8 h 31"/>
                <a:gd name="T16" fmla="*/ 0 w 12"/>
                <a:gd name="T17" fmla="*/ 8 h 31"/>
                <a:gd name="T18" fmla="*/ 1 w 12"/>
                <a:gd name="T19" fmla="*/ 9 h 31"/>
                <a:gd name="T20" fmla="*/ 1 w 12"/>
                <a:gd name="T21" fmla="*/ 10 h 31"/>
                <a:gd name="T22" fmla="*/ 1 w 12"/>
                <a:gd name="T23" fmla="*/ 10 h 31"/>
                <a:gd name="T24" fmla="*/ 2 w 12"/>
                <a:gd name="T25" fmla="*/ 10 h 31"/>
                <a:gd name="T26" fmla="*/ 2 w 12"/>
                <a:gd name="T27" fmla="*/ 10 h 31"/>
                <a:gd name="T28" fmla="*/ 2 w 12"/>
                <a:gd name="T29" fmla="*/ 10 h 31"/>
                <a:gd name="T30" fmla="*/ 3 w 12"/>
                <a:gd name="T31" fmla="*/ 9 h 31"/>
                <a:gd name="T32" fmla="*/ 4 w 12"/>
                <a:gd name="T33" fmla="*/ 9 h 31"/>
                <a:gd name="T34" fmla="*/ 4 w 12"/>
                <a:gd name="T35" fmla="*/ 8 h 31"/>
                <a:gd name="T36" fmla="*/ 4 w 12"/>
                <a:gd name="T37" fmla="*/ 6 h 31"/>
                <a:gd name="T38" fmla="*/ 4 w 12"/>
                <a:gd name="T39" fmla="*/ 2 h 31"/>
                <a:gd name="T40" fmla="*/ 4 w 12"/>
                <a:gd name="T41" fmla="*/ 2 h 31"/>
                <a:gd name="T42" fmla="*/ 4 w 12"/>
                <a:gd name="T43" fmla="*/ 1 h 31"/>
                <a:gd name="T44" fmla="*/ 3 w 12"/>
                <a:gd name="T45" fmla="*/ 0 h 31"/>
                <a:gd name="T46" fmla="*/ 3 w 12"/>
                <a:gd name="T47" fmla="*/ 0 h 31"/>
                <a:gd name="T48" fmla="*/ 3 w 12"/>
                <a:gd name="T49" fmla="*/ 0 h 31"/>
                <a:gd name="T50" fmla="*/ 2 w 12"/>
                <a:gd name="T51" fmla="*/ 0 h 31"/>
                <a:gd name="T52" fmla="*/ 2 w 12"/>
                <a:gd name="T53" fmla="*/ 0 h 31"/>
                <a:gd name="T54" fmla="*/ 1 w 12"/>
                <a:gd name="T55" fmla="*/ 10 h 31"/>
                <a:gd name="T56" fmla="*/ 1 w 12"/>
                <a:gd name="T57" fmla="*/ 10 h 31"/>
                <a:gd name="T58" fmla="*/ 1 w 12"/>
                <a:gd name="T59" fmla="*/ 9 h 31"/>
                <a:gd name="T60" fmla="*/ 1 w 12"/>
                <a:gd name="T61" fmla="*/ 8 h 31"/>
                <a:gd name="T62" fmla="*/ 1 w 12"/>
                <a:gd name="T63" fmla="*/ 3 h 31"/>
                <a:gd name="T64" fmla="*/ 1 w 12"/>
                <a:gd name="T65" fmla="*/ 3 h 31"/>
                <a:gd name="T66" fmla="*/ 1 w 12"/>
                <a:gd name="T67" fmla="*/ 2 h 31"/>
                <a:gd name="T68" fmla="*/ 1 w 12"/>
                <a:gd name="T69" fmla="*/ 1 h 31"/>
                <a:gd name="T70" fmla="*/ 2 w 12"/>
                <a:gd name="T71" fmla="*/ 1 h 31"/>
                <a:gd name="T72" fmla="*/ 2 w 12"/>
                <a:gd name="T73" fmla="*/ 1 h 31"/>
                <a:gd name="T74" fmla="*/ 2 w 12"/>
                <a:gd name="T75" fmla="*/ 1 h 31"/>
                <a:gd name="T76" fmla="*/ 3 w 12"/>
                <a:gd name="T77" fmla="*/ 1 h 31"/>
                <a:gd name="T78" fmla="*/ 3 w 12"/>
                <a:gd name="T79" fmla="*/ 1 h 31"/>
                <a:gd name="T80" fmla="*/ 4 w 12"/>
                <a:gd name="T81" fmla="*/ 1 h 31"/>
                <a:gd name="T82" fmla="*/ 4 w 12"/>
                <a:gd name="T83" fmla="*/ 2 h 31"/>
                <a:gd name="T84" fmla="*/ 4 w 12"/>
                <a:gd name="T85" fmla="*/ 6 h 31"/>
                <a:gd name="T86" fmla="*/ 4 w 12"/>
                <a:gd name="T87" fmla="*/ 6 h 31"/>
                <a:gd name="T88" fmla="*/ 3 w 12"/>
                <a:gd name="T89" fmla="*/ 9 h 31"/>
                <a:gd name="T90" fmla="*/ 3 w 12"/>
                <a:gd name="T91" fmla="*/ 9 h 31"/>
                <a:gd name="T92" fmla="*/ 2 w 12"/>
                <a:gd name="T93" fmla="*/ 10 h 31"/>
                <a:gd name="T94" fmla="*/ 2 w 12"/>
                <a:gd name="T95" fmla="*/ 10 h 31"/>
                <a:gd name="T96" fmla="*/ 1 w 12"/>
                <a:gd name="T97" fmla="*/ 10 h 31"/>
                <a:gd name="T98" fmla="*/ 1 w 12"/>
                <a:gd name="T99" fmla="*/ 10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5" y="0"/>
                  </a:moveTo>
                  <a:lnTo>
                    <a:pt x="5" y="0"/>
                  </a:lnTo>
                  <a:lnTo>
                    <a:pt x="4" y="1"/>
                  </a:lnTo>
                  <a:lnTo>
                    <a:pt x="1" y="4"/>
                  </a:lnTo>
                  <a:lnTo>
                    <a:pt x="0" y="8"/>
                  </a:lnTo>
                  <a:lnTo>
                    <a:pt x="0" y="11"/>
                  </a:lnTo>
                  <a:lnTo>
                    <a:pt x="0" y="24"/>
                  </a:lnTo>
                  <a:lnTo>
                    <a:pt x="1" y="28"/>
                  </a:lnTo>
                  <a:lnTo>
                    <a:pt x="2" y="31"/>
                  </a:lnTo>
                  <a:lnTo>
                    <a:pt x="5" y="31"/>
                  </a:lnTo>
                  <a:lnTo>
                    <a:pt x="6" y="31"/>
                  </a:lnTo>
                  <a:lnTo>
                    <a:pt x="9" y="28"/>
                  </a:lnTo>
                  <a:lnTo>
                    <a:pt x="10" y="25"/>
                  </a:lnTo>
                  <a:lnTo>
                    <a:pt x="12" y="23"/>
                  </a:lnTo>
                  <a:lnTo>
                    <a:pt x="12" y="19"/>
                  </a:lnTo>
                  <a:lnTo>
                    <a:pt x="12" y="7"/>
                  </a:lnTo>
                  <a:lnTo>
                    <a:pt x="10" y="3"/>
                  </a:lnTo>
                  <a:lnTo>
                    <a:pt x="9" y="0"/>
                  </a:lnTo>
                  <a:lnTo>
                    <a:pt x="8" y="0"/>
                  </a:lnTo>
                  <a:lnTo>
                    <a:pt x="5" y="0"/>
                  </a:lnTo>
                  <a:close/>
                  <a:moveTo>
                    <a:pt x="4" y="29"/>
                  </a:moveTo>
                  <a:lnTo>
                    <a:pt x="4" y="29"/>
                  </a:lnTo>
                  <a:lnTo>
                    <a:pt x="2" y="27"/>
                  </a:lnTo>
                  <a:lnTo>
                    <a:pt x="1" y="24"/>
                  </a:lnTo>
                  <a:lnTo>
                    <a:pt x="1" y="11"/>
                  </a:lnTo>
                  <a:lnTo>
                    <a:pt x="2" y="5"/>
                  </a:lnTo>
                  <a:lnTo>
                    <a:pt x="4" y="3"/>
                  </a:lnTo>
                  <a:lnTo>
                    <a:pt x="6" y="1"/>
                  </a:lnTo>
                  <a:lnTo>
                    <a:pt x="9" y="1"/>
                  </a:lnTo>
                  <a:lnTo>
                    <a:pt x="10" y="3"/>
                  </a:lnTo>
                  <a:lnTo>
                    <a:pt x="10" y="7"/>
                  </a:lnTo>
                  <a:lnTo>
                    <a:pt x="10" y="19"/>
                  </a:lnTo>
                  <a:lnTo>
                    <a:pt x="9" y="25"/>
                  </a:lnTo>
                  <a:lnTo>
                    <a:pt x="8" y="28"/>
                  </a:lnTo>
                  <a:lnTo>
                    <a:pt x="6" y="29"/>
                  </a:lnTo>
                  <a:lnTo>
                    <a:pt x="4" y="29"/>
                  </a:lnTo>
                  <a:close/>
                </a:path>
              </a:pathLst>
            </a:custGeom>
            <a:solidFill>
              <a:srgbClr val="CCCCCC"/>
            </a:solidFill>
            <a:ln w="9525">
              <a:noFill/>
              <a:round/>
              <a:headEnd/>
              <a:tailEnd/>
            </a:ln>
          </p:spPr>
          <p:txBody>
            <a:bodyPr/>
            <a:lstStyle/>
            <a:p>
              <a:endParaRPr lang="fr-FR"/>
            </a:p>
          </p:txBody>
        </p:sp>
        <p:sp>
          <p:nvSpPr>
            <p:cNvPr id="22693" name="Freeform 317"/>
            <p:cNvSpPr>
              <a:spLocks/>
            </p:cNvSpPr>
            <p:nvPr/>
          </p:nvSpPr>
          <p:spPr bwMode="auto">
            <a:xfrm flipH="1">
              <a:off x="437" y="3728"/>
              <a:ext cx="6" cy="15"/>
            </a:xfrm>
            <a:custGeom>
              <a:avLst/>
              <a:gdLst>
                <a:gd name="T0" fmla="*/ 2 w 9"/>
                <a:gd name="T1" fmla="*/ 1 h 25"/>
                <a:gd name="T2" fmla="*/ 2 w 9"/>
                <a:gd name="T3" fmla="*/ 1 h 25"/>
                <a:gd name="T4" fmla="*/ 2 w 9"/>
                <a:gd name="T5" fmla="*/ 1 h 25"/>
                <a:gd name="T6" fmla="*/ 2 w 9"/>
                <a:gd name="T7" fmla="*/ 0 h 25"/>
                <a:gd name="T8" fmla="*/ 3 w 9"/>
                <a:gd name="T9" fmla="*/ 1 h 25"/>
                <a:gd name="T10" fmla="*/ 3 w 9"/>
                <a:gd name="T11" fmla="*/ 1 h 25"/>
                <a:gd name="T12" fmla="*/ 4 w 9"/>
                <a:gd name="T13" fmla="*/ 2 h 25"/>
                <a:gd name="T14" fmla="*/ 4 w 9"/>
                <a:gd name="T15" fmla="*/ 6 h 25"/>
                <a:gd name="T16" fmla="*/ 4 w 9"/>
                <a:gd name="T17" fmla="*/ 6 h 25"/>
                <a:gd name="T18" fmla="*/ 3 w 9"/>
                <a:gd name="T19" fmla="*/ 8 h 25"/>
                <a:gd name="T20" fmla="*/ 3 w 9"/>
                <a:gd name="T21" fmla="*/ 8 h 25"/>
                <a:gd name="T22" fmla="*/ 2 w 9"/>
                <a:gd name="T23" fmla="*/ 9 h 25"/>
                <a:gd name="T24" fmla="*/ 2 w 9"/>
                <a:gd name="T25" fmla="*/ 9 h 25"/>
                <a:gd name="T26" fmla="*/ 2 w 9"/>
                <a:gd name="T27" fmla="*/ 9 h 25"/>
                <a:gd name="T28" fmla="*/ 1 w 9"/>
                <a:gd name="T29" fmla="*/ 9 h 25"/>
                <a:gd name="T30" fmla="*/ 1 w 9"/>
                <a:gd name="T31" fmla="*/ 9 h 25"/>
                <a:gd name="T32" fmla="*/ 0 w 9"/>
                <a:gd name="T33" fmla="*/ 8 h 25"/>
                <a:gd name="T34" fmla="*/ 0 w 9"/>
                <a:gd name="T35" fmla="*/ 7 h 25"/>
                <a:gd name="T36" fmla="*/ 0 w 9"/>
                <a:gd name="T37" fmla="*/ 3 h 25"/>
                <a:gd name="T38" fmla="*/ 0 w 9"/>
                <a:gd name="T39" fmla="*/ 3 h 25"/>
                <a:gd name="T40" fmla="*/ 1 w 9"/>
                <a:gd name="T41" fmla="*/ 1 h 25"/>
                <a:gd name="T42" fmla="*/ 1 w 9"/>
                <a:gd name="T43" fmla="*/ 1 h 25"/>
                <a:gd name="T44" fmla="*/ 2 w 9"/>
                <a:gd name="T45" fmla="*/ 1 h 25"/>
                <a:gd name="T46" fmla="*/ 2 w 9"/>
                <a:gd name="T47" fmla="*/ 1 h 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5"/>
                <a:gd name="T74" fmla="*/ 9 w 9"/>
                <a:gd name="T75" fmla="*/ 25 h 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5">
                  <a:moveTo>
                    <a:pt x="4" y="1"/>
                  </a:moveTo>
                  <a:lnTo>
                    <a:pt x="4" y="1"/>
                  </a:lnTo>
                  <a:lnTo>
                    <a:pt x="5" y="0"/>
                  </a:lnTo>
                  <a:lnTo>
                    <a:pt x="8" y="1"/>
                  </a:lnTo>
                  <a:lnTo>
                    <a:pt x="8" y="2"/>
                  </a:lnTo>
                  <a:lnTo>
                    <a:pt x="9" y="5"/>
                  </a:lnTo>
                  <a:lnTo>
                    <a:pt x="9" y="16"/>
                  </a:lnTo>
                  <a:lnTo>
                    <a:pt x="8" y="21"/>
                  </a:lnTo>
                  <a:lnTo>
                    <a:pt x="7" y="24"/>
                  </a:lnTo>
                  <a:lnTo>
                    <a:pt x="4" y="25"/>
                  </a:lnTo>
                  <a:lnTo>
                    <a:pt x="3" y="25"/>
                  </a:lnTo>
                  <a:lnTo>
                    <a:pt x="1" y="25"/>
                  </a:lnTo>
                  <a:lnTo>
                    <a:pt x="0" y="22"/>
                  </a:lnTo>
                  <a:lnTo>
                    <a:pt x="0" y="20"/>
                  </a:lnTo>
                  <a:lnTo>
                    <a:pt x="0" y="9"/>
                  </a:lnTo>
                  <a:lnTo>
                    <a:pt x="1" y="4"/>
                  </a:lnTo>
                  <a:lnTo>
                    <a:pt x="3" y="2"/>
                  </a:lnTo>
                  <a:lnTo>
                    <a:pt x="4" y="1"/>
                  </a:lnTo>
                  <a:close/>
                </a:path>
              </a:pathLst>
            </a:custGeom>
            <a:solidFill>
              <a:srgbClr val="FFFFFF"/>
            </a:solidFill>
            <a:ln w="9525">
              <a:noFill/>
              <a:round/>
              <a:headEnd/>
              <a:tailEnd/>
            </a:ln>
          </p:spPr>
          <p:txBody>
            <a:bodyPr/>
            <a:lstStyle/>
            <a:p>
              <a:endParaRPr lang="fr-FR"/>
            </a:p>
          </p:txBody>
        </p:sp>
        <p:sp>
          <p:nvSpPr>
            <p:cNvPr id="22694" name="Freeform 318"/>
            <p:cNvSpPr>
              <a:spLocks noEditPoints="1"/>
            </p:cNvSpPr>
            <p:nvPr/>
          </p:nvSpPr>
          <p:spPr bwMode="white">
            <a:xfrm flipH="1">
              <a:off x="437" y="3728"/>
              <a:ext cx="6" cy="15"/>
            </a:xfrm>
            <a:custGeom>
              <a:avLst/>
              <a:gdLst>
                <a:gd name="T0" fmla="*/ 2 w 11"/>
                <a:gd name="T1" fmla="*/ 0 h 26"/>
                <a:gd name="T2" fmla="*/ 2 w 11"/>
                <a:gd name="T3" fmla="*/ 0 h 26"/>
                <a:gd name="T4" fmla="*/ 2 w 11"/>
                <a:gd name="T5" fmla="*/ 0 h 26"/>
                <a:gd name="T6" fmla="*/ 1 w 11"/>
                <a:gd name="T7" fmla="*/ 1 h 26"/>
                <a:gd name="T8" fmla="*/ 1 w 11"/>
                <a:gd name="T9" fmla="*/ 1 h 26"/>
                <a:gd name="T10" fmla="*/ 0 w 11"/>
                <a:gd name="T11" fmla="*/ 3 h 26"/>
                <a:gd name="T12" fmla="*/ 0 w 11"/>
                <a:gd name="T13" fmla="*/ 7 h 26"/>
                <a:gd name="T14" fmla="*/ 0 w 11"/>
                <a:gd name="T15" fmla="*/ 7 h 26"/>
                <a:gd name="T16" fmla="*/ 1 w 11"/>
                <a:gd name="T17" fmla="*/ 8 h 26"/>
                <a:gd name="T18" fmla="*/ 1 w 11"/>
                <a:gd name="T19" fmla="*/ 8 h 26"/>
                <a:gd name="T20" fmla="*/ 1 w 11"/>
                <a:gd name="T21" fmla="*/ 8 h 26"/>
                <a:gd name="T22" fmla="*/ 2 w 11"/>
                <a:gd name="T23" fmla="*/ 9 h 26"/>
                <a:gd name="T24" fmla="*/ 2 w 11"/>
                <a:gd name="T25" fmla="*/ 8 h 26"/>
                <a:gd name="T26" fmla="*/ 2 w 11"/>
                <a:gd name="T27" fmla="*/ 8 h 26"/>
                <a:gd name="T28" fmla="*/ 3 w 11"/>
                <a:gd name="T29" fmla="*/ 8 h 26"/>
                <a:gd name="T30" fmla="*/ 3 w 11"/>
                <a:gd name="T31" fmla="*/ 8 h 26"/>
                <a:gd name="T32" fmla="*/ 3 w 11"/>
                <a:gd name="T33" fmla="*/ 5 h 26"/>
                <a:gd name="T34" fmla="*/ 3 w 11"/>
                <a:gd name="T35" fmla="*/ 2 h 26"/>
                <a:gd name="T36" fmla="*/ 3 w 11"/>
                <a:gd name="T37" fmla="*/ 2 h 26"/>
                <a:gd name="T38" fmla="*/ 3 w 11"/>
                <a:gd name="T39" fmla="*/ 1 h 26"/>
                <a:gd name="T40" fmla="*/ 3 w 11"/>
                <a:gd name="T41" fmla="*/ 0 h 26"/>
                <a:gd name="T42" fmla="*/ 3 w 11"/>
                <a:gd name="T43" fmla="*/ 0 h 26"/>
                <a:gd name="T44" fmla="*/ 2 w 11"/>
                <a:gd name="T45" fmla="*/ 0 h 26"/>
                <a:gd name="T46" fmla="*/ 2 w 11"/>
                <a:gd name="T47" fmla="*/ 0 h 26"/>
                <a:gd name="T48" fmla="*/ 2 w 11"/>
                <a:gd name="T49" fmla="*/ 0 h 26"/>
                <a:gd name="T50" fmla="*/ 1 w 11"/>
                <a:gd name="T51" fmla="*/ 8 h 26"/>
                <a:gd name="T52" fmla="*/ 1 w 11"/>
                <a:gd name="T53" fmla="*/ 8 h 26"/>
                <a:gd name="T54" fmla="*/ 1 w 11"/>
                <a:gd name="T55" fmla="*/ 8 h 26"/>
                <a:gd name="T56" fmla="*/ 1 w 11"/>
                <a:gd name="T57" fmla="*/ 7 h 26"/>
                <a:gd name="T58" fmla="*/ 1 w 11"/>
                <a:gd name="T59" fmla="*/ 3 h 26"/>
                <a:gd name="T60" fmla="*/ 1 w 11"/>
                <a:gd name="T61" fmla="*/ 3 h 26"/>
                <a:gd name="T62" fmla="*/ 1 w 11"/>
                <a:gd name="T63" fmla="*/ 1 h 26"/>
                <a:gd name="T64" fmla="*/ 2 w 11"/>
                <a:gd name="T65" fmla="*/ 1 h 26"/>
                <a:gd name="T66" fmla="*/ 2 w 11"/>
                <a:gd name="T67" fmla="*/ 1 h 26"/>
                <a:gd name="T68" fmla="*/ 2 w 11"/>
                <a:gd name="T69" fmla="*/ 1 h 26"/>
                <a:gd name="T70" fmla="*/ 3 w 11"/>
                <a:gd name="T71" fmla="*/ 1 h 26"/>
                <a:gd name="T72" fmla="*/ 3 w 11"/>
                <a:gd name="T73" fmla="*/ 1 h 26"/>
                <a:gd name="T74" fmla="*/ 3 w 11"/>
                <a:gd name="T75" fmla="*/ 1 h 26"/>
                <a:gd name="T76" fmla="*/ 3 w 11"/>
                <a:gd name="T77" fmla="*/ 2 h 26"/>
                <a:gd name="T78" fmla="*/ 3 w 11"/>
                <a:gd name="T79" fmla="*/ 2 h 26"/>
                <a:gd name="T80" fmla="*/ 3 w 11"/>
                <a:gd name="T81" fmla="*/ 5 h 26"/>
                <a:gd name="T82" fmla="*/ 3 w 11"/>
                <a:gd name="T83" fmla="*/ 5 h 26"/>
                <a:gd name="T84" fmla="*/ 3 w 11"/>
                <a:gd name="T85" fmla="*/ 7 h 26"/>
                <a:gd name="T86" fmla="*/ 2 w 11"/>
                <a:gd name="T87" fmla="*/ 8 h 26"/>
                <a:gd name="T88" fmla="*/ 2 w 11"/>
                <a:gd name="T89" fmla="*/ 8 h 26"/>
                <a:gd name="T90" fmla="*/ 1 w 11"/>
                <a:gd name="T91" fmla="*/ 8 h 26"/>
                <a:gd name="T92" fmla="*/ 1 w 11"/>
                <a:gd name="T93" fmla="*/ 8 h 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
                <a:gd name="T142" fmla="*/ 0 h 26"/>
                <a:gd name="T143" fmla="*/ 11 w 11"/>
                <a:gd name="T144" fmla="*/ 26 h 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 h="26">
                  <a:moveTo>
                    <a:pt x="6" y="0"/>
                  </a:moveTo>
                  <a:lnTo>
                    <a:pt x="6" y="0"/>
                  </a:lnTo>
                  <a:lnTo>
                    <a:pt x="3" y="1"/>
                  </a:lnTo>
                  <a:lnTo>
                    <a:pt x="2" y="4"/>
                  </a:lnTo>
                  <a:lnTo>
                    <a:pt x="0" y="9"/>
                  </a:lnTo>
                  <a:lnTo>
                    <a:pt x="0" y="20"/>
                  </a:lnTo>
                  <a:lnTo>
                    <a:pt x="2" y="24"/>
                  </a:lnTo>
                  <a:lnTo>
                    <a:pt x="3" y="25"/>
                  </a:lnTo>
                  <a:lnTo>
                    <a:pt x="5" y="26"/>
                  </a:lnTo>
                  <a:lnTo>
                    <a:pt x="6" y="25"/>
                  </a:lnTo>
                  <a:lnTo>
                    <a:pt x="9" y="24"/>
                  </a:lnTo>
                  <a:lnTo>
                    <a:pt x="10" y="22"/>
                  </a:lnTo>
                  <a:lnTo>
                    <a:pt x="11" y="16"/>
                  </a:lnTo>
                  <a:lnTo>
                    <a:pt x="11" y="5"/>
                  </a:lnTo>
                  <a:lnTo>
                    <a:pt x="11" y="2"/>
                  </a:lnTo>
                  <a:lnTo>
                    <a:pt x="9" y="0"/>
                  </a:lnTo>
                  <a:lnTo>
                    <a:pt x="7" y="0"/>
                  </a:lnTo>
                  <a:lnTo>
                    <a:pt x="6" y="0"/>
                  </a:lnTo>
                  <a:close/>
                  <a:moveTo>
                    <a:pt x="3" y="25"/>
                  </a:moveTo>
                  <a:lnTo>
                    <a:pt x="3" y="25"/>
                  </a:lnTo>
                  <a:lnTo>
                    <a:pt x="3" y="22"/>
                  </a:lnTo>
                  <a:lnTo>
                    <a:pt x="2" y="20"/>
                  </a:lnTo>
                  <a:lnTo>
                    <a:pt x="2" y="9"/>
                  </a:lnTo>
                  <a:lnTo>
                    <a:pt x="3" y="4"/>
                  </a:lnTo>
                  <a:lnTo>
                    <a:pt x="6" y="1"/>
                  </a:lnTo>
                  <a:lnTo>
                    <a:pt x="9" y="1"/>
                  </a:lnTo>
                  <a:lnTo>
                    <a:pt x="10" y="2"/>
                  </a:lnTo>
                  <a:lnTo>
                    <a:pt x="10" y="5"/>
                  </a:lnTo>
                  <a:lnTo>
                    <a:pt x="10" y="16"/>
                  </a:lnTo>
                  <a:lnTo>
                    <a:pt x="9" y="21"/>
                  </a:lnTo>
                  <a:lnTo>
                    <a:pt x="6" y="25"/>
                  </a:lnTo>
                  <a:lnTo>
                    <a:pt x="3" y="25"/>
                  </a:lnTo>
                  <a:close/>
                </a:path>
              </a:pathLst>
            </a:custGeom>
            <a:solidFill>
              <a:srgbClr val="CCCCCC"/>
            </a:solidFill>
            <a:ln w="9525">
              <a:noFill/>
              <a:round/>
              <a:headEnd/>
              <a:tailEnd/>
            </a:ln>
          </p:spPr>
          <p:txBody>
            <a:bodyPr/>
            <a:lstStyle/>
            <a:p>
              <a:endParaRPr lang="fr-FR"/>
            </a:p>
          </p:txBody>
        </p:sp>
        <p:sp>
          <p:nvSpPr>
            <p:cNvPr id="22695" name="Freeform 319"/>
            <p:cNvSpPr>
              <a:spLocks/>
            </p:cNvSpPr>
            <p:nvPr/>
          </p:nvSpPr>
          <p:spPr bwMode="white">
            <a:xfrm flipH="1">
              <a:off x="476" y="3749"/>
              <a:ext cx="12" cy="18"/>
            </a:xfrm>
            <a:custGeom>
              <a:avLst/>
              <a:gdLst>
                <a:gd name="T0" fmla="*/ 3 w 20"/>
                <a:gd name="T1" fmla="*/ 0 h 31"/>
                <a:gd name="T2" fmla="*/ 4 w 20"/>
                <a:gd name="T3" fmla="*/ 0 h 31"/>
                <a:gd name="T4" fmla="*/ 4 w 20"/>
                <a:gd name="T5" fmla="*/ 0 h 31"/>
                <a:gd name="T6" fmla="*/ 6 w 20"/>
                <a:gd name="T7" fmla="*/ 0 h 31"/>
                <a:gd name="T8" fmla="*/ 7 w 20"/>
                <a:gd name="T9" fmla="*/ 1 h 31"/>
                <a:gd name="T10" fmla="*/ 7 w 20"/>
                <a:gd name="T11" fmla="*/ 1 h 31"/>
                <a:gd name="T12" fmla="*/ 7 w 20"/>
                <a:gd name="T13" fmla="*/ 2 h 31"/>
                <a:gd name="T14" fmla="*/ 7 w 20"/>
                <a:gd name="T15" fmla="*/ 8 h 31"/>
                <a:gd name="T16" fmla="*/ 7 w 20"/>
                <a:gd name="T17" fmla="*/ 8 h 31"/>
                <a:gd name="T18" fmla="*/ 7 w 20"/>
                <a:gd name="T19" fmla="*/ 9 h 31"/>
                <a:gd name="T20" fmla="*/ 7 w 20"/>
                <a:gd name="T21" fmla="*/ 9 h 31"/>
                <a:gd name="T22" fmla="*/ 6 w 20"/>
                <a:gd name="T23" fmla="*/ 10 h 31"/>
                <a:gd name="T24" fmla="*/ 4 w 20"/>
                <a:gd name="T25" fmla="*/ 10 h 31"/>
                <a:gd name="T26" fmla="*/ 3 w 20"/>
                <a:gd name="T27" fmla="*/ 10 h 31"/>
                <a:gd name="T28" fmla="*/ 3 w 20"/>
                <a:gd name="T29" fmla="*/ 10 h 31"/>
                <a:gd name="T30" fmla="*/ 1 w 20"/>
                <a:gd name="T31" fmla="*/ 10 h 31"/>
                <a:gd name="T32" fmla="*/ 1 w 20"/>
                <a:gd name="T33" fmla="*/ 9 h 31"/>
                <a:gd name="T34" fmla="*/ 0 w 20"/>
                <a:gd name="T35" fmla="*/ 9 h 31"/>
                <a:gd name="T36" fmla="*/ 0 w 20"/>
                <a:gd name="T37" fmla="*/ 8 h 31"/>
                <a:gd name="T38" fmla="*/ 0 w 20"/>
                <a:gd name="T39" fmla="*/ 2 h 31"/>
                <a:gd name="T40" fmla="*/ 0 w 20"/>
                <a:gd name="T41" fmla="*/ 2 h 31"/>
                <a:gd name="T42" fmla="*/ 0 w 20"/>
                <a:gd name="T43" fmla="*/ 1 h 31"/>
                <a:gd name="T44" fmla="*/ 1 w 20"/>
                <a:gd name="T45" fmla="*/ 1 h 31"/>
                <a:gd name="T46" fmla="*/ 1 w 20"/>
                <a:gd name="T47" fmla="*/ 0 h 31"/>
                <a:gd name="T48" fmla="*/ 3 w 20"/>
                <a:gd name="T49" fmla="*/ 0 h 31"/>
                <a:gd name="T50" fmla="*/ 3 w 2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
                <a:gd name="T79" fmla="*/ 0 h 31"/>
                <a:gd name="T80" fmla="*/ 20 w 2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 h="31">
                  <a:moveTo>
                    <a:pt x="8" y="0"/>
                  </a:moveTo>
                  <a:lnTo>
                    <a:pt x="12" y="0"/>
                  </a:lnTo>
                  <a:lnTo>
                    <a:pt x="16" y="0"/>
                  </a:lnTo>
                  <a:lnTo>
                    <a:pt x="18" y="1"/>
                  </a:lnTo>
                  <a:lnTo>
                    <a:pt x="20" y="4"/>
                  </a:lnTo>
                  <a:lnTo>
                    <a:pt x="20" y="7"/>
                  </a:lnTo>
                  <a:lnTo>
                    <a:pt x="20" y="24"/>
                  </a:lnTo>
                  <a:lnTo>
                    <a:pt x="20" y="27"/>
                  </a:lnTo>
                  <a:lnTo>
                    <a:pt x="18" y="28"/>
                  </a:lnTo>
                  <a:lnTo>
                    <a:pt x="16" y="30"/>
                  </a:lnTo>
                  <a:lnTo>
                    <a:pt x="12" y="31"/>
                  </a:lnTo>
                  <a:lnTo>
                    <a:pt x="8" y="31"/>
                  </a:lnTo>
                  <a:lnTo>
                    <a:pt x="4" y="30"/>
                  </a:lnTo>
                  <a:lnTo>
                    <a:pt x="1" y="28"/>
                  </a:lnTo>
                  <a:lnTo>
                    <a:pt x="0" y="27"/>
                  </a:lnTo>
                  <a:lnTo>
                    <a:pt x="0" y="24"/>
                  </a:lnTo>
                  <a:lnTo>
                    <a:pt x="0" y="7"/>
                  </a:lnTo>
                  <a:lnTo>
                    <a:pt x="0" y="4"/>
                  </a:lnTo>
                  <a:lnTo>
                    <a:pt x="1" y="1"/>
                  </a:lnTo>
                  <a:lnTo>
                    <a:pt x="4" y="0"/>
                  </a:lnTo>
                  <a:lnTo>
                    <a:pt x="8" y="0"/>
                  </a:lnTo>
                  <a:close/>
                </a:path>
              </a:pathLst>
            </a:custGeom>
            <a:solidFill>
              <a:srgbClr val="FFFFFF"/>
            </a:solidFill>
            <a:ln w="9525">
              <a:noFill/>
              <a:round/>
              <a:headEnd/>
              <a:tailEnd/>
            </a:ln>
          </p:spPr>
          <p:txBody>
            <a:bodyPr/>
            <a:lstStyle/>
            <a:p>
              <a:endParaRPr lang="fr-FR"/>
            </a:p>
          </p:txBody>
        </p:sp>
        <p:sp>
          <p:nvSpPr>
            <p:cNvPr id="22696" name="Freeform 320"/>
            <p:cNvSpPr>
              <a:spLocks noEditPoints="1"/>
            </p:cNvSpPr>
            <p:nvPr/>
          </p:nvSpPr>
          <p:spPr bwMode="white">
            <a:xfrm flipH="1">
              <a:off x="476" y="3748"/>
              <a:ext cx="13" cy="19"/>
            </a:xfrm>
            <a:custGeom>
              <a:avLst/>
              <a:gdLst>
                <a:gd name="T0" fmla="*/ 3 w 23"/>
                <a:gd name="T1" fmla="*/ 0 h 32"/>
                <a:gd name="T2" fmla="*/ 3 w 23"/>
                <a:gd name="T3" fmla="*/ 0 h 32"/>
                <a:gd name="T4" fmla="*/ 2 w 23"/>
                <a:gd name="T5" fmla="*/ 1 h 32"/>
                <a:gd name="T6" fmla="*/ 1 w 23"/>
                <a:gd name="T7" fmla="*/ 1 h 32"/>
                <a:gd name="T8" fmla="*/ 0 w 23"/>
                <a:gd name="T9" fmla="*/ 2 h 32"/>
                <a:gd name="T10" fmla="*/ 0 w 23"/>
                <a:gd name="T11" fmla="*/ 3 h 32"/>
                <a:gd name="T12" fmla="*/ 0 w 23"/>
                <a:gd name="T13" fmla="*/ 9 h 32"/>
                <a:gd name="T14" fmla="*/ 0 w 23"/>
                <a:gd name="T15" fmla="*/ 9 h 32"/>
                <a:gd name="T16" fmla="*/ 0 w 23"/>
                <a:gd name="T17" fmla="*/ 10 h 32"/>
                <a:gd name="T18" fmla="*/ 1 w 23"/>
                <a:gd name="T19" fmla="*/ 11 h 32"/>
                <a:gd name="T20" fmla="*/ 2 w 23"/>
                <a:gd name="T21" fmla="*/ 11 h 32"/>
                <a:gd name="T22" fmla="*/ 3 w 23"/>
                <a:gd name="T23" fmla="*/ 11 h 32"/>
                <a:gd name="T24" fmla="*/ 4 w 23"/>
                <a:gd name="T25" fmla="*/ 11 h 32"/>
                <a:gd name="T26" fmla="*/ 4 w 23"/>
                <a:gd name="T27" fmla="*/ 11 h 32"/>
                <a:gd name="T28" fmla="*/ 6 w 23"/>
                <a:gd name="T29" fmla="*/ 11 h 32"/>
                <a:gd name="T30" fmla="*/ 6 w 23"/>
                <a:gd name="T31" fmla="*/ 11 h 32"/>
                <a:gd name="T32" fmla="*/ 7 w 23"/>
                <a:gd name="T33" fmla="*/ 10 h 32"/>
                <a:gd name="T34" fmla="*/ 7 w 23"/>
                <a:gd name="T35" fmla="*/ 9 h 32"/>
                <a:gd name="T36" fmla="*/ 7 w 23"/>
                <a:gd name="T37" fmla="*/ 3 h 32"/>
                <a:gd name="T38" fmla="*/ 7 w 23"/>
                <a:gd name="T39" fmla="*/ 3 h 32"/>
                <a:gd name="T40" fmla="*/ 7 w 23"/>
                <a:gd name="T41" fmla="*/ 2 h 32"/>
                <a:gd name="T42" fmla="*/ 6 w 23"/>
                <a:gd name="T43" fmla="*/ 1 h 32"/>
                <a:gd name="T44" fmla="*/ 6 w 23"/>
                <a:gd name="T45" fmla="*/ 1 h 32"/>
                <a:gd name="T46" fmla="*/ 4 w 23"/>
                <a:gd name="T47" fmla="*/ 0 h 32"/>
                <a:gd name="T48" fmla="*/ 3 w 23"/>
                <a:gd name="T49" fmla="*/ 0 h 32"/>
                <a:gd name="T50" fmla="*/ 1 w 23"/>
                <a:gd name="T51" fmla="*/ 9 h 32"/>
                <a:gd name="T52" fmla="*/ 1 w 23"/>
                <a:gd name="T53" fmla="*/ 3 h 32"/>
                <a:gd name="T54" fmla="*/ 1 w 23"/>
                <a:gd name="T55" fmla="*/ 3 h 32"/>
                <a:gd name="T56" fmla="*/ 1 w 23"/>
                <a:gd name="T57" fmla="*/ 2 h 32"/>
                <a:gd name="T58" fmla="*/ 1 w 23"/>
                <a:gd name="T59" fmla="*/ 1 h 32"/>
                <a:gd name="T60" fmla="*/ 2 w 23"/>
                <a:gd name="T61" fmla="*/ 1 h 32"/>
                <a:gd name="T62" fmla="*/ 3 w 23"/>
                <a:gd name="T63" fmla="*/ 1 h 32"/>
                <a:gd name="T64" fmla="*/ 4 w 23"/>
                <a:gd name="T65" fmla="*/ 1 h 32"/>
                <a:gd name="T66" fmla="*/ 4 w 23"/>
                <a:gd name="T67" fmla="*/ 1 h 32"/>
                <a:gd name="T68" fmla="*/ 5 w 23"/>
                <a:gd name="T69" fmla="*/ 1 h 32"/>
                <a:gd name="T70" fmla="*/ 6 w 23"/>
                <a:gd name="T71" fmla="*/ 1 h 32"/>
                <a:gd name="T72" fmla="*/ 6 w 23"/>
                <a:gd name="T73" fmla="*/ 2 h 32"/>
                <a:gd name="T74" fmla="*/ 6 w 23"/>
                <a:gd name="T75" fmla="*/ 3 h 32"/>
                <a:gd name="T76" fmla="*/ 6 w 23"/>
                <a:gd name="T77" fmla="*/ 9 h 32"/>
                <a:gd name="T78" fmla="*/ 6 w 23"/>
                <a:gd name="T79" fmla="*/ 9 h 32"/>
                <a:gd name="T80" fmla="*/ 6 w 23"/>
                <a:gd name="T81" fmla="*/ 10 h 32"/>
                <a:gd name="T82" fmla="*/ 6 w 23"/>
                <a:gd name="T83" fmla="*/ 10 h 32"/>
                <a:gd name="T84" fmla="*/ 5 w 23"/>
                <a:gd name="T85" fmla="*/ 10 h 32"/>
                <a:gd name="T86" fmla="*/ 4 w 23"/>
                <a:gd name="T87" fmla="*/ 11 h 32"/>
                <a:gd name="T88" fmla="*/ 3 w 23"/>
                <a:gd name="T89" fmla="*/ 11 h 32"/>
                <a:gd name="T90" fmla="*/ 3 w 23"/>
                <a:gd name="T91" fmla="*/ 11 h 32"/>
                <a:gd name="T92" fmla="*/ 2 w 23"/>
                <a:gd name="T93" fmla="*/ 10 h 32"/>
                <a:gd name="T94" fmla="*/ 1 w 23"/>
                <a:gd name="T95" fmla="*/ 10 h 32"/>
                <a:gd name="T96" fmla="*/ 1 w 23"/>
                <a:gd name="T97" fmla="*/ 10 h 32"/>
                <a:gd name="T98" fmla="*/ 1 w 23"/>
                <a:gd name="T99" fmla="*/ 9 h 32"/>
                <a:gd name="T100" fmla="*/ 1 w 23"/>
                <a:gd name="T101" fmla="*/ 9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
                <a:gd name="T154" fmla="*/ 0 h 32"/>
                <a:gd name="T155" fmla="*/ 23 w 23"/>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 h="32">
                  <a:moveTo>
                    <a:pt x="9" y="0"/>
                  </a:moveTo>
                  <a:lnTo>
                    <a:pt x="9" y="0"/>
                  </a:lnTo>
                  <a:lnTo>
                    <a:pt x="5" y="1"/>
                  </a:lnTo>
                  <a:lnTo>
                    <a:pt x="2" y="2"/>
                  </a:lnTo>
                  <a:lnTo>
                    <a:pt x="0" y="5"/>
                  </a:lnTo>
                  <a:lnTo>
                    <a:pt x="0" y="8"/>
                  </a:lnTo>
                  <a:lnTo>
                    <a:pt x="0" y="25"/>
                  </a:lnTo>
                  <a:lnTo>
                    <a:pt x="0" y="28"/>
                  </a:lnTo>
                  <a:lnTo>
                    <a:pt x="2" y="31"/>
                  </a:lnTo>
                  <a:lnTo>
                    <a:pt x="5" y="32"/>
                  </a:lnTo>
                  <a:lnTo>
                    <a:pt x="9" y="32"/>
                  </a:lnTo>
                  <a:lnTo>
                    <a:pt x="13" y="32"/>
                  </a:lnTo>
                  <a:lnTo>
                    <a:pt x="17" y="32"/>
                  </a:lnTo>
                  <a:lnTo>
                    <a:pt x="20" y="31"/>
                  </a:lnTo>
                  <a:lnTo>
                    <a:pt x="21" y="28"/>
                  </a:lnTo>
                  <a:lnTo>
                    <a:pt x="23" y="25"/>
                  </a:lnTo>
                  <a:lnTo>
                    <a:pt x="23" y="8"/>
                  </a:lnTo>
                  <a:lnTo>
                    <a:pt x="21" y="5"/>
                  </a:lnTo>
                  <a:lnTo>
                    <a:pt x="20" y="2"/>
                  </a:lnTo>
                  <a:lnTo>
                    <a:pt x="17" y="1"/>
                  </a:lnTo>
                  <a:lnTo>
                    <a:pt x="13" y="0"/>
                  </a:lnTo>
                  <a:lnTo>
                    <a:pt x="9" y="0"/>
                  </a:lnTo>
                  <a:close/>
                  <a:moveTo>
                    <a:pt x="2" y="25"/>
                  </a:moveTo>
                  <a:lnTo>
                    <a:pt x="2" y="8"/>
                  </a:lnTo>
                  <a:lnTo>
                    <a:pt x="2" y="5"/>
                  </a:lnTo>
                  <a:lnTo>
                    <a:pt x="4" y="4"/>
                  </a:lnTo>
                  <a:lnTo>
                    <a:pt x="6" y="2"/>
                  </a:lnTo>
                  <a:lnTo>
                    <a:pt x="9" y="2"/>
                  </a:lnTo>
                  <a:lnTo>
                    <a:pt x="13" y="2"/>
                  </a:lnTo>
                  <a:lnTo>
                    <a:pt x="16" y="2"/>
                  </a:lnTo>
                  <a:lnTo>
                    <a:pt x="19" y="4"/>
                  </a:lnTo>
                  <a:lnTo>
                    <a:pt x="20" y="5"/>
                  </a:lnTo>
                  <a:lnTo>
                    <a:pt x="20" y="8"/>
                  </a:lnTo>
                  <a:lnTo>
                    <a:pt x="20" y="25"/>
                  </a:lnTo>
                  <a:lnTo>
                    <a:pt x="20" y="27"/>
                  </a:lnTo>
                  <a:lnTo>
                    <a:pt x="19" y="29"/>
                  </a:lnTo>
                  <a:lnTo>
                    <a:pt x="16" y="29"/>
                  </a:lnTo>
                  <a:lnTo>
                    <a:pt x="13" y="31"/>
                  </a:lnTo>
                  <a:lnTo>
                    <a:pt x="9" y="31"/>
                  </a:lnTo>
                  <a:lnTo>
                    <a:pt x="6" y="29"/>
                  </a:lnTo>
                  <a:lnTo>
                    <a:pt x="4" y="29"/>
                  </a:lnTo>
                  <a:lnTo>
                    <a:pt x="2" y="27"/>
                  </a:lnTo>
                  <a:lnTo>
                    <a:pt x="2" y="25"/>
                  </a:lnTo>
                  <a:close/>
                </a:path>
              </a:pathLst>
            </a:custGeom>
            <a:solidFill>
              <a:srgbClr val="CCCCCC"/>
            </a:solidFill>
            <a:ln w="9525">
              <a:noFill/>
              <a:round/>
              <a:headEnd/>
              <a:tailEnd/>
            </a:ln>
          </p:spPr>
          <p:txBody>
            <a:bodyPr/>
            <a:lstStyle/>
            <a:p>
              <a:endParaRPr lang="fr-FR"/>
            </a:p>
          </p:txBody>
        </p:sp>
        <p:sp>
          <p:nvSpPr>
            <p:cNvPr id="22697" name="Freeform 321"/>
            <p:cNvSpPr>
              <a:spLocks/>
            </p:cNvSpPr>
            <p:nvPr/>
          </p:nvSpPr>
          <p:spPr bwMode="white">
            <a:xfrm flipH="1">
              <a:off x="530" y="3733"/>
              <a:ext cx="6" cy="17"/>
            </a:xfrm>
            <a:custGeom>
              <a:avLst/>
              <a:gdLst>
                <a:gd name="T0" fmla="*/ 2 w 11"/>
                <a:gd name="T1" fmla="*/ 0 h 29"/>
                <a:gd name="T2" fmla="*/ 2 w 11"/>
                <a:gd name="T3" fmla="*/ 0 h 29"/>
                <a:gd name="T4" fmla="*/ 2 w 11"/>
                <a:gd name="T5" fmla="*/ 0 h 29"/>
                <a:gd name="T6" fmla="*/ 1 w 11"/>
                <a:gd name="T7" fmla="*/ 0 h 29"/>
                <a:gd name="T8" fmla="*/ 1 w 11"/>
                <a:gd name="T9" fmla="*/ 0 h 29"/>
                <a:gd name="T10" fmla="*/ 0 w 11"/>
                <a:gd name="T11" fmla="*/ 1 h 29"/>
                <a:gd name="T12" fmla="*/ 0 w 11"/>
                <a:gd name="T13" fmla="*/ 2 h 29"/>
                <a:gd name="T14" fmla="*/ 0 w 11"/>
                <a:gd name="T15" fmla="*/ 6 h 29"/>
                <a:gd name="T16" fmla="*/ 0 w 11"/>
                <a:gd name="T17" fmla="*/ 6 h 29"/>
                <a:gd name="T18" fmla="*/ 1 w 11"/>
                <a:gd name="T19" fmla="*/ 9 h 29"/>
                <a:gd name="T20" fmla="*/ 1 w 11"/>
                <a:gd name="T21" fmla="*/ 9 h 29"/>
                <a:gd name="T22" fmla="*/ 2 w 11"/>
                <a:gd name="T23" fmla="*/ 10 h 29"/>
                <a:gd name="T24" fmla="*/ 2 w 11"/>
                <a:gd name="T25" fmla="*/ 10 h 29"/>
                <a:gd name="T26" fmla="*/ 2 w 11"/>
                <a:gd name="T27" fmla="*/ 10 h 29"/>
                <a:gd name="T28" fmla="*/ 2 w 11"/>
                <a:gd name="T29" fmla="*/ 10 h 29"/>
                <a:gd name="T30" fmla="*/ 3 w 11"/>
                <a:gd name="T31" fmla="*/ 9 h 29"/>
                <a:gd name="T32" fmla="*/ 3 w 11"/>
                <a:gd name="T33" fmla="*/ 9 h 29"/>
                <a:gd name="T34" fmla="*/ 3 w 11"/>
                <a:gd name="T35" fmla="*/ 8 h 29"/>
                <a:gd name="T36" fmla="*/ 3 w 11"/>
                <a:gd name="T37" fmla="*/ 4 h 29"/>
                <a:gd name="T38" fmla="*/ 3 w 11"/>
                <a:gd name="T39" fmla="*/ 4 h 29"/>
                <a:gd name="T40" fmla="*/ 3 w 11"/>
                <a:gd name="T41" fmla="*/ 1 h 29"/>
                <a:gd name="T42" fmla="*/ 2 w 11"/>
                <a:gd name="T43" fmla="*/ 1 h 29"/>
                <a:gd name="T44" fmla="*/ 2 w 11"/>
                <a:gd name="T45" fmla="*/ 0 h 29"/>
                <a:gd name="T46" fmla="*/ 2 w 11"/>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9"/>
                <a:gd name="T74" fmla="*/ 11 w 11"/>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9">
                  <a:moveTo>
                    <a:pt x="5" y="0"/>
                  </a:moveTo>
                  <a:lnTo>
                    <a:pt x="5" y="0"/>
                  </a:lnTo>
                  <a:lnTo>
                    <a:pt x="4" y="0"/>
                  </a:lnTo>
                  <a:lnTo>
                    <a:pt x="1" y="0"/>
                  </a:lnTo>
                  <a:lnTo>
                    <a:pt x="0" y="2"/>
                  </a:lnTo>
                  <a:lnTo>
                    <a:pt x="0" y="5"/>
                  </a:lnTo>
                  <a:lnTo>
                    <a:pt x="0" y="18"/>
                  </a:lnTo>
                  <a:lnTo>
                    <a:pt x="1" y="25"/>
                  </a:lnTo>
                  <a:lnTo>
                    <a:pt x="4" y="26"/>
                  </a:lnTo>
                  <a:lnTo>
                    <a:pt x="5" y="29"/>
                  </a:lnTo>
                  <a:lnTo>
                    <a:pt x="8" y="29"/>
                  </a:lnTo>
                  <a:lnTo>
                    <a:pt x="9" y="28"/>
                  </a:lnTo>
                  <a:lnTo>
                    <a:pt x="11" y="26"/>
                  </a:lnTo>
                  <a:lnTo>
                    <a:pt x="11" y="22"/>
                  </a:lnTo>
                  <a:lnTo>
                    <a:pt x="11" y="10"/>
                  </a:lnTo>
                  <a:lnTo>
                    <a:pt x="9" y="4"/>
                  </a:lnTo>
                  <a:lnTo>
                    <a:pt x="8" y="1"/>
                  </a:lnTo>
                  <a:lnTo>
                    <a:pt x="5" y="0"/>
                  </a:lnTo>
                  <a:close/>
                </a:path>
              </a:pathLst>
            </a:custGeom>
            <a:solidFill>
              <a:srgbClr val="FFFFFF"/>
            </a:solidFill>
            <a:ln w="9525">
              <a:noFill/>
              <a:round/>
              <a:headEnd/>
              <a:tailEnd/>
            </a:ln>
          </p:spPr>
          <p:txBody>
            <a:bodyPr/>
            <a:lstStyle/>
            <a:p>
              <a:endParaRPr lang="fr-FR"/>
            </a:p>
          </p:txBody>
        </p:sp>
        <p:sp>
          <p:nvSpPr>
            <p:cNvPr id="22698" name="Freeform 322"/>
            <p:cNvSpPr>
              <a:spLocks noEditPoints="1"/>
            </p:cNvSpPr>
            <p:nvPr/>
          </p:nvSpPr>
          <p:spPr bwMode="white">
            <a:xfrm flipH="1">
              <a:off x="529" y="3731"/>
              <a:ext cx="7" cy="19"/>
            </a:xfrm>
            <a:custGeom>
              <a:avLst/>
              <a:gdLst>
                <a:gd name="T0" fmla="*/ 1 w 12"/>
                <a:gd name="T1" fmla="*/ 0 h 31"/>
                <a:gd name="T2" fmla="*/ 1 w 12"/>
                <a:gd name="T3" fmla="*/ 0 h 31"/>
                <a:gd name="T4" fmla="*/ 0 w 12"/>
                <a:gd name="T5" fmla="*/ 1 h 31"/>
                <a:gd name="T6" fmla="*/ 0 w 12"/>
                <a:gd name="T7" fmla="*/ 2 h 31"/>
                <a:gd name="T8" fmla="*/ 0 w 12"/>
                <a:gd name="T9" fmla="*/ 7 h 31"/>
                <a:gd name="T10" fmla="*/ 0 w 12"/>
                <a:gd name="T11" fmla="*/ 7 h 31"/>
                <a:gd name="T12" fmla="*/ 0 w 12"/>
                <a:gd name="T13" fmla="*/ 9 h 31"/>
                <a:gd name="T14" fmla="*/ 1 w 12"/>
                <a:gd name="T15" fmla="*/ 10 h 31"/>
                <a:gd name="T16" fmla="*/ 1 w 12"/>
                <a:gd name="T17" fmla="*/ 11 h 31"/>
                <a:gd name="T18" fmla="*/ 2 w 12"/>
                <a:gd name="T19" fmla="*/ 12 h 31"/>
                <a:gd name="T20" fmla="*/ 2 w 12"/>
                <a:gd name="T21" fmla="*/ 12 h 31"/>
                <a:gd name="T22" fmla="*/ 2 w 12"/>
                <a:gd name="T23" fmla="*/ 12 h 31"/>
                <a:gd name="T24" fmla="*/ 3 w 12"/>
                <a:gd name="T25" fmla="*/ 12 h 31"/>
                <a:gd name="T26" fmla="*/ 3 w 12"/>
                <a:gd name="T27" fmla="*/ 12 h 31"/>
                <a:gd name="T28" fmla="*/ 4 w 12"/>
                <a:gd name="T29" fmla="*/ 10 h 31"/>
                <a:gd name="T30" fmla="*/ 4 w 12"/>
                <a:gd name="T31" fmla="*/ 9 h 31"/>
                <a:gd name="T32" fmla="*/ 4 w 12"/>
                <a:gd name="T33" fmla="*/ 4 h 31"/>
                <a:gd name="T34" fmla="*/ 4 w 12"/>
                <a:gd name="T35" fmla="*/ 4 h 31"/>
                <a:gd name="T36" fmla="*/ 4 w 12"/>
                <a:gd name="T37" fmla="*/ 3 h 31"/>
                <a:gd name="T38" fmla="*/ 3 w 12"/>
                <a:gd name="T39" fmla="*/ 2 h 31"/>
                <a:gd name="T40" fmla="*/ 3 w 12"/>
                <a:gd name="T41" fmla="*/ 1 h 31"/>
                <a:gd name="T42" fmla="*/ 2 w 12"/>
                <a:gd name="T43" fmla="*/ 0 h 31"/>
                <a:gd name="T44" fmla="*/ 2 w 12"/>
                <a:gd name="T45" fmla="*/ 0 h 31"/>
                <a:gd name="T46" fmla="*/ 2 w 12"/>
                <a:gd name="T47" fmla="*/ 0 h 31"/>
                <a:gd name="T48" fmla="*/ 1 w 12"/>
                <a:gd name="T49" fmla="*/ 0 h 31"/>
                <a:gd name="T50" fmla="*/ 1 w 12"/>
                <a:gd name="T51" fmla="*/ 0 h 31"/>
                <a:gd name="T52" fmla="*/ 1 w 12"/>
                <a:gd name="T53" fmla="*/ 0 h 31"/>
                <a:gd name="T54" fmla="*/ 2 w 12"/>
                <a:gd name="T55" fmla="*/ 11 h 31"/>
                <a:gd name="T56" fmla="*/ 2 w 12"/>
                <a:gd name="T57" fmla="*/ 11 h 31"/>
                <a:gd name="T58" fmla="*/ 1 w 12"/>
                <a:gd name="T59" fmla="*/ 10 h 31"/>
                <a:gd name="T60" fmla="*/ 1 w 12"/>
                <a:gd name="T61" fmla="*/ 10 h 31"/>
                <a:gd name="T62" fmla="*/ 1 w 12"/>
                <a:gd name="T63" fmla="*/ 7 h 31"/>
                <a:gd name="T64" fmla="*/ 1 w 12"/>
                <a:gd name="T65" fmla="*/ 2 h 31"/>
                <a:gd name="T66" fmla="*/ 1 w 12"/>
                <a:gd name="T67" fmla="*/ 2 h 31"/>
                <a:gd name="T68" fmla="*/ 1 w 12"/>
                <a:gd name="T69" fmla="*/ 1 h 31"/>
                <a:gd name="T70" fmla="*/ 1 w 12"/>
                <a:gd name="T71" fmla="*/ 1 h 31"/>
                <a:gd name="T72" fmla="*/ 1 w 12"/>
                <a:gd name="T73" fmla="*/ 1 h 31"/>
                <a:gd name="T74" fmla="*/ 2 w 12"/>
                <a:gd name="T75" fmla="*/ 1 h 31"/>
                <a:gd name="T76" fmla="*/ 2 w 12"/>
                <a:gd name="T77" fmla="*/ 1 h 31"/>
                <a:gd name="T78" fmla="*/ 2 w 12"/>
                <a:gd name="T79" fmla="*/ 1 h 31"/>
                <a:gd name="T80" fmla="*/ 2 w 12"/>
                <a:gd name="T81" fmla="*/ 1 h 31"/>
                <a:gd name="T82" fmla="*/ 3 w 12"/>
                <a:gd name="T83" fmla="*/ 2 h 31"/>
                <a:gd name="T84" fmla="*/ 4 w 12"/>
                <a:gd name="T85" fmla="*/ 4 h 31"/>
                <a:gd name="T86" fmla="*/ 4 w 12"/>
                <a:gd name="T87" fmla="*/ 9 h 31"/>
                <a:gd name="T88" fmla="*/ 4 w 12"/>
                <a:gd name="T89" fmla="*/ 9 h 31"/>
                <a:gd name="T90" fmla="*/ 3 w 12"/>
                <a:gd name="T91" fmla="*/ 10 h 31"/>
                <a:gd name="T92" fmla="*/ 3 w 12"/>
                <a:gd name="T93" fmla="*/ 11 h 31"/>
                <a:gd name="T94" fmla="*/ 3 w 12"/>
                <a:gd name="T95" fmla="*/ 11 h 31"/>
                <a:gd name="T96" fmla="*/ 2 w 12"/>
                <a:gd name="T97" fmla="*/ 11 h 31"/>
                <a:gd name="T98" fmla="*/ 2 w 12"/>
                <a:gd name="T99" fmla="*/ 11 h 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
                <a:gd name="T151" fmla="*/ 0 h 31"/>
                <a:gd name="T152" fmla="*/ 12 w 12"/>
                <a:gd name="T153" fmla="*/ 31 h 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 h="31">
                  <a:moveTo>
                    <a:pt x="3" y="0"/>
                  </a:moveTo>
                  <a:lnTo>
                    <a:pt x="3" y="0"/>
                  </a:lnTo>
                  <a:lnTo>
                    <a:pt x="0" y="3"/>
                  </a:lnTo>
                  <a:lnTo>
                    <a:pt x="0" y="7"/>
                  </a:lnTo>
                  <a:lnTo>
                    <a:pt x="0" y="20"/>
                  </a:lnTo>
                  <a:lnTo>
                    <a:pt x="0" y="23"/>
                  </a:lnTo>
                  <a:lnTo>
                    <a:pt x="1" y="27"/>
                  </a:lnTo>
                  <a:lnTo>
                    <a:pt x="3" y="30"/>
                  </a:lnTo>
                  <a:lnTo>
                    <a:pt x="5" y="31"/>
                  </a:lnTo>
                  <a:lnTo>
                    <a:pt x="7" y="31"/>
                  </a:lnTo>
                  <a:lnTo>
                    <a:pt x="9" y="31"/>
                  </a:lnTo>
                  <a:lnTo>
                    <a:pt x="11" y="28"/>
                  </a:lnTo>
                  <a:lnTo>
                    <a:pt x="12" y="24"/>
                  </a:lnTo>
                  <a:lnTo>
                    <a:pt x="12" y="12"/>
                  </a:lnTo>
                  <a:lnTo>
                    <a:pt x="11" y="8"/>
                  </a:lnTo>
                  <a:lnTo>
                    <a:pt x="9" y="6"/>
                  </a:lnTo>
                  <a:lnTo>
                    <a:pt x="8" y="3"/>
                  </a:lnTo>
                  <a:lnTo>
                    <a:pt x="5" y="0"/>
                  </a:lnTo>
                  <a:lnTo>
                    <a:pt x="4" y="0"/>
                  </a:lnTo>
                  <a:lnTo>
                    <a:pt x="3" y="0"/>
                  </a:lnTo>
                  <a:close/>
                  <a:moveTo>
                    <a:pt x="5" y="30"/>
                  </a:moveTo>
                  <a:lnTo>
                    <a:pt x="5" y="30"/>
                  </a:lnTo>
                  <a:lnTo>
                    <a:pt x="4" y="28"/>
                  </a:lnTo>
                  <a:lnTo>
                    <a:pt x="3" y="26"/>
                  </a:lnTo>
                  <a:lnTo>
                    <a:pt x="1" y="20"/>
                  </a:lnTo>
                  <a:lnTo>
                    <a:pt x="1" y="7"/>
                  </a:lnTo>
                  <a:lnTo>
                    <a:pt x="1" y="4"/>
                  </a:lnTo>
                  <a:lnTo>
                    <a:pt x="3" y="2"/>
                  </a:lnTo>
                  <a:lnTo>
                    <a:pt x="5" y="2"/>
                  </a:lnTo>
                  <a:lnTo>
                    <a:pt x="7" y="3"/>
                  </a:lnTo>
                  <a:lnTo>
                    <a:pt x="9" y="6"/>
                  </a:lnTo>
                  <a:lnTo>
                    <a:pt x="11" y="12"/>
                  </a:lnTo>
                  <a:lnTo>
                    <a:pt x="11" y="24"/>
                  </a:lnTo>
                  <a:lnTo>
                    <a:pt x="9" y="28"/>
                  </a:lnTo>
                  <a:lnTo>
                    <a:pt x="8" y="30"/>
                  </a:lnTo>
                  <a:lnTo>
                    <a:pt x="5" y="30"/>
                  </a:lnTo>
                  <a:close/>
                </a:path>
              </a:pathLst>
            </a:custGeom>
            <a:solidFill>
              <a:srgbClr val="CCCCCC"/>
            </a:solidFill>
            <a:ln w="9525">
              <a:noFill/>
              <a:round/>
              <a:headEnd/>
              <a:tailEnd/>
            </a:ln>
          </p:spPr>
          <p:txBody>
            <a:bodyPr/>
            <a:lstStyle/>
            <a:p>
              <a:endParaRPr lang="fr-FR"/>
            </a:p>
          </p:txBody>
        </p:sp>
        <p:sp>
          <p:nvSpPr>
            <p:cNvPr id="22699" name="Freeform 323"/>
            <p:cNvSpPr>
              <a:spLocks/>
            </p:cNvSpPr>
            <p:nvPr/>
          </p:nvSpPr>
          <p:spPr bwMode="white">
            <a:xfrm flipH="1">
              <a:off x="536" y="3730"/>
              <a:ext cx="7" cy="15"/>
            </a:xfrm>
            <a:custGeom>
              <a:avLst/>
              <a:gdLst>
                <a:gd name="T0" fmla="*/ 3 w 9"/>
                <a:gd name="T1" fmla="*/ 0 h 26"/>
                <a:gd name="T2" fmla="*/ 2 w 9"/>
                <a:gd name="T3" fmla="*/ 0 h 26"/>
                <a:gd name="T4" fmla="*/ 2 w 9"/>
                <a:gd name="T5" fmla="*/ 0 h 26"/>
                <a:gd name="T6" fmla="*/ 2 w 9"/>
                <a:gd name="T7" fmla="*/ 0 h 26"/>
                <a:gd name="T8" fmla="*/ 1 w 9"/>
                <a:gd name="T9" fmla="*/ 1 h 26"/>
                <a:gd name="T10" fmla="*/ 0 w 9"/>
                <a:gd name="T11" fmla="*/ 1 h 26"/>
                <a:gd name="T12" fmla="*/ 0 w 9"/>
                <a:gd name="T13" fmla="*/ 2 h 26"/>
                <a:gd name="T14" fmla="*/ 0 w 9"/>
                <a:gd name="T15" fmla="*/ 5 h 26"/>
                <a:gd name="T16" fmla="*/ 0 w 9"/>
                <a:gd name="T17" fmla="*/ 5 h 26"/>
                <a:gd name="T18" fmla="*/ 1 w 9"/>
                <a:gd name="T19" fmla="*/ 8 h 26"/>
                <a:gd name="T20" fmla="*/ 2 w 9"/>
                <a:gd name="T21" fmla="*/ 8 h 26"/>
                <a:gd name="T22" fmla="*/ 2 w 9"/>
                <a:gd name="T23" fmla="*/ 8 h 26"/>
                <a:gd name="T24" fmla="*/ 3 w 9"/>
                <a:gd name="T25" fmla="*/ 9 h 26"/>
                <a:gd name="T26" fmla="*/ 3 w 9"/>
                <a:gd name="T27" fmla="*/ 9 h 26"/>
                <a:gd name="T28" fmla="*/ 4 w 9"/>
                <a:gd name="T29" fmla="*/ 9 h 26"/>
                <a:gd name="T30" fmla="*/ 5 w 9"/>
                <a:gd name="T31" fmla="*/ 8 h 26"/>
                <a:gd name="T32" fmla="*/ 5 w 9"/>
                <a:gd name="T33" fmla="*/ 8 h 26"/>
                <a:gd name="T34" fmla="*/ 5 w 9"/>
                <a:gd name="T35" fmla="*/ 7 h 26"/>
                <a:gd name="T36" fmla="*/ 5 w 9"/>
                <a:gd name="T37" fmla="*/ 3 h 26"/>
                <a:gd name="T38" fmla="*/ 5 w 9"/>
                <a:gd name="T39" fmla="*/ 3 h 26"/>
                <a:gd name="T40" fmla="*/ 5 w 9"/>
                <a:gd name="T41" fmla="*/ 1 h 26"/>
                <a:gd name="T42" fmla="*/ 4 w 9"/>
                <a:gd name="T43" fmla="*/ 1 h 26"/>
                <a:gd name="T44" fmla="*/ 3 w 9"/>
                <a:gd name="T45" fmla="*/ 0 h 26"/>
                <a:gd name="T46" fmla="*/ 3 w 9"/>
                <a:gd name="T47" fmla="*/ 0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
                <a:gd name="T73" fmla="*/ 0 h 26"/>
                <a:gd name="T74" fmla="*/ 9 w 9"/>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 h="26">
                  <a:moveTo>
                    <a:pt x="5" y="0"/>
                  </a:moveTo>
                  <a:lnTo>
                    <a:pt x="4" y="0"/>
                  </a:lnTo>
                  <a:lnTo>
                    <a:pt x="2" y="0"/>
                  </a:lnTo>
                  <a:lnTo>
                    <a:pt x="1" y="2"/>
                  </a:lnTo>
                  <a:lnTo>
                    <a:pt x="0" y="3"/>
                  </a:lnTo>
                  <a:lnTo>
                    <a:pt x="0" y="6"/>
                  </a:lnTo>
                  <a:lnTo>
                    <a:pt x="0" y="16"/>
                  </a:lnTo>
                  <a:lnTo>
                    <a:pt x="1" y="22"/>
                  </a:lnTo>
                  <a:lnTo>
                    <a:pt x="2" y="24"/>
                  </a:lnTo>
                  <a:lnTo>
                    <a:pt x="4" y="24"/>
                  </a:lnTo>
                  <a:lnTo>
                    <a:pt x="5" y="26"/>
                  </a:lnTo>
                  <a:lnTo>
                    <a:pt x="6" y="26"/>
                  </a:lnTo>
                  <a:lnTo>
                    <a:pt x="8" y="24"/>
                  </a:lnTo>
                  <a:lnTo>
                    <a:pt x="9" y="23"/>
                  </a:lnTo>
                  <a:lnTo>
                    <a:pt x="9" y="20"/>
                  </a:lnTo>
                  <a:lnTo>
                    <a:pt x="9" y="10"/>
                  </a:lnTo>
                  <a:lnTo>
                    <a:pt x="8" y="4"/>
                  </a:lnTo>
                  <a:lnTo>
                    <a:pt x="6" y="2"/>
                  </a:lnTo>
                  <a:lnTo>
                    <a:pt x="5" y="0"/>
                  </a:lnTo>
                  <a:close/>
                </a:path>
              </a:pathLst>
            </a:custGeom>
            <a:solidFill>
              <a:srgbClr val="FFFFFF"/>
            </a:solidFill>
            <a:ln w="9525">
              <a:noFill/>
              <a:round/>
              <a:headEnd/>
              <a:tailEnd/>
            </a:ln>
          </p:spPr>
          <p:txBody>
            <a:bodyPr/>
            <a:lstStyle/>
            <a:p>
              <a:endParaRPr lang="fr-FR"/>
            </a:p>
          </p:txBody>
        </p:sp>
        <p:sp>
          <p:nvSpPr>
            <p:cNvPr id="22700" name="Freeform 324"/>
            <p:cNvSpPr>
              <a:spLocks noEditPoints="1"/>
            </p:cNvSpPr>
            <p:nvPr/>
          </p:nvSpPr>
          <p:spPr bwMode="white">
            <a:xfrm flipH="1">
              <a:off x="535" y="3728"/>
              <a:ext cx="8" cy="17"/>
            </a:xfrm>
            <a:custGeom>
              <a:avLst/>
              <a:gdLst>
                <a:gd name="T0" fmla="*/ 1 w 10"/>
                <a:gd name="T1" fmla="*/ 1 h 27"/>
                <a:gd name="T2" fmla="*/ 1 w 10"/>
                <a:gd name="T3" fmla="*/ 1 h 27"/>
                <a:gd name="T4" fmla="*/ 0 w 10"/>
                <a:gd name="T5" fmla="*/ 1 h 27"/>
                <a:gd name="T6" fmla="*/ 0 w 10"/>
                <a:gd name="T7" fmla="*/ 3 h 27"/>
                <a:gd name="T8" fmla="*/ 0 w 10"/>
                <a:gd name="T9" fmla="*/ 7 h 27"/>
                <a:gd name="T10" fmla="*/ 0 w 10"/>
                <a:gd name="T11" fmla="*/ 7 h 27"/>
                <a:gd name="T12" fmla="*/ 1 w 10"/>
                <a:gd name="T13" fmla="*/ 9 h 27"/>
                <a:gd name="T14" fmla="*/ 2 w 10"/>
                <a:gd name="T15" fmla="*/ 10 h 27"/>
                <a:gd name="T16" fmla="*/ 2 w 10"/>
                <a:gd name="T17" fmla="*/ 11 h 27"/>
                <a:gd name="T18" fmla="*/ 2 w 10"/>
                <a:gd name="T19" fmla="*/ 11 h 27"/>
                <a:gd name="T20" fmla="*/ 4 w 10"/>
                <a:gd name="T21" fmla="*/ 11 h 27"/>
                <a:gd name="T22" fmla="*/ 5 w 10"/>
                <a:gd name="T23" fmla="*/ 11 h 27"/>
                <a:gd name="T24" fmla="*/ 5 w 10"/>
                <a:gd name="T25" fmla="*/ 11 h 27"/>
                <a:gd name="T26" fmla="*/ 6 w 10"/>
                <a:gd name="T27" fmla="*/ 9 h 27"/>
                <a:gd name="T28" fmla="*/ 6 w 10"/>
                <a:gd name="T29" fmla="*/ 8 h 27"/>
                <a:gd name="T30" fmla="*/ 6 w 10"/>
                <a:gd name="T31" fmla="*/ 4 h 27"/>
                <a:gd name="T32" fmla="*/ 6 w 10"/>
                <a:gd name="T33" fmla="*/ 4 h 27"/>
                <a:gd name="T34" fmla="*/ 5 w 10"/>
                <a:gd name="T35" fmla="*/ 2 h 27"/>
                <a:gd name="T36" fmla="*/ 4 w 10"/>
                <a:gd name="T37" fmla="*/ 1 h 27"/>
                <a:gd name="T38" fmla="*/ 3 w 10"/>
                <a:gd name="T39" fmla="*/ 1 h 27"/>
                <a:gd name="T40" fmla="*/ 3 w 10"/>
                <a:gd name="T41" fmla="*/ 1 h 27"/>
                <a:gd name="T42" fmla="*/ 3 w 10"/>
                <a:gd name="T43" fmla="*/ 1 h 27"/>
                <a:gd name="T44" fmla="*/ 2 w 10"/>
                <a:gd name="T45" fmla="*/ 0 h 27"/>
                <a:gd name="T46" fmla="*/ 1 w 10"/>
                <a:gd name="T47" fmla="*/ 1 h 27"/>
                <a:gd name="T48" fmla="*/ 1 w 10"/>
                <a:gd name="T49" fmla="*/ 1 h 27"/>
                <a:gd name="T50" fmla="*/ 3 w 10"/>
                <a:gd name="T51" fmla="*/ 10 h 27"/>
                <a:gd name="T52" fmla="*/ 3 w 10"/>
                <a:gd name="T53" fmla="*/ 10 h 27"/>
                <a:gd name="T54" fmla="*/ 1 w 10"/>
                <a:gd name="T55" fmla="*/ 9 h 27"/>
                <a:gd name="T56" fmla="*/ 0 w 10"/>
                <a:gd name="T57" fmla="*/ 7 h 27"/>
                <a:gd name="T58" fmla="*/ 0 w 10"/>
                <a:gd name="T59" fmla="*/ 3 h 27"/>
                <a:gd name="T60" fmla="*/ 0 w 10"/>
                <a:gd name="T61" fmla="*/ 3 h 27"/>
                <a:gd name="T62" fmla="*/ 1 w 10"/>
                <a:gd name="T63" fmla="*/ 2 h 27"/>
                <a:gd name="T64" fmla="*/ 2 w 10"/>
                <a:gd name="T65" fmla="*/ 1 h 27"/>
                <a:gd name="T66" fmla="*/ 2 w 10"/>
                <a:gd name="T67" fmla="*/ 1 h 27"/>
                <a:gd name="T68" fmla="*/ 2 w 10"/>
                <a:gd name="T69" fmla="*/ 1 h 27"/>
                <a:gd name="T70" fmla="*/ 2 w 10"/>
                <a:gd name="T71" fmla="*/ 1 h 27"/>
                <a:gd name="T72" fmla="*/ 2 w 10"/>
                <a:gd name="T73" fmla="*/ 1 h 27"/>
                <a:gd name="T74" fmla="*/ 5 w 10"/>
                <a:gd name="T75" fmla="*/ 2 h 27"/>
                <a:gd name="T76" fmla="*/ 6 w 10"/>
                <a:gd name="T77" fmla="*/ 4 h 27"/>
                <a:gd name="T78" fmla="*/ 6 w 10"/>
                <a:gd name="T79" fmla="*/ 8 h 27"/>
                <a:gd name="T80" fmla="*/ 6 w 10"/>
                <a:gd name="T81" fmla="*/ 8 h 27"/>
                <a:gd name="T82" fmla="*/ 5 w 10"/>
                <a:gd name="T83" fmla="*/ 9 h 27"/>
                <a:gd name="T84" fmla="*/ 4 w 10"/>
                <a:gd name="T85" fmla="*/ 10 h 27"/>
                <a:gd name="T86" fmla="*/ 4 w 10"/>
                <a:gd name="T87" fmla="*/ 10 h 27"/>
                <a:gd name="T88" fmla="*/ 3 w 10"/>
                <a:gd name="T89" fmla="*/ 10 h 27"/>
                <a:gd name="T90" fmla="*/ 3 w 10"/>
                <a:gd name="T91" fmla="*/ 10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
                <a:gd name="T139" fmla="*/ 0 h 27"/>
                <a:gd name="T140" fmla="*/ 10 w 10"/>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 h="27">
                  <a:moveTo>
                    <a:pt x="1" y="1"/>
                  </a:moveTo>
                  <a:lnTo>
                    <a:pt x="1" y="1"/>
                  </a:lnTo>
                  <a:lnTo>
                    <a:pt x="0" y="3"/>
                  </a:lnTo>
                  <a:lnTo>
                    <a:pt x="0" y="7"/>
                  </a:lnTo>
                  <a:lnTo>
                    <a:pt x="0" y="17"/>
                  </a:lnTo>
                  <a:lnTo>
                    <a:pt x="1" y="23"/>
                  </a:lnTo>
                  <a:lnTo>
                    <a:pt x="2" y="25"/>
                  </a:lnTo>
                  <a:lnTo>
                    <a:pt x="4" y="27"/>
                  </a:lnTo>
                  <a:lnTo>
                    <a:pt x="6" y="27"/>
                  </a:lnTo>
                  <a:lnTo>
                    <a:pt x="8" y="27"/>
                  </a:lnTo>
                  <a:lnTo>
                    <a:pt x="9" y="24"/>
                  </a:lnTo>
                  <a:lnTo>
                    <a:pt x="10" y="21"/>
                  </a:lnTo>
                  <a:lnTo>
                    <a:pt x="10" y="11"/>
                  </a:lnTo>
                  <a:lnTo>
                    <a:pt x="8" y="4"/>
                  </a:lnTo>
                  <a:lnTo>
                    <a:pt x="6" y="3"/>
                  </a:lnTo>
                  <a:lnTo>
                    <a:pt x="5" y="1"/>
                  </a:lnTo>
                  <a:lnTo>
                    <a:pt x="2" y="0"/>
                  </a:lnTo>
                  <a:lnTo>
                    <a:pt x="1" y="1"/>
                  </a:lnTo>
                  <a:close/>
                  <a:moveTo>
                    <a:pt x="5" y="25"/>
                  </a:moveTo>
                  <a:lnTo>
                    <a:pt x="5" y="25"/>
                  </a:lnTo>
                  <a:lnTo>
                    <a:pt x="1" y="23"/>
                  </a:lnTo>
                  <a:lnTo>
                    <a:pt x="0" y="17"/>
                  </a:lnTo>
                  <a:lnTo>
                    <a:pt x="0" y="7"/>
                  </a:lnTo>
                  <a:lnTo>
                    <a:pt x="1" y="4"/>
                  </a:lnTo>
                  <a:lnTo>
                    <a:pt x="2" y="3"/>
                  </a:lnTo>
                  <a:lnTo>
                    <a:pt x="4" y="1"/>
                  </a:lnTo>
                  <a:lnTo>
                    <a:pt x="4" y="3"/>
                  </a:lnTo>
                  <a:lnTo>
                    <a:pt x="8" y="5"/>
                  </a:lnTo>
                  <a:lnTo>
                    <a:pt x="9" y="11"/>
                  </a:lnTo>
                  <a:lnTo>
                    <a:pt x="9" y="21"/>
                  </a:lnTo>
                  <a:lnTo>
                    <a:pt x="8" y="24"/>
                  </a:lnTo>
                  <a:lnTo>
                    <a:pt x="6" y="25"/>
                  </a:lnTo>
                  <a:lnTo>
                    <a:pt x="5" y="25"/>
                  </a:lnTo>
                  <a:close/>
                </a:path>
              </a:pathLst>
            </a:custGeom>
            <a:solidFill>
              <a:srgbClr val="CCCCCC"/>
            </a:solidFill>
            <a:ln w="9525">
              <a:noFill/>
              <a:round/>
              <a:headEnd/>
              <a:tailEnd/>
            </a:ln>
          </p:spPr>
          <p:txBody>
            <a:bodyPr/>
            <a:lstStyle/>
            <a:p>
              <a:endParaRPr lang="fr-FR"/>
            </a:p>
          </p:txBody>
        </p:sp>
        <p:sp>
          <p:nvSpPr>
            <p:cNvPr id="22701" name="Freeform 325"/>
            <p:cNvSpPr>
              <a:spLocks/>
            </p:cNvSpPr>
            <p:nvPr/>
          </p:nvSpPr>
          <p:spPr bwMode="black">
            <a:xfrm flipH="1">
              <a:off x="466" y="3801"/>
              <a:ext cx="41" cy="11"/>
            </a:xfrm>
            <a:custGeom>
              <a:avLst/>
              <a:gdLst>
                <a:gd name="T0" fmla="*/ 0 w 65"/>
                <a:gd name="T1" fmla="*/ 4 h 18"/>
                <a:gd name="T2" fmla="*/ 0 w 65"/>
                <a:gd name="T3" fmla="*/ 4 h 18"/>
                <a:gd name="T4" fmla="*/ 2 w 65"/>
                <a:gd name="T5" fmla="*/ 2 h 18"/>
                <a:gd name="T6" fmla="*/ 5 w 65"/>
                <a:gd name="T7" fmla="*/ 1 h 18"/>
                <a:gd name="T8" fmla="*/ 8 w 65"/>
                <a:gd name="T9" fmla="*/ 1 h 18"/>
                <a:gd name="T10" fmla="*/ 12 w 65"/>
                <a:gd name="T11" fmla="*/ 0 h 18"/>
                <a:gd name="T12" fmla="*/ 15 w 65"/>
                <a:gd name="T13" fmla="*/ 0 h 18"/>
                <a:gd name="T14" fmla="*/ 16 w 65"/>
                <a:gd name="T15" fmla="*/ 1 h 18"/>
                <a:gd name="T16" fmla="*/ 19 w 65"/>
                <a:gd name="T17" fmla="*/ 1 h 18"/>
                <a:gd name="T18" fmla="*/ 21 w 65"/>
                <a:gd name="T19" fmla="*/ 3 h 18"/>
                <a:gd name="T20" fmla="*/ 24 w 65"/>
                <a:gd name="T21" fmla="*/ 4 h 18"/>
                <a:gd name="T22" fmla="*/ 26 w 65"/>
                <a:gd name="T23" fmla="*/ 7 h 18"/>
                <a:gd name="T24" fmla="*/ 26 w 65"/>
                <a:gd name="T25" fmla="*/ 7 h 18"/>
                <a:gd name="T26" fmla="*/ 24 w 65"/>
                <a:gd name="T27" fmla="*/ 6 h 18"/>
                <a:gd name="T28" fmla="*/ 22 w 65"/>
                <a:gd name="T29" fmla="*/ 4 h 18"/>
                <a:gd name="T30" fmla="*/ 19 w 65"/>
                <a:gd name="T31" fmla="*/ 4 h 18"/>
                <a:gd name="T32" fmla="*/ 15 w 65"/>
                <a:gd name="T33" fmla="*/ 3 h 18"/>
                <a:gd name="T34" fmla="*/ 11 w 65"/>
                <a:gd name="T35" fmla="*/ 2 h 18"/>
                <a:gd name="T36" fmla="*/ 6 w 65"/>
                <a:gd name="T37" fmla="*/ 3 h 18"/>
                <a:gd name="T38" fmla="*/ 0 w 65"/>
                <a:gd name="T39" fmla="*/ 4 h 18"/>
                <a:gd name="T40" fmla="*/ 0 w 65"/>
                <a:gd name="T41" fmla="*/ 4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8"/>
                <a:gd name="T65" fmla="*/ 65 w 65"/>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8">
                  <a:moveTo>
                    <a:pt x="0" y="10"/>
                  </a:moveTo>
                  <a:lnTo>
                    <a:pt x="0" y="10"/>
                  </a:lnTo>
                  <a:lnTo>
                    <a:pt x="5" y="6"/>
                  </a:lnTo>
                  <a:lnTo>
                    <a:pt x="12" y="4"/>
                  </a:lnTo>
                  <a:lnTo>
                    <a:pt x="20" y="1"/>
                  </a:lnTo>
                  <a:lnTo>
                    <a:pt x="30" y="0"/>
                  </a:lnTo>
                  <a:lnTo>
                    <a:pt x="36" y="0"/>
                  </a:lnTo>
                  <a:lnTo>
                    <a:pt x="41" y="1"/>
                  </a:lnTo>
                  <a:lnTo>
                    <a:pt x="47" y="4"/>
                  </a:lnTo>
                  <a:lnTo>
                    <a:pt x="53" y="8"/>
                  </a:lnTo>
                  <a:lnTo>
                    <a:pt x="60" y="12"/>
                  </a:lnTo>
                  <a:lnTo>
                    <a:pt x="65" y="18"/>
                  </a:lnTo>
                  <a:lnTo>
                    <a:pt x="61" y="16"/>
                  </a:lnTo>
                  <a:lnTo>
                    <a:pt x="56" y="12"/>
                  </a:lnTo>
                  <a:lnTo>
                    <a:pt x="48" y="9"/>
                  </a:lnTo>
                  <a:lnTo>
                    <a:pt x="38" y="8"/>
                  </a:lnTo>
                  <a:lnTo>
                    <a:pt x="28" y="6"/>
                  </a:lnTo>
                  <a:lnTo>
                    <a:pt x="14" y="8"/>
                  </a:lnTo>
                  <a:lnTo>
                    <a:pt x="0" y="10"/>
                  </a:lnTo>
                  <a:close/>
                </a:path>
              </a:pathLst>
            </a:custGeom>
            <a:solidFill>
              <a:srgbClr val="FF9600"/>
            </a:solidFill>
            <a:ln w="9525">
              <a:noFill/>
              <a:round/>
              <a:headEnd/>
              <a:tailEnd/>
            </a:ln>
          </p:spPr>
          <p:txBody>
            <a:bodyPr/>
            <a:lstStyle/>
            <a:p>
              <a:endParaRPr lang="fr-FR"/>
            </a:p>
          </p:txBody>
        </p:sp>
        <p:sp>
          <p:nvSpPr>
            <p:cNvPr id="22702" name="Freeform 326"/>
            <p:cNvSpPr>
              <a:spLocks/>
            </p:cNvSpPr>
            <p:nvPr/>
          </p:nvSpPr>
          <p:spPr bwMode="black">
            <a:xfrm flipH="1">
              <a:off x="536" y="3714"/>
              <a:ext cx="20" cy="14"/>
            </a:xfrm>
            <a:custGeom>
              <a:avLst/>
              <a:gdLst>
                <a:gd name="T0" fmla="*/ 11 w 35"/>
                <a:gd name="T1" fmla="*/ 2 h 26"/>
                <a:gd name="T2" fmla="*/ 11 w 35"/>
                <a:gd name="T3" fmla="*/ 2 h 26"/>
                <a:gd name="T4" fmla="*/ 10 w 35"/>
                <a:gd name="T5" fmla="*/ 1 h 26"/>
                <a:gd name="T6" fmla="*/ 9 w 35"/>
                <a:gd name="T7" fmla="*/ 1 h 26"/>
                <a:gd name="T8" fmla="*/ 6 w 35"/>
                <a:gd name="T9" fmla="*/ 0 h 26"/>
                <a:gd name="T10" fmla="*/ 5 w 35"/>
                <a:gd name="T11" fmla="*/ 1 h 26"/>
                <a:gd name="T12" fmla="*/ 3 w 35"/>
                <a:gd name="T13" fmla="*/ 1 h 26"/>
                <a:gd name="T14" fmla="*/ 3 w 35"/>
                <a:gd name="T15" fmla="*/ 1 h 26"/>
                <a:gd name="T16" fmla="*/ 2 w 35"/>
                <a:gd name="T17" fmla="*/ 3 h 26"/>
                <a:gd name="T18" fmla="*/ 1 w 35"/>
                <a:gd name="T19" fmla="*/ 4 h 26"/>
                <a:gd name="T20" fmla="*/ 0 w 35"/>
                <a:gd name="T21" fmla="*/ 8 h 26"/>
                <a:gd name="T22" fmla="*/ 0 w 35"/>
                <a:gd name="T23" fmla="*/ 8 h 26"/>
                <a:gd name="T24" fmla="*/ 1 w 35"/>
                <a:gd name="T25" fmla="*/ 6 h 26"/>
                <a:gd name="T26" fmla="*/ 3 w 35"/>
                <a:gd name="T27" fmla="*/ 4 h 26"/>
                <a:gd name="T28" fmla="*/ 5 w 35"/>
                <a:gd name="T29" fmla="*/ 3 h 26"/>
                <a:gd name="T30" fmla="*/ 6 w 35"/>
                <a:gd name="T31" fmla="*/ 2 h 26"/>
                <a:gd name="T32" fmla="*/ 9 w 35"/>
                <a:gd name="T33" fmla="*/ 2 h 26"/>
                <a:gd name="T34" fmla="*/ 11 w 35"/>
                <a:gd name="T35" fmla="*/ 2 h 26"/>
                <a:gd name="T36" fmla="*/ 11 w 35"/>
                <a:gd name="T37" fmla="*/ 2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26"/>
                <a:gd name="T59" fmla="*/ 35 w 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26">
                  <a:moveTo>
                    <a:pt x="35" y="6"/>
                  </a:moveTo>
                  <a:lnTo>
                    <a:pt x="35" y="6"/>
                  </a:lnTo>
                  <a:lnTo>
                    <a:pt x="31" y="3"/>
                  </a:lnTo>
                  <a:lnTo>
                    <a:pt x="26" y="2"/>
                  </a:lnTo>
                  <a:lnTo>
                    <a:pt x="20" y="0"/>
                  </a:lnTo>
                  <a:lnTo>
                    <a:pt x="15" y="2"/>
                  </a:lnTo>
                  <a:lnTo>
                    <a:pt x="11" y="3"/>
                  </a:lnTo>
                  <a:lnTo>
                    <a:pt x="8" y="4"/>
                  </a:lnTo>
                  <a:lnTo>
                    <a:pt x="7" y="9"/>
                  </a:lnTo>
                  <a:lnTo>
                    <a:pt x="4" y="13"/>
                  </a:lnTo>
                  <a:lnTo>
                    <a:pt x="0" y="26"/>
                  </a:lnTo>
                  <a:lnTo>
                    <a:pt x="3" y="22"/>
                  </a:lnTo>
                  <a:lnTo>
                    <a:pt x="10" y="14"/>
                  </a:lnTo>
                  <a:lnTo>
                    <a:pt x="14" y="10"/>
                  </a:lnTo>
                  <a:lnTo>
                    <a:pt x="20" y="7"/>
                  </a:lnTo>
                  <a:lnTo>
                    <a:pt x="27" y="6"/>
                  </a:lnTo>
                  <a:lnTo>
                    <a:pt x="35" y="6"/>
                  </a:lnTo>
                  <a:close/>
                </a:path>
              </a:pathLst>
            </a:custGeom>
            <a:solidFill>
              <a:srgbClr val="FFA600"/>
            </a:solidFill>
            <a:ln w="9525">
              <a:noFill/>
              <a:round/>
              <a:headEnd/>
              <a:tailEnd/>
            </a:ln>
          </p:spPr>
          <p:txBody>
            <a:bodyPr/>
            <a:lstStyle/>
            <a:p>
              <a:endParaRPr lang="fr-FR"/>
            </a:p>
          </p:txBody>
        </p:sp>
        <p:sp>
          <p:nvSpPr>
            <p:cNvPr id="22703" name="Freeform 327"/>
            <p:cNvSpPr>
              <a:spLocks/>
            </p:cNvSpPr>
            <p:nvPr/>
          </p:nvSpPr>
          <p:spPr bwMode="black">
            <a:xfrm flipH="1">
              <a:off x="525" y="3557"/>
              <a:ext cx="44" cy="22"/>
            </a:xfrm>
            <a:custGeom>
              <a:avLst/>
              <a:gdLst>
                <a:gd name="T0" fmla="*/ 0 w 74"/>
                <a:gd name="T1" fmla="*/ 14 h 35"/>
                <a:gd name="T2" fmla="*/ 0 w 74"/>
                <a:gd name="T3" fmla="*/ 14 h 35"/>
                <a:gd name="T4" fmla="*/ 1 w 74"/>
                <a:gd name="T5" fmla="*/ 9 h 35"/>
                <a:gd name="T6" fmla="*/ 4 w 74"/>
                <a:gd name="T7" fmla="*/ 5 h 35"/>
                <a:gd name="T8" fmla="*/ 5 w 74"/>
                <a:gd name="T9" fmla="*/ 4 h 35"/>
                <a:gd name="T10" fmla="*/ 7 w 74"/>
                <a:gd name="T11" fmla="*/ 2 h 35"/>
                <a:gd name="T12" fmla="*/ 8 w 74"/>
                <a:gd name="T13" fmla="*/ 1 h 35"/>
                <a:gd name="T14" fmla="*/ 11 w 74"/>
                <a:gd name="T15" fmla="*/ 0 h 35"/>
                <a:gd name="T16" fmla="*/ 12 w 74"/>
                <a:gd name="T17" fmla="*/ 0 h 35"/>
                <a:gd name="T18" fmla="*/ 15 w 74"/>
                <a:gd name="T19" fmla="*/ 1 h 35"/>
                <a:gd name="T20" fmla="*/ 18 w 74"/>
                <a:gd name="T21" fmla="*/ 2 h 35"/>
                <a:gd name="T22" fmla="*/ 20 w 74"/>
                <a:gd name="T23" fmla="*/ 5 h 35"/>
                <a:gd name="T24" fmla="*/ 23 w 74"/>
                <a:gd name="T25" fmla="*/ 8 h 35"/>
                <a:gd name="T26" fmla="*/ 26 w 74"/>
                <a:gd name="T27" fmla="*/ 14 h 35"/>
                <a:gd name="T28" fmla="*/ 26 w 74"/>
                <a:gd name="T29" fmla="*/ 14 h 35"/>
                <a:gd name="T30" fmla="*/ 24 w 74"/>
                <a:gd name="T31" fmla="*/ 11 h 35"/>
                <a:gd name="T32" fmla="*/ 21 w 74"/>
                <a:gd name="T33" fmla="*/ 8 h 35"/>
                <a:gd name="T34" fmla="*/ 18 w 74"/>
                <a:gd name="T35" fmla="*/ 5 h 35"/>
                <a:gd name="T36" fmla="*/ 15 w 74"/>
                <a:gd name="T37" fmla="*/ 4 h 35"/>
                <a:gd name="T38" fmla="*/ 14 w 74"/>
                <a:gd name="T39" fmla="*/ 3 h 35"/>
                <a:gd name="T40" fmla="*/ 11 w 74"/>
                <a:gd name="T41" fmla="*/ 3 h 35"/>
                <a:gd name="T42" fmla="*/ 9 w 74"/>
                <a:gd name="T43" fmla="*/ 4 h 35"/>
                <a:gd name="T44" fmla="*/ 7 w 74"/>
                <a:gd name="T45" fmla="*/ 5 h 35"/>
                <a:gd name="T46" fmla="*/ 4 w 74"/>
                <a:gd name="T47" fmla="*/ 7 h 35"/>
                <a:gd name="T48" fmla="*/ 2 w 74"/>
                <a:gd name="T49" fmla="*/ 10 h 35"/>
                <a:gd name="T50" fmla="*/ 0 w 74"/>
                <a:gd name="T51" fmla="*/ 14 h 35"/>
                <a:gd name="T52" fmla="*/ 0 w 74"/>
                <a:gd name="T53" fmla="*/ 1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
                <a:gd name="T82" fmla="*/ 0 h 35"/>
                <a:gd name="T83" fmla="*/ 74 w 74"/>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 h="35">
                  <a:moveTo>
                    <a:pt x="0" y="35"/>
                  </a:moveTo>
                  <a:lnTo>
                    <a:pt x="0" y="35"/>
                  </a:lnTo>
                  <a:lnTo>
                    <a:pt x="4" y="24"/>
                  </a:lnTo>
                  <a:lnTo>
                    <a:pt x="11" y="13"/>
                  </a:lnTo>
                  <a:lnTo>
                    <a:pt x="15" y="9"/>
                  </a:lnTo>
                  <a:lnTo>
                    <a:pt x="19" y="5"/>
                  </a:lnTo>
                  <a:lnTo>
                    <a:pt x="24" y="1"/>
                  </a:lnTo>
                  <a:lnTo>
                    <a:pt x="30" y="0"/>
                  </a:lnTo>
                  <a:lnTo>
                    <a:pt x="35" y="0"/>
                  </a:lnTo>
                  <a:lnTo>
                    <a:pt x="42" y="1"/>
                  </a:lnTo>
                  <a:lnTo>
                    <a:pt x="50" y="5"/>
                  </a:lnTo>
                  <a:lnTo>
                    <a:pt x="56" y="12"/>
                  </a:lnTo>
                  <a:lnTo>
                    <a:pt x="64" y="21"/>
                  </a:lnTo>
                  <a:lnTo>
                    <a:pt x="74" y="35"/>
                  </a:lnTo>
                  <a:lnTo>
                    <a:pt x="67" y="27"/>
                  </a:lnTo>
                  <a:lnTo>
                    <a:pt x="59" y="19"/>
                  </a:lnTo>
                  <a:lnTo>
                    <a:pt x="50" y="12"/>
                  </a:lnTo>
                  <a:lnTo>
                    <a:pt x="44" y="9"/>
                  </a:lnTo>
                  <a:lnTo>
                    <a:pt x="38" y="8"/>
                  </a:lnTo>
                  <a:lnTo>
                    <a:pt x="32" y="8"/>
                  </a:lnTo>
                  <a:lnTo>
                    <a:pt x="25" y="9"/>
                  </a:lnTo>
                  <a:lnTo>
                    <a:pt x="19" y="12"/>
                  </a:lnTo>
                  <a:lnTo>
                    <a:pt x="12" y="17"/>
                  </a:lnTo>
                  <a:lnTo>
                    <a:pt x="5" y="25"/>
                  </a:lnTo>
                  <a:lnTo>
                    <a:pt x="0" y="35"/>
                  </a:lnTo>
                  <a:close/>
                </a:path>
              </a:pathLst>
            </a:custGeom>
            <a:solidFill>
              <a:srgbClr val="FF7F00"/>
            </a:solidFill>
            <a:ln w="9525">
              <a:noFill/>
              <a:round/>
              <a:headEnd/>
              <a:tailEnd/>
            </a:ln>
          </p:spPr>
          <p:txBody>
            <a:bodyPr/>
            <a:lstStyle/>
            <a:p>
              <a:endParaRPr lang="fr-FR"/>
            </a:p>
          </p:txBody>
        </p:sp>
        <p:sp>
          <p:nvSpPr>
            <p:cNvPr id="22704" name="Freeform 328"/>
            <p:cNvSpPr>
              <a:spLocks/>
            </p:cNvSpPr>
            <p:nvPr/>
          </p:nvSpPr>
          <p:spPr bwMode="black">
            <a:xfrm flipH="1">
              <a:off x="401" y="3577"/>
              <a:ext cx="65" cy="20"/>
            </a:xfrm>
            <a:custGeom>
              <a:avLst/>
              <a:gdLst>
                <a:gd name="T0" fmla="*/ 0 w 109"/>
                <a:gd name="T1" fmla="*/ 8 h 35"/>
                <a:gd name="T2" fmla="*/ 0 w 109"/>
                <a:gd name="T3" fmla="*/ 8 h 35"/>
                <a:gd name="T4" fmla="*/ 4 w 109"/>
                <a:gd name="T5" fmla="*/ 5 h 35"/>
                <a:gd name="T6" fmla="*/ 9 w 109"/>
                <a:gd name="T7" fmla="*/ 3 h 35"/>
                <a:gd name="T8" fmla="*/ 14 w 109"/>
                <a:gd name="T9" fmla="*/ 1 h 35"/>
                <a:gd name="T10" fmla="*/ 18 w 109"/>
                <a:gd name="T11" fmla="*/ 1 h 35"/>
                <a:gd name="T12" fmla="*/ 21 w 109"/>
                <a:gd name="T13" fmla="*/ 0 h 35"/>
                <a:gd name="T14" fmla="*/ 24 w 109"/>
                <a:gd name="T15" fmla="*/ 0 h 35"/>
                <a:gd name="T16" fmla="*/ 27 w 109"/>
                <a:gd name="T17" fmla="*/ 1 h 35"/>
                <a:gd name="T18" fmla="*/ 30 w 109"/>
                <a:gd name="T19" fmla="*/ 2 h 35"/>
                <a:gd name="T20" fmla="*/ 33 w 109"/>
                <a:gd name="T21" fmla="*/ 4 h 35"/>
                <a:gd name="T22" fmla="*/ 36 w 109"/>
                <a:gd name="T23" fmla="*/ 7 h 35"/>
                <a:gd name="T24" fmla="*/ 39 w 109"/>
                <a:gd name="T25" fmla="*/ 11 h 35"/>
                <a:gd name="T26" fmla="*/ 35 w 109"/>
                <a:gd name="T27" fmla="*/ 11 h 35"/>
                <a:gd name="T28" fmla="*/ 35 w 109"/>
                <a:gd name="T29" fmla="*/ 11 h 35"/>
                <a:gd name="T30" fmla="*/ 33 w 109"/>
                <a:gd name="T31" fmla="*/ 9 h 35"/>
                <a:gd name="T32" fmla="*/ 30 w 109"/>
                <a:gd name="T33" fmla="*/ 6 h 35"/>
                <a:gd name="T34" fmla="*/ 26 w 109"/>
                <a:gd name="T35" fmla="*/ 4 h 35"/>
                <a:gd name="T36" fmla="*/ 24 w 109"/>
                <a:gd name="T37" fmla="*/ 3 h 35"/>
                <a:gd name="T38" fmla="*/ 21 w 109"/>
                <a:gd name="T39" fmla="*/ 3 h 35"/>
                <a:gd name="T40" fmla="*/ 18 w 109"/>
                <a:gd name="T41" fmla="*/ 2 h 35"/>
                <a:gd name="T42" fmla="*/ 15 w 109"/>
                <a:gd name="T43" fmla="*/ 2 h 35"/>
                <a:gd name="T44" fmla="*/ 11 w 109"/>
                <a:gd name="T45" fmla="*/ 3 h 35"/>
                <a:gd name="T46" fmla="*/ 8 w 109"/>
                <a:gd name="T47" fmla="*/ 4 h 35"/>
                <a:gd name="T48" fmla="*/ 4 w 109"/>
                <a:gd name="T49" fmla="*/ 6 h 35"/>
                <a:gd name="T50" fmla="*/ 0 w 109"/>
                <a:gd name="T51" fmla="*/ 8 h 35"/>
                <a:gd name="T52" fmla="*/ 0 w 109"/>
                <a:gd name="T53" fmla="*/ 8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35"/>
                <a:gd name="T83" fmla="*/ 109 w 109"/>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35">
                  <a:moveTo>
                    <a:pt x="0" y="24"/>
                  </a:moveTo>
                  <a:lnTo>
                    <a:pt x="0" y="24"/>
                  </a:lnTo>
                  <a:lnTo>
                    <a:pt x="12" y="16"/>
                  </a:lnTo>
                  <a:lnTo>
                    <a:pt x="25" y="9"/>
                  </a:lnTo>
                  <a:lnTo>
                    <a:pt x="40" y="2"/>
                  </a:lnTo>
                  <a:lnTo>
                    <a:pt x="50" y="1"/>
                  </a:lnTo>
                  <a:lnTo>
                    <a:pt x="58" y="0"/>
                  </a:lnTo>
                  <a:lnTo>
                    <a:pt x="67" y="0"/>
                  </a:lnTo>
                  <a:lnTo>
                    <a:pt x="76" y="2"/>
                  </a:lnTo>
                  <a:lnTo>
                    <a:pt x="84" y="6"/>
                  </a:lnTo>
                  <a:lnTo>
                    <a:pt x="94" y="13"/>
                  </a:lnTo>
                  <a:lnTo>
                    <a:pt x="102" y="22"/>
                  </a:lnTo>
                  <a:lnTo>
                    <a:pt x="109" y="35"/>
                  </a:lnTo>
                  <a:lnTo>
                    <a:pt x="99" y="35"/>
                  </a:lnTo>
                  <a:lnTo>
                    <a:pt x="92" y="26"/>
                  </a:lnTo>
                  <a:lnTo>
                    <a:pt x="84" y="20"/>
                  </a:lnTo>
                  <a:lnTo>
                    <a:pt x="74" y="12"/>
                  </a:lnTo>
                  <a:lnTo>
                    <a:pt x="67" y="9"/>
                  </a:lnTo>
                  <a:lnTo>
                    <a:pt x="59" y="8"/>
                  </a:lnTo>
                  <a:lnTo>
                    <a:pt x="51" y="6"/>
                  </a:lnTo>
                  <a:lnTo>
                    <a:pt x="42" y="6"/>
                  </a:lnTo>
                  <a:lnTo>
                    <a:pt x="32" y="9"/>
                  </a:lnTo>
                  <a:lnTo>
                    <a:pt x="23" y="12"/>
                  </a:lnTo>
                  <a:lnTo>
                    <a:pt x="12" y="17"/>
                  </a:lnTo>
                  <a:lnTo>
                    <a:pt x="0" y="24"/>
                  </a:lnTo>
                  <a:close/>
                </a:path>
              </a:pathLst>
            </a:custGeom>
            <a:solidFill>
              <a:srgbClr val="FF7F00"/>
            </a:solidFill>
            <a:ln w="9525">
              <a:noFill/>
              <a:round/>
              <a:headEnd/>
              <a:tailEnd/>
            </a:ln>
          </p:spPr>
          <p:txBody>
            <a:bodyPr/>
            <a:lstStyle/>
            <a:p>
              <a:endParaRPr lang="fr-FR"/>
            </a:p>
          </p:txBody>
        </p:sp>
        <p:sp>
          <p:nvSpPr>
            <p:cNvPr id="22705" name="Freeform 329"/>
            <p:cNvSpPr>
              <a:spLocks/>
            </p:cNvSpPr>
            <p:nvPr/>
          </p:nvSpPr>
          <p:spPr bwMode="black">
            <a:xfrm flipH="1">
              <a:off x="262" y="3716"/>
              <a:ext cx="182" cy="190"/>
            </a:xfrm>
            <a:custGeom>
              <a:avLst/>
              <a:gdLst>
                <a:gd name="T0" fmla="*/ 55 w 303"/>
                <a:gd name="T1" fmla="*/ 8 h 315"/>
                <a:gd name="T2" fmla="*/ 62 w 303"/>
                <a:gd name="T3" fmla="*/ 0 h 315"/>
                <a:gd name="T4" fmla="*/ 67 w 303"/>
                <a:gd name="T5" fmla="*/ 10 h 315"/>
                <a:gd name="T6" fmla="*/ 76 w 303"/>
                <a:gd name="T7" fmla="*/ 4 h 315"/>
                <a:gd name="T8" fmla="*/ 78 w 303"/>
                <a:gd name="T9" fmla="*/ 16 h 315"/>
                <a:gd name="T10" fmla="*/ 89 w 303"/>
                <a:gd name="T11" fmla="*/ 12 h 315"/>
                <a:gd name="T12" fmla="*/ 88 w 303"/>
                <a:gd name="T13" fmla="*/ 24 h 315"/>
                <a:gd name="T14" fmla="*/ 100 w 303"/>
                <a:gd name="T15" fmla="*/ 24 h 315"/>
                <a:gd name="T16" fmla="*/ 96 w 303"/>
                <a:gd name="T17" fmla="*/ 35 h 315"/>
                <a:gd name="T18" fmla="*/ 106 w 303"/>
                <a:gd name="T19" fmla="*/ 37 h 315"/>
                <a:gd name="T20" fmla="*/ 99 w 303"/>
                <a:gd name="T21" fmla="*/ 47 h 315"/>
                <a:gd name="T22" fmla="*/ 109 w 303"/>
                <a:gd name="T23" fmla="*/ 53 h 315"/>
                <a:gd name="T24" fmla="*/ 100 w 303"/>
                <a:gd name="T25" fmla="*/ 60 h 315"/>
                <a:gd name="T26" fmla="*/ 108 w 303"/>
                <a:gd name="T27" fmla="*/ 69 h 315"/>
                <a:gd name="T28" fmla="*/ 98 w 303"/>
                <a:gd name="T29" fmla="*/ 73 h 315"/>
                <a:gd name="T30" fmla="*/ 103 w 303"/>
                <a:gd name="T31" fmla="*/ 83 h 315"/>
                <a:gd name="T32" fmla="*/ 92 w 303"/>
                <a:gd name="T33" fmla="*/ 85 h 315"/>
                <a:gd name="T34" fmla="*/ 95 w 303"/>
                <a:gd name="T35" fmla="*/ 96 h 315"/>
                <a:gd name="T36" fmla="*/ 83 w 303"/>
                <a:gd name="T37" fmla="*/ 94 h 315"/>
                <a:gd name="T38" fmla="*/ 83 w 303"/>
                <a:gd name="T39" fmla="*/ 106 h 315"/>
                <a:gd name="T40" fmla="*/ 73 w 303"/>
                <a:gd name="T41" fmla="*/ 101 h 315"/>
                <a:gd name="T42" fmla="*/ 70 w 303"/>
                <a:gd name="T43" fmla="*/ 112 h 315"/>
                <a:gd name="T44" fmla="*/ 61 w 303"/>
                <a:gd name="T45" fmla="*/ 104 h 315"/>
                <a:gd name="T46" fmla="*/ 55 w 303"/>
                <a:gd name="T47" fmla="*/ 115 h 315"/>
                <a:gd name="T48" fmla="*/ 48 w 303"/>
                <a:gd name="T49" fmla="*/ 104 h 315"/>
                <a:gd name="T50" fmla="*/ 40 w 303"/>
                <a:gd name="T51" fmla="*/ 112 h 315"/>
                <a:gd name="T52" fmla="*/ 37 w 303"/>
                <a:gd name="T53" fmla="*/ 101 h 315"/>
                <a:gd name="T54" fmla="*/ 26 w 303"/>
                <a:gd name="T55" fmla="*/ 106 h 315"/>
                <a:gd name="T56" fmla="*/ 26 w 303"/>
                <a:gd name="T57" fmla="*/ 94 h 315"/>
                <a:gd name="T58" fmla="*/ 15 w 303"/>
                <a:gd name="T59" fmla="*/ 96 h 315"/>
                <a:gd name="T60" fmla="*/ 17 w 303"/>
                <a:gd name="T61" fmla="*/ 85 h 315"/>
                <a:gd name="T62" fmla="*/ 7 w 303"/>
                <a:gd name="T63" fmla="*/ 83 h 315"/>
                <a:gd name="T64" fmla="*/ 11 w 303"/>
                <a:gd name="T65" fmla="*/ 73 h 315"/>
                <a:gd name="T66" fmla="*/ 1 w 303"/>
                <a:gd name="T67" fmla="*/ 69 h 315"/>
                <a:gd name="T68" fmla="*/ 10 w 303"/>
                <a:gd name="T69" fmla="*/ 60 h 315"/>
                <a:gd name="T70" fmla="*/ 0 w 303"/>
                <a:gd name="T71" fmla="*/ 53 h 315"/>
                <a:gd name="T72" fmla="*/ 10 w 303"/>
                <a:gd name="T73" fmla="*/ 47 h 315"/>
                <a:gd name="T74" fmla="*/ 4 w 303"/>
                <a:gd name="T75" fmla="*/ 37 h 315"/>
                <a:gd name="T76" fmla="*/ 14 w 303"/>
                <a:gd name="T77" fmla="*/ 35 h 315"/>
                <a:gd name="T78" fmla="*/ 10 w 303"/>
                <a:gd name="T79" fmla="*/ 24 h 315"/>
                <a:gd name="T80" fmla="*/ 21 w 303"/>
                <a:gd name="T81" fmla="*/ 24 h 315"/>
                <a:gd name="T82" fmla="*/ 20 w 303"/>
                <a:gd name="T83" fmla="*/ 12 h 315"/>
                <a:gd name="T84" fmla="*/ 31 w 303"/>
                <a:gd name="T85" fmla="*/ 16 h 315"/>
                <a:gd name="T86" fmla="*/ 33 w 303"/>
                <a:gd name="T87" fmla="*/ 4 h 315"/>
                <a:gd name="T88" fmla="*/ 43 w 303"/>
                <a:gd name="T89" fmla="*/ 10 h 315"/>
                <a:gd name="T90" fmla="*/ 47 w 303"/>
                <a:gd name="T91" fmla="*/ 0 h 315"/>
                <a:gd name="T92" fmla="*/ 55 w 303"/>
                <a:gd name="T93" fmla="*/ 8 h 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3"/>
                <a:gd name="T142" fmla="*/ 0 h 315"/>
                <a:gd name="T143" fmla="*/ 303 w 303"/>
                <a:gd name="T144" fmla="*/ 315 h 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3" h="315">
                  <a:moveTo>
                    <a:pt x="152" y="24"/>
                  </a:moveTo>
                  <a:lnTo>
                    <a:pt x="173" y="0"/>
                  </a:lnTo>
                  <a:lnTo>
                    <a:pt x="187" y="29"/>
                  </a:lnTo>
                  <a:lnTo>
                    <a:pt x="212" y="11"/>
                  </a:lnTo>
                  <a:lnTo>
                    <a:pt x="217" y="44"/>
                  </a:lnTo>
                  <a:lnTo>
                    <a:pt x="248" y="33"/>
                  </a:lnTo>
                  <a:lnTo>
                    <a:pt x="244" y="67"/>
                  </a:lnTo>
                  <a:lnTo>
                    <a:pt x="276" y="65"/>
                  </a:lnTo>
                  <a:lnTo>
                    <a:pt x="264" y="96"/>
                  </a:lnTo>
                  <a:lnTo>
                    <a:pt x="295" y="103"/>
                  </a:lnTo>
                  <a:lnTo>
                    <a:pt x="275" y="130"/>
                  </a:lnTo>
                  <a:lnTo>
                    <a:pt x="303" y="146"/>
                  </a:lnTo>
                  <a:lnTo>
                    <a:pt x="278" y="166"/>
                  </a:lnTo>
                  <a:lnTo>
                    <a:pt x="300" y="189"/>
                  </a:lnTo>
                  <a:lnTo>
                    <a:pt x="271" y="201"/>
                  </a:lnTo>
                  <a:lnTo>
                    <a:pt x="287" y="229"/>
                  </a:lnTo>
                  <a:lnTo>
                    <a:pt x="255" y="233"/>
                  </a:lnTo>
                  <a:lnTo>
                    <a:pt x="263" y="264"/>
                  </a:lnTo>
                  <a:lnTo>
                    <a:pt x="232" y="258"/>
                  </a:lnTo>
                  <a:lnTo>
                    <a:pt x="231" y="292"/>
                  </a:lnTo>
                  <a:lnTo>
                    <a:pt x="203" y="277"/>
                  </a:lnTo>
                  <a:lnTo>
                    <a:pt x="193" y="309"/>
                  </a:lnTo>
                  <a:lnTo>
                    <a:pt x="169" y="287"/>
                  </a:lnTo>
                  <a:lnTo>
                    <a:pt x="152" y="315"/>
                  </a:lnTo>
                  <a:lnTo>
                    <a:pt x="134" y="287"/>
                  </a:lnTo>
                  <a:lnTo>
                    <a:pt x="111" y="309"/>
                  </a:lnTo>
                  <a:lnTo>
                    <a:pt x="102" y="277"/>
                  </a:lnTo>
                  <a:lnTo>
                    <a:pt x="74" y="292"/>
                  </a:lnTo>
                  <a:lnTo>
                    <a:pt x="73" y="258"/>
                  </a:lnTo>
                  <a:lnTo>
                    <a:pt x="42" y="264"/>
                  </a:lnTo>
                  <a:lnTo>
                    <a:pt x="48" y="233"/>
                  </a:lnTo>
                  <a:lnTo>
                    <a:pt x="18" y="229"/>
                  </a:lnTo>
                  <a:lnTo>
                    <a:pt x="32" y="201"/>
                  </a:lnTo>
                  <a:lnTo>
                    <a:pt x="4" y="189"/>
                  </a:lnTo>
                  <a:lnTo>
                    <a:pt x="26" y="166"/>
                  </a:lnTo>
                  <a:lnTo>
                    <a:pt x="0" y="146"/>
                  </a:lnTo>
                  <a:lnTo>
                    <a:pt x="28" y="130"/>
                  </a:lnTo>
                  <a:lnTo>
                    <a:pt x="10" y="103"/>
                  </a:lnTo>
                  <a:lnTo>
                    <a:pt x="40" y="96"/>
                  </a:lnTo>
                  <a:lnTo>
                    <a:pt x="28" y="65"/>
                  </a:lnTo>
                  <a:lnTo>
                    <a:pt x="59" y="67"/>
                  </a:lnTo>
                  <a:lnTo>
                    <a:pt x="56" y="33"/>
                  </a:lnTo>
                  <a:lnTo>
                    <a:pt x="86" y="44"/>
                  </a:lnTo>
                  <a:lnTo>
                    <a:pt x="91" y="11"/>
                  </a:lnTo>
                  <a:lnTo>
                    <a:pt x="118" y="29"/>
                  </a:lnTo>
                  <a:lnTo>
                    <a:pt x="132" y="0"/>
                  </a:lnTo>
                  <a:lnTo>
                    <a:pt x="152" y="24"/>
                  </a:lnTo>
                  <a:close/>
                </a:path>
              </a:pathLst>
            </a:custGeom>
            <a:solidFill>
              <a:srgbClr val="1D7EB7"/>
            </a:solidFill>
            <a:ln w="9525">
              <a:noFill/>
              <a:round/>
              <a:headEnd/>
              <a:tailEnd/>
            </a:ln>
          </p:spPr>
          <p:txBody>
            <a:bodyPr/>
            <a:lstStyle/>
            <a:p>
              <a:endParaRPr lang="fr-FR"/>
            </a:p>
          </p:txBody>
        </p:sp>
        <p:sp>
          <p:nvSpPr>
            <p:cNvPr id="22706" name="Freeform 330"/>
            <p:cNvSpPr>
              <a:spLocks/>
            </p:cNvSpPr>
            <p:nvPr/>
          </p:nvSpPr>
          <p:spPr bwMode="auto">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5B9FC9"/>
            </a:solidFill>
            <a:ln w="9525">
              <a:noFill/>
              <a:round/>
              <a:headEnd/>
              <a:tailEnd/>
            </a:ln>
          </p:spPr>
          <p:txBody>
            <a:bodyPr/>
            <a:lstStyle/>
            <a:p>
              <a:endParaRPr lang="fr-FR"/>
            </a:p>
          </p:txBody>
        </p:sp>
        <p:sp>
          <p:nvSpPr>
            <p:cNvPr id="22707" name="Freeform 331"/>
            <p:cNvSpPr>
              <a:spLocks noEditPoints="1"/>
            </p:cNvSpPr>
            <p:nvPr/>
          </p:nvSpPr>
          <p:spPr bwMode="white">
            <a:xfrm flipH="1">
              <a:off x="301" y="3753"/>
              <a:ext cx="110" cy="114"/>
            </a:xfrm>
            <a:custGeom>
              <a:avLst/>
              <a:gdLst>
                <a:gd name="T0" fmla="*/ 0 w 183"/>
                <a:gd name="T1" fmla="*/ 34 h 192"/>
                <a:gd name="T2" fmla="*/ 1 w 183"/>
                <a:gd name="T3" fmla="*/ 40 h 192"/>
                <a:gd name="T4" fmla="*/ 2 w 183"/>
                <a:gd name="T5" fmla="*/ 47 h 192"/>
                <a:gd name="T6" fmla="*/ 5 w 183"/>
                <a:gd name="T7" fmla="*/ 53 h 192"/>
                <a:gd name="T8" fmla="*/ 10 w 183"/>
                <a:gd name="T9" fmla="*/ 58 h 192"/>
                <a:gd name="T10" fmla="*/ 14 w 183"/>
                <a:gd name="T11" fmla="*/ 62 h 192"/>
                <a:gd name="T12" fmla="*/ 20 w 183"/>
                <a:gd name="T13" fmla="*/ 65 h 192"/>
                <a:gd name="T14" fmla="*/ 26 w 183"/>
                <a:gd name="T15" fmla="*/ 67 h 192"/>
                <a:gd name="T16" fmla="*/ 33 w 183"/>
                <a:gd name="T17" fmla="*/ 68 h 192"/>
                <a:gd name="T18" fmla="*/ 36 w 183"/>
                <a:gd name="T19" fmla="*/ 68 h 192"/>
                <a:gd name="T20" fmla="*/ 43 w 183"/>
                <a:gd name="T21" fmla="*/ 66 h 192"/>
                <a:gd name="T22" fmla="*/ 49 w 183"/>
                <a:gd name="T23" fmla="*/ 64 h 192"/>
                <a:gd name="T24" fmla="*/ 54 w 183"/>
                <a:gd name="T25" fmla="*/ 60 h 192"/>
                <a:gd name="T26" fmla="*/ 58 w 183"/>
                <a:gd name="T27" fmla="*/ 55 h 192"/>
                <a:gd name="T28" fmla="*/ 63 w 183"/>
                <a:gd name="T29" fmla="*/ 50 h 192"/>
                <a:gd name="T30" fmla="*/ 65 w 183"/>
                <a:gd name="T31" fmla="*/ 44 h 192"/>
                <a:gd name="T32" fmla="*/ 66 w 183"/>
                <a:gd name="T33" fmla="*/ 37 h 192"/>
                <a:gd name="T34" fmla="*/ 66 w 183"/>
                <a:gd name="T35" fmla="*/ 34 h 192"/>
                <a:gd name="T36" fmla="*/ 66 w 183"/>
                <a:gd name="T37" fmla="*/ 27 h 192"/>
                <a:gd name="T38" fmla="*/ 64 w 183"/>
                <a:gd name="T39" fmla="*/ 21 h 192"/>
                <a:gd name="T40" fmla="*/ 60 w 183"/>
                <a:gd name="T41" fmla="*/ 15 h 192"/>
                <a:gd name="T42" fmla="*/ 57 w 183"/>
                <a:gd name="T43" fmla="*/ 10 h 192"/>
                <a:gd name="T44" fmla="*/ 52 w 183"/>
                <a:gd name="T45" fmla="*/ 6 h 192"/>
                <a:gd name="T46" fmla="*/ 46 w 183"/>
                <a:gd name="T47" fmla="*/ 3 h 192"/>
                <a:gd name="T48" fmla="*/ 40 w 183"/>
                <a:gd name="T49" fmla="*/ 1 h 192"/>
                <a:gd name="T50" fmla="*/ 33 w 183"/>
                <a:gd name="T51" fmla="*/ 0 h 192"/>
                <a:gd name="T52" fmla="*/ 29 w 183"/>
                <a:gd name="T53" fmla="*/ 0 h 192"/>
                <a:gd name="T54" fmla="*/ 23 w 183"/>
                <a:gd name="T55" fmla="*/ 1 h 192"/>
                <a:gd name="T56" fmla="*/ 17 w 183"/>
                <a:gd name="T57" fmla="*/ 4 h 192"/>
                <a:gd name="T58" fmla="*/ 12 w 183"/>
                <a:gd name="T59" fmla="*/ 8 h 192"/>
                <a:gd name="T60" fmla="*/ 7 w 183"/>
                <a:gd name="T61" fmla="*/ 12 h 192"/>
                <a:gd name="T62" fmla="*/ 4 w 183"/>
                <a:gd name="T63" fmla="*/ 18 h 192"/>
                <a:gd name="T64" fmla="*/ 1 w 183"/>
                <a:gd name="T65" fmla="*/ 24 h 192"/>
                <a:gd name="T66" fmla="*/ 0 w 183"/>
                <a:gd name="T67" fmla="*/ 30 h 192"/>
                <a:gd name="T68" fmla="*/ 0 w 183"/>
                <a:gd name="T69" fmla="*/ 34 h 192"/>
                <a:gd name="T70" fmla="*/ 6 w 183"/>
                <a:gd name="T71" fmla="*/ 34 h 192"/>
                <a:gd name="T72" fmla="*/ 8 w 183"/>
                <a:gd name="T73" fmla="*/ 23 h 192"/>
                <a:gd name="T74" fmla="*/ 13 w 183"/>
                <a:gd name="T75" fmla="*/ 14 h 192"/>
                <a:gd name="T76" fmla="*/ 22 w 183"/>
                <a:gd name="T77" fmla="*/ 8 h 192"/>
                <a:gd name="T78" fmla="*/ 30 w 183"/>
                <a:gd name="T79" fmla="*/ 6 h 192"/>
                <a:gd name="T80" fmla="*/ 33 w 183"/>
                <a:gd name="T81" fmla="*/ 6 h 192"/>
                <a:gd name="T82" fmla="*/ 38 w 183"/>
                <a:gd name="T83" fmla="*/ 7 h 192"/>
                <a:gd name="T84" fmla="*/ 49 w 183"/>
                <a:gd name="T85" fmla="*/ 11 h 192"/>
                <a:gd name="T86" fmla="*/ 56 w 183"/>
                <a:gd name="T87" fmla="*/ 18 h 192"/>
                <a:gd name="T88" fmla="*/ 60 w 183"/>
                <a:gd name="T89" fmla="*/ 29 h 192"/>
                <a:gd name="T90" fmla="*/ 60 w 183"/>
                <a:gd name="T91" fmla="*/ 34 h 192"/>
                <a:gd name="T92" fmla="*/ 58 w 183"/>
                <a:gd name="T93" fmla="*/ 45 h 192"/>
                <a:gd name="T94" fmla="*/ 52 w 183"/>
                <a:gd name="T95" fmla="*/ 54 h 192"/>
                <a:gd name="T96" fmla="*/ 43 w 183"/>
                <a:gd name="T97" fmla="*/ 59 h 192"/>
                <a:gd name="T98" fmla="*/ 36 w 183"/>
                <a:gd name="T99" fmla="*/ 62 h 192"/>
                <a:gd name="T100" fmla="*/ 33 w 183"/>
                <a:gd name="T101" fmla="*/ 62 h 192"/>
                <a:gd name="T102" fmla="*/ 28 w 183"/>
                <a:gd name="T103" fmla="*/ 61 h 192"/>
                <a:gd name="T104" fmla="*/ 17 w 183"/>
                <a:gd name="T105" fmla="*/ 57 h 192"/>
                <a:gd name="T106" fmla="*/ 10 w 183"/>
                <a:gd name="T107" fmla="*/ 50 h 192"/>
                <a:gd name="T108" fmla="*/ 6 w 183"/>
                <a:gd name="T109" fmla="*/ 40 h 192"/>
                <a:gd name="T110" fmla="*/ 6 w 183"/>
                <a:gd name="T111" fmla="*/ 34 h 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92"/>
                <a:gd name="T170" fmla="*/ 183 w 183"/>
                <a:gd name="T171" fmla="*/ 192 h 1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92">
                  <a:moveTo>
                    <a:pt x="0" y="97"/>
                  </a:moveTo>
                  <a:lnTo>
                    <a:pt x="0" y="97"/>
                  </a:lnTo>
                  <a:lnTo>
                    <a:pt x="0" y="106"/>
                  </a:lnTo>
                  <a:lnTo>
                    <a:pt x="1" y="115"/>
                  </a:lnTo>
                  <a:lnTo>
                    <a:pt x="4" y="125"/>
                  </a:lnTo>
                  <a:lnTo>
                    <a:pt x="6" y="133"/>
                  </a:lnTo>
                  <a:lnTo>
                    <a:pt x="11" y="142"/>
                  </a:lnTo>
                  <a:lnTo>
                    <a:pt x="15" y="150"/>
                  </a:lnTo>
                  <a:lnTo>
                    <a:pt x="20" y="157"/>
                  </a:lnTo>
                  <a:lnTo>
                    <a:pt x="27" y="164"/>
                  </a:lnTo>
                  <a:lnTo>
                    <a:pt x="33" y="170"/>
                  </a:lnTo>
                  <a:lnTo>
                    <a:pt x="40" y="176"/>
                  </a:lnTo>
                  <a:lnTo>
                    <a:pt x="48" y="180"/>
                  </a:lnTo>
                  <a:lnTo>
                    <a:pt x="56" y="184"/>
                  </a:lnTo>
                  <a:lnTo>
                    <a:pt x="64" y="188"/>
                  </a:lnTo>
                  <a:lnTo>
                    <a:pt x="74" y="190"/>
                  </a:lnTo>
                  <a:lnTo>
                    <a:pt x="82" y="192"/>
                  </a:lnTo>
                  <a:lnTo>
                    <a:pt x="91" y="192"/>
                  </a:lnTo>
                  <a:lnTo>
                    <a:pt x="100" y="192"/>
                  </a:lnTo>
                  <a:lnTo>
                    <a:pt x="110" y="190"/>
                  </a:lnTo>
                  <a:lnTo>
                    <a:pt x="119" y="188"/>
                  </a:lnTo>
                  <a:lnTo>
                    <a:pt x="127" y="184"/>
                  </a:lnTo>
                  <a:lnTo>
                    <a:pt x="135" y="180"/>
                  </a:lnTo>
                  <a:lnTo>
                    <a:pt x="143" y="176"/>
                  </a:lnTo>
                  <a:lnTo>
                    <a:pt x="150" y="170"/>
                  </a:lnTo>
                  <a:lnTo>
                    <a:pt x="157" y="164"/>
                  </a:lnTo>
                  <a:lnTo>
                    <a:pt x="162" y="157"/>
                  </a:lnTo>
                  <a:lnTo>
                    <a:pt x="167" y="150"/>
                  </a:lnTo>
                  <a:lnTo>
                    <a:pt x="173" y="142"/>
                  </a:lnTo>
                  <a:lnTo>
                    <a:pt x="177" y="133"/>
                  </a:lnTo>
                  <a:lnTo>
                    <a:pt x="179" y="125"/>
                  </a:lnTo>
                  <a:lnTo>
                    <a:pt x="182" y="115"/>
                  </a:lnTo>
                  <a:lnTo>
                    <a:pt x="183" y="106"/>
                  </a:lnTo>
                  <a:lnTo>
                    <a:pt x="183" y="97"/>
                  </a:lnTo>
                  <a:lnTo>
                    <a:pt x="183" y="86"/>
                  </a:lnTo>
                  <a:lnTo>
                    <a:pt x="182" y="76"/>
                  </a:lnTo>
                  <a:lnTo>
                    <a:pt x="179" y="67"/>
                  </a:lnTo>
                  <a:lnTo>
                    <a:pt x="177" y="59"/>
                  </a:lnTo>
                  <a:lnTo>
                    <a:pt x="173" y="50"/>
                  </a:lnTo>
                  <a:lnTo>
                    <a:pt x="167" y="43"/>
                  </a:lnTo>
                  <a:lnTo>
                    <a:pt x="162" y="35"/>
                  </a:lnTo>
                  <a:lnTo>
                    <a:pt x="157" y="28"/>
                  </a:lnTo>
                  <a:lnTo>
                    <a:pt x="150" y="22"/>
                  </a:lnTo>
                  <a:lnTo>
                    <a:pt x="143" y="16"/>
                  </a:lnTo>
                  <a:lnTo>
                    <a:pt x="135" y="12"/>
                  </a:lnTo>
                  <a:lnTo>
                    <a:pt x="127" y="8"/>
                  </a:lnTo>
                  <a:lnTo>
                    <a:pt x="119" y="4"/>
                  </a:lnTo>
                  <a:lnTo>
                    <a:pt x="110" y="1"/>
                  </a:lnTo>
                  <a:lnTo>
                    <a:pt x="100" y="0"/>
                  </a:lnTo>
                  <a:lnTo>
                    <a:pt x="91" y="0"/>
                  </a:lnTo>
                  <a:lnTo>
                    <a:pt x="82" y="0"/>
                  </a:lnTo>
                  <a:lnTo>
                    <a:pt x="74" y="1"/>
                  </a:lnTo>
                  <a:lnTo>
                    <a:pt x="64" y="4"/>
                  </a:lnTo>
                  <a:lnTo>
                    <a:pt x="56" y="8"/>
                  </a:lnTo>
                  <a:lnTo>
                    <a:pt x="48" y="12"/>
                  </a:lnTo>
                  <a:lnTo>
                    <a:pt x="40" y="16"/>
                  </a:lnTo>
                  <a:lnTo>
                    <a:pt x="33" y="22"/>
                  </a:lnTo>
                  <a:lnTo>
                    <a:pt x="27" y="28"/>
                  </a:lnTo>
                  <a:lnTo>
                    <a:pt x="20" y="35"/>
                  </a:lnTo>
                  <a:lnTo>
                    <a:pt x="15" y="43"/>
                  </a:lnTo>
                  <a:lnTo>
                    <a:pt x="11" y="50"/>
                  </a:lnTo>
                  <a:lnTo>
                    <a:pt x="6" y="59"/>
                  </a:lnTo>
                  <a:lnTo>
                    <a:pt x="4" y="67"/>
                  </a:lnTo>
                  <a:lnTo>
                    <a:pt x="1" y="76"/>
                  </a:lnTo>
                  <a:lnTo>
                    <a:pt x="0" y="86"/>
                  </a:lnTo>
                  <a:lnTo>
                    <a:pt x="0" y="97"/>
                  </a:lnTo>
                  <a:close/>
                  <a:moveTo>
                    <a:pt x="16" y="97"/>
                  </a:moveTo>
                  <a:lnTo>
                    <a:pt x="16" y="97"/>
                  </a:lnTo>
                  <a:lnTo>
                    <a:pt x="17" y="81"/>
                  </a:lnTo>
                  <a:lnTo>
                    <a:pt x="21" y="64"/>
                  </a:lnTo>
                  <a:lnTo>
                    <a:pt x="28" y="51"/>
                  </a:lnTo>
                  <a:lnTo>
                    <a:pt x="37" y="39"/>
                  </a:lnTo>
                  <a:lnTo>
                    <a:pt x="49" y="30"/>
                  </a:lnTo>
                  <a:lnTo>
                    <a:pt x="61" y="23"/>
                  </a:lnTo>
                  <a:lnTo>
                    <a:pt x="76" y="18"/>
                  </a:lnTo>
                  <a:lnTo>
                    <a:pt x="84" y="16"/>
                  </a:lnTo>
                  <a:lnTo>
                    <a:pt x="91" y="16"/>
                  </a:lnTo>
                  <a:lnTo>
                    <a:pt x="99" y="16"/>
                  </a:lnTo>
                  <a:lnTo>
                    <a:pt x="107" y="18"/>
                  </a:lnTo>
                  <a:lnTo>
                    <a:pt x="120" y="23"/>
                  </a:lnTo>
                  <a:lnTo>
                    <a:pt x="134" y="30"/>
                  </a:lnTo>
                  <a:lnTo>
                    <a:pt x="145" y="39"/>
                  </a:lnTo>
                  <a:lnTo>
                    <a:pt x="154" y="51"/>
                  </a:lnTo>
                  <a:lnTo>
                    <a:pt x="162" y="64"/>
                  </a:lnTo>
                  <a:lnTo>
                    <a:pt x="166" y="81"/>
                  </a:lnTo>
                  <a:lnTo>
                    <a:pt x="167" y="97"/>
                  </a:lnTo>
                  <a:lnTo>
                    <a:pt x="166" y="113"/>
                  </a:lnTo>
                  <a:lnTo>
                    <a:pt x="162" y="127"/>
                  </a:lnTo>
                  <a:lnTo>
                    <a:pt x="154" y="141"/>
                  </a:lnTo>
                  <a:lnTo>
                    <a:pt x="145" y="153"/>
                  </a:lnTo>
                  <a:lnTo>
                    <a:pt x="134" y="162"/>
                  </a:lnTo>
                  <a:lnTo>
                    <a:pt x="120" y="169"/>
                  </a:lnTo>
                  <a:lnTo>
                    <a:pt x="107" y="174"/>
                  </a:lnTo>
                  <a:lnTo>
                    <a:pt x="99" y="176"/>
                  </a:lnTo>
                  <a:lnTo>
                    <a:pt x="91" y="176"/>
                  </a:lnTo>
                  <a:lnTo>
                    <a:pt x="84" y="176"/>
                  </a:lnTo>
                  <a:lnTo>
                    <a:pt x="76" y="174"/>
                  </a:lnTo>
                  <a:lnTo>
                    <a:pt x="61" y="169"/>
                  </a:lnTo>
                  <a:lnTo>
                    <a:pt x="49" y="162"/>
                  </a:lnTo>
                  <a:lnTo>
                    <a:pt x="37" y="153"/>
                  </a:lnTo>
                  <a:lnTo>
                    <a:pt x="28" y="141"/>
                  </a:lnTo>
                  <a:lnTo>
                    <a:pt x="21" y="127"/>
                  </a:lnTo>
                  <a:lnTo>
                    <a:pt x="17" y="113"/>
                  </a:lnTo>
                  <a:lnTo>
                    <a:pt x="16" y="97"/>
                  </a:lnTo>
                  <a:close/>
                </a:path>
              </a:pathLst>
            </a:custGeom>
            <a:solidFill>
              <a:srgbClr val="5B9FC9"/>
            </a:solidFill>
            <a:ln w="9525">
              <a:noFill/>
              <a:round/>
              <a:headEnd/>
              <a:tailEnd/>
            </a:ln>
          </p:spPr>
          <p:txBody>
            <a:bodyPr/>
            <a:lstStyle/>
            <a:p>
              <a:endParaRPr lang="fr-FR"/>
            </a:p>
          </p:txBody>
        </p:sp>
        <p:sp>
          <p:nvSpPr>
            <p:cNvPr id="22708" name="Freeform 332"/>
            <p:cNvSpPr>
              <a:spLocks/>
            </p:cNvSpPr>
            <p:nvPr/>
          </p:nvSpPr>
          <p:spPr bwMode="white">
            <a:xfrm flipH="1">
              <a:off x="306" y="3758"/>
              <a:ext cx="101" cy="105"/>
            </a:xfrm>
            <a:custGeom>
              <a:avLst/>
              <a:gdLst>
                <a:gd name="T0" fmla="*/ 61 w 167"/>
                <a:gd name="T1" fmla="*/ 32 h 176"/>
                <a:gd name="T2" fmla="*/ 61 w 167"/>
                <a:gd name="T3" fmla="*/ 32 h 176"/>
                <a:gd name="T4" fmla="*/ 61 w 167"/>
                <a:gd name="T5" fmla="*/ 35 h 176"/>
                <a:gd name="T6" fmla="*/ 60 w 167"/>
                <a:gd name="T7" fmla="*/ 38 h 176"/>
                <a:gd name="T8" fmla="*/ 60 w 167"/>
                <a:gd name="T9" fmla="*/ 41 h 176"/>
                <a:gd name="T10" fmla="*/ 59 w 167"/>
                <a:gd name="T11" fmla="*/ 44 h 176"/>
                <a:gd name="T12" fmla="*/ 56 w 167"/>
                <a:gd name="T13" fmla="*/ 49 h 176"/>
                <a:gd name="T14" fmla="*/ 52 w 167"/>
                <a:gd name="T15" fmla="*/ 53 h 176"/>
                <a:gd name="T16" fmla="*/ 48 w 167"/>
                <a:gd name="T17" fmla="*/ 57 h 176"/>
                <a:gd name="T18" fmla="*/ 45 w 167"/>
                <a:gd name="T19" fmla="*/ 58 h 176"/>
                <a:gd name="T20" fmla="*/ 42 w 167"/>
                <a:gd name="T21" fmla="*/ 60 h 176"/>
                <a:gd name="T22" fmla="*/ 39 w 167"/>
                <a:gd name="T23" fmla="*/ 61 h 176"/>
                <a:gd name="T24" fmla="*/ 36 w 167"/>
                <a:gd name="T25" fmla="*/ 62 h 176"/>
                <a:gd name="T26" fmla="*/ 34 w 167"/>
                <a:gd name="T27" fmla="*/ 63 h 176"/>
                <a:gd name="T28" fmla="*/ 30 w 167"/>
                <a:gd name="T29" fmla="*/ 63 h 176"/>
                <a:gd name="T30" fmla="*/ 30 w 167"/>
                <a:gd name="T31" fmla="*/ 63 h 176"/>
                <a:gd name="T32" fmla="*/ 27 w 167"/>
                <a:gd name="T33" fmla="*/ 63 h 176"/>
                <a:gd name="T34" fmla="*/ 25 w 167"/>
                <a:gd name="T35" fmla="*/ 62 h 176"/>
                <a:gd name="T36" fmla="*/ 22 w 167"/>
                <a:gd name="T37" fmla="*/ 61 h 176"/>
                <a:gd name="T38" fmla="*/ 19 w 167"/>
                <a:gd name="T39" fmla="*/ 60 h 176"/>
                <a:gd name="T40" fmla="*/ 16 w 167"/>
                <a:gd name="T41" fmla="*/ 58 h 176"/>
                <a:gd name="T42" fmla="*/ 13 w 167"/>
                <a:gd name="T43" fmla="*/ 57 h 176"/>
                <a:gd name="T44" fmla="*/ 9 w 167"/>
                <a:gd name="T45" fmla="*/ 53 h 176"/>
                <a:gd name="T46" fmla="*/ 5 w 167"/>
                <a:gd name="T47" fmla="*/ 49 h 176"/>
                <a:gd name="T48" fmla="*/ 2 w 167"/>
                <a:gd name="T49" fmla="*/ 44 h 176"/>
                <a:gd name="T50" fmla="*/ 1 w 167"/>
                <a:gd name="T51" fmla="*/ 41 h 176"/>
                <a:gd name="T52" fmla="*/ 1 w 167"/>
                <a:gd name="T53" fmla="*/ 38 h 176"/>
                <a:gd name="T54" fmla="*/ 0 w 167"/>
                <a:gd name="T55" fmla="*/ 35 h 176"/>
                <a:gd name="T56" fmla="*/ 0 w 167"/>
                <a:gd name="T57" fmla="*/ 32 h 176"/>
                <a:gd name="T58" fmla="*/ 0 w 167"/>
                <a:gd name="T59" fmla="*/ 32 h 176"/>
                <a:gd name="T60" fmla="*/ 0 w 167"/>
                <a:gd name="T61" fmla="*/ 28 h 176"/>
                <a:gd name="T62" fmla="*/ 1 w 167"/>
                <a:gd name="T63" fmla="*/ 25 h 176"/>
                <a:gd name="T64" fmla="*/ 1 w 167"/>
                <a:gd name="T65" fmla="*/ 22 h 176"/>
                <a:gd name="T66" fmla="*/ 2 w 167"/>
                <a:gd name="T67" fmla="*/ 19 h 176"/>
                <a:gd name="T68" fmla="*/ 5 w 167"/>
                <a:gd name="T69" fmla="*/ 14 h 176"/>
                <a:gd name="T70" fmla="*/ 9 w 167"/>
                <a:gd name="T71" fmla="*/ 10 h 176"/>
                <a:gd name="T72" fmla="*/ 13 w 167"/>
                <a:gd name="T73" fmla="*/ 5 h 176"/>
                <a:gd name="T74" fmla="*/ 16 w 167"/>
                <a:gd name="T75" fmla="*/ 4 h 176"/>
                <a:gd name="T76" fmla="*/ 19 w 167"/>
                <a:gd name="T77" fmla="*/ 2 h 176"/>
                <a:gd name="T78" fmla="*/ 22 w 167"/>
                <a:gd name="T79" fmla="*/ 1 h 176"/>
                <a:gd name="T80" fmla="*/ 25 w 167"/>
                <a:gd name="T81" fmla="*/ 1 h 176"/>
                <a:gd name="T82" fmla="*/ 27 w 167"/>
                <a:gd name="T83" fmla="*/ 0 h 176"/>
                <a:gd name="T84" fmla="*/ 30 w 167"/>
                <a:gd name="T85" fmla="*/ 0 h 176"/>
                <a:gd name="T86" fmla="*/ 30 w 167"/>
                <a:gd name="T87" fmla="*/ 0 h 176"/>
                <a:gd name="T88" fmla="*/ 34 w 167"/>
                <a:gd name="T89" fmla="*/ 0 h 176"/>
                <a:gd name="T90" fmla="*/ 36 w 167"/>
                <a:gd name="T91" fmla="*/ 1 h 176"/>
                <a:gd name="T92" fmla="*/ 39 w 167"/>
                <a:gd name="T93" fmla="*/ 1 h 176"/>
                <a:gd name="T94" fmla="*/ 42 w 167"/>
                <a:gd name="T95" fmla="*/ 2 h 176"/>
                <a:gd name="T96" fmla="*/ 45 w 167"/>
                <a:gd name="T97" fmla="*/ 4 h 176"/>
                <a:gd name="T98" fmla="*/ 48 w 167"/>
                <a:gd name="T99" fmla="*/ 5 h 176"/>
                <a:gd name="T100" fmla="*/ 52 w 167"/>
                <a:gd name="T101" fmla="*/ 10 h 176"/>
                <a:gd name="T102" fmla="*/ 56 w 167"/>
                <a:gd name="T103" fmla="*/ 14 h 176"/>
                <a:gd name="T104" fmla="*/ 59 w 167"/>
                <a:gd name="T105" fmla="*/ 19 h 176"/>
                <a:gd name="T106" fmla="*/ 60 w 167"/>
                <a:gd name="T107" fmla="*/ 22 h 176"/>
                <a:gd name="T108" fmla="*/ 60 w 167"/>
                <a:gd name="T109" fmla="*/ 25 h 176"/>
                <a:gd name="T110" fmla="*/ 61 w 167"/>
                <a:gd name="T111" fmla="*/ 28 h 176"/>
                <a:gd name="T112" fmla="*/ 61 w 167"/>
                <a:gd name="T113" fmla="*/ 32 h 176"/>
                <a:gd name="T114" fmla="*/ 61 w 167"/>
                <a:gd name="T115" fmla="*/ 32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7"/>
                <a:gd name="T175" fmla="*/ 0 h 176"/>
                <a:gd name="T176" fmla="*/ 167 w 167"/>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7" h="176">
                  <a:moveTo>
                    <a:pt x="167" y="89"/>
                  </a:moveTo>
                  <a:lnTo>
                    <a:pt x="167" y="89"/>
                  </a:lnTo>
                  <a:lnTo>
                    <a:pt x="167" y="97"/>
                  </a:lnTo>
                  <a:lnTo>
                    <a:pt x="166" y="106"/>
                  </a:lnTo>
                  <a:lnTo>
                    <a:pt x="163" y="114"/>
                  </a:lnTo>
                  <a:lnTo>
                    <a:pt x="161" y="122"/>
                  </a:lnTo>
                  <a:lnTo>
                    <a:pt x="153" y="137"/>
                  </a:lnTo>
                  <a:lnTo>
                    <a:pt x="143" y="150"/>
                  </a:lnTo>
                  <a:lnTo>
                    <a:pt x="130" y="161"/>
                  </a:lnTo>
                  <a:lnTo>
                    <a:pt x="123" y="165"/>
                  </a:lnTo>
                  <a:lnTo>
                    <a:pt x="116" y="169"/>
                  </a:lnTo>
                  <a:lnTo>
                    <a:pt x="108" y="172"/>
                  </a:lnTo>
                  <a:lnTo>
                    <a:pt x="100" y="174"/>
                  </a:lnTo>
                  <a:lnTo>
                    <a:pt x="92" y="176"/>
                  </a:lnTo>
                  <a:lnTo>
                    <a:pt x="83" y="176"/>
                  </a:lnTo>
                  <a:lnTo>
                    <a:pt x="75" y="176"/>
                  </a:lnTo>
                  <a:lnTo>
                    <a:pt x="67" y="174"/>
                  </a:lnTo>
                  <a:lnTo>
                    <a:pt x="59" y="172"/>
                  </a:lnTo>
                  <a:lnTo>
                    <a:pt x="51" y="169"/>
                  </a:lnTo>
                  <a:lnTo>
                    <a:pt x="43" y="165"/>
                  </a:lnTo>
                  <a:lnTo>
                    <a:pt x="36" y="161"/>
                  </a:lnTo>
                  <a:lnTo>
                    <a:pt x="24" y="150"/>
                  </a:lnTo>
                  <a:lnTo>
                    <a:pt x="13" y="137"/>
                  </a:lnTo>
                  <a:lnTo>
                    <a:pt x="7" y="122"/>
                  </a:lnTo>
                  <a:lnTo>
                    <a:pt x="4" y="114"/>
                  </a:lnTo>
                  <a:lnTo>
                    <a:pt x="1" y="106"/>
                  </a:lnTo>
                  <a:lnTo>
                    <a:pt x="0" y="97"/>
                  </a:lnTo>
                  <a:lnTo>
                    <a:pt x="0" y="89"/>
                  </a:lnTo>
                  <a:lnTo>
                    <a:pt x="0" y="79"/>
                  </a:lnTo>
                  <a:lnTo>
                    <a:pt x="1" y="70"/>
                  </a:lnTo>
                  <a:lnTo>
                    <a:pt x="4" y="62"/>
                  </a:lnTo>
                  <a:lnTo>
                    <a:pt x="7" y="54"/>
                  </a:lnTo>
                  <a:lnTo>
                    <a:pt x="13" y="39"/>
                  </a:lnTo>
                  <a:lnTo>
                    <a:pt x="24" y="26"/>
                  </a:lnTo>
                  <a:lnTo>
                    <a:pt x="36" y="15"/>
                  </a:lnTo>
                  <a:lnTo>
                    <a:pt x="43" y="11"/>
                  </a:lnTo>
                  <a:lnTo>
                    <a:pt x="51" y="7"/>
                  </a:lnTo>
                  <a:lnTo>
                    <a:pt x="59" y="4"/>
                  </a:lnTo>
                  <a:lnTo>
                    <a:pt x="67" y="2"/>
                  </a:lnTo>
                  <a:lnTo>
                    <a:pt x="75" y="0"/>
                  </a:lnTo>
                  <a:lnTo>
                    <a:pt x="83" y="0"/>
                  </a:lnTo>
                  <a:lnTo>
                    <a:pt x="92" y="0"/>
                  </a:lnTo>
                  <a:lnTo>
                    <a:pt x="100" y="2"/>
                  </a:lnTo>
                  <a:lnTo>
                    <a:pt x="108" y="4"/>
                  </a:lnTo>
                  <a:lnTo>
                    <a:pt x="116" y="7"/>
                  </a:lnTo>
                  <a:lnTo>
                    <a:pt x="123" y="11"/>
                  </a:lnTo>
                  <a:lnTo>
                    <a:pt x="130" y="15"/>
                  </a:lnTo>
                  <a:lnTo>
                    <a:pt x="143" y="26"/>
                  </a:lnTo>
                  <a:lnTo>
                    <a:pt x="153" y="39"/>
                  </a:lnTo>
                  <a:lnTo>
                    <a:pt x="161" y="54"/>
                  </a:lnTo>
                  <a:lnTo>
                    <a:pt x="163" y="62"/>
                  </a:lnTo>
                  <a:lnTo>
                    <a:pt x="166" y="70"/>
                  </a:lnTo>
                  <a:lnTo>
                    <a:pt x="167" y="79"/>
                  </a:lnTo>
                  <a:lnTo>
                    <a:pt x="167" y="89"/>
                  </a:lnTo>
                  <a:close/>
                </a:path>
              </a:pathLst>
            </a:custGeom>
            <a:solidFill>
              <a:srgbClr val="2159A6"/>
            </a:solidFill>
            <a:ln w="9525">
              <a:noFill/>
              <a:round/>
              <a:headEnd/>
              <a:tailEnd/>
            </a:ln>
          </p:spPr>
          <p:txBody>
            <a:bodyPr/>
            <a:lstStyle/>
            <a:p>
              <a:endParaRPr lang="fr-FR"/>
            </a:p>
          </p:txBody>
        </p:sp>
        <p:sp>
          <p:nvSpPr>
            <p:cNvPr id="22709" name="Freeform 333"/>
            <p:cNvSpPr>
              <a:spLocks/>
            </p:cNvSpPr>
            <p:nvPr/>
          </p:nvSpPr>
          <p:spPr bwMode="black">
            <a:xfrm flipH="1">
              <a:off x="333" y="3784"/>
              <a:ext cx="34" cy="54"/>
            </a:xfrm>
            <a:custGeom>
              <a:avLst/>
              <a:gdLst>
                <a:gd name="T0" fmla="*/ 16 w 56"/>
                <a:gd name="T1" fmla="*/ 27 h 91"/>
                <a:gd name="T2" fmla="*/ 16 w 56"/>
                <a:gd name="T3" fmla="*/ 0 h 91"/>
                <a:gd name="T4" fmla="*/ 11 w 56"/>
                <a:gd name="T5" fmla="*/ 0 h 91"/>
                <a:gd name="T6" fmla="*/ 11 w 56"/>
                <a:gd name="T7" fmla="*/ 0 h 91"/>
                <a:gd name="T8" fmla="*/ 8 w 56"/>
                <a:gd name="T9" fmla="*/ 1 h 91"/>
                <a:gd name="T10" fmla="*/ 6 w 56"/>
                <a:gd name="T11" fmla="*/ 3 h 91"/>
                <a:gd name="T12" fmla="*/ 3 w 56"/>
                <a:gd name="T13" fmla="*/ 4 h 91"/>
                <a:gd name="T14" fmla="*/ 0 w 56"/>
                <a:gd name="T15" fmla="*/ 5 h 91"/>
                <a:gd name="T16" fmla="*/ 0 w 56"/>
                <a:gd name="T17" fmla="*/ 8 h 91"/>
                <a:gd name="T18" fmla="*/ 1 w 56"/>
                <a:gd name="T19" fmla="*/ 8 h 91"/>
                <a:gd name="T20" fmla="*/ 1 w 56"/>
                <a:gd name="T21" fmla="*/ 8 h 91"/>
                <a:gd name="T22" fmla="*/ 5 w 56"/>
                <a:gd name="T23" fmla="*/ 8 h 91"/>
                <a:gd name="T24" fmla="*/ 5 w 56"/>
                <a:gd name="T25" fmla="*/ 8 h 91"/>
                <a:gd name="T26" fmla="*/ 6 w 56"/>
                <a:gd name="T27" fmla="*/ 9 h 91"/>
                <a:gd name="T28" fmla="*/ 6 w 56"/>
                <a:gd name="T29" fmla="*/ 9 h 91"/>
                <a:gd name="T30" fmla="*/ 6 w 56"/>
                <a:gd name="T31" fmla="*/ 9 h 91"/>
                <a:gd name="T32" fmla="*/ 7 w 56"/>
                <a:gd name="T33" fmla="*/ 14 h 91"/>
                <a:gd name="T34" fmla="*/ 7 w 56"/>
                <a:gd name="T35" fmla="*/ 27 h 91"/>
                <a:gd name="T36" fmla="*/ 2 w 56"/>
                <a:gd name="T37" fmla="*/ 27 h 91"/>
                <a:gd name="T38" fmla="*/ 2 w 56"/>
                <a:gd name="T39" fmla="*/ 32 h 91"/>
                <a:gd name="T40" fmla="*/ 21 w 56"/>
                <a:gd name="T41" fmla="*/ 32 h 91"/>
                <a:gd name="T42" fmla="*/ 21 w 56"/>
                <a:gd name="T43" fmla="*/ 27 h 91"/>
                <a:gd name="T44" fmla="*/ 16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2" y="4"/>
                  </a:lnTo>
                  <a:lnTo>
                    <a:pt x="16" y="8"/>
                  </a:lnTo>
                  <a:lnTo>
                    <a:pt x="9" y="11"/>
                  </a:lnTo>
                  <a:lnTo>
                    <a:pt x="0" y="14"/>
                  </a:lnTo>
                  <a:lnTo>
                    <a:pt x="0" y="23"/>
                  </a:lnTo>
                  <a:lnTo>
                    <a:pt x="2" y="23"/>
                  </a:lnTo>
                  <a:lnTo>
                    <a:pt x="14" y="24"/>
                  </a:lnTo>
                  <a:lnTo>
                    <a:pt x="16" y="26"/>
                  </a:lnTo>
                  <a:lnTo>
                    <a:pt x="17" y="27"/>
                  </a:lnTo>
                  <a:lnTo>
                    <a:pt x="18" y="39"/>
                  </a:lnTo>
                  <a:lnTo>
                    <a:pt x="18" y="75"/>
                  </a:lnTo>
                  <a:lnTo>
                    <a:pt x="6" y="75"/>
                  </a:lnTo>
                  <a:lnTo>
                    <a:pt x="6" y="91"/>
                  </a:lnTo>
                  <a:lnTo>
                    <a:pt x="56" y="91"/>
                  </a:lnTo>
                  <a:lnTo>
                    <a:pt x="56" y="75"/>
                  </a:lnTo>
                  <a:lnTo>
                    <a:pt x="45" y="75"/>
                  </a:lnTo>
                  <a:close/>
                </a:path>
              </a:pathLst>
            </a:custGeom>
            <a:solidFill>
              <a:srgbClr val="203689"/>
            </a:solidFill>
            <a:ln w="9525">
              <a:noFill/>
              <a:round/>
              <a:headEnd/>
              <a:tailEnd/>
            </a:ln>
          </p:spPr>
          <p:txBody>
            <a:bodyPr/>
            <a:lstStyle/>
            <a:p>
              <a:endParaRPr lang="fr-FR"/>
            </a:p>
          </p:txBody>
        </p:sp>
        <p:sp>
          <p:nvSpPr>
            <p:cNvPr id="22710" name="Freeform 334"/>
            <p:cNvSpPr>
              <a:spLocks/>
            </p:cNvSpPr>
            <p:nvPr/>
          </p:nvSpPr>
          <p:spPr bwMode="auto">
            <a:xfrm flipH="1">
              <a:off x="339" y="3781"/>
              <a:ext cx="35" cy="55"/>
            </a:xfrm>
            <a:custGeom>
              <a:avLst/>
              <a:gdLst>
                <a:gd name="T0" fmla="*/ 18 w 56"/>
                <a:gd name="T1" fmla="*/ 27 h 91"/>
                <a:gd name="T2" fmla="*/ 18 w 56"/>
                <a:gd name="T3" fmla="*/ 0 h 91"/>
                <a:gd name="T4" fmla="*/ 11 w 56"/>
                <a:gd name="T5" fmla="*/ 0 h 91"/>
                <a:gd name="T6" fmla="*/ 11 w 56"/>
                <a:gd name="T7" fmla="*/ 0 h 91"/>
                <a:gd name="T8" fmla="*/ 9 w 56"/>
                <a:gd name="T9" fmla="*/ 1 h 91"/>
                <a:gd name="T10" fmla="*/ 6 w 56"/>
                <a:gd name="T11" fmla="*/ 3 h 91"/>
                <a:gd name="T12" fmla="*/ 4 w 56"/>
                <a:gd name="T13" fmla="*/ 4 h 91"/>
                <a:gd name="T14" fmla="*/ 0 w 56"/>
                <a:gd name="T15" fmla="*/ 5 h 91"/>
                <a:gd name="T16" fmla="*/ 0 w 56"/>
                <a:gd name="T17" fmla="*/ 8 h 91"/>
                <a:gd name="T18" fmla="*/ 1 w 56"/>
                <a:gd name="T19" fmla="*/ 8 h 91"/>
                <a:gd name="T20" fmla="*/ 1 w 56"/>
                <a:gd name="T21" fmla="*/ 8 h 91"/>
                <a:gd name="T22" fmla="*/ 6 w 56"/>
                <a:gd name="T23" fmla="*/ 9 h 91"/>
                <a:gd name="T24" fmla="*/ 6 w 56"/>
                <a:gd name="T25" fmla="*/ 9 h 91"/>
                <a:gd name="T26" fmla="*/ 6 w 56"/>
                <a:gd name="T27" fmla="*/ 9 h 91"/>
                <a:gd name="T28" fmla="*/ 7 w 56"/>
                <a:gd name="T29" fmla="*/ 10 h 91"/>
                <a:gd name="T30" fmla="*/ 7 w 56"/>
                <a:gd name="T31" fmla="*/ 10 h 91"/>
                <a:gd name="T32" fmla="*/ 8 w 56"/>
                <a:gd name="T33" fmla="*/ 15 h 91"/>
                <a:gd name="T34" fmla="*/ 8 w 56"/>
                <a:gd name="T35" fmla="*/ 27 h 91"/>
                <a:gd name="T36" fmla="*/ 3 w 56"/>
                <a:gd name="T37" fmla="*/ 27 h 91"/>
                <a:gd name="T38" fmla="*/ 3 w 56"/>
                <a:gd name="T39" fmla="*/ 33 h 91"/>
                <a:gd name="T40" fmla="*/ 22 w 56"/>
                <a:gd name="T41" fmla="*/ 33 h 91"/>
                <a:gd name="T42" fmla="*/ 22 w 56"/>
                <a:gd name="T43" fmla="*/ 27 h 91"/>
                <a:gd name="T44" fmla="*/ 18 w 56"/>
                <a:gd name="T45" fmla="*/ 27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91"/>
                <a:gd name="T71" fmla="*/ 56 w 56"/>
                <a:gd name="T72" fmla="*/ 91 h 9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91">
                  <a:moveTo>
                    <a:pt x="45" y="75"/>
                  </a:moveTo>
                  <a:lnTo>
                    <a:pt x="44" y="0"/>
                  </a:lnTo>
                  <a:lnTo>
                    <a:pt x="29" y="0"/>
                  </a:lnTo>
                  <a:lnTo>
                    <a:pt x="23" y="4"/>
                  </a:lnTo>
                  <a:lnTo>
                    <a:pt x="16" y="8"/>
                  </a:lnTo>
                  <a:lnTo>
                    <a:pt x="9" y="11"/>
                  </a:lnTo>
                  <a:lnTo>
                    <a:pt x="0" y="13"/>
                  </a:lnTo>
                  <a:lnTo>
                    <a:pt x="0" y="23"/>
                  </a:lnTo>
                  <a:lnTo>
                    <a:pt x="2" y="23"/>
                  </a:lnTo>
                  <a:lnTo>
                    <a:pt x="15" y="24"/>
                  </a:lnTo>
                  <a:lnTo>
                    <a:pt x="16" y="25"/>
                  </a:lnTo>
                  <a:lnTo>
                    <a:pt x="17" y="27"/>
                  </a:lnTo>
                  <a:lnTo>
                    <a:pt x="19" y="39"/>
                  </a:lnTo>
                  <a:lnTo>
                    <a:pt x="19" y="75"/>
                  </a:lnTo>
                  <a:lnTo>
                    <a:pt x="6" y="75"/>
                  </a:lnTo>
                  <a:lnTo>
                    <a:pt x="6" y="91"/>
                  </a:lnTo>
                  <a:lnTo>
                    <a:pt x="56" y="91"/>
                  </a:lnTo>
                  <a:lnTo>
                    <a:pt x="56" y="75"/>
                  </a:lnTo>
                  <a:lnTo>
                    <a:pt x="45" y="75"/>
                  </a:lnTo>
                  <a:close/>
                </a:path>
              </a:pathLst>
            </a:custGeom>
            <a:solidFill>
              <a:srgbClr val="FFFFFF"/>
            </a:solidFill>
            <a:ln w="9525">
              <a:noFill/>
              <a:round/>
              <a:headEnd/>
              <a:tailEnd/>
            </a:ln>
          </p:spPr>
          <p:txBody>
            <a:bodyPr/>
            <a:lstStyle/>
            <a:p>
              <a:endParaRPr lang="fr-FR"/>
            </a:p>
          </p:txBody>
        </p:sp>
        <p:sp>
          <p:nvSpPr>
            <p:cNvPr id="22711" name="Freeform 335"/>
            <p:cNvSpPr>
              <a:spLocks/>
            </p:cNvSpPr>
            <p:nvPr/>
          </p:nvSpPr>
          <p:spPr bwMode="white">
            <a:xfrm flipH="1">
              <a:off x="365" y="3924"/>
              <a:ext cx="42" cy="80"/>
            </a:xfrm>
            <a:custGeom>
              <a:avLst/>
              <a:gdLst>
                <a:gd name="T0" fmla="*/ 0 w 71"/>
                <a:gd name="T1" fmla="*/ 39 h 134"/>
                <a:gd name="T2" fmla="*/ 8 w 71"/>
                <a:gd name="T3" fmla="*/ 36 h 134"/>
                <a:gd name="T4" fmla="*/ 18 w 71"/>
                <a:gd name="T5" fmla="*/ 48 h 134"/>
                <a:gd name="T6" fmla="*/ 25 w 71"/>
                <a:gd name="T7" fmla="*/ 0 h 134"/>
                <a:gd name="T8" fmla="*/ 15 w 71"/>
                <a:gd name="T9" fmla="*/ 39 h 134"/>
                <a:gd name="T10" fmla="*/ 9 w 71"/>
                <a:gd name="T11" fmla="*/ 32 h 134"/>
                <a:gd name="T12" fmla="*/ 0 w 71"/>
                <a:gd name="T13" fmla="*/ 39 h 134"/>
                <a:gd name="T14" fmla="*/ 0 60000 65536"/>
                <a:gd name="T15" fmla="*/ 0 60000 65536"/>
                <a:gd name="T16" fmla="*/ 0 60000 65536"/>
                <a:gd name="T17" fmla="*/ 0 60000 65536"/>
                <a:gd name="T18" fmla="*/ 0 60000 65536"/>
                <a:gd name="T19" fmla="*/ 0 60000 65536"/>
                <a:gd name="T20" fmla="*/ 0 60000 65536"/>
                <a:gd name="T21" fmla="*/ 0 w 71"/>
                <a:gd name="T22" fmla="*/ 0 h 134"/>
                <a:gd name="T23" fmla="*/ 71 w 7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34">
                  <a:moveTo>
                    <a:pt x="0" y="110"/>
                  </a:moveTo>
                  <a:lnTo>
                    <a:pt x="24" y="101"/>
                  </a:lnTo>
                  <a:lnTo>
                    <a:pt x="53" y="134"/>
                  </a:lnTo>
                  <a:lnTo>
                    <a:pt x="71" y="0"/>
                  </a:lnTo>
                  <a:lnTo>
                    <a:pt x="44" y="111"/>
                  </a:lnTo>
                  <a:lnTo>
                    <a:pt x="27" y="91"/>
                  </a:lnTo>
                  <a:lnTo>
                    <a:pt x="0" y="110"/>
                  </a:lnTo>
                  <a:close/>
                </a:path>
              </a:pathLst>
            </a:custGeom>
            <a:solidFill>
              <a:srgbClr val="5B9FC9"/>
            </a:solidFill>
            <a:ln w="9525">
              <a:noFill/>
              <a:round/>
              <a:headEnd/>
              <a:tailEnd/>
            </a:ln>
          </p:spPr>
          <p:txBody>
            <a:bodyPr/>
            <a:lstStyle/>
            <a:p>
              <a:endParaRPr lang="fr-FR"/>
            </a:p>
          </p:txBody>
        </p:sp>
        <p:sp>
          <p:nvSpPr>
            <p:cNvPr id="22712" name="Freeform 336"/>
            <p:cNvSpPr>
              <a:spLocks/>
            </p:cNvSpPr>
            <p:nvPr/>
          </p:nvSpPr>
          <p:spPr bwMode="white">
            <a:xfrm flipH="1">
              <a:off x="299" y="3921"/>
              <a:ext cx="21" cy="67"/>
            </a:xfrm>
            <a:custGeom>
              <a:avLst/>
              <a:gdLst>
                <a:gd name="T0" fmla="*/ 0 w 36"/>
                <a:gd name="T1" fmla="*/ 41 h 110"/>
                <a:gd name="T2" fmla="*/ 3 w 36"/>
                <a:gd name="T3" fmla="*/ 35 h 110"/>
                <a:gd name="T4" fmla="*/ 12 w 36"/>
                <a:gd name="T5" fmla="*/ 38 h 110"/>
                <a:gd name="T6" fmla="*/ 1 w 36"/>
                <a:gd name="T7" fmla="*/ 0 h 110"/>
                <a:gd name="T8" fmla="*/ 8 w 36"/>
                <a:gd name="T9" fmla="*/ 34 h 110"/>
                <a:gd name="T10" fmla="*/ 1 w 36"/>
                <a:gd name="T11" fmla="*/ 32 h 110"/>
                <a:gd name="T12" fmla="*/ 0 w 36"/>
                <a:gd name="T13" fmla="*/ 41 h 110"/>
                <a:gd name="T14" fmla="*/ 0 60000 65536"/>
                <a:gd name="T15" fmla="*/ 0 60000 65536"/>
                <a:gd name="T16" fmla="*/ 0 60000 65536"/>
                <a:gd name="T17" fmla="*/ 0 60000 65536"/>
                <a:gd name="T18" fmla="*/ 0 60000 65536"/>
                <a:gd name="T19" fmla="*/ 0 60000 65536"/>
                <a:gd name="T20" fmla="*/ 0 60000 65536"/>
                <a:gd name="T21" fmla="*/ 0 w 36"/>
                <a:gd name="T22" fmla="*/ 0 h 110"/>
                <a:gd name="T23" fmla="*/ 36 w 36"/>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10">
                  <a:moveTo>
                    <a:pt x="0" y="110"/>
                  </a:moveTo>
                  <a:lnTo>
                    <a:pt x="8" y="93"/>
                  </a:lnTo>
                  <a:lnTo>
                    <a:pt x="36" y="103"/>
                  </a:lnTo>
                  <a:lnTo>
                    <a:pt x="2" y="0"/>
                  </a:lnTo>
                  <a:lnTo>
                    <a:pt x="22" y="90"/>
                  </a:lnTo>
                  <a:lnTo>
                    <a:pt x="4" y="85"/>
                  </a:lnTo>
                  <a:lnTo>
                    <a:pt x="0" y="110"/>
                  </a:lnTo>
                  <a:close/>
                </a:path>
              </a:pathLst>
            </a:custGeom>
            <a:solidFill>
              <a:srgbClr val="5B9FC9"/>
            </a:solidFill>
            <a:ln w="9525">
              <a:noFill/>
              <a:round/>
              <a:headEnd/>
              <a:tailEnd/>
            </a:ln>
          </p:spPr>
          <p:txBody>
            <a:bodyPr/>
            <a:lstStyle/>
            <a:p>
              <a:endParaRPr lang="fr-FR"/>
            </a:p>
          </p:txBody>
        </p:sp>
      </p:grpSp>
      <p:grpSp>
        <p:nvGrpSpPr>
          <p:cNvPr id="22541" name="Group 337"/>
          <p:cNvGrpSpPr>
            <a:grpSpLocks/>
          </p:cNvGrpSpPr>
          <p:nvPr/>
        </p:nvGrpSpPr>
        <p:grpSpPr bwMode="auto">
          <a:xfrm>
            <a:off x="144463" y="3148013"/>
            <a:ext cx="660400" cy="585787"/>
            <a:chOff x="3169" y="2970"/>
            <a:chExt cx="416" cy="369"/>
          </a:xfrm>
        </p:grpSpPr>
        <p:grpSp>
          <p:nvGrpSpPr>
            <p:cNvPr id="22542" name="Group 338"/>
            <p:cNvGrpSpPr>
              <a:grpSpLocks/>
            </p:cNvGrpSpPr>
            <p:nvPr/>
          </p:nvGrpSpPr>
          <p:grpSpPr bwMode="auto">
            <a:xfrm>
              <a:off x="3169" y="2970"/>
              <a:ext cx="416" cy="369"/>
              <a:chOff x="3083" y="2970"/>
              <a:chExt cx="502" cy="445"/>
            </a:xfrm>
          </p:grpSpPr>
          <p:sp>
            <p:nvSpPr>
              <p:cNvPr id="22546" name="Freeform 339"/>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2547" name="Freeform 340"/>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2548" name="Freeform 341"/>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2549" name="Freeform 342"/>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2550" name="Freeform 343"/>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2551" name="Freeform 344"/>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2552" name="Freeform 345"/>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2553" name="Freeform 346"/>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2554" name="Freeform 347"/>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2555" name="Freeform 348"/>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2556" name="Freeform 349"/>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2557" name="Freeform 350"/>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2543" name="Text Box 351"/>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2544" name="Line 352"/>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2545" name="Line 353"/>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defRPr/>
            </a:pPr>
            <a:r>
              <a:rPr lang="fr-FR"/>
              <a:t>Définitions explicites et implicites </a:t>
            </a:r>
            <a:br>
              <a:rPr lang="fr-FR"/>
            </a:br>
            <a:r>
              <a:rPr lang="fr-FR"/>
              <a:t>(suite)</a:t>
            </a:r>
          </a:p>
        </p:txBody>
      </p:sp>
      <p:sp>
        <p:nvSpPr>
          <p:cNvPr id="23555" name="Rectangle 3"/>
          <p:cNvSpPr>
            <a:spLocks noGrp="1" noChangeArrowheads="1"/>
          </p:cNvSpPr>
          <p:nvPr>
            <p:ph idx="1"/>
          </p:nvPr>
        </p:nvSpPr>
        <p:spPr/>
        <p:txBody>
          <a:bodyPr/>
          <a:lstStyle/>
          <a:p>
            <a:r>
              <a:rPr lang="fr-FR"/>
              <a:t>Quels sont les types de données des définitions implicites suivantes ? </a:t>
            </a:r>
          </a:p>
          <a:p>
            <a:pPr lvl="1" indent="-342900">
              <a:buFont typeface="Arial" charset="0"/>
              <a:buAutoNum type="arabicPeriod"/>
            </a:pPr>
            <a:r>
              <a:rPr lang="fr-FR">
                <a:latin typeface="Courier New" pitchFamily="49" charset="0"/>
                <a:cs typeface="Courier New" pitchFamily="49" charset="0"/>
              </a:rPr>
              <a:t>var x = 1.26m;</a:t>
            </a:r>
            <a:r>
              <a:rPr lang="fr-FR"/>
              <a:t>			_________________</a:t>
            </a:r>
            <a:br>
              <a:rPr lang="fr-FR"/>
            </a:br>
            <a:endParaRPr lang="fr-FR"/>
          </a:p>
          <a:p>
            <a:pPr lvl="1" indent="-342900">
              <a:buFont typeface="Arial" charset="0"/>
              <a:buAutoNum type="arabicPeriod"/>
            </a:pPr>
            <a:r>
              <a:rPr lang="fr-FR">
                <a:latin typeface="Courier New" pitchFamily="49" charset="0"/>
                <a:cs typeface="Courier New" pitchFamily="49" charset="0"/>
              </a:rPr>
              <a:t>var y = '\u02A5';</a:t>
            </a:r>
            <a:r>
              <a:rPr lang="fr-FR"/>
              <a:t>		_________________</a:t>
            </a:r>
            <a:br>
              <a:rPr lang="fr-FR"/>
            </a:br>
            <a:endParaRPr lang="fr-FR"/>
          </a:p>
          <a:p>
            <a:pPr lvl="1" indent="-342900">
              <a:buFont typeface="Arial" charset="0"/>
              <a:buAutoNum type="arabicPeriod"/>
            </a:pPr>
            <a:r>
              <a:rPr lang="fr-FR">
                <a:latin typeface="Courier New" pitchFamily="49" charset="0"/>
                <a:cs typeface="Courier New" pitchFamily="49" charset="0"/>
              </a:rPr>
              <a:t>var z = 1l;	</a:t>
            </a:r>
            <a:r>
              <a:rPr lang="fr-FR"/>
              <a:t>		_________________</a:t>
            </a:r>
            <a:br>
              <a:rPr lang="fr-FR"/>
            </a:br>
            <a:endParaRPr lang="fr-FR"/>
          </a:p>
          <a:p>
            <a:pPr lvl="1" indent="-342900">
              <a:buFont typeface="Arial" charset="0"/>
              <a:buAutoNum type="arabicPeriod"/>
            </a:pPr>
            <a:r>
              <a:rPr lang="fr-FR">
                <a:latin typeface="Courier New" pitchFamily="49" charset="0"/>
                <a:cs typeface="Courier New" pitchFamily="49" charset="0"/>
              </a:rPr>
              <a:t>var a = new Compte();</a:t>
            </a:r>
            <a:r>
              <a:rPr lang="fr-FR"/>
              <a:t>		_________________</a:t>
            </a:r>
            <a:br>
              <a:rPr lang="fr-FR"/>
            </a:br>
            <a:endParaRPr lang="fr-FR"/>
          </a:p>
          <a:p>
            <a:pPr lvl="1" indent="-342900">
              <a:buFont typeface="Arial" charset="0"/>
              <a:buAutoNum type="arabicPeriod"/>
            </a:pPr>
            <a:r>
              <a:rPr lang="fr-FR">
                <a:latin typeface="Courier New" pitchFamily="49" charset="0"/>
                <a:cs typeface="Courier New" pitchFamily="49" charset="0"/>
              </a:rPr>
              <a:t>var b;</a:t>
            </a:r>
            <a:r>
              <a:rPr lang="fr-FR"/>
              <a:t>				_________________</a:t>
            </a:r>
          </a:p>
          <a:p>
            <a:pPr lvl="1" indent="-342900"/>
            <a:endParaRPr lang="fr-FR"/>
          </a:p>
          <a:p>
            <a:pPr>
              <a:spcBef>
                <a:spcPts val="1000"/>
              </a:spcBef>
            </a:pPr>
            <a:r>
              <a:rPr lang="fr-FR"/>
              <a:t>Le typage implicite peut nuire à la compréhension d’un programme</a:t>
            </a:r>
          </a:p>
          <a:p>
            <a:pPr lvl="1" indent="-342900"/>
            <a:r>
              <a:rPr lang="fr-FR"/>
              <a:t>Il n’a été ajouté à C# que pour les cas particuliers où il peut être difficile de déterminer par avance le type d’une variable</a:t>
            </a:r>
          </a:p>
          <a:p>
            <a:pPr lvl="2"/>
            <a:r>
              <a:rPr lang="fr-FR"/>
              <a:t>Comme lorsqu’on utilise LINQ</a:t>
            </a:r>
          </a:p>
          <a:p>
            <a:r>
              <a:rPr lang="fr-FR"/>
              <a:t>Devrait être utilisé avec parcimonie et son emploi est évité dans ce cours</a:t>
            </a:r>
          </a:p>
        </p:txBody>
      </p:sp>
      <p:grpSp>
        <p:nvGrpSpPr>
          <p:cNvPr id="23556" name="Group 9"/>
          <p:cNvGrpSpPr>
            <a:grpSpLocks/>
          </p:cNvGrpSpPr>
          <p:nvPr/>
        </p:nvGrpSpPr>
        <p:grpSpPr bwMode="auto">
          <a:xfrm>
            <a:off x="177800" y="4622800"/>
            <a:ext cx="403225" cy="304800"/>
            <a:chOff x="748" y="585"/>
            <a:chExt cx="270" cy="208"/>
          </a:xfrm>
        </p:grpSpPr>
        <p:sp>
          <p:nvSpPr>
            <p:cNvPr id="23567" name="Freeform 10"/>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3568" name="Freeform 11"/>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3569" name="Freeform 12"/>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3557" name="Group 13"/>
          <p:cNvGrpSpPr>
            <a:grpSpLocks/>
          </p:cNvGrpSpPr>
          <p:nvPr/>
        </p:nvGrpSpPr>
        <p:grpSpPr bwMode="auto">
          <a:xfrm>
            <a:off x="1101725" y="5556250"/>
            <a:ext cx="239713" cy="330200"/>
            <a:chOff x="175" y="723"/>
            <a:chExt cx="321" cy="443"/>
          </a:xfrm>
        </p:grpSpPr>
        <p:sp>
          <p:nvSpPr>
            <p:cNvPr id="23563" name="Freeform 14"/>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3564" name="Oval 15"/>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3565" name="Freeform 16"/>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3566" name="Freeform 17"/>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grpSp>
        <p:nvGrpSpPr>
          <p:cNvPr id="23558" name="Group 18"/>
          <p:cNvGrpSpPr>
            <a:grpSpLocks/>
          </p:cNvGrpSpPr>
          <p:nvPr/>
        </p:nvGrpSpPr>
        <p:grpSpPr bwMode="auto">
          <a:xfrm>
            <a:off x="142875" y="1336675"/>
            <a:ext cx="374650" cy="269875"/>
            <a:chOff x="590" y="209"/>
            <a:chExt cx="236" cy="170"/>
          </a:xfrm>
        </p:grpSpPr>
        <p:sp>
          <p:nvSpPr>
            <p:cNvPr id="670739" name="Oval 1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en-US"/>
            </a:p>
          </p:txBody>
        </p:sp>
        <p:sp>
          <p:nvSpPr>
            <p:cNvPr id="23560" name="Freeform 2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3561" name="Oval 2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3562" name="Freeform 2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23571" name="Group 9"/>
          <p:cNvGrpSpPr>
            <a:grpSpLocks/>
          </p:cNvGrpSpPr>
          <p:nvPr/>
        </p:nvGrpSpPr>
        <p:grpSpPr bwMode="auto">
          <a:xfrm>
            <a:off x="173038" y="5978525"/>
            <a:ext cx="403225" cy="304800"/>
            <a:chOff x="748" y="585"/>
            <a:chExt cx="270" cy="208"/>
          </a:xfrm>
        </p:grpSpPr>
        <p:sp>
          <p:nvSpPr>
            <p:cNvPr id="23572" name="Freeform 10"/>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3573" name="Freeform 11"/>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3574" name="Freeform 12"/>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defRPr/>
            </a:pPr>
            <a:r>
              <a:rPr lang="fr-FR"/>
              <a:t>De votre langage au langage C#</a:t>
            </a:r>
          </a:p>
        </p:txBody>
      </p:sp>
      <p:sp>
        <p:nvSpPr>
          <p:cNvPr id="24579" name="Rectangle 3"/>
          <p:cNvSpPr>
            <a:spLocks noGrp="1" noChangeArrowheads="1"/>
          </p:cNvSpPr>
          <p:nvPr>
            <p:ph idx="1"/>
          </p:nvPr>
        </p:nvSpPr>
        <p:spPr>
          <a:xfrm>
            <a:off x="2765425" y="1282700"/>
            <a:ext cx="3852863"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24580" name="Group 4"/>
          <p:cNvGrpSpPr>
            <a:grpSpLocks/>
          </p:cNvGrpSpPr>
          <p:nvPr/>
        </p:nvGrpSpPr>
        <p:grpSpPr bwMode="auto">
          <a:xfrm>
            <a:off x="2559050" y="2206625"/>
            <a:ext cx="228600" cy="311150"/>
            <a:chOff x="208" y="730"/>
            <a:chExt cx="249" cy="292"/>
          </a:xfrm>
        </p:grpSpPr>
        <p:sp>
          <p:nvSpPr>
            <p:cNvPr id="24581"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24582"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4583"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fr-FR"/>
              <a:t>Exercice 2.1</a:t>
            </a:r>
          </a:p>
        </p:txBody>
      </p:sp>
      <p:sp>
        <p:nvSpPr>
          <p:cNvPr id="25603" name="Rectangle 3"/>
          <p:cNvSpPr>
            <a:spLocks noGrp="1" noChangeArrowheads="1"/>
          </p:cNvSpPr>
          <p:nvPr>
            <p:ph idx="1"/>
          </p:nvPr>
        </p:nvSpPr>
        <p:spPr>
          <a:xfrm>
            <a:off x="279400" y="1312863"/>
            <a:ext cx="8599488" cy="1271587"/>
          </a:xfrm>
        </p:spPr>
        <p:txBody>
          <a:bodyPr/>
          <a:lstStyle/>
          <a:p>
            <a:pPr>
              <a:buFont typeface="Arial" charset="0"/>
              <a:buNone/>
            </a:pPr>
            <a:r>
              <a:rPr lang="fr-FR">
                <a:cs typeface="Times New Roman" pitchFamily="18" charset="0"/>
              </a:rPr>
              <a:t>Objectifs de cet exercice :</a:t>
            </a:r>
            <a:endParaRPr lang="fr-FR"/>
          </a:p>
          <a:p>
            <a:r>
              <a:rPr lang="fr-FR"/>
              <a:t>Simplification d’un programme par utilisation de la directive </a:t>
            </a:r>
            <a:r>
              <a:rPr lang="fr-FR">
                <a:latin typeface="Courier New" pitchFamily="49" charset="0"/>
              </a:rPr>
              <a:t>using</a:t>
            </a:r>
            <a:r>
              <a:rPr lang="fr-FR"/>
              <a:t> </a:t>
            </a:r>
          </a:p>
          <a:p>
            <a:r>
              <a:rPr lang="fr-FR"/>
              <a:t>Utiliser un composant de bibliothèque dans un autre espace de noms</a:t>
            </a:r>
          </a:p>
        </p:txBody>
      </p:sp>
      <p:grpSp>
        <p:nvGrpSpPr>
          <p:cNvPr id="25604" name="Group 4"/>
          <p:cNvGrpSpPr>
            <a:grpSpLocks/>
          </p:cNvGrpSpPr>
          <p:nvPr/>
        </p:nvGrpSpPr>
        <p:grpSpPr bwMode="auto">
          <a:xfrm>
            <a:off x="3071813" y="3429000"/>
            <a:ext cx="2028825" cy="2185988"/>
            <a:chOff x="1968" y="2688"/>
            <a:chExt cx="1278" cy="1186"/>
          </a:xfrm>
        </p:grpSpPr>
        <p:sp>
          <p:nvSpPr>
            <p:cNvPr id="25605" name="Freeform 5"/>
            <p:cNvSpPr>
              <a:spLocks/>
            </p:cNvSpPr>
            <p:nvPr/>
          </p:nvSpPr>
          <p:spPr bwMode="auto">
            <a:xfrm>
              <a:off x="2409" y="2688"/>
              <a:ext cx="773" cy="1142"/>
            </a:xfrm>
            <a:custGeom>
              <a:avLst/>
              <a:gdLst>
                <a:gd name="T0" fmla="*/ 0 w 517"/>
                <a:gd name="T1" fmla="*/ 0 h 760"/>
                <a:gd name="T2" fmla="*/ 773 w 517"/>
                <a:gd name="T3" fmla="*/ 0 h 760"/>
                <a:gd name="T4" fmla="*/ 773 w 517"/>
                <a:gd name="T5" fmla="*/ 1142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25606" name="Rectangle 6"/>
            <p:cNvSpPr>
              <a:spLocks noChangeArrowheads="1"/>
            </p:cNvSpPr>
            <p:nvPr/>
          </p:nvSpPr>
          <p:spPr bwMode="white">
            <a:xfrm>
              <a:off x="2472" y="2730"/>
              <a:ext cx="773" cy="1142"/>
            </a:xfrm>
            <a:prstGeom prst="rect">
              <a:avLst/>
            </a:prstGeom>
            <a:solidFill>
              <a:schemeClr val="accent1"/>
            </a:solidFill>
            <a:ln w="9525">
              <a:noFill/>
              <a:miter lim="800000"/>
              <a:headEnd/>
              <a:tailEnd/>
            </a:ln>
          </p:spPr>
          <p:txBody>
            <a:bodyPr/>
            <a:lstStyle/>
            <a:p>
              <a:endParaRPr lang="fr-FR"/>
            </a:p>
          </p:txBody>
        </p:sp>
        <p:sp>
          <p:nvSpPr>
            <p:cNvPr id="25607" name="Freeform 7"/>
            <p:cNvSpPr>
              <a:spLocks/>
            </p:cNvSpPr>
            <p:nvPr/>
          </p:nvSpPr>
          <p:spPr bwMode="auto">
            <a:xfrm>
              <a:off x="2409" y="2688"/>
              <a:ext cx="63" cy="1184"/>
            </a:xfrm>
            <a:custGeom>
              <a:avLst/>
              <a:gdLst>
                <a:gd name="T0" fmla="*/ 0 w 42"/>
                <a:gd name="T1" fmla="*/ 0 h 788"/>
                <a:gd name="T2" fmla="*/ 63 w 42"/>
                <a:gd name="T3" fmla="*/ 42 h 788"/>
                <a:gd name="T4" fmla="*/ 63 w 42"/>
                <a:gd name="T5" fmla="*/ 1184 h 788"/>
                <a:gd name="T6" fmla="*/ 0 w 42"/>
                <a:gd name="T7" fmla="*/ 1142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25608" name="Freeform 8"/>
            <p:cNvSpPr>
              <a:spLocks/>
            </p:cNvSpPr>
            <p:nvPr/>
          </p:nvSpPr>
          <p:spPr bwMode="white">
            <a:xfrm>
              <a:off x="3182" y="2688"/>
              <a:ext cx="63" cy="1184"/>
            </a:xfrm>
            <a:custGeom>
              <a:avLst/>
              <a:gdLst>
                <a:gd name="T0" fmla="*/ 0 w 42"/>
                <a:gd name="T1" fmla="*/ 0 h 788"/>
                <a:gd name="T2" fmla="*/ 63 w 42"/>
                <a:gd name="T3" fmla="*/ 42 h 788"/>
                <a:gd name="T4" fmla="*/ 63 w 42"/>
                <a:gd name="T5" fmla="*/ 1184 h 788"/>
                <a:gd name="T6" fmla="*/ 0 w 42"/>
                <a:gd name="T7" fmla="*/ 1142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25609" name="Freeform 9"/>
            <p:cNvSpPr>
              <a:spLocks/>
            </p:cNvSpPr>
            <p:nvPr/>
          </p:nvSpPr>
          <p:spPr bwMode="auto">
            <a:xfrm>
              <a:off x="2409" y="2688"/>
              <a:ext cx="836" cy="42"/>
            </a:xfrm>
            <a:custGeom>
              <a:avLst/>
              <a:gdLst>
                <a:gd name="T0" fmla="*/ 0 w 559"/>
                <a:gd name="T1" fmla="*/ 0 h 28"/>
                <a:gd name="T2" fmla="*/ 773 w 559"/>
                <a:gd name="T3" fmla="*/ 0 h 28"/>
                <a:gd name="T4" fmla="*/ 836 w 559"/>
                <a:gd name="T5" fmla="*/ 42 h 28"/>
                <a:gd name="T6" fmla="*/ 63 w 559"/>
                <a:gd name="T7" fmla="*/ 42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25610" name="Freeform 10"/>
            <p:cNvSpPr>
              <a:spLocks/>
            </p:cNvSpPr>
            <p:nvPr/>
          </p:nvSpPr>
          <p:spPr bwMode="white">
            <a:xfrm>
              <a:off x="2409" y="3830"/>
              <a:ext cx="836" cy="42"/>
            </a:xfrm>
            <a:custGeom>
              <a:avLst/>
              <a:gdLst>
                <a:gd name="T0" fmla="*/ 0 w 559"/>
                <a:gd name="T1" fmla="*/ 0 h 28"/>
                <a:gd name="T2" fmla="*/ 773 w 559"/>
                <a:gd name="T3" fmla="*/ 0 h 28"/>
                <a:gd name="T4" fmla="*/ 836 w 559"/>
                <a:gd name="T5" fmla="*/ 42 h 28"/>
                <a:gd name="T6" fmla="*/ 63 w 559"/>
                <a:gd name="T7" fmla="*/ 42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25611" name="Line 11"/>
            <p:cNvSpPr>
              <a:spLocks noChangeShapeType="1"/>
            </p:cNvSpPr>
            <p:nvPr/>
          </p:nvSpPr>
          <p:spPr bwMode="auto">
            <a:xfrm>
              <a:off x="2409" y="2688"/>
              <a:ext cx="773" cy="2"/>
            </a:xfrm>
            <a:prstGeom prst="line">
              <a:avLst/>
            </a:prstGeom>
            <a:noFill/>
            <a:ln w="12700">
              <a:solidFill>
                <a:schemeClr val="tx1"/>
              </a:solidFill>
              <a:round/>
              <a:headEnd/>
              <a:tailEnd/>
            </a:ln>
          </p:spPr>
          <p:txBody>
            <a:bodyPr/>
            <a:lstStyle/>
            <a:p>
              <a:endParaRPr lang="fr-FR"/>
            </a:p>
          </p:txBody>
        </p:sp>
        <p:sp>
          <p:nvSpPr>
            <p:cNvPr id="25612" name="Line 12"/>
            <p:cNvSpPr>
              <a:spLocks noChangeShapeType="1"/>
            </p:cNvSpPr>
            <p:nvPr/>
          </p:nvSpPr>
          <p:spPr bwMode="auto">
            <a:xfrm>
              <a:off x="3182" y="2688"/>
              <a:ext cx="63" cy="42"/>
            </a:xfrm>
            <a:prstGeom prst="line">
              <a:avLst/>
            </a:prstGeom>
            <a:noFill/>
            <a:ln w="12700">
              <a:solidFill>
                <a:schemeClr val="tx1"/>
              </a:solidFill>
              <a:round/>
              <a:headEnd/>
              <a:tailEnd/>
            </a:ln>
          </p:spPr>
          <p:txBody>
            <a:bodyPr/>
            <a:lstStyle/>
            <a:p>
              <a:endParaRPr lang="fr-FR"/>
            </a:p>
          </p:txBody>
        </p:sp>
        <p:sp>
          <p:nvSpPr>
            <p:cNvPr id="25613" name="Line 13"/>
            <p:cNvSpPr>
              <a:spLocks noChangeShapeType="1"/>
            </p:cNvSpPr>
            <p:nvPr/>
          </p:nvSpPr>
          <p:spPr bwMode="auto">
            <a:xfrm flipH="1" flipV="1">
              <a:off x="2409" y="3830"/>
              <a:ext cx="63" cy="42"/>
            </a:xfrm>
            <a:prstGeom prst="line">
              <a:avLst/>
            </a:prstGeom>
            <a:noFill/>
            <a:ln w="12700">
              <a:solidFill>
                <a:srgbClr val="000000"/>
              </a:solidFill>
              <a:round/>
              <a:headEnd/>
              <a:tailEnd/>
            </a:ln>
          </p:spPr>
          <p:txBody>
            <a:bodyPr/>
            <a:lstStyle/>
            <a:p>
              <a:endParaRPr lang="fr-FR"/>
            </a:p>
          </p:txBody>
        </p:sp>
        <p:sp>
          <p:nvSpPr>
            <p:cNvPr id="25614" name="Line 14"/>
            <p:cNvSpPr>
              <a:spLocks noChangeShapeType="1"/>
            </p:cNvSpPr>
            <p:nvPr/>
          </p:nvSpPr>
          <p:spPr bwMode="auto">
            <a:xfrm flipV="1">
              <a:off x="2409" y="2688"/>
              <a:ext cx="1" cy="1142"/>
            </a:xfrm>
            <a:prstGeom prst="line">
              <a:avLst/>
            </a:prstGeom>
            <a:noFill/>
            <a:ln w="12700">
              <a:solidFill>
                <a:srgbClr val="000000"/>
              </a:solidFill>
              <a:round/>
              <a:headEnd/>
              <a:tailEnd/>
            </a:ln>
          </p:spPr>
          <p:txBody>
            <a:bodyPr/>
            <a:lstStyle/>
            <a:p>
              <a:endParaRPr lang="fr-FR"/>
            </a:p>
          </p:txBody>
        </p:sp>
        <p:sp>
          <p:nvSpPr>
            <p:cNvPr id="25615" name="Line 15"/>
            <p:cNvSpPr>
              <a:spLocks noChangeShapeType="1"/>
            </p:cNvSpPr>
            <p:nvPr/>
          </p:nvSpPr>
          <p:spPr bwMode="auto">
            <a:xfrm>
              <a:off x="2472" y="2730"/>
              <a:ext cx="773" cy="2"/>
            </a:xfrm>
            <a:prstGeom prst="line">
              <a:avLst/>
            </a:prstGeom>
            <a:noFill/>
            <a:ln w="12700">
              <a:solidFill>
                <a:schemeClr val="tx1"/>
              </a:solidFill>
              <a:round/>
              <a:headEnd/>
              <a:tailEnd/>
            </a:ln>
          </p:spPr>
          <p:txBody>
            <a:bodyPr/>
            <a:lstStyle/>
            <a:p>
              <a:endParaRPr lang="fr-FR"/>
            </a:p>
          </p:txBody>
        </p:sp>
        <p:sp>
          <p:nvSpPr>
            <p:cNvPr id="25616" name="Line 16"/>
            <p:cNvSpPr>
              <a:spLocks noChangeShapeType="1"/>
            </p:cNvSpPr>
            <p:nvPr/>
          </p:nvSpPr>
          <p:spPr bwMode="auto">
            <a:xfrm>
              <a:off x="3245" y="2730"/>
              <a:ext cx="1" cy="1142"/>
            </a:xfrm>
            <a:prstGeom prst="line">
              <a:avLst/>
            </a:prstGeom>
            <a:noFill/>
            <a:ln w="12700">
              <a:solidFill>
                <a:schemeClr val="tx1"/>
              </a:solidFill>
              <a:round/>
              <a:headEnd/>
              <a:tailEnd/>
            </a:ln>
          </p:spPr>
          <p:txBody>
            <a:bodyPr/>
            <a:lstStyle/>
            <a:p>
              <a:endParaRPr lang="fr-FR"/>
            </a:p>
          </p:txBody>
        </p:sp>
        <p:sp>
          <p:nvSpPr>
            <p:cNvPr id="25617" name="Line 17"/>
            <p:cNvSpPr>
              <a:spLocks noChangeShapeType="1"/>
            </p:cNvSpPr>
            <p:nvPr/>
          </p:nvSpPr>
          <p:spPr bwMode="auto">
            <a:xfrm flipH="1">
              <a:off x="2472" y="3872"/>
              <a:ext cx="773" cy="2"/>
            </a:xfrm>
            <a:prstGeom prst="line">
              <a:avLst/>
            </a:prstGeom>
            <a:noFill/>
            <a:ln w="12700">
              <a:solidFill>
                <a:schemeClr val="tx1"/>
              </a:solidFill>
              <a:round/>
              <a:headEnd/>
              <a:tailEnd/>
            </a:ln>
          </p:spPr>
          <p:txBody>
            <a:bodyPr/>
            <a:lstStyle/>
            <a:p>
              <a:endParaRPr lang="fr-FR"/>
            </a:p>
          </p:txBody>
        </p:sp>
        <p:sp>
          <p:nvSpPr>
            <p:cNvPr id="25618" name="Line 18"/>
            <p:cNvSpPr>
              <a:spLocks noChangeShapeType="1"/>
            </p:cNvSpPr>
            <p:nvPr/>
          </p:nvSpPr>
          <p:spPr bwMode="auto">
            <a:xfrm flipV="1">
              <a:off x="2472" y="2730"/>
              <a:ext cx="1" cy="1142"/>
            </a:xfrm>
            <a:prstGeom prst="line">
              <a:avLst/>
            </a:prstGeom>
            <a:noFill/>
            <a:ln w="12700">
              <a:solidFill>
                <a:srgbClr val="000000"/>
              </a:solidFill>
              <a:round/>
              <a:headEnd/>
              <a:tailEnd/>
            </a:ln>
          </p:spPr>
          <p:txBody>
            <a:bodyPr/>
            <a:lstStyle/>
            <a:p>
              <a:endParaRPr lang="fr-FR"/>
            </a:p>
          </p:txBody>
        </p:sp>
        <p:sp>
          <p:nvSpPr>
            <p:cNvPr id="25619" name="Line 19"/>
            <p:cNvSpPr>
              <a:spLocks noChangeShapeType="1"/>
            </p:cNvSpPr>
            <p:nvPr/>
          </p:nvSpPr>
          <p:spPr bwMode="auto">
            <a:xfrm flipH="1" flipV="1">
              <a:off x="2409" y="2688"/>
              <a:ext cx="63" cy="42"/>
            </a:xfrm>
            <a:prstGeom prst="line">
              <a:avLst/>
            </a:prstGeom>
            <a:noFill/>
            <a:ln w="12700">
              <a:solidFill>
                <a:srgbClr val="000000"/>
              </a:solidFill>
              <a:round/>
              <a:headEnd/>
              <a:tailEnd/>
            </a:ln>
          </p:spPr>
          <p:txBody>
            <a:bodyPr/>
            <a:lstStyle/>
            <a:p>
              <a:endParaRPr lang="fr-FR"/>
            </a:p>
          </p:txBody>
        </p:sp>
        <p:sp>
          <p:nvSpPr>
            <p:cNvPr id="25620" name="Freeform 20"/>
            <p:cNvSpPr>
              <a:spLocks/>
            </p:cNvSpPr>
            <p:nvPr/>
          </p:nvSpPr>
          <p:spPr bwMode="auto">
            <a:xfrm>
              <a:off x="2412" y="2694"/>
              <a:ext cx="54" cy="1172"/>
            </a:xfrm>
            <a:custGeom>
              <a:avLst/>
              <a:gdLst>
                <a:gd name="T0" fmla="*/ 0 w 36"/>
                <a:gd name="T1" fmla="*/ 0 h 780"/>
                <a:gd name="T2" fmla="*/ 54 w 36"/>
                <a:gd name="T3" fmla="*/ 36 h 780"/>
                <a:gd name="T4" fmla="*/ 54 w 36"/>
                <a:gd name="T5" fmla="*/ 1172 h 780"/>
                <a:gd name="T6" fmla="*/ 0 w 36"/>
                <a:gd name="T7" fmla="*/ 1133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25621" name="Rectangle 21"/>
            <p:cNvSpPr>
              <a:spLocks noChangeArrowheads="1"/>
            </p:cNvSpPr>
            <p:nvPr/>
          </p:nvSpPr>
          <p:spPr bwMode="auto">
            <a:xfrm>
              <a:off x="2544" y="2786"/>
              <a:ext cx="666" cy="1041"/>
            </a:xfrm>
            <a:prstGeom prst="rect">
              <a:avLst/>
            </a:prstGeom>
            <a:noFill/>
            <a:ln w="9525">
              <a:noFill/>
              <a:miter lim="800000"/>
              <a:headEnd/>
              <a:tailEnd/>
            </a:ln>
          </p:spPr>
          <p:txBody>
            <a:bodyPr wrap="none" lIns="0" tIns="0" rIns="0" bIns="0">
              <a:spAutoFit/>
            </a:bodyPr>
            <a:lstStyle/>
            <a:p>
              <a:pPr algn="ctr">
                <a:lnSpc>
                  <a:spcPct val="140000"/>
                </a:lnSpc>
                <a:spcBef>
                  <a:spcPts val="200"/>
                </a:spcBef>
              </a:pPr>
              <a:r>
                <a:rPr lang="fr-FR" b="1" i="1"/>
                <a:t>Veuillez</a:t>
              </a:r>
            </a:p>
            <a:p>
              <a:pPr algn="ctr">
                <a:lnSpc>
                  <a:spcPct val="140000"/>
                </a:lnSpc>
                <a:spcBef>
                  <a:spcPts val="200"/>
                </a:spcBef>
              </a:pPr>
              <a:r>
                <a:rPr lang="fr-FR" b="1" i="1"/>
                <a:t>vous</a:t>
              </a:r>
            </a:p>
            <a:p>
              <a:pPr algn="ctr">
                <a:lnSpc>
                  <a:spcPct val="140000"/>
                </a:lnSpc>
                <a:spcBef>
                  <a:spcPts val="200"/>
                </a:spcBef>
              </a:pPr>
              <a:r>
                <a:rPr lang="fr-FR" b="1" i="1"/>
                <a:t> reporter</a:t>
              </a:r>
            </a:p>
            <a:p>
              <a:pPr algn="ctr">
                <a:lnSpc>
                  <a:spcPct val="140000"/>
                </a:lnSpc>
                <a:spcBef>
                  <a:spcPts val="200"/>
                </a:spcBef>
              </a:pPr>
              <a:r>
                <a:rPr lang="fr-FR" b="1" i="1"/>
                <a:t> au</a:t>
              </a:r>
            </a:p>
            <a:p>
              <a:pPr algn="ctr">
                <a:lnSpc>
                  <a:spcPct val="140000"/>
                </a:lnSpc>
                <a:spcBef>
                  <a:spcPts val="200"/>
                </a:spcBef>
              </a:pPr>
              <a:r>
                <a:rPr lang="fr-FR" b="1" i="1"/>
                <a:t> manuel</a:t>
              </a:r>
            </a:p>
            <a:p>
              <a:pPr algn="ctr">
                <a:lnSpc>
                  <a:spcPct val="140000"/>
                </a:lnSpc>
                <a:spcBef>
                  <a:spcPts val="200"/>
                </a:spcBef>
              </a:pPr>
              <a:r>
                <a:rPr lang="fr-FR" b="1" i="1"/>
                <a:t> d'exercices</a:t>
              </a:r>
              <a:r>
                <a:rPr lang="en-US"/>
                <a:t> </a:t>
              </a:r>
            </a:p>
          </p:txBody>
        </p:sp>
        <p:sp>
          <p:nvSpPr>
            <p:cNvPr id="25622" name="Rectangle 22"/>
            <p:cNvSpPr>
              <a:spLocks noChangeArrowheads="1"/>
            </p:cNvSpPr>
            <p:nvPr/>
          </p:nvSpPr>
          <p:spPr bwMode="auto">
            <a:xfrm>
              <a:off x="2463" y="2733"/>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25623" name="Line 23"/>
            <p:cNvSpPr>
              <a:spLocks noChangeShapeType="1"/>
            </p:cNvSpPr>
            <p:nvPr/>
          </p:nvSpPr>
          <p:spPr bwMode="auto">
            <a:xfrm>
              <a:off x="2475" y="2738"/>
              <a:ext cx="1" cy="1125"/>
            </a:xfrm>
            <a:prstGeom prst="line">
              <a:avLst/>
            </a:prstGeom>
            <a:noFill/>
            <a:ln w="12700">
              <a:solidFill>
                <a:srgbClr val="FFFFFF"/>
              </a:solidFill>
              <a:round/>
              <a:headEnd/>
              <a:tailEnd/>
            </a:ln>
          </p:spPr>
          <p:txBody>
            <a:bodyPr/>
            <a:lstStyle/>
            <a:p>
              <a:endParaRPr lang="fr-FR"/>
            </a:p>
          </p:txBody>
        </p:sp>
        <p:sp>
          <p:nvSpPr>
            <p:cNvPr id="25624" name="Freeform 24"/>
            <p:cNvSpPr>
              <a:spLocks/>
            </p:cNvSpPr>
            <p:nvPr/>
          </p:nvSpPr>
          <p:spPr bwMode="blackWhite">
            <a:xfrm>
              <a:off x="1980" y="2865"/>
              <a:ext cx="692" cy="523"/>
            </a:xfrm>
            <a:custGeom>
              <a:avLst/>
              <a:gdLst>
                <a:gd name="T0" fmla="*/ 15 w 463"/>
                <a:gd name="T1" fmla="*/ 207 h 348"/>
                <a:gd name="T2" fmla="*/ 126 w 463"/>
                <a:gd name="T3" fmla="*/ 155 h 348"/>
                <a:gd name="T4" fmla="*/ 215 w 463"/>
                <a:gd name="T5" fmla="*/ 89 h 348"/>
                <a:gd name="T6" fmla="*/ 309 w 463"/>
                <a:gd name="T7" fmla="*/ 53 h 348"/>
                <a:gd name="T8" fmla="*/ 366 w 463"/>
                <a:gd name="T9" fmla="*/ 0 h 348"/>
                <a:gd name="T10" fmla="*/ 405 w 463"/>
                <a:gd name="T11" fmla="*/ 3 h 348"/>
                <a:gd name="T12" fmla="*/ 372 w 463"/>
                <a:gd name="T13" fmla="*/ 96 h 348"/>
                <a:gd name="T14" fmla="*/ 309 w 463"/>
                <a:gd name="T15" fmla="*/ 138 h 348"/>
                <a:gd name="T16" fmla="*/ 260 w 463"/>
                <a:gd name="T17" fmla="*/ 188 h 348"/>
                <a:gd name="T18" fmla="*/ 387 w 463"/>
                <a:gd name="T19" fmla="*/ 204 h 348"/>
                <a:gd name="T20" fmla="*/ 677 w 463"/>
                <a:gd name="T21" fmla="*/ 204 h 348"/>
                <a:gd name="T22" fmla="*/ 692 w 463"/>
                <a:gd name="T23" fmla="*/ 234 h 348"/>
                <a:gd name="T24" fmla="*/ 659 w 463"/>
                <a:gd name="T25" fmla="*/ 260 h 348"/>
                <a:gd name="T26" fmla="*/ 411 w 463"/>
                <a:gd name="T27" fmla="*/ 271 h 348"/>
                <a:gd name="T28" fmla="*/ 417 w 463"/>
                <a:gd name="T29" fmla="*/ 290 h 348"/>
                <a:gd name="T30" fmla="*/ 429 w 463"/>
                <a:gd name="T31" fmla="*/ 307 h 348"/>
                <a:gd name="T32" fmla="*/ 432 w 463"/>
                <a:gd name="T33" fmla="*/ 346 h 348"/>
                <a:gd name="T34" fmla="*/ 426 w 463"/>
                <a:gd name="T35" fmla="*/ 368 h 348"/>
                <a:gd name="T36" fmla="*/ 426 w 463"/>
                <a:gd name="T37" fmla="*/ 392 h 348"/>
                <a:gd name="T38" fmla="*/ 423 w 463"/>
                <a:gd name="T39" fmla="*/ 425 h 348"/>
                <a:gd name="T40" fmla="*/ 411 w 463"/>
                <a:gd name="T41" fmla="*/ 445 h 348"/>
                <a:gd name="T42" fmla="*/ 411 w 463"/>
                <a:gd name="T43" fmla="*/ 457 h 348"/>
                <a:gd name="T44" fmla="*/ 405 w 463"/>
                <a:gd name="T45" fmla="*/ 473 h 348"/>
                <a:gd name="T46" fmla="*/ 399 w 463"/>
                <a:gd name="T47" fmla="*/ 490 h 348"/>
                <a:gd name="T48" fmla="*/ 381 w 463"/>
                <a:gd name="T49" fmla="*/ 523 h 348"/>
                <a:gd name="T50" fmla="*/ 345 w 463"/>
                <a:gd name="T51" fmla="*/ 523 h 348"/>
                <a:gd name="T52" fmla="*/ 132 w 463"/>
                <a:gd name="T53" fmla="*/ 481 h 348"/>
                <a:gd name="T54" fmla="*/ 0 w 463"/>
                <a:gd name="T55" fmla="*/ 418 h 348"/>
                <a:gd name="T56" fmla="*/ 15 w 463"/>
                <a:gd name="T57" fmla="*/ 20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25625" name="Freeform 25"/>
            <p:cNvSpPr>
              <a:spLocks/>
            </p:cNvSpPr>
            <p:nvPr/>
          </p:nvSpPr>
          <p:spPr bwMode="auto">
            <a:xfrm>
              <a:off x="1980" y="2865"/>
              <a:ext cx="692" cy="523"/>
            </a:xfrm>
            <a:custGeom>
              <a:avLst/>
              <a:gdLst>
                <a:gd name="T0" fmla="*/ 15 w 463"/>
                <a:gd name="T1" fmla="*/ 207 h 348"/>
                <a:gd name="T2" fmla="*/ 126 w 463"/>
                <a:gd name="T3" fmla="*/ 155 h 348"/>
                <a:gd name="T4" fmla="*/ 215 w 463"/>
                <a:gd name="T5" fmla="*/ 89 h 348"/>
                <a:gd name="T6" fmla="*/ 309 w 463"/>
                <a:gd name="T7" fmla="*/ 53 h 348"/>
                <a:gd name="T8" fmla="*/ 366 w 463"/>
                <a:gd name="T9" fmla="*/ 0 h 348"/>
                <a:gd name="T10" fmla="*/ 405 w 463"/>
                <a:gd name="T11" fmla="*/ 3 h 348"/>
                <a:gd name="T12" fmla="*/ 372 w 463"/>
                <a:gd name="T13" fmla="*/ 96 h 348"/>
                <a:gd name="T14" fmla="*/ 309 w 463"/>
                <a:gd name="T15" fmla="*/ 138 h 348"/>
                <a:gd name="T16" fmla="*/ 260 w 463"/>
                <a:gd name="T17" fmla="*/ 188 h 348"/>
                <a:gd name="T18" fmla="*/ 387 w 463"/>
                <a:gd name="T19" fmla="*/ 204 h 348"/>
                <a:gd name="T20" fmla="*/ 677 w 463"/>
                <a:gd name="T21" fmla="*/ 204 h 348"/>
                <a:gd name="T22" fmla="*/ 692 w 463"/>
                <a:gd name="T23" fmla="*/ 234 h 348"/>
                <a:gd name="T24" fmla="*/ 659 w 463"/>
                <a:gd name="T25" fmla="*/ 260 h 348"/>
                <a:gd name="T26" fmla="*/ 411 w 463"/>
                <a:gd name="T27" fmla="*/ 271 h 348"/>
                <a:gd name="T28" fmla="*/ 417 w 463"/>
                <a:gd name="T29" fmla="*/ 290 h 348"/>
                <a:gd name="T30" fmla="*/ 429 w 463"/>
                <a:gd name="T31" fmla="*/ 307 h 348"/>
                <a:gd name="T32" fmla="*/ 432 w 463"/>
                <a:gd name="T33" fmla="*/ 346 h 348"/>
                <a:gd name="T34" fmla="*/ 426 w 463"/>
                <a:gd name="T35" fmla="*/ 368 h 348"/>
                <a:gd name="T36" fmla="*/ 426 w 463"/>
                <a:gd name="T37" fmla="*/ 392 h 348"/>
                <a:gd name="T38" fmla="*/ 423 w 463"/>
                <a:gd name="T39" fmla="*/ 425 h 348"/>
                <a:gd name="T40" fmla="*/ 411 w 463"/>
                <a:gd name="T41" fmla="*/ 445 h 348"/>
                <a:gd name="T42" fmla="*/ 411 w 463"/>
                <a:gd name="T43" fmla="*/ 457 h 348"/>
                <a:gd name="T44" fmla="*/ 405 w 463"/>
                <a:gd name="T45" fmla="*/ 473 h 348"/>
                <a:gd name="T46" fmla="*/ 399 w 463"/>
                <a:gd name="T47" fmla="*/ 490 h 348"/>
                <a:gd name="T48" fmla="*/ 381 w 463"/>
                <a:gd name="T49" fmla="*/ 523 h 348"/>
                <a:gd name="T50" fmla="*/ 345 w 463"/>
                <a:gd name="T51" fmla="*/ 523 h 348"/>
                <a:gd name="T52" fmla="*/ 132 w 463"/>
                <a:gd name="T53" fmla="*/ 481 h 348"/>
                <a:gd name="T54" fmla="*/ 0 w 463"/>
                <a:gd name="T55" fmla="*/ 418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25626" name="Line 26"/>
            <p:cNvSpPr>
              <a:spLocks noChangeShapeType="1"/>
            </p:cNvSpPr>
            <p:nvPr/>
          </p:nvSpPr>
          <p:spPr bwMode="auto">
            <a:xfrm flipH="1" flipV="1">
              <a:off x="2600" y="3089"/>
              <a:ext cx="12" cy="30"/>
            </a:xfrm>
            <a:prstGeom prst="line">
              <a:avLst/>
            </a:prstGeom>
            <a:noFill/>
            <a:ln w="6350">
              <a:solidFill>
                <a:schemeClr val="tx1"/>
              </a:solidFill>
              <a:round/>
              <a:headEnd/>
              <a:tailEnd/>
            </a:ln>
          </p:spPr>
          <p:txBody>
            <a:bodyPr/>
            <a:lstStyle/>
            <a:p>
              <a:endParaRPr lang="fr-FR"/>
            </a:p>
          </p:txBody>
        </p:sp>
        <p:sp>
          <p:nvSpPr>
            <p:cNvPr id="25627" name="Line 27"/>
            <p:cNvSpPr>
              <a:spLocks noChangeShapeType="1"/>
            </p:cNvSpPr>
            <p:nvPr/>
          </p:nvSpPr>
          <p:spPr bwMode="auto">
            <a:xfrm flipH="1" flipV="1">
              <a:off x="2481" y="3095"/>
              <a:ext cx="12" cy="30"/>
            </a:xfrm>
            <a:prstGeom prst="line">
              <a:avLst/>
            </a:prstGeom>
            <a:noFill/>
            <a:ln w="6350">
              <a:solidFill>
                <a:schemeClr val="tx1"/>
              </a:solidFill>
              <a:round/>
              <a:headEnd/>
              <a:tailEnd/>
            </a:ln>
          </p:spPr>
          <p:txBody>
            <a:bodyPr/>
            <a:lstStyle/>
            <a:p>
              <a:endParaRPr lang="fr-FR"/>
            </a:p>
          </p:txBody>
        </p:sp>
        <p:sp>
          <p:nvSpPr>
            <p:cNvPr id="25628" name="Line 28"/>
            <p:cNvSpPr>
              <a:spLocks noChangeShapeType="1"/>
            </p:cNvSpPr>
            <p:nvPr/>
          </p:nvSpPr>
          <p:spPr bwMode="auto">
            <a:xfrm flipH="1" flipV="1">
              <a:off x="2376" y="3100"/>
              <a:ext cx="12" cy="28"/>
            </a:xfrm>
            <a:prstGeom prst="line">
              <a:avLst/>
            </a:prstGeom>
            <a:noFill/>
            <a:ln w="6350">
              <a:solidFill>
                <a:schemeClr val="tx1"/>
              </a:solidFill>
              <a:round/>
              <a:headEnd/>
              <a:tailEnd/>
            </a:ln>
          </p:spPr>
          <p:txBody>
            <a:bodyPr/>
            <a:lstStyle/>
            <a:p>
              <a:endParaRPr lang="fr-FR"/>
            </a:p>
          </p:txBody>
        </p:sp>
        <p:sp>
          <p:nvSpPr>
            <p:cNvPr id="25629" name="Line 29"/>
            <p:cNvSpPr>
              <a:spLocks noChangeShapeType="1"/>
            </p:cNvSpPr>
            <p:nvPr/>
          </p:nvSpPr>
          <p:spPr bwMode="auto">
            <a:xfrm flipH="1" flipV="1">
              <a:off x="2304" y="2954"/>
              <a:ext cx="18" cy="27"/>
            </a:xfrm>
            <a:prstGeom prst="line">
              <a:avLst/>
            </a:prstGeom>
            <a:noFill/>
            <a:ln w="6350">
              <a:solidFill>
                <a:schemeClr val="tx1"/>
              </a:solidFill>
              <a:round/>
              <a:headEnd/>
              <a:tailEnd/>
            </a:ln>
          </p:spPr>
          <p:txBody>
            <a:bodyPr/>
            <a:lstStyle/>
            <a:p>
              <a:endParaRPr lang="fr-FR"/>
            </a:p>
          </p:txBody>
        </p:sp>
        <p:sp>
          <p:nvSpPr>
            <p:cNvPr id="25630" name="Freeform 30"/>
            <p:cNvSpPr>
              <a:spLocks/>
            </p:cNvSpPr>
            <p:nvPr/>
          </p:nvSpPr>
          <p:spPr bwMode="auto">
            <a:xfrm>
              <a:off x="2165" y="3043"/>
              <a:ext cx="69" cy="19"/>
            </a:xfrm>
            <a:custGeom>
              <a:avLst/>
              <a:gdLst>
                <a:gd name="T0" fmla="*/ 69 w 46"/>
                <a:gd name="T1" fmla="*/ 13 h 13"/>
                <a:gd name="T2" fmla="*/ 39 w 46"/>
                <a:gd name="T3" fmla="*/ 19 h 13"/>
                <a:gd name="T4" fmla="*/ 0 w 46"/>
                <a:gd name="T5" fmla="*/ 0 h 13"/>
                <a:gd name="T6" fmla="*/ 69 w 46"/>
                <a:gd name="T7" fmla="*/ 13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25631" name="Freeform 31"/>
            <p:cNvSpPr>
              <a:spLocks/>
            </p:cNvSpPr>
            <p:nvPr/>
          </p:nvSpPr>
          <p:spPr bwMode="black">
            <a:xfrm>
              <a:off x="2165" y="3043"/>
              <a:ext cx="69" cy="19"/>
            </a:xfrm>
            <a:custGeom>
              <a:avLst/>
              <a:gdLst>
                <a:gd name="T0" fmla="*/ 69 w 46"/>
                <a:gd name="T1" fmla="*/ 13 h 13"/>
                <a:gd name="T2" fmla="*/ 39 w 46"/>
                <a:gd name="T3" fmla="*/ 19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25632" name="Freeform 32"/>
            <p:cNvSpPr>
              <a:spLocks/>
            </p:cNvSpPr>
            <p:nvPr/>
          </p:nvSpPr>
          <p:spPr bwMode="auto">
            <a:xfrm>
              <a:off x="1974" y="3031"/>
              <a:ext cx="36" cy="31"/>
            </a:xfrm>
            <a:custGeom>
              <a:avLst/>
              <a:gdLst>
                <a:gd name="T0" fmla="*/ 36 w 24"/>
                <a:gd name="T1" fmla="*/ 31 h 21"/>
                <a:gd name="T2" fmla="*/ 21 w 24"/>
                <a:gd name="T3" fmla="*/ 6 h 21"/>
                <a:gd name="T4" fmla="*/ 0 w 24"/>
                <a:gd name="T5" fmla="*/ 0 h 21"/>
                <a:gd name="T6" fmla="*/ 36 w 24"/>
                <a:gd name="T7" fmla="*/ 31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25633" name="Freeform 33"/>
            <p:cNvSpPr>
              <a:spLocks/>
            </p:cNvSpPr>
            <p:nvPr/>
          </p:nvSpPr>
          <p:spPr bwMode="auto">
            <a:xfrm>
              <a:off x="1974" y="3031"/>
              <a:ext cx="36" cy="31"/>
            </a:xfrm>
            <a:custGeom>
              <a:avLst/>
              <a:gdLst>
                <a:gd name="T0" fmla="*/ 36 w 24"/>
                <a:gd name="T1" fmla="*/ 31 h 21"/>
                <a:gd name="T2" fmla="*/ 21 w 24"/>
                <a:gd name="T3" fmla="*/ 6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25634" name="Freeform 34"/>
            <p:cNvSpPr>
              <a:spLocks/>
            </p:cNvSpPr>
            <p:nvPr/>
          </p:nvSpPr>
          <p:spPr bwMode="auto">
            <a:xfrm>
              <a:off x="1968" y="3297"/>
              <a:ext cx="33" cy="25"/>
            </a:xfrm>
            <a:custGeom>
              <a:avLst/>
              <a:gdLst>
                <a:gd name="T0" fmla="*/ 33 w 22"/>
                <a:gd name="T1" fmla="*/ 0 h 17"/>
                <a:gd name="T2" fmla="*/ 21 w 22"/>
                <a:gd name="T3" fmla="*/ 25 h 17"/>
                <a:gd name="T4" fmla="*/ 0 w 22"/>
                <a:gd name="T5" fmla="*/ 22 h 17"/>
                <a:gd name="T6" fmla="*/ 33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25635" name="Freeform 35"/>
            <p:cNvSpPr>
              <a:spLocks/>
            </p:cNvSpPr>
            <p:nvPr/>
          </p:nvSpPr>
          <p:spPr bwMode="auto">
            <a:xfrm>
              <a:off x="1968" y="3297"/>
              <a:ext cx="33" cy="25"/>
            </a:xfrm>
            <a:custGeom>
              <a:avLst/>
              <a:gdLst>
                <a:gd name="T0" fmla="*/ 33 w 22"/>
                <a:gd name="T1" fmla="*/ 0 h 17"/>
                <a:gd name="T2" fmla="*/ 21 w 22"/>
                <a:gd name="T3" fmla="*/ 25 h 17"/>
                <a:gd name="T4" fmla="*/ 0 w 22"/>
                <a:gd name="T5" fmla="*/ 22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25636" name="Line 36"/>
            <p:cNvSpPr>
              <a:spLocks noChangeShapeType="1"/>
            </p:cNvSpPr>
            <p:nvPr/>
          </p:nvSpPr>
          <p:spPr bwMode="auto">
            <a:xfrm flipH="1">
              <a:off x="1977" y="3073"/>
              <a:ext cx="18" cy="210"/>
            </a:xfrm>
            <a:prstGeom prst="line">
              <a:avLst/>
            </a:prstGeom>
            <a:noFill/>
            <a:ln w="9525">
              <a:solidFill>
                <a:schemeClr val="tx1"/>
              </a:solidFill>
              <a:round/>
              <a:headEnd/>
              <a:tailEnd/>
            </a:ln>
          </p:spPr>
          <p:txBody>
            <a:bodyPr/>
            <a:lstStyle/>
            <a:p>
              <a:endParaRPr lang="fr-FR"/>
            </a:p>
          </p:txBody>
        </p:sp>
        <p:sp>
          <p:nvSpPr>
            <p:cNvPr id="25637" name="Freeform 37"/>
            <p:cNvSpPr>
              <a:spLocks/>
            </p:cNvSpPr>
            <p:nvPr/>
          </p:nvSpPr>
          <p:spPr bwMode="blackWhite">
            <a:xfrm>
              <a:off x="2213" y="3274"/>
              <a:ext cx="184" cy="125"/>
            </a:xfrm>
            <a:custGeom>
              <a:avLst/>
              <a:gdLst>
                <a:gd name="T0" fmla="*/ 121 w 123"/>
                <a:gd name="T1" fmla="*/ 0 h 83"/>
                <a:gd name="T2" fmla="*/ 184 w 123"/>
                <a:gd name="T3" fmla="*/ 48 h 83"/>
                <a:gd name="T4" fmla="*/ 166 w 123"/>
                <a:gd name="T5" fmla="*/ 102 h 83"/>
                <a:gd name="T6" fmla="*/ 88 w 123"/>
                <a:gd name="T7" fmla="*/ 125 h 83"/>
                <a:gd name="T8" fmla="*/ 0 w 123"/>
                <a:gd name="T9" fmla="*/ 75 h 83"/>
                <a:gd name="T10" fmla="*/ 36 w 123"/>
                <a:gd name="T11" fmla="*/ 29 h 83"/>
                <a:gd name="T12" fmla="*/ 118 w 123"/>
                <a:gd name="T13" fmla="*/ 56 h 83"/>
                <a:gd name="T14" fmla="*/ 12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25638" name="Freeform 38"/>
            <p:cNvSpPr>
              <a:spLocks/>
            </p:cNvSpPr>
            <p:nvPr/>
          </p:nvSpPr>
          <p:spPr bwMode="white">
            <a:xfrm>
              <a:off x="2234" y="3201"/>
              <a:ext cx="202" cy="138"/>
            </a:xfrm>
            <a:custGeom>
              <a:avLst/>
              <a:gdLst>
                <a:gd name="T0" fmla="*/ 133 w 135"/>
                <a:gd name="T1" fmla="*/ 0 h 92"/>
                <a:gd name="T2" fmla="*/ 202 w 135"/>
                <a:gd name="T3" fmla="*/ 57 h 92"/>
                <a:gd name="T4" fmla="*/ 184 w 135"/>
                <a:gd name="T5" fmla="*/ 116 h 92"/>
                <a:gd name="T6" fmla="*/ 100 w 135"/>
                <a:gd name="T7" fmla="*/ 138 h 92"/>
                <a:gd name="T8" fmla="*/ 0 w 135"/>
                <a:gd name="T9" fmla="*/ 82 h 92"/>
                <a:gd name="T10" fmla="*/ 39 w 135"/>
                <a:gd name="T11" fmla="*/ 33 h 92"/>
                <a:gd name="T12" fmla="*/ 130 w 135"/>
                <a:gd name="T13" fmla="*/ 63 h 92"/>
                <a:gd name="T14" fmla="*/ 133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25639" name="Freeform 39"/>
            <p:cNvSpPr>
              <a:spLocks/>
            </p:cNvSpPr>
            <p:nvPr/>
          </p:nvSpPr>
          <p:spPr bwMode="auto">
            <a:xfrm>
              <a:off x="2234" y="3201"/>
              <a:ext cx="202" cy="138"/>
            </a:xfrm>
            <a:custGeom>
              <a:avLst/>
              <a:gdLst>
                <a:gd name="T0" fmla="*/ 133 w 135"/>
                <a:gd name="T1" fmla="*/ 0 h 92"/>
                <a:gd name="T2" fmla="*/ 202 w 135"/>
                <a:gd name="T3" fmla="*/ 57 h 92"/>
                <a:gd name="T4" fmla="*/ 184 w 135"/>
                <a:gd name="T5" fmla="*/ 116 h 92"/>
                <a:gd name="T6" fmla="*/ 100 w 135"/>
                <a:gd name="T7" fmla="*/ 138 h 92"/>
                <a:gd name="T8" fmla="*/ 0 w 135"/>
                <a:gd name="T9" fmla="*/ 82 h 92"/>
                <a:gd name="T10" fmla="*/ 39 w 135"/>
                <a:gd name="T11" fmla="*/ 33 h 92"/>
                <a:gd name="T12" fmla="*/ 130 w 135"/>
                <a:gd name="T13" fmla="*/ 63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25640" name="Freeform 40"/>
            <p:cNvSpPr>
              <a:spLocks/>
            </p:cNvSpPr>
            <p:nvPr/>
          </p:nvSpPr>
          <p:spPr bwMode="auto">
            <a:xfrm>
              <a:off x="2258" y="3258"/>
              <a:ext cx="37" cy="52"/>
            </a:xfrm>
            <a:custGeom>
              <a:avLst/>
              <a:gdLst>
                <a:gd name="T0" fmla="*/ 0 w 25"/>
                <a:gd name="T1" fmla="*/ 25 h 35"/>
                <a:gd name="T2" fmla="*/ 21 w 25"/>
                <a:gd name="T3" fmla="*/ 0 h 35"/>
                <a:gd name="T4" fmla="*/ 37 w 25"/>
                <a:gd name="T5" fmla="*/ 16 h 35"/>
                <a:gd name="T6" fmla="*/ 34 w 25"/>
                <a:gd name="T7" fmla="*/ 52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25641" name="Freeform 41"/>
            <p:cNvSpPr>
              <a:spLocks/>
            </p:cNvSpPr>
            <p:nvPr/>
          </p:nvSpPr>
          <p:spPr bwMode="auto">
            <a:xfrm>
              <a:off x="2228" y="3327"/>
              <a:ext cx="36" cy="49"/>
            </a:xfrm>
            <a:custGeom>
              <a:avLst/>
              <a:gdLst>
                <a:gd name="T0" fmla="*/ 0 w 24"/>
                <a:gd name="T1" fmla="*/ 25 h 33"/>
                <a:gd name="T2" fmla="*/ 24 w 24"/>
                <a:gd name="T3" fmla="*/ 0 h 33"/>
                <a:gd name="T4" fmla="*/ 36 w 24"/>
                <a:gd name="T5" fmla="*/ 12 h 33"/>
                <a:gd name="T6" fmla="*/ 33 w 24"/>
                <a:gd name="T7" fmla="*/ 49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25642" name="Freeform 42"/>
            <p:cNvSpPr>
              <a:spLocks/>
            </p:cNvSpPr>
            <p:nvPr/>
          </p:nvSpPr>
          <p:spPr bwMode="auto">
            <a:xfrm>
              <a:off x="2198" y="3067"/>
              <a:ext cx="103" cy="224"/>
            </a:xfrm>
            <a:custGeom>
              <a:avLst/>
              <a:gdLst>
                <a:gd name="T0" fmla="*/ 103 w 69"/>
                <a:gd name="T1" fmla="*/ 0 h 149"/>
                <a:gd name="T2" fmla="*/ 57 w 69"/>
                <a:gd name="T3" fmla="*/ 134 h 149"/>
                <a:gd name="T4" fmla="*/ 3 w 69"/>
                <a:gd name="T5" fmla="*/ 197 h 149"/>
                <a:gd name="T6" fmla="*/ 0 w 69"/>
                <a:gd name="T7" fmla="*/ 224 h 149"/>
                <a:gd name="T8" fmla="*/ 103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25643" name="Freeform 43"/>
            <p:cNvSpPr>
              <a:spLocks/>
            </p:cNvSpPr>
            <p:nvPr/>
          </p:nvSpPr>
          <p:spPr bwMode="black">
            <a:xfrm>
              <a:off x="2198" y="3067"/>
              <a:ext cx="103" cy="224"/>
            </a:xfrm>
            <a:custGeom>
              <a:avLst/>
              <a:gdLst>
                <a:gd name="T0" fmla="*/ 103 w 69"/>
                <a:gd name="T1" fmla="*/ 0 h 149"/>
                <a:gd name="T2" fmla="*/ 57 w 69"/>
                <a:gd name="T3" fmla="*/ 134 h 149"/>
                <a:gd name="T4" fmla="*/ 3 w 69"/>
                <a:gd name="T5" fmla="*/ 197 h 149"/>
                <a:gd name="T6" fmla="*/ 0 w 69"/>
                <a:gd name="T7" fmla="*/ 224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25644" name="Freeform 44"/>
            <p:cNvSpPr>
              <a:spLocks/>
            </p:cNvSpPr>
            <p:nvPr/>
          </p:nvSpPr>
          <p:spPr bwMode="auto">
            <a:xfrm>
              <a:off x="2138" y="3128"/>
              <a:ext cx="141" cy="100"/>
            </a:xfrm>
            <a:custGeom>
              <a:avLst/>
              <a:gdLst>
                <a:gd name="T0" fmla="*/ 141 w 94"/>
                <a:gd name="T1" fmla="*/ 0 h 66"/>
                <a:gd name="T2" fmla="*/ 81 w 94"/>
                <a:gd name="T3" fmla="*/ 50 h 66"/>
                <a:gd name="T4" fmla="*/ 21 w 94"/>
                <a:gd name="T5" fmla="*/ 73 h 66"/>
                <a:gd name="T6" fmla="*/ 0 w 94"/>
                <a:gd name="T7" fmla="*/ 100 h 66"/>
                <a:gd name="T8" fmla="*/ 141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25645" name="Freeform 45"/>
            <p:cNvSpPr>
              <a:spLocks/>
            </p:cNvSpPr>
            <p:nvPr/>
          </p:nvSpPr>
          <p:spPr bwMode="black">
            <a:xfrm>
              <a:off x="2138" y="3128"/>
              <a:ext cx="141" cy="100"/>
            </a:xfrm>
            <a:custGeom>
              <a:avLst/>
              <a:gdLst>
                <a:gd name="T0" fmla="*/ 141 w 94"/>
                <a:gd name="T1" fmla="*/ 0 h 66"/>
                <a:gd name="T2" fmla="*/ 81 w 94"/>
                <a:gd name="T3" fmla="*/ 50 h 66"/>
                <a:gd name="T4" fmla="*/ 21 w 94"/>
                <a:gd name="T5" fmla="*/ 73 h 66"/>
                <a:gd name="T6" fmla="*/ 0 w 94"/>
                <a:gd name="T7" fmla="*/ 10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25646" name="Freeform 46"/>
            <p:cNvSpPr>
              <a:spLocks/>
            </p:cNvSpPr>
            <p:nvPr/>
          </p:nvSpPr>
          <p:spPr bwMode="white">
            <a:xfrm>
              <a:off x="2249" y="3142"/>
              <a:ext cx="184" cy="122"/>
            </a:xfrm>
            <a:custGeom>
              <a:avLst/>
              <a:gdLst>
                <a:gd name="T0" fmla="*/ 136 w 123"/>
                <a:gd name="T1" fmla="*/ 0 h 81"/>
                <a:gd name="T2" fmla="*/ 184 w 123"/>
                <a:gd name="T3" fmla="*/ 47 h 81"/>
                <a:gd name="T4" fmla="*/ 166 w 123"/>
                <a:gd name="T5" fmla="*/ 99 h 81"/>
                <a:gd name="T6" fmla="*/ 88 w 123"/>
                <a:gd name="T7" fmla="*/ 122 h 81"/>
                <a:gd name="T8" fmla="*/ 0 w 123"/>
                <a:gd name="T9" fmla="*/ 69 h 81"/>
                <a:gd name="T10" fmla="*/ 37 w 123"/>
                <a:gd name="T11" fmla="*/ 23 h 81"/>
                <a:gd name="T12" fmla="*/ 118 w 123"/>
                <a:gd name="T13" fmla="*/ 53 h 81"/>
                <a:gd name="T14" fmla="*/ 136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25647" name="Freeform 47"/>
            <p:cNvSpPr>
              <a:spLocks/>
            </p:cNvSpPr>
            <p:nvPr/>
          </p:nvSpPr>
          <p:spPr bwMode="auto">
            <a:xfrm>
              <a:off x="2249" y="3142"/>
              <a:ext cx="184" cy="122"/>
            </a:xfrm>
            <a:custGeom>
              <a:avLst/>
              <a:gdLst>
                <a:gd name="T0" fmla="*/ 136 w 123"/>
                <a:gd name="T1" fmla="*/ 0 h 81"/>
                <a:gd name="T2" fmla="*/ 184 w 123"/>
                <a:gd name="T3" fmla="*/ 47 h 81"/>
                <a:gd name="T4" fmla="*/ 166 w 123"/>
                <a:gd name="T5" fmla="*/ 99 h 81"/>
                <a:gd name="T6" fmla="*/ 88 w 123"/>
                <a:gd name="T7" fmla="*/ 122 h 81"/>
                <a:gd name="T8" fmla="*/ 0 w 123"/>
                <a:gd name="T9" fmla="*/ 69 h 81"/>
                <a:gd name="T10" fmla="*/ 37 w 123"/>
                <a:gd name="T11" fmla="*/ 23 h 81"/>
                <a:gd name="T12" fmla="*/ 118 w 123"/>
                <a:gd name="T13" fmla="*/ 53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25648" name="Freeform 48"/>
            <p:cNvSpPr>
              <a:spLocks/>
            </p:cNvSpPr>
            <p:nvPr/>
          </p:nvSpPr>
          <p:spPr bwMode="auto">
            <a:xfrm>
              <a:off x="2267" y="3189"/>
              <a:ext cx="37" cy="49"/>
            </a:xfrm>
            <a:custGeom>
              <a:avLst/>
              <a:gdLst>
                <a:gd name="T0" fmla="*/ 0 w 25"/>
                <a:gd name="T1" fmla="*/ 22 h 33"/>
                <a:gd name="T2" fmla="*/ 25 w 25"/>
                <a:gd name="T3" fmla="*/ 0 h 33"/>
                <a:gd name="T4" fmla="*/ 37 w 25"/>
                <a:gd name="T5" fmla="*/ 12 h 33"/>
                <a:gd name="T6" fmla="*/ 34 w 25"/>
                <a:gd name="T7" fmla="*/ 49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pPr>
              <a:defRPr/>
            </a:pPr>
            <a:r>
              <a:rPr lang="fr-FR"/>
              <a:t>De votre langage au langage C#</a:t>
            </a:r>
          </a:p>
        </p:txBody>
      </p:sp>
      <p:sp>
        <p:nvSpPr>
          <p:cNvPr id="26627" name="Rectangle 3"/>
          <p:cNvSpPr>
            <a:spLocks noGrp="1" noChangeArrowheads="1"/>
          </p:cNvSpPr>
          <p:nvPr>
            <p:ph idx="1"/>
          </p:nvPr>
        </p:nvSpPr>
        <p:spPr>
          <a:xfrm>
            <a:off x="2752725" y="1293813"/>
            <a:ext cx="3852863"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26628" name="Group 4"/>
          <p:cNvGrpSpPr>
            <a:grpSpLocks/>
          </p:cNvGrpSpPr>
          <p:nvPr/>
        </p:nvGrpSpPr>
        <p:grpSpPr bwMode="auto">
          <a:xfrm>
            <a:off x="2547938" y="2681288"/>
            <a:ext cx="228600" cy="311150"/>
            <a:chOff x="208" y="730"/>
            <a:chExt cx="249" cy="292"/>
          </a:xfrm>
        </p:grpSpPr>
        <p:sp>
          <p:nvSpPr>
            <p:cNvPr id="2662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2663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2663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050"/>
          <p:cNvSpPr>
            <a:spLocks noGrp="1" noChangeArrowheads="1"/>
          </p:cNvSpPr>
          <p:nvPr>
            <p:ph type="title"/>
          </p:nvPr>
        </p:nvSpPr>
        <p:spPr/>
        <p:txBody>
          <a:bodyPr/>
          <a:lstStyle/>
          <a:p>
            <a:pPr>
              <a:defRPr/>
            </a:pPr>
            <a:r>
              <a:rPr lang="fr-FR"/>
              <a:t>Expressions</a:t>
            </a:r>
          </a:p>
        </p:txBody>
      </p:sp>
      <p:sp>
        <p:nvSpPr>
          <p:cNvPr id="27651" name="Rectangle 2051"/>
          <p:cNvSpPr>
            <a:spLocks noGrp="1" noChangeArrowheads="1"/>
          </p:cNvSpPr>
          <p:nvPr>
            <p:ph idx="1"/>
          </p:nvPr>
        </p:nvSpPr>
        <p:spPr>
          <a:xfrm>
            <a:off x="268288" y="1086004"/>
            <a:ext cx="8599487" cy="5167568"/>
          </a:xfrm>
          <a:noFill/>
        </p:spPr>
        <p:txBody>
          <a:bodyPr lIns="54000" rIns="54000"/>
          <a:lstStyle/>
          <a:p>
            <a:pPr>
              <a:lnSpc>
                <a:spcPct val="90000"/>
              </a:lnSpc>
              <a:spcAft>
                <a:spcPts val="300"/>
              </a:spcAft>
            </a:pPr>
            <a:r>
              <a:rPr lang="fr-FR" noProof="1"/>
              <a:t>Considérons la fonction de conversion de notre programme</a:t>
            </a:r>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Aft>
                <a:spcPts val="300"/>
              </a:spcAft>
            </a:pPr>
            <a:endParaRPr lang="fr-FR" noProof="1"/>
          </a:p>
          <a:p>
            <a:pPr>
              <a:lnSpc>
                <a:spcPct val="90000"/>
              </a:lnSpc>
              <a:spcBef>
                <a:spcPct val="0"/>
              </a:spcBef>
            </a:pPr>
            <a:endParaRPr lang="fr-FR" sz="1000" noProof="1"/>
          </a:p>
          <a:p>
            <a:pPr>
              <a:lnSpc>
                <a:spcPct val="90000"/>
              </a:lnSpc>
              <a:spcBef>
                <a:spcPct val="0"/>
              </a:spcBef>
            </a:pPr>
            <a:endParaRPr lang="fr-FR" sz="1000" noProof="1"/>
          </a:p>
          <a:p>
            <a:pPr>
              <a:lnSpc>
                <a:spcPct val="90000"/>
              </a:lnSpc>
              <a:spcBef>
                <a:spcPts val="200"/>
              </a:spcBef>
            </a:pPr>
            <a:r>
              <a:rPr lang="fr-FR" noProof="1"/>
              <a:t>L’instruction </a:t>
            </a:r>
            <a:r>
              <a:rPr lang="fr-FR" noProof="1">
                <a:latin typeface="Courier New" pitchFamily="49" charset="0"/>
              </a:rPr>
              <a:t>(amt / convRate)</a:t>
            </a:r>
            <a:r>
              <a:rPr lang="fr-FR" noProof="1"/>
              <a:t> est une expression</a:t>
            </a:r>
          </a:p>
          <a:p>
            <a:pPr lvl="1">
              <a:lnSpc>
                <a:spcPct val="90000"/>
              </a:lnSpc>
              <a:spcBef>
                <a:spcPts val="100"/>
              </a:spcBef>
            </a:pPr>
            <a:r>
              <a:rPr lang="fr-FR" noProof="1"/>
              <a:t>Comme les variables et les littéraux, les expressions ont un </a:t>
            </a:r>
            <a:r>
              <a:rPr lang="fr-FR" i="1" noProof="1">
                <a:latin typeface="Century Schoolbook" pitchFamily="18" charset="0"/>
              </a:rPr>
              <a:t>type</a:t>
            </a:r>
            <a:r>
              <a:rPr lang="fr-FR" noProof="1"/>
              <a:t> et une </a:t>
            </a:r>
            <a:r>
              <a:rPr lang="fr-FR" i="1" noProof="1">
                <a:latin typeface="Century Schoolbook" pitchFamily="18" charset="0"/>
              </a:rPr>
              <a:t>valeur</a:t>
            </a:r>
          </a:p>
          <a:p>
            <a:pPr lvl="1">
              <a:lnSpc>
                <a:spcPct val="90000"/>
              </a:lnSpc>
            </a:pPr>
            <a:r>
              <a:rPr lang="fr-FR" noProof="1"/>
              <a:t>Utilisable directement : le programme n’aurait pas besoin de la variable intermédiaire </a:t>
            </a:r>
            <a:r>
              <a:rPr lang="fr-FR" noProof="1">
                <a:latin typeface="Courier New" pitchFamily="49" charset="0"/>
              </a:rPr>
              <a:t>convValue</a:t>
            </a:r>
            <a:r>
              <a:rPr lang="fr-FR" noProof="1"/>
              <a:t> en utilisant </a:t>
            </a:r>
            <a:r>
              <a:rPr lang="fr-FR" noProof="1">
                <a:latin typeface="Courier New" pitchFamily="49" charset="0"/>
              </a:rPr>
              <a:t>return  amt / convRate;</a:t>
            </a:r>
          </a:p>
          <a:p>
            <a:pPr>
              <a:lnSpc>
                <a:spcPct val="90000"/>
              </a:lnSpc>
              <a:spcBef>
                <a:spcPts val="800"/>
              </a:spcBef>
            </a:pPr>
            <a:r>
              <a:rPr lang="fr-FR" noProof="1"/>
              <a:t>Dans le code ci-dessus, le mot-clé </a:t>
            </a:r>
            <a:r>
              <a:rPr lang="fr-FR" noProof="1">
                <a:latin typeface="Courier New" pitchFamily="49" charset="0"/>
              </a:rPr>
              <a:t>const</a:t>
            </a:r>
            <a:r>
              <a:rPr lang="fr-FR" noProof="1"/>
              <a:t> signifie</a:t>
            </a:r>
          </a:p>
          <a:p>
            <a:pPr lvl="1">
              <a:lnSpc>
                <a:spcPct val="90000"/>
              </a:lnSpc>
              <a:spcBef>
                <a:spcPts val="100"/>
              </a:spcBef>
            </a:pPr>
            <a:r>
              <a:rPr lang="fr-FR" noProof="1">
                <a:latin typeface="Courier New" pitchFamily="49" charset="0"/>
              </a:rPr>
              <a:t>convRate</a:t>
            </a:r>
            <a:r>
              <a:rPr lang="fr-FR" noProof="1"/>
              <a:t> doit être initialisé dans sa définition et ne peut pas être modifié</a:t>
            </a:r>
            <a:r>
              <a:rPr lang="fr-FR" dirty="0"/>
              <a:t> </a:t>
            </a:r>
            <a:r>
              <a:rPr lang="fr-FR" noProof="1"/>
              <a:t>ultérieurement</a:t>
            </a:r>
          </a:p>
        </p:txBody>
      </p:sp>
      <p:sp>
        <p:nvSpPr>
          <p:cNvPr id="584708" name="Text Box 2052"/>
          <p:cNvSpPr txBox="1">
            <a:spLocks noChangeArrowheads="1"/>
          </p:cNvSpPr>
          <p:nvPr/>
        </p:nvSpPr>
        <p:spPr bwMode="blackWhite">
          <a:xfrm>
            <a:off x="823913" y="1497166"/>
            <a:ext cx="6888162" cy="2392363"/>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85000"/>
              </a:lnSpc>
              <a:defRPr/>
            </a:pPr>
            <a:r>
              <a:rPr lang="fr-FR" sz="1600" b="1" noProof="1">
                <a:latin typeface="Courier New" pitchFamily="49" charset="0"/>
              </a:rPr>
              <a:t>public static double</a:t>
            </a:r>
            <a:r>
              <a:rPr lang="fr-FR" sz="1600" noProof="1">
                <a:latin typeface="Courier New" pitchFamily="49" charset="0"/>
              </a:rPr>
              <a:t> Convert(</a:t>
            </a:r>
            <a:r>
              <a:rPr lang="fr-FR" sz="1600" b="1" noProof="1">
                <a:latin typeface="Courier New" pitchFamily="49" charset="0"/>
              </a:rPr>
              <a:t>string</a:t>
            </a:r>
            <a:r>
              <a:rPr lang="fr-FR" sz="1600" noProof="1">
                <a:latin typeface="Courier New" pitchFamily="49" charset="0"/>
              </a:rPr>
              <a:t> ic, </a:t>
            </a:r>
            <a:r>
              <a:rPr lang="fr-FR" sz="1600" b="1" noProof="1">
                <a:latin typeface="Courier New" pitchFamily="49" charset="0"/>
              </a:rPr>
              <a:t>double</a:t>
            </a:r>
            <a:r>
              <a:rPr lang="fr-FR" sz="1600" noProof="1">
                <a:latin typeface="Courier New" pitchFamily="49" charset="0"/>
              </a:rPr>
              <a:t> amt)</a:t>
            </a:r>
          </a:p>
          <a:p>
            <a:pPr eaLnBrk="1" hangingPunct="1">
              <a:lnSpc>
                <a:spcPct val="85000"/>
              </a:lnSpc>
              <a:defRPr/>
            </a:pP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const double</a:t>
            </a:r>
            <a:r>
              <a:rPr lang="fr-FR" sz="1600" noProof="1">
                <a:latin typeface="Courier New" pitchFamily="49" charset="0"/>
              </a:rPr>
              <a:t> convRate = </a:t>
            </a:r>
            <a:r>
              <a:rPr lang="fr-FR" sz="1600" dirty="0">
                <a:latin typeface="Courier New" pitchFamily="49" charset="0"/>
              </a:rPr>
              <a:t>1.395</a:t>
            </a:r>
            <a:r>
              <a:rPr lang="fr-FR" sz="1600" noProof="1">
                <a:latin typeface="Courier New" pitchFamily="49" charset="0"/>
              </a:rPr>
              <a:t>;</a:t>
            </a:r>
          </a:p>
          <a:p>
            <a:pPr eaLnBrk="1" hangingPunct="1">
              <a:lnSpc>
                <a:spcPct val="85000"/>
              </a:lnSpc>
              <a:defRPr/>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(ic == "EUR")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r>
              <a:rPr lang="fr-FR" sz="1600" noProof="1">
                <a:latin typeface="Courier New" pitchFamily="49" charset="0"/>
              </a:rPr>
              <a:t>  </a:t>
            </a:r>
            <a:r>
              <a:rPr lang="fr-FR" sz="1600" b="1" noProof="1">
                <a:latin typeface="Courier New" pitchFamily="49" charset="0"/>
              </a:rPr>
              <a:t>else</a:t>
            </a:r>
            <a:r>
              <a:rPr lang="fr-FR" sz="1600" noProof="1">
                <a:latin typeface="Courier New" pitchFamily="49" charset="0"/>
              </a:rPr>
              <a:t> </a:t>
            </a:r>
          </a:p>
          <a:p>
            <a:pPr eaLnBrk="1" hangingPunct="1">
              <a:lnSpc>
                <a:spcPct val="85000"/>
              </a:lnSpc>
              <a:defRPr/>
            </a:pPr>
            <a:r>
              <a:rPr lang="fr-FR" sz="1600" noProof="1">
                <a:latin typeface="Courier New" pitchFamily="49" charset="0"/>
              </a:rPr>
              <a:t>      convValue = amt / convRate;</a:t>
            </a:r>
          </a:p>
          <a:p>
            <a:pPr eaLnBrk="1" hangingPunct="1">
              <a:lnSpc>
                <a:spcPct val="85000"/>
              </a:lnSpc>
              <a:defRPr/>
            </a:pPr>
            <a:endParaRPr lang="fr-FR" sz="1600" noProof="1">
              <a:latin typeface="Courier New" pitchFamily="49" charset="0"/>
            </a:endParaRPr>
          </a:p>
          <a:p>
            <a:pPr eaLnBrk="1" hangingPunct="1">
              <a:lnSpc>
                <a:spcPct val="85000"/>
              </a:lnSpc>
              <a:defRPr/>
            </a:pP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convValue;</a:t>
            </a:r>
          </a:p>
          <a:p>
            <a:pPr eaLnBrk="1" hangingPunct="1">
              <a:lnSpc>
                <a:spcPct val="85000"/>
              </a:lnSpc>
              <a:defRPr/>
            </a:pPr>
            <a:r>
              <a:rPr lang="fr-FR" sz="1600" noProof="1">
                <a:latin typeface="Courier New" pitchFamily="49" charset="0"/>
              </a:rPr>
              <a:t>}</a:t>
            </a:r>
          </a:p>
        </p:txBody>
      </p:sp>
      <p:sp>
        <p:nvSpPr>
          <p:cNvPr id="27653" name="Text Box 5"/>
          <p:cNvSpPr txBox="1">
            <a:spLocks noChangeArrowheads="1"/>
          </p:cNvSpPr>
          <p:nvPr/>
        </p:nvSpPr>
        <p:spPr bwMode="auto">
          <a:xfrm>
            <a:off x="777875" y="6233959"/>
            <a:ext cx="4584700" cy="306388"/>
          </a:xfrm>
          <a:prstGeom prst="rect">
            <a:avLst/>
          </a:prstGeom>
          <a:noFill/>
          <a:ln w="12700">
            <a:noFill/>
            <a:miter lim="800000"/>
            <a:headEnd/>
            <a:tailEnd/>
          </a:ln>
        </p:spPr>
        <p:txBody>
          <a:bodyPr>
            <a:spAutoFit/>
          </a:bodyPr>
          <a:lstStyle/>
          <a:p>
            <a:pPr>
              <a:spcBef>
                <a:spcPct val="50000"/>
              </a:spcBef>
            </a:pPr>
            <a:r>
              <a:rPr lang="en-US" dirty="0"/>
              <a:t>\Course\419\Exercises-Completed\Ex21</a:t>
            </a:r>
          </a:p>
        </p:txBody>
      </p:sp>
      <p:sp>
        <p:nvSpPr>
          <p:cNvPr id="27654"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fr-FR"/>
              <a:t>Opérateurs</a:t>
            </a:r>
          </a:p>
        </p:txBody>
      </p:sp>
      <p:sp>
        <p:nvSpPr>
          <p:cNvPr id="28675" name="Rectangle 3"/>
          <p:cNvSpPr>
            <a:spLocks noGrp="1" noChangeArrowheads="1"/>
          </p:cNvSpPr>
          <p:nvPr>
            <p:ph idx="1"/>
          </p:nvPr>
        </p:nvSpPr>
        <p:spPr>
          <a:xfrm>
            <a:off x="279400" y="1208088"/>
            <a:ext cx="8599488" cy="366712"/>
          </a:xfrm>
        </p:spPr>
        <p:txBody>
          <a:bodyPr/>
          <a:lstStyle/>
          <a:p>
            <a:r>
              <a:rPr lang="fr-FR"/>
              <a:t>Les opérateurs principaux de C# sont les suivants :</a:t>
            </a:r>
          </a:p>
        </p:txBody>
      </p:sp>
      <p:graphicFrame>
        <p:nvGraphicFramePr>
          <p:cNvPr id="325843" name="Group 211"/>
          <p:cNvGraphicFramePr>
            <a:graphicFrameLocks noGrp="1"/>
          </p:cNvGraphicFramePr>
          <p:nvPr/>
        </p:nvGraphicFramePr>
        <p:xfrm>
          <a:off x="431800" y="1571625"/>
          <a:ext cx="7759700" cy="4665667"/>
        </p:xfrm>
        <a:graphic>
          <a:graphicData uri="http://schemas.openxmlformats.org/drawingml/2006/table">
            <a:tbl>
              <a:tblPr/>
              <a:tblGrid>
                <a:gridCol w="1885950">
                  <a:extLst>
                    <a:ext uri="{9D8B030D-6E8A-4147-A177-3AD203B41FA5}">
                      <a16:colId xmlns:a16="http://schemas.microsoft.com/office/drawing/2014/main" val="20000"/>
                    </a:ext>
                  </a:extLst>
                </a:gridCol>
                <a:gridCol w="2011363">
                  <a:extLst>
                    <a:ext uri="{9D8B030D-6E8A-4147-A177-3AD203B41FA5}">
                      <a16:colId xmlns:a16="http://schemas.microsoft.com/office/drawing/2014/main" val="20001"/>
                    </a:ext>
                  </a:extLst>
                </a:gridCol>
                <a:gridCol w="3862387">
                  <a:extLst>
                    <a:ext uri="{9D8B030D-6E8A-4147-A177-3AD203B41FA5}">
                      <a16:colId xmlns:a16="http://schemas.microsoft.com/office/drawing/2014/main" val="20002"/>
                    </a:ext>
                  </a:extLst>
                </a:gridCol>
              </a:tblGrid>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Type d’opérateur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Symboles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1" i="0" u="none" strike="noStrike" cap="none" normalizeH="0" baseline="0">
                          <a:ln>
                            <a:noFill/>
                          </a:ln>
                          <a:solidFill>
                            <a:schemeClr val="tx1"/>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Arithmétique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Précédence standard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Affectation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Ou initialisation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Incrément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Ajoute ou soustrait 1 de l’opérande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Egalité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  !=</a:t>
                      </a:r>
                      <a:endParaRPr kumimoji="0" lang="en-US"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Relationnel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  &lt;  &gt;=  &lt;=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Logique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&amp;&amp;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0" i="0" u="none" strike="noStrike" cap="none" normalizeH="0" baseline="0">
                        <a:ln>
                          <a:noFill/>
                        </a:ln>
                        <a:solidFill>
                          <a:srgbClr val="000080"/>
                        </a:solidFill>
                        <a:effectLst/>
                        <a:latin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Bit à bit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&amp;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        Ne pas confondre </a:t>
                      </a:r>
                      <a:r>
                        <a:rPr kumimoji="0" lang="en-US" sz="1600" b="0" i="0" u="none" strike="noStrike" cap="none" normalizeH="0" baseline="0">
                          <a:ln>
                            <a:noFill/>
                          </a:ln>
                          <a:solidFill>
                            <a:srgbClr val="000080"/>
                          </a:solidFill>
                          <a:effectLst/>
                          <a:latin typeface="Courier New" pitchFamily="49" charset="0"/>
                        </a:rPr>
                        <a:t>&amp;&amp;</a:t>
                      </a:r>
                      <a:r>
                        <a:rPr kumimoji="0" lang="en-US" sz="1600" b="0" i="0" u="none" strike="noStrike" cap="none" normalizeH="0" baseline="0">
                          <a:ln>
                            <a:noFill/>
                          </a:ln>
                          <a:solidFill>
                            <a:srgbClr val="000080"/>
                          </a:solidFill>
                          <a:effectLst/>
                          <a:latin typeface="Arial" charset="0"/>
                        </a:rPr>
                        <a:t> et </a:t>
                      </a:r>
                      <a:r>
                        <a:rPr kumimoji="0" lang="en-US" sz="1600" b="0" i="0" u="none" strike="noStrike" cap="none" normalizeH="0" baseline="0">
                          <a:ln>
                            <a:noFill/>
                          </a:ln>
                          <a:solidFill>
                            <a:srgbClr val="000080"/>
                          </a:solidFill>
                          <a:effectLst/>
                          <a:latin typeface="Courier New" pitchFamily="49" charset="0"/>
                        </a:rPr>
                        <a:t>&amp;</a:t>
                      </a:r>
                      <a:r>
                        <a:rPr kumimoji="0" lang="en-US" sz="1600" b="0" i="0" u="none" strike="noStrike" cap="none" normalizeH="0" baseline="0">
                          <a:ln>
                            <a:noFill/>
                          </a:ln>
                          <a:solidFill>
                            <a:srgbClr val="000080"/>
                          </a:solidFill>
                          <a:effectLst/>
                          <a:latin typeface="Arial" charset="0"/>
                        </a:rPr>
                        <a:t>, etc.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&lt;&lt;  &gt;&gt;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Décalage des bits à gauche et à droite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Conditionnel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Inline - assez peu employé en 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42386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Lambda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800" b="0" i="0" u="none" strike="noStrike" cap="none" normalizeH="0" baseline="0">
                          <a:ln>
                            <a:noFill/>
                          </a:ln>
                          <a:solidFill>
                            <a:srgbClr val="000080"/>
                          </a:solidFill>
                          <a:effectLst/>
                          <a:latin typeface="Courier New" pitchFamily="49" charset="0"/>
                        </a:rPr>
                        <a: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600" b="0" i="0" u="none" strike="noStrike" cap="none" normalizeH="0" baseline="0">
                          <a:ln>
                            <a:noFill/>
                          </a:ln>
                          <a:solidFill>
                            <a:srgbClr val="000080"/>
                          </a:solidFill>
                          <a:effectLst/>
                          <a:latin typeface="Arial" charset="0"/>
                        </a:rPr>
                        <a:t>Raccourci pour une méthode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grpSp>
        <p:nvGrpSpPr>
          <p:cNvPr id="28726" name="Group 96"/>
          <p:cNvGrpSpPr>
            <a:grpSpLocks/>
          </p:cNvGrpSpPr>
          <p:nvPr/>
        </p:nvGrpSpPr>
        <p:grpSpPr bwMode="auto">
          <a:xfrm>
            <a:off x="4365625" y="3298825"/>
            <a:ext cx="428625" cy="330200"/>
            <a:chOff x="748" y="585"/>
            <a:chExt cx="270" cy="208"/>
          </a:xfrm>
        </p:grpSpPr>
        <p:sp>
          <p:nvSpPr>
            <p:cNvPr id="28753" name="Freeform 97"/>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4" name="Freeform 98"/>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5" name="Freeform 99"/>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7" name="Group 100"/>
          <p:cNvGrpSpPr>
            <a:grpSpLocks/>
          </p:cNvGrpSpPr>
          <p:nvPr/>
        </p:nvGrpSpPr>
        <p:grpSpPr bwMode="auto">
          <a:xfrm>
            <a:off x="4368800" y="4551363"/>
            <a:ext cx="428625" cy="330200"/>
            <a:chOff x="748" y="585"/>
            <a:chExt cx="270" cy="208"/>
          </a:xfrm>
        </p:grpSpPr>
        <p:sp>
          <p:nvSpPr>
            <p:cNvPr id="28750" name="Freeform 10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8751" name="Freeform 10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8752" name="Freeform 10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28728" name="Group 209"/>
          <p:cNvGrpSpPr>
            <a:grpSpLocks/>
          </p:cNvGrpSpPr>
          <p:nvPr/>
        </p:nvGrpSpPr>
        <p:grpSpPr bwMode="auto">
          <a:xfrm>
            <a:off x="7339013" y="5895975"/>
            <a:ext cx="222250" cy="323850"/>
            <a:chOff x="175" y="723"/>
            <a:chExt cx="321" cy="443"/>
          </a:xfrm>
        </p:grpSpPr>
        <p:sp>
          <p:nvSpPr>
            <p:cNvPr id="28746" name="Freeform 2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8747" name="Oval 2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8748" name="Freeform 2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8749" name="Freeform 2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grpSp>
        <p:nvGrpSpPr>
          <p:cNvPr id="28729" name="Group 216"/>
          <p:cNvGrpSpPr>
            <a:grpSpLocks/>
          </p:cNvGrpSpPr>
          <p:nvPr/>
        </p:nvGrpSpPr>
        <p:grpSpPr bwMode="auto">
          <a:xfrm>
            <a:off x="1425575" y="5761038"/>
            <a:ext cx="660400" cy="585787"/>
            <a:chOff x="3169" y="2970"/>
            <a:chExt cx="416" cy="369"/>
          </a:xfrm>
        </p:grpSpPr>
        <p:grpSp>
          <p:nvGrpSpPr>
            <p:cNvPr id="28730" name="Group 217"/>
            <p:cNvGrpSpPr>
              <a:grpSpLocks/>
            </p:cNvGrpSpPr>
            <p:nvPr/>
          </p:nvGrpSpPr>
          <p:grpSpPr bwMode="auto">
            <a:xfrm>
              <a:off x="3169" y="2970"/>
              <a:ext cx="416" cy="369"/>
              <a:chOff x="3083" y="2970"/>
              <a:chExt cx="502" cy="445"/>
            </a:xfrm>
          </p:grpSpPr>
          <p:sp>
            <p:nvSpPr>
              <p:cNvPr id="28734" name="Freeform 218"/>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8735" name="Freeform 219"/>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8736" name="Freeform 220"/>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8737" name="Freeform 221"/>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8738" name="Freeform 222"/>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8739" name="Freeform 223"/>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8740" name="Freeform 224"/>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8741" name="Freeform 225"/>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8742" name="Freeform 226"/>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8743" name="Freeform 227"/>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8744" name="Freeform 228"/>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8745" name="Freeform 229"/>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8731" name="Text Box 230"/>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28732" name="Line 231"/>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8733" name="Line 232"/>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fr-FR"/>
              <a:t>Opérateurs</a:t>
            </a:r>
            <a:br>
              <a:rPr lang="fr-FR"/>
            </a:br>
            <a:r>
              <a:rPr lang="fr-FR"/>
              <a:t>(suite)</a:t>
            </a:r>
          </a:p>
        </p:txBody>
      </p:sp>
      <p:sp>
        <p:nvSpPr>
          <p:cNvPr id="29699" name="Rectangle 3"/>
          <p:cNvSpPr>
            <a:spLocks noGrp="1" noChangeArrowheads="1"/>
          </p:cNvSpPr>
          <p:nvPr>
            <p:ph idx="1"/>
          </p:nvPr>
        </p:nvSpPr>
        <p:spPr>
          <a:xfrm>
            <a:off x="279400" y="1312863"/>
            <a:ext cx="8599488" cy="2868612"/>
          </a:xfrm>
        </p:spPr>
        <p:txBody>
          <a:bodyPr/>
          <a:lstStyle/>
          <a:p>
            <a:r>
              <a:rPr lang="fr-FR"/>
              <a:t>En général, les opérateurs symboliques ont le même comportement que dans d’autres langages</a:t>
            </a:r>
          </a:p>
          <a:p>
            <a:pPr lvl="1"/>
            <a:r>
              <a:rPr lang="fr-FR"/>
              <a:t>Usage, précédence et associativité sont similaires</a:t>
            </a:r>
          </a:p>
          <a:p>
            <a:pPr lvl="1"/>
            <a:r>
              <a:rPr lang="fr-FR"/>
              <a:t>Le groupement peut être modifié avec des parenthèses : </a:t>
            </a:r>
            <a:r>
              <a:rPr lang="fr-FR" b="1">
                <a:latin typeface="Courier New" pitchFamily="49" charset="0"/>
              </a:rPr>
              <a:t>( )</a:t>
            </a:r>
            <a:br>
              <a:rPr lang="fr-FR" b="1">
                <a:latin typeface="Courier New" pitchFamily="49" charset="0"/>
              </a:rPr>
            </a:br>
            <a:endParaRPr lang="fr-FR" b="1">
              <a:latin typeface="Courier New" pitchFamily="49" charset="0"/>
            </a:endParaRPr>
          </a:p>
          <a:p>
            <a:r>
              <a:rPr lang="fr-FR"/>
              <a:t>Notez toutefois que la division entre entiers tronque : elle n’arrondit pas</a:t>
            </a:r>
          </a:p>
          <a:p>
            <a:pPr lvl="1"/>
            <a:r>
              <a:rPr lang="fr-FR"/>
              <a:t>Par exemple, </a:t>
            </a:r>
            <a:r>
              <a:rPr lang="fr-FR">
                <a:latin typeface="Courier New" pitchFamily="49" charset="0"/>
                <a:cs typeface="Courier New" pitchFamily="49" charset="0"/>
              </a:rPr>
              <a:t>11/4</a:t>
            </a:r>
            <a:r>
              <a:rPr lang="fr-FR"/>
              <a:t> donne </a:t>
            </a:r>
            <a:r>
              <a:rPr lang="fr-FR">
                <a:latin typeface="Courier New" pitchFamily="49" charset="0"/>
                <a:cs typeface="Courier New" pitchFamily="49" charset="0"/>
              </a:rPr>
              <a:t>2</a:t>
            </a:r>
            <a:r>
              <a:rPr lang="fr-FR"/>
              <a:t> et non </a:t>
            </a:r>
            <a:r>
              <a:rPr lang="fr-FR">
                <a:latin typeface="Courier New" pitchFamily="49" charset="0"/>
                <a:cs typeface="Courier New" pitchFamily="49" charset="0"/>
              </a:rPr>
              <a:t>3</a:t>
            </a:r>
            <a:r>
              <a:rPr lang="fr-FR"/>
              <a:t> (comme en VB)</a:t>
            </a:r>
          </a:p>
          <a:p>
            <a:pPr lvl="1"/>
            <a:r>
              <a:rPr lang="fr-FR"/>
              <a:t>Opère comme l’</a:t>
            </a:r>
            <a:r>
              <a:rPr lang="fr-FR">
                <a:latin typeface="Courier New" pitchFamily="49" charset="0"/>
                <a:cs typeface="Courier New" pitchFamily="49" charset="0"/>
              </a:rPr>
              <a:t>\</a:t>
            </a:r>
            <a:r>
              <a:rPr lang="fr-FR">
                <a:cs typeface="Arial" charset="0"/>
              </a:rPr>
              <a:t> </a:t>
            </a:r>
            <a:r>
              <a:rPr lang="fr-FR"/>
              <a:t>de VB</a:t>
            </a:r>
          </a:p>
          <a:p>
            <a:pPr lvl="1">
              <a:buFont typeface="Arial" charset="0"/>
              <a:buNone/>
            </a:pPr>
            <a:endParaRPr lang="fr-FR" b="1">
              <a:latin typeface="Courier New" pitchFamily="49" charset="0"/>
            </a:endParaRPr>
          </a:p>
        </p:txBody>
      </p:sp>
      <p:grpSp>
        <p:nvGrpSpPr>
          <p:cNvPr id="29701" name="Group 8"/>
          <p:cNvGrpSpPr>
            <a:grpSpLocks/>
          </p:cNvGrpSpPr>
          <p:nvPr/>
        </p:nvGrpSpPr>
        <p:grpSpPr bwMode="auto">
          <a:xfrm>
            <a:off x="150813" y="2946400"/>
            <a:ext cx="428625" cy="330200"/>
            <a:chOff x="748" y="585"/>
            <a:chExt cx="270" cy="208"/>
          </a:xfrm>
        </p:grpSpPr>
        <p:sp>
          <p:nvSpPr>
            <p:cNvPr id="29702" name="Freeform 9"/>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29703" name="Freeform 10"/>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29704" name="Freeform 11"/>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7" name="Rectangle 5"/>
          <p:cNvSpPr>
            <a:spLocks noGrp="1" noChangeArrowheads="1"/>
          </p:cNvSpPr>
          <p:nvPr>
            <p:ph type="title"/>
          </p:nvPr>
        </p:nvSpPr>
        <p:spPr/>
        <p:txBody>
          <a:bodyPr/>
          <a:lstStyle/>
          <a:p>
            <a:pPr>
              <a:defRPr/>
            </a:pPr>
            <a:r>
              <a:rPr lang="fr-FR"/>
              <a:t>Opérateurs d’affectation composés</a:t>
            </a:r>
          </a:p>
        </p:txBody>
      </p:sp>
      <p:sp>
        <p:nvSpPr>
          <p:cNvPr id="30723" name="Rectangle 6"/>
          <p:cNvSpPr>
            <a:spLocks noGrp="1" noChangeArrowheads="1"/>
          </p:cNvSpPr>
          <p:nvPr>
            <p:ph idx="1"/>
          </p:nvPr>
        </p:nvSpPr>
        <p:spPr>
          <a:xfrm>
            <a:off x="279400" y="1312863"/>
            <a:ext cx="8599488" cy="2641600"/>
          </a:xfrm>
        </p:spPr>
        <p:txBody>
          <a:bodyPr/>
          <a:lstStyle/>
          <a:p>
            <a:pPr>
              <a:spcAft>
                <a:spcPts val="300"/>
              </a:spcAft>
            </a:pPr>
            <a:r>
              <a:rPr lang="fr-FR"/>
              <a:t>Les opérateurs arithmétiques peuvent être combinés avec </a:t>
            </a:r>
            <a:r>
              <a:rPr lang="fr-FR">
                <a:latin typeface="Courier New" pitchFamily="49" charset="0"/>
              </a:rPr>
              <a:t>=</a:t>
            </a:r>
            <a:r>
              <a:rPr lang="fr-FR"/>
              <a:t> pour créer des </a:t>
            </a:r>
            <a:r>
              <a:rPr lang="fr-FR" i="1">
                <a:latin typeface="Century Schoolbook" pitchFamily="18" charset="0"/>
              </a:rPr>
              <a:t>opérateurs composés</a:t>
            </a:r>
          </a:p>
          <a:p>
            <a:pPr lvl="1">
              <a:lnSpc>
                <a:spcPct val="60000"/>
              </a:lnSpc>
              <a:spcBef>
                <a:spcPct val="0"/>
              </a:spcBef>
              <a:buFont typeface="Arial" charset="0"/>
              <a:buNone/>
            </a:pPr>
            <a:endParaRPr lang="fr-FR" i="1">
              <a:latin typeface="Century Schoolbook" pitchFamily="18"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a:t>
            </a:r>
            <a:r>
              <a:rPr lang="fr-FR" b="1">
                <a:latin typeface="Courier New" pitchFamily="49" charset="0"/>
                <a:cs typeface="Courier New" pitchFamily="49" charset="0"/>
              </a:rPr>
              <a:t>i += 5</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+ 5</a:t>
            </a:r>
            <a:endParaRPr lang="fr-FR" b="1">
              <a:cs typeface="Times New Roman" pitchFamily="18" charset="0"/>
            </a:endParaRP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a:latin typeface="Courier New" pitchFamily="49" charset="0"/>
                <a:cs typeface="Courier New" pitchFamily="49" charset="0"/>
              </a:rPr>
              <a:t>	</a:t>
            </a:r>
            <a:r>
              <a:rPr lang="fr-FR" b="1">
                <a:latin typeface="Courier New" pitchFamily="49" charset="0"/>
                <a:cs typeface="Courier New" pitchFamily="49" charset="0"/>
              </a:rPr>
              <a:t>	i *= 2</a:t>
            </a:r>
            <a:r>
              <a:rPr lang="fr-FR">
                <a:latin typeface="Courier New" pitchFamily="49" charset="0"/>
                <a:cs typeface="Courier New" pitchFamily="49" charset="0"/>
              </a:rPr>
              <a:t>	 </a:t>
            </a:r>
            <a:r>
              <a:rPr lang="fr-FR">
                <a:cs typeface="Times New Roman" pitchFamily="18" charset="0"/>
              </a:rPr>
              <a:t>a le même effet que 	</a:t>
            </a:r>
            <a:r>
              <a:rPr lang="fr-FR" b="1">
                <a:latin typeface="Courier New" pitchFamily="49" charset="0"/>
                <a:cs typeface="Courier New" pitchFamily="49" charset="0"/>
              </a:rPr>
              <a:t>i = i * 2</a:t>
            </a:r>
            <a:endParaRPr lang="fr-FR"/>
          </a:p>
          <a:p>
            <a:pPr>
              <a:spcAft>
                <a:spcPts val="300"/>
              </a:spcAft>
            </a:pPr>
            <a:r>
              <a:rPr lang="fr-FR"/>
              <a:t>En général :</a:t>
            </a:r>
          </a:p>
          <a:p>
            <a:pPr lvl="1">
              <a:lnSpc>
                <a:spcPct val="60000"/>
              </a:lnSpc>
              <a:spcBef>
                <a:spcPct val="0"/>
              </a:spcBef>
              <a:buFont typeface="Arial" charset="0"/>
              <a:buNone/>
            </a:pPr>
            <a:endParaRPr lang="fr-FR" i="1">
              <a:latin typeface="Courier New" pitchFamily="49" charset="0"/>
              <a:cs typeface="Courier New" pitchFamily="49" charset="0"/>
            </a:endParaRPr>
          </a:p>
          <a:p>
            <a:pPr lvl="1">
              <a:spcAft>
                <a:spcPts val="300"/>
              </a:spcAft>
              <a:buFont typeface="Arial" charset="0"/>
              <a:buNone/>
            </a:pPr>
            <a:r>
              <a:rPr lang="fr-FR" i="1">
                <a:latin typeface="Courier New" pitchFamily="49" charset="0"/>
                <a:cs typeface="Courier New" pitchFamily="49" charset="0"/>
              </a:rPr>
              <a:t>	objet op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expr	</a:t>
            </a:r>
            <a:r>
              <a:rPr lang="fr-FR">
                <a:cs typeface="Times New Roman" pitchFamily="18" charset="0"/>
              </a:rPr>
              <a:t>signifie </a:t>
            </a:r>
            <a:r>
              <a:rPr lang="fr-FR" i="1">
                <a:latin typeface="Courier New" pitchFamily="49" charset="0"/>
                <a:cs typeface="Courier New" pitchFamily="49" charset="0"/>
              </a:rPr>
              <a:t>objet</a:t>
            </a:r>
            <a:r>
              <a:rPr lang="fr-FR">
                <a:latin typeface="Courier New" pitchFamily="49" charset="0"/>
                <a:cs typeface="Courier New" pitchFamily="49" charset="0"/>
              </a:rPr>
              <a:t> </a:t>
            </a:r>
            <a:r>
              <a:rPr lang="fr-FR" b="1">
                <a:latin typeface="Courier New" pitchFamily="49" charset="0"/>
                <a:cs typeface="Courier New" pitchFamily="49" charset="0"/>
              </a:rPr>
              <a:t>=</a:t>
            </a:r>
            <a:r>
              <a:rPr lang="fr-FR">
                <a:cs typeface="Times New Roman" pitchFamily="18" charset="0"/>
              </a:rPr>
              <a:t> </a:t>
            </a:r>
            <a:r>
              <a:rPr lang="fr-FR" i="1">
                <a:latin typeface="Courier New" pitchFamily="49" charset="0"/>
                <a:cs typeface="Courier New" pitchFamily="49" charset="0"/>
              </a:rPr>
              <a:t>objet op (expr)</a:t>
            </a:r>
            <a:r>
              <a:rPr lang="fr-F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fr-FR"/>
              <a:t>Opérateur d’affectation</a:t>
            </a:r>
          </a:p>
        </p:txBody>
      </p:sp>
      <p:sp>
        <p:nvSpPr>
          <p:cNvPr id="31747" name="Rectangle 3"/>
          <p:cNvSpPr>
            <a:spLocks noGrp="1" noChangeArrowheads="1"/>
          </p:cNvSpPr>
          <p:nvPr>
            <p:ph idx="1"/>
          </p:nvPr>
        </p:nvSpPr>
        <p:spPr>
          <a:xfrm>
            <a:off x="279400" y="1312863"/>
            <a:ext cx="8599488" cy="819150"/>
          </a:xfrm>
        </p:spPr>
        <p:txBody>
          <a:bodyPr/>
          <a:lstStyle/>
          <a:p>
            <a:r>
              <a:rPr lang="fr-FR"/>
              <a:t>Dans l’affectation d’un type valeur, une copie de la valeur est effectuée</a:t>
            </a:r>
          </a:p>
          <a:p>
            <a:r>
              <a:rPr lang="fr-FR"/>
              <a:t>Dans l’affectation d’un type référence, c’est la référence qui est copiée</a:t>
            </a:r>
          </a:p>
        </p:txBody>
      </p:sp>
      <p:sp>
        <p:nvSpPr>
          <p:cNvPr id="342020" name="Rectangle 4"/>
          <p:cNvSpPr>
            <a:spLocks noChangeArrowheads="1"/>
          </p:cNvSpPr>
          <p:nvPr/>
        </p:nvSpPr>
        <p:spPr bwMode="blackWhite">
          <a:xfrm>
            <a:off x="1268413" y="2605088"/>
            <a:ext cx="4514850"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j = i;</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a:t>
            </a:r>
          </a:p>
          <a:p>
            <a:pPr>
              <a:buClr>
                <a:schemeClr val="accent2"/>
              </a:buClr>
              <a:buFont typeface="Arial" charset="0"/>
              <a:buNone/>
              <a:defRPr/>
            </a:pPr>
            <a:r>
              <a:rPr lang="en-US" sz="1600">
                <a:solidFill>
                  <a:srgbClr val="000080"/>
                </a:solidFill>
                <a:latin typeface="Courier New" pitchFamily="49" charset="0"/>
              </a:rPr>
              <a:t>  Compte c2;</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c2 = c1;</a:t>
            </a:r>
          </a:p>
          <a:p>
            <a:pPr>
              <a:buClr>
                <a:schemeClr val="accent2"/>
              </a:buClr>
              <a:buFont typeface="Arial" charset="0"/>
              <a:buNone/>
              <a:defRPr/>
            </a:pPr>
            <a:r>
              <a:rPr lang="en-US" sz="1600" b="1">
                <a:solidFill>
                  <a:srgbClr val="000080"/>
                </a:solidFill>
                <a:latin typeface="Courier New" pitchFamily="49" charset="0"/>
              </a:rPr>
              <a:t>}</a:t>
            </a:r>
            <a:endParaRPr lang="en-US" sz="1600" b="1">
              <a:latin typeface="Courier New" pitchFamily="49" charset="0"/>
            </a:endParaRPr>
          </a:p>
        </p:txBody>
      </p:sp>
      <p:graphicFrame>
        <p:nvGraphicFramePr>
          <p:cNvPr id="342021" name="Group 5"/>
          <p:cNvGraphicFramePr>
            <a:graphicFrameLocks noGrp="1"/>
          </p:cNvGraphicFramePr>
          <p:nvPr/>
        </p:nvGraphicFramePr>
        <p:xfrm>
          <a:off x="7426325" y="2711450"/>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5" name="Text Box 11"/>
          <p:cNvSpPr txBox="1">
            <a:spLocks noChangeArrowheads="1"/>
          </p:cNvSpPr>
          <p:nvPr/>
        </p:nvSpPr>
        <p:spPr bwMode="auto">
          <a:xfrm>
            <a:off x="7431088" y="2416175"/>
            <a:ext cx="1054100" cy="304800"/>
          </a:xfrm>
          <a:prstGeom prst="rect">
            <a:avLst/>
          </a:prstGeom>
          <a:noFill/>
          <a:ln w="12700">
            <a:noFill/>
            <a:miter lim="800000"/>
            <a:headEnd/>
            <a:tailEnd/>
          </a:ln>
        </p:spPr>
        <p:txBody>
          <a:bodyPr>
            <a:spAutoFit/>
          </a:bodyPr>
          <a:lstStyle/>
          <a:p>
            <a:pPr>
              <a:spcBef>
                <a:spcPct val="50000"/>
              </a:spcBef>
            </a:pPr>
            <a:r>
              <a:rPr lang="en-US" b="1"/>
              <a:t>M</a:t>
            </a:r>
            <a:r>
              <a:rPr lang="en-US" b="1">
                <a:cs typeface="Arial" charset="0"/>
              </a:rPr>
              <a:t>É</a:t>
            </a:r>
            <a:r>
              <a:rPr lang="en-US" b="1"/>
              <a:t>MOIRE</a:t>
            </a:r>
          </a:p>
        </p:txBody>
      </p:sp>
      <p:sp>
        <p:nvSpPr>
          <p:cNvPr id="31756" name="Line 12"/>
          <p:cNvSpPr>
            <a:spLocks noChangeShapeType="1"/>
          </p:cNvSpPr>
          <p:nvPr/>
        </p:nvSpPr>
        <p:spPr bwMode="auto">
          <a:xfrm>
            <a:off x="7427913" y="3578225"/>
            <a:ext cx="1038225" cy="0"/>
          </a:xfrm>
          <a:prstGeom prst="line">
            <a:avLst/>
          </a:prstGeom>
          <a:noFill/>
          <a:ln w="12700">
            <a:solidFill>
              <a:schemeClr val="tx1"/>
            </a:solidFill>
            <a:round/>
            <a:headEnd/>
            <a:tailEnd/>
          </a:ln>
        </p:spPr>
        <p:txBody>
          <a:bodyPr>
            <a:spAutoFit/>
          </a:bodyPr>
          <a:lstStyle/>
          <a:p>
            <a:endParaRPr lang="fr-FR"/>
          </a:p>
        </p:txBody>
      </p:sp>
      <p:sp>
        <p:nvSpPr>
          <p:cNvPr id="31757" name="Line 13"/>
          <p:cNvSpPr>
            <a:spLocks noChangeShapeType="1"/>
          </p:cNvSpPr>
          <p:nvPr/>
        </p:nvSpPr>
        <p:spPr bwMode="auto">
          <a:xfrm>
            <a:off x="7432675" y="4960938"/>
            <a:ext cx="1038225" cy="0"/>
          </a:xfrm>
          <a:prstGeom prst="line">
            <a:avLst/>
          </a:prstGeom>
          <a:noFill/>
          <a:ln w="12700">
            <a:solidFill>
              <a:schemeClr val="tx1"/>
            </a:solidFill>
            <a:round/>
            <a:headEnd/>
            <a:tailEnd/>
          </a:ln>
        </p:spPr>
        <p:txBody>
          <a:bodyPr>
            <a:spAutoFit/>
          </a:bodyPr>
          <a:lstStyle/>
          <a:p>
            <a:endParaRPr lang="fr-FR"/>
          </a:p>
        </p:txBody>
      </p:sp>
      <p:sp>
        <p:nvSpPr>
          <p:cNvPr id="31759"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1760"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p:txBody>
          <a:bodyPr/>
          <a:lstStyle/>
          <a:p>
            <a:pPr>
              <a:defRPr/>
            </a:pPr>
            <a:r>
              <a:rPr lang="fr-FR"/>
              <a:t>De votre langage au langage C#</a:t>
            </a:r>
          </a:p>
        </p:txBody>
      </p:sp>
      <p:sp>
        <p:nvSpPr>
          <p:cNvPr id="6147" name="Rectangle 1035"/>
          <p:cNvSpPr>
            <a:spLocks noGrp="1" noChangeArrowheads="1"/>
          </p:cNvSpPr>
          <p:nvPr>
            <p:ph idx="1"/>
          </p:nvPr>
        </p:nvSpPr>
        <p:spPr>
          <a:xfrm>
            <a:off x="2767013" y="1304925"/>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6148" name="Group 1028"/>
          <p:cNvGrpSpPr>
            <a:grpSpLocks/>
          </p:cNvGrpSpPr>
          <p:nvPr/>
        </p:nvGrpSpPr>
        <p:grpSpPr bwMode="auto">
          <a:xfrm>
            <a:off x="2573338" y="1328738"/>
            <a:ext cx="228600" cy="311150"/>
            <a:chOff x="208" y="730"/>
            <a:chExt cx="249" cy="292"/>
          </a:xfrm>
        </p:grpSpPr>
        <p:sp>
          <p:nvSpPr>
            <p:cNvPr id="6149" name="AutoShape 1029"/>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wrap="none" anchor="ctr"/>
            <a:lstStyle/>
            <a:p>
              <a:endParaRPr lang="fr-FR"/>
            </a:p>
          </p:txBody>
        </p:sp>
        <p:sp>
          <p:nvSpPr>
            <p:cNvPr id="6150" name="Freeform 1030"/>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6151" name="Freeform 1031"/>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fr-FR"/>
              <a:t>Opérateur d’égalité</a:t>
            </a:r>
          </a:p>
        </p:txBody>
      </p:sp>
      <p:sp>
        <p:nvSpPr>
          <p:cNvPr id="32771" name="Rectangle 3"/>
          <p:cNvSpPr>
            <a:spLocks noGrp="1" noChangeArrowheads="1"/>
          </p:cNvSpPr>
          <p:nvPr>
            <p:ph idx="1"/>
          </p:nvPr>
        </p:nvSpPr>
        <p:spPr>
          <a:xfrm>
            <a:off x="279400" y="1312863"/>
            <a:ext cx="8599488" cy="1119187"/>
          </a:xfrm>
        </p:spPr>
        <p:txBody>
          <a:bodyPr/>
          <a:lstStyle/>
          <a:p>
            <a:r>
              <a:rPr lang="fr-FR"/>
              <a:t>La comparaison de types valeur compare les valeurs</a:t>
            </a:r>
          </a:p>
          <a:p>
            <a:r>
              <a:rPr lang="fr-FR"/>
              <a:t>La comparaison de types référence compare aussi les valeurs (adresses)</a:t>
            </a:r>
          </a:p>
          <a:p>
            <a:pPr lvl="1"/>
            <a:r>
              <a:rPr lang="fr-FR"/>
              <a:t>Peut être modifiée pour tester l’égalité des objets référencés</a:t>
            </a:r>
          </a:p>
        </p:txBody>
      </p:sp>
      <p:sp>
        <p:nvSpPr>
          <p:cNvPr id="343044" name="Rectangle 4"/>
          <p:cNvSpPr>
            <a:spLocks noChangeArrowheads="1"/>
          </p:cNvSpPr>
          <p:nvPr/>
        </p:nvSpPr>
        <p:spPr bwMode="blackWhite">
          <a:xfrm>
            <a:off x="384175" y="2619375"/>
            <a:ext cx="6711950" cy="30384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public static void</a:t>
            </a:r>
            <a:r>
              <a:rPr lang="en-US" sz="1600">
                <a:solidFill>
                  <a:srgbClr val="000080"/>
                </a:solidFill>
                <a:latin typeface="Courier New" pitchFamily="49" charset="0"/>
              </a:rPr>
              <a:t> Main()</a:t>
            </a:r>
          </a:p>
          <a:p>
            <a:pPr>
              <a:buClr>
                <a:schemeClr val="accent2"/>
              </a:buClr>
              <a:buFont typeface="Arial" charset="0"/>
              <a:buNone/>
              <a:defRPr/>
            </a:pPr>
            <a:r>
              <a:rPr lang="en-US" sz="1600" b="1">
                <a:solidFill>
                  <a:srgbClr val="000080"/>
                </a:solidFill>
                <a:latin typeface="Courier New" pitchFamily="49" charset="0"/>
              </a:rPr>
              <a:t>{</a:t>
            </a:r>
          </a:p>
          <a:p>
            <a:pPr>
              <a:buClr>
                <a:schemeClr val="accent2"/>
              </a:buClr>
              <a:buFont typeface="Arial" charset="0"/>
              <a:buNone/>
              <a:defRPr/>
            </a:pPr>
            <a:r>
              <a:rPr lang="en-US" sz="1600" b="1">
                <a:solidFill>
                  <a:srgbClr val="000080"/>
                </a:solidFill>
                <a:latin typeface="Courier New" pitchFamily="49" charset="0"/>
              </a:rPr>
              <a:t>  int </a:t>
            </a:r>
            <a:r>
              <a:rPr lang="en-US" sz="1600">
                <a:solidFill>
                  <a:srgbClr val="000080"/>
                </a:solidFill>
                <a:latin typeface="Courier New" pitchFamily="49" charset="0"/>
              </a:rPr>
              <a:t>i = 5;</a:t>
            </a:r>
          </a:p>
          <a:p>
            <a:pPr>
              <a:buClr>
                <a:schemeClr val="accent2"/>
              </a:buClr>
              <a:buFont typeface="Arial" charset="0"/>
              <a:buNone/>
              <a:defRPr/>
            </a:pPr>
            <a:r>
              <a:rPr lang="en-US" sz="1600" b="1">
                <a:solidFill>
                  <a:srgbClr val="000080"/>
                </a:solidFill>
                <a:latin typeface="Courier New" pitchFamily="49" charset="0"/>
              </a:rPr>
              <a:t>  int</a:t>
            </a:r>
            <a:r>
              <a:rPr lang="en-US" sz="1600">
                <a:solidFill>
                  <a:srgbClr val="000080"/>
                </a:solidFill>
                <a:latin typeface="Courier New" pitchFamily="49" charset="0"/>
              </a:rPr>
              <a:t> j = 5;</a:t>
            </a:r>
          </a:p>
          <a:p>
            <a:pPr>
              <a:buClr>
                <a:schemeClr val="accent2"/>
              </a:buClr>
              <a:buFont typeface="Arial" charset="0"/>
              <a:buNone/>
              <a:defRPr/>
            </a:pPr>
            <a:endParaRPr lang="en-US" sz="1600" b="1">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(i == j) ... // Vrai, mêmes valeurs</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Compte c1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r>
              <a:rPr lang="en-US" sz="1600">
                <a:solidFill>
                  <a:srgbClr val="000080"/>
                </a:solidFill>
                <a:latin typeface="Courier New" pitchFamily="49" charset="0"/>
              </a:rPr>
              <a:t>  Compte c2 = </a:t>
            </a:r>
            <a:r>
              <a:rPr lang="en-US" sz="1600" b="1">
                <a:solidFill>
                  <a:srgbClr val="000080"/>
                </a:solidFill>
                <a:latin typeface="Courier New" pitchFamily="49" charset="0"/>
              </a:rPr>
              <a:t>new</a:t>
            </a:r>
            <a:r>
              <a:rPr lang="en-US" sz="1600">
                <a:solidFill>
                  <a:srgbClr val="000080"/>
                </a:solidFill>
                <a:latin typeface="Courier New" pitchFamily="49" charset="0"/>
              </a:rPr>
              <a:t> Compte(353);</a:t>
            </a:r>
          </a:p>
          <a:p>
            <a:pPr>
              <a:buClr>
                <a:schemeClr val="accent2"/>
              </a:buClr>
              <a:buFont typeface="Arial" charset="0"/>
              <a:buNone/>
              <a:defRPr/>
            </a:pPr>
            <a:endParaRPr lang="en-US" sz="1600">
              <a:solidFill>
                <a:srgbClr val="000080"/>
              </a:solidFill>
              <a:latin typeface="Courier New" pitchFamily="49" charset="0"/>
            </a:endParaRPr>
          </a:p>
          <a:p>
            <a:pPr>
              <a:buClr>
                <a:schemeClr val="accent2"/>
              </a:buClr>
              <a:buFont typeface="Arial" charset="0"/>
              <a:buNone/>
              <a:defRPr/>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(c1 == c2)   // Probablement faux, pourquoi ?</a:t>
            </a:r>
          </a:p>
          <a:p>
            <a:pPr>
              <a:buClr>
                <a:schemeClr val="accent2"/>
              </a:buClr>
              <a:buFont typeface="Arial" charset="0"/>
              <a:buNone/>
              <a:defRPr/>
            </a:pPr>
            <a:r>
              <a:rPr lang="en-US" sz="1600" b="1">
                <a:solidFill>
                  <a:srgbClr val="000080"/>
                </a:solidFill>
                <a:latin typeface="Courier New" pitchFamily="49" charset="0"/>
              </a:rPr>
              <a:t>}</a:t>
            </a:r>
          </a:p>
        </p:txBody>
      </p:sp>
      <p:graphicFrame>
        <p:nvGraphicFramePr>
          <p:cNvPr id="343045" name="Group 5"/>
          <p:cNvGraphicFramePr>
            <a:graphicFrameLocks noGrp="1"/>
          </p:cNvGraphicFramePr>
          <p:nvPr/>
        </p:nvGraphicFramePr>
        <p:xfrm>
          <a:off x="7821613" y="2695575"/>
          <a:ext cx="1041400" cy="3308350"/>
        </p:xfrm>
        <a:graphic>
          <a:graphicData uri="http://schemas.openxmlformats.org/drawingml/2006/table">
            <a:tbl>
              <a:tblPr/>
              <a:tblGrid>
                <a:gridCol w="1041400">
                  <a:extLst>
                    <a:ext uri="{9D8B030D-6E8A-4147-A177-3AD203B41FA5}">
                      <a16:colId xmlns:a16="http://schemas.microsoft.com/office/drawing/2014/main" val="20000"/>
                    </a:ext>
                  </a:extLst>
                </a:gridCol>
              </a:tblGrid>
              <a:tr h="330835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9" name="Text Box 11"/>
          <p:cNvSpPr txBox="1">
            <a:spLocks noChangeArrowheads="1"/>
          </p:cNvSpPr>
          <p:nvPr/>
        </p:nvSpPr>
        <p:spPr bwMode="auto">
          <a:xfrm>
            <a:off x="7826375" y="2400300"/>
            <a:ext cx="1054100" cy="304800"/>
          </a:xfrm>
          <a:prstGeom prst="rect">
            <a:avLst/>
          </a:prstGeom>
          <a:noFill/>
          <a:ln w="12700">
            <a:noFill/>
            <a:miter lim="800000"/>
            <a:headEnd/>
            <a:tailEnd/>
          </a:ln>
        </p:spPr>
        <p:txBody>
          <a:bodyPr>
            <a:spAutoFit/>
          </a:bodyPr>
          <a:lstStyle/>
          <a:p>
            <a:pPr>
              <a:spcBef>
                <a:spcPct val="50000"/>
              </a:spcBef>
            </a:pPr>
            <a:r>
              <a:rPr lang="en-US" b="1"/>
              <a:t>MÉMOIRE</a:t>
            </a:r>
          </a:p>
        </p:txBody>
      </p:sp>
      <p:sp>
        <p:nvSpPr>
          <p:cNvPr id="32780" name="Line 12"/>
          <p:cNvSpPr>
            <a:spLocks noChangeShapeType="1"/>
          </p:cNvSpPr>
          <p:nvPr/>
        </p:nvSpPr>
        <p:spPr bwMode="auto">
          <a:xfrm>
            <a:off x="7812088" y="3544888"/>
            <a:ext cx="1038225" cy="0"/>
          </a:xfrm>
          <a:prstGeom prst="line">
            <a:avLst/>
          </a:prstGeom>
          <a:noFill/>
          <a:ln w="12700">
            <a:solidFill>
              <a:schemeClr val="tx1"/>
            </a:solidFill>
            <a:round/>
            <a:headEnd/>
            <a:tailEnd/>
          </a:ln>
        </p:spPr>
        <p:txBody>
          <a:bodyPr>
            <a:spAutoFit/>
          </a:bodyPr>
          <a:lstStyle/>
          <a:p>
            <a:endParaRPr lang="fr-FR"/>
          </a:p>
        </p:txBody>
      </p:sp>
      <p:sp>
        <p:nvSpPr>
          <p:cNvPr id="32781" name="Line 13"/>
          <p:cNvSpPr>
            <a:spLocks noChangeShapeType="1"/>
          </p:cNvSpPr>
          <p:nvPr/>
        </p:nvSpPr>
        <p:spPr bwMode="auto">
          <a:xfrm>
            <a:off x="7818438" y="4735513"/>
            <a:ext cx="1038225" cy="0"/>
          </a:xfrm>
          <a:prstGeom prst="line">
            <a:avLst/>
          </a:prstGeom>
          <a:noFill/>
          <a:ln w="12700">
            <a:solidFill>
              <a:schemeClr val="tx1"/>
            </a:solidFill>
            <a:round/>
            <a:headEnd/>
            <a:tailEnd/>
          </a:ln>
        </p:spPr>
        <p:txBody>
          <a:bodyPr>
            <a:spAutoFit/>
          </a:bodyPr>
          <a:lstStyle/>
          <a:p>
            <a:endParaRPr lang="fr-FR"/>
          </a:p>
        </p:txBody>
      </p:sp>
      <p:grpSp>
        <p:nvGrpSpPr>
          <p:cNvPr id="32782" name="Group 23"/>
          <p:cNvGrpSpPr>
            <a:grpSpLocks/>
          </p:cNvGrpSpPr>
          <p:nvPr/>
        </p:nvGrpSpPr>
        <p:grpSpPr bwMode="auto">
          <a:xfrm>
            <a:off x="657225" y="2068513"/>
            <a:ext cx="360363" cy="485775"/>
            <a:chOff x="2880" y="3072"/>
            <a:chExt cx="321" cy="443"/>
          </a:xfrm>
        </p:grpSpPr>
        <p:sp>
          <p:nvSpPr>
            <p:cNvPr id="32783" name="Freeform 24"/>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32784" name="Oval 25"/>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32785" name="Freeform 26"/>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32786" name="Freeform 27"/>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
        <p:nvSpPr>
          <p:cNvPr id="32788" name="Text Box 21"/>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\Course\419\Samples\AssignmentAndEquality</a:t>
            </a:r>
          </a:p>
        </p:txBody>
      </p:sp>
      <p:sp>
        <p:nvSpPr>
          <p:cNvPr id="32789" name="cddrive"/>
          <p:cNvSpPr>
            <a:spLocks noEditPoints="1" noChangeArrowheads="1"/>
          </p:cNvSpPr>
          <p:nvPr/>
        </p:nvSpPr>
        <p:spPr bwMode="auto">
          <a:xfrm>
            <a:off x="315913" y="61483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fr-FR"/>
              <a:t>Opérations multi-types</a:t>
            </a:r>
          </a:p>
        </p:txBody>
      </p:sp>
      <p:sp>
        <p:nvSpPr>
          <p:cNvPr id="33795" name="Rectangle 3"/>
          <p:cNvSpPr>
            <a:spLocks noGrp="1" noChangeArrowheads="1"/>
          </p:cNvSpPr>
          <p:nvPr>
            <p:ph idx="1"/>
          </p:nvPr>
        </p:nvSpPr>
        <p:spPr>
          <a:xfrm>
            <a:off x="279400" y="1312863"/>
            <a:ext cx="8599488" cy="3321050"/>
          </a:xfrm>
        </p:spPr>
        <p:txBody>
          <a:bodyPr/>
          <a:lstStyle/>
          <a:p>
            <a:r>
              <a:rPr lang="fr-FR"/>
              <a:t>C# autorise des opérations mixant les types, à condition qu’il n’y ait aucun risque de corruption de données</a:t>
            </a:r>
          </a:p>
          <a:p>
            <a:pPr lvl="1"/>
            <a:r>
              <a:rPr lang="fr-FR"/>
              <a:t>La conversion implicite depuis un « petit » type vers un « plus grand » ne pose généralement pas de problème</a:t>
            </a:r>
          </a:p>
          <a:p>
            <a:pPr lvl="2"/>
            <a:r>
              <a:rPr lang="fr-FR"/>
              <a:t>Les types flottants sont considérés « plus grands » que les entiers</a:t>
            </a:r>
          </a:p>
          <a:p>
            <a:r>
              <a:rPr lang="fr-FR">
                <a:cs typeface="Times New Roman" pitchFamily="18" charset="0"/>
              </a:rPr>
              <a:t>Quand une conversion implicite se produit</a:t>
            </a:r>
          </a:p>
          <a:p>
            <a:pPr lvl="1"/>
            <a:r>
              <a:rPr lang="fr-FR">
                <a:cs typeface="Times New Roman" pitchFamily="18" charset="0"/>
              </a:rPr>
              <a:t>La valeur du « plus petit » est convertie temporairement en « plus grand »</a:t>
            </a:r>
          </a:p>
          <a:p>
            <a:pPr lvl="1"/>
            <a:r>
              <a:rPr lang="fr-FR">
                <a:cs typeface="Times New Roman" pitchFamily="18" charset="0"/>
              </a:rPr>
              <a:t>Le résultat est du type du « plus grand »</a:t>
            </a:r>
            <a:endParaRPr lang="fr-FR"/>
          </a:p>
          <a:p>
            <a:pPr lvl="1"/>
            <a:r>
              <a:rPr lang="fr-FR">
                <a:cs typeface="Times New Roman" pitchFamily="18" charset="0"/>
              </a:rPr>
              <a:t>Les conversions sont effectuées sous-expression par sous-expression</a:t>
            </a:r>
          </a:p>
          <a:p>
            <a:r>
              <a:rPr lang="fr-FR"/>
              <a:t>Par exemple :</a:t>
            </a:r>
          </a:p>
        </p:txBody>
      </p:sp>
      <p:sp>
        <p:nvSpPr>
          <p:cNvPr id="277508" name="Rectangle 4"/>
          <p:cNvSpPr>
            <a:spLocks noChangeArrowheads="1"/>
          </p:cNvSpPr>
          <p:nvPr/>
        </p:nvSpPr>
        <p:spPr bwMode="blackWhite">
          <a:xfrm>
            <a:off x="647700" y="4708525"/>
            <a:ext cx="7581900" cy="11779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10000"/>
              </a:lnSpc>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5;  </a:t>
            </a:r>
            <a:r>
              <a:rPr lang="en-US" sz="1600" b="1">
                <a:solidFill>
                  <a:srgbClr val="000080"/>
                </a:solidFill>
                <a:latin typeface="Courier New" pitchFamily="49" charset="0"/>
              </a:rPr>
              <a:t>long</a:t>
            </a:r>
            <a:r>
              <a:rPr lang="en-US" sz="1600">
                <a:solidFill>
                  <a:srgbClr val="000080"/>
                </a:solidFill>
                <a:latin typeface="Courier New" pitchFamily="49" charset="0"/>
              </a:rPr>
              <a:t> n = 4;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a:lnSpc>
                <a:spcPct val="110000"/>
              </a:lnSpc>
              <a:buClr>
                <a:schemeClr val="accent2"/>
              </a:buClr>
              <a:buFont typeface="Arial" charset="0"/>
              <a:buNone/>
              <a:defRPr/>
            </a:pPr>
            <a:endParaRPr lang="en-US" sz="1600">
              <a:solidFill>
                <a:srgbClr val="000080"/>
              </a:solidFill>
              <a:latin typeface="Courier New" pitchFamily="49" charset="0"/>
            </a:endParaRPr>
          </a:p>
          <a:p>
            <a:pPr>
              <a:lnSpc>
                <a:spcPct val="110000"/>
              </a:lnSpc>
              <a:buClr>
                <a:schemeClr val="accent2"/>
              </a:buClr>
              <a:buFont typeface="Arial" charset="0"/>
              <a:buNone/>
              <a:defRPr/>
            </a:pPr>
            <a:r>
              <a:rPr lang="en-US" sz="1600">
                <a:solidFill>
                  <a:srgbClr val="000080"/>
                </a:solidFill>
                <a:latin typeface="Courier New" pitchFamily="49" charset="0"/>
              </a:rPr>
              <a:t>x = n * i;    // i est temporairement converti en long</a:t>
            </a:r>
          </a:p>
          <a:p>
            <a:pPr>
              <a:lnSpc>
                <a:spcPct val="110000"/>
              </a:lnSpc>
              <a:buClr>
                <a:schemeClr val="accent2"/>
              </a:buClr>
              <a:buFont typeface="Arial" charset="0"/>
              <a:buNone/>
              <a:defRPr/>
            </a:pPr>
            <a:r>
              <a:rPr lang="en-US" sz="1600">
                <a:solidFill>
                  <a:srgbClr val="000080"/>
                </a:solidFill>
                <a:latin typeface="Courier New" pitchFamily="49" charset="0"/>
              </a:rPr>
              <a:t>              // le résultat long est converti en double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lang="fr-FR"/>
              <a:t>Sous-typage (downcast)</a:t>
            </a:r>
          </a:p>
        </p:txBody>
      </p:sp>
      <p:sp>
        <p:nvSpPr>
          <p:cNvPr id="34819" name="Rectangle 3"/>
          <p:cNvSpPr>
            <a:spLocks noGrp="1" noChangeArrowheads="1"/>
          </p:cNvSpPr>
          <p:nvPr>
            <p:ph idx="1"/>
          </p:nvPr>
        </p:nvSpPr>
        <p:spPr>
          <a:xfrm>
            <a:off x="279400" y="1312863"/>
            <a:ext cx="8599488" cy="1393825"/>
          </a:xfrm>
        </p:spPr>
        <p:txBody>
          <a:bodyPr/>
          <a:lstStyle/>
          <a:p>
            <a:r>
              <a:rPr lang="fr-FR"/>
              <a:t>Quand il y a possibilité de perte de données, un </a:t>
            </a:r>
            <a:r>
              <a:rPr lang="fr-FR" i="1">
                <a:latin typeface="Century Schoolbook" pitchFamily="18" charset="0"/>
              </a:rPr>
              <a:t>sous-typage</a:t>
            </a:r>
            <a:r>
              <a:rPr lang="fr-FR"/>
              <a:t> doit être effectué</a:t>
            </a:r>
          </a:p>
          <a:p>
            <a:pPr lvl="1"/>
            <a:r>
              <a:rPr lang="fr-FR"/>
              <a:t>Habituellement pour passer d’un « grand » type à un plus « petit »</a:t>
            </a:r>
          </a:p>
          <a:p>
            <a:r>
              <a:rPr lang="fr-FR"/>
              <a:t>Par exemple :</a:t>
            </a:r>
          </a:p>
        </p:txBody>
      </p:sp>
      <p:sp>
        <p:nvSpPr>
          <p:cNvPr id="326660" name="Rectangle 4"/>
          <p:cNvSpPr>
            <a:spLocks noChangeArrowheads="1"/>
          </p:cNvSpPr>
          <p:nvPr/>
        </p:nvSpPr>
        <p:spPr bwMode="blackWhite">
          <a:xfrm>
            <a:off x="658813" y="3043238"/>
            <a:ext cx="7581900" cy="24542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120000"/>
              </a:lnSpc>
              <a:buClr>
                <a:schemeClr val="accent2"/>
              </a:buClr>
              <a:buFont typeface="Arial" charset="0"/>
              <a:buNone/>
              <a:defRPr/>
            </a:pPr>
            <a:r>
              <a:rPr lang="en-US" sz="1600" b="1">
                <a:solidFill>
                  <a:srgbClr val="000080"/>
                </a:solidFill>
                <a:latin typeface="Courier New" pitchFamily="49" charset="0"/>
              </a:rPr>
              <a:t>bool</a:t>
            </a:r>
            <a:r>
              <a:rPr lang="en-US" sz="1600">
                <a:solidFill>
                  <a:srgbClr val="000080"/>
                </a:solidFill>
                <a:latin typeface="Courier New" pitchFamily="49" charset="0"/>
              </a:rPr>
              <a:t> b;  </a:t>
            </a:r>
            <a:r>
              <a:rPr lang="en-US" sz="1600" b="1">
                <a:solidFill>
                  <a:srgbClr val="000080"/>
                </a:solidFill>
                <a:latin typeface="Courier New" pitchFamily="49" charset="0"/>
              </a:rPr>
              <a:t>char</a:t>
            </a:r>
            <a:r>
              <a:rPr lang="en-US" sz="1600">
                <a:solidFill>
                  <a:srgbClr val="000080"/>
                </a:solidFill>
                <a:latin typeface="Courier New" pitchFamily="49" charset="0"/>
              </a:rPr>
              <a:t> c;  </a:t>
            </a:r>
            <a:r>
              <a:rPr lang="en-US" sz="1600" b="1">
                <a:solidFill>
                  <a:srgbClr val="000080"/>
                </a:solidFill>
                <a:latin typeface="Courier New" pitchFamily="49" charset="0"/>
              </a:rPr>
              <a:t>int</a:t>
            </a:r>
            <a:r>
              <a:rPr lang="en-US" sz="1600">
                <a:solidFill>
                  <a:srgbClr val="000080"/>
                </a:solidFill>
                <a:latin typeface="Courier New" pitchFamily="49" charset="0"/>
              </a:rPr>
              <a:t> i;  </a:t>
            </a:r>
            <a:r>
              <a:rPr lang="en-US" sz="1600" b="1">
                <a:solidFill>
                  <a:srgbClr val="000080"/>
                </a:solidFill>
                <a:latin typeface="Courier New" pitchFamily="49" charset="0"/>
              </a:rPr>
              <a:t>long</a:t>
            </a:r>
            <a:r>
              <a:rPr lang="en-US" sz="1600">
                <a:solidFill>
                  <a:srgbClr val="000080"/>
                </a:solidFill>
                <a:latin typeface="Courier New" pitchFamily="49" charset="0"/>
              </a:rPr>
              <a:t> n;  </a:t>
            </a:r>
            <a:r>
              <a:rPr lang="en-US" sz="1600" b="1">
                <a:solidFill>
                  <a:srgbClr val="000080"/>
                </a:solidFill>
                <a:latin typeface="Courier New" pitchFamily="49" charset="0"/>
              </a:rPr>
              <a:t>double</a:t>
            </a:r>
            <a:r>
              <a:rPr lang="en-US" sz="1600">
                <a:solidFill>
                  <a:srgbClr val="000080"/>
                </a:solidFill>
                <a:latin typeface="Courier New" pitchFamily="49" charset="0"/>
              </a:rPr>
              <a:t> x;</a:t>
            </a:r>
          </a:p>
          <a:p>
            <a:pPr lvl="1">
              <a:lnSpc>
                <a:spcPct val="120000"/>
              </a:lnSpc>
              <a:buClr>
                <a:schemeClr val="accent2"/>
              </a:buClr>
              <a:buFont typeface="Arial" charset="0"/>
              <a:buNone/>
              <a:defRPr/>
            </a:pPr>
            <a:endParaRPr lang="en-US" sz="1600">
              <a:solidFill>
                <a:srgbClr val="000080"/>
              </a:solidFill>
              <a:latin typeface="Courier New" pitchFamily="49" charset="0"/>
            </a:endParaRPr>
          </a:p>
          <a:p>
            <a:pPr>
              <a:lnSpc>
                <a:spcPct val="120000"/>
              </a:lnSpc>
              <a:buClr>
                <a:schemeClr val="accent2"/>
              </a:buClr>
              <a:buFont typeface="Arial" charset="0"/>
              <a:buNone/>
              <a:defRPr/>
            </a:pPr>
            <a:r>
              <a:rPr lang="en-US" sz="1600">
                <a:solidFill>
                  <a:srgbClr val="000080"/>
                </a:solidFill>
                <a:latin typeface="Courier New" pitchFamily="49" charset="0"/>
              </a:rPr>
              <a:t>c = 97;		  // erreur – pas de conversion implicite</a:t>
            </a:r>
          </a:p>
          <a:p>
            <a:pPr>
              <a:lnSpc>
                <a:spcPct val="120000"/>
              </a:lnSpc>
              <a:buClr>
                <a:schemeClr val="accent2"/>
              </a:buClr>
              <a:buFont typeface="Arial" charset="0"/>
              <a:buNone/>
              <a:defRPr/>
            </a:pPr>
            <a:r>
              <a:rPr lang="en-US" sz="1600">
                <a:solidFill>
                  <a:srgbClr val="000080"/>
                </a:solidFill>
                <a:latin typeface="Courier New" pitchFamily="49" charset="0"/>
              </a:rPr>
              <a:t>c = (</a:t>
            </a:r>
            <a:r>
              <a:rPr lang="en-US" sz="1600" b="1">
                <a:solidFill>
                  <a:srgbClr val="000080"/>
                </a:solidFill>
                <a:latin typeface="Courier New" pitchFamily="49" charset="0"/>
              </a:rPr>
              <a:t>char</a:t>
            </a:r>
            <a:r>
              <a:rPr lang="en-US" sz="1600">
                <a:solidFill>
                  <a:srgbClr val="000080"/>
                </a:solidFill>
                <a:latin typeface="Courier New" pitchFamily="49" charset="0"/>
              </a:rPr>
              <a:t>)97;	  // coercition – c devient l’Unicode 'a'</a:t>
            </a:r>
          </a:p>
          <a:p>
            <a:pPr>
              <a:lnSpc>
                <a:spcPct val="120000"/>
              </a:lnSpc>
              <a:buClr>
                <a:schemeClr val="accent2"/>
              </a:buClr>
              <a:buFont typeface="Arial" charset="0"/>
              <a:buNone/>
              <a:defRPr/>
            </a:pPr>
            <a:r>
              <a:rPr lang="en-US" sz="1600">
                <a:solidFill>
                  <a:srgbClr val="000080"/>
                </a:solidFill>
                <a:latin typeface="Courier New" pitchFamily="49" charset="0"/>
              </a:rPr>
              <a:t>i = (</a:t>
            </a:r>
            <a:r>
              <a:rPr lang="en-US" sz="1600" b="1">
                <a:solidFill>
                  <a:srgbClr val="000080"/>
                </a:solidFill>
                <a:latin typeface="Courier New" pitchFamily="49" charset="0"/>
              </a:rPr>
              <a:t>int</a:t>
            </a:r>
            <a:r>
              <a:rPr lang="en-US" sz="1600">
                <a:solidFill>
                  <a:srgbClr val="000080"/>
                </a:solidFill>
                <a:latin typeface="Courier New" pitchFamily="49" charset="0"/>
              </a:rPr>
              <a:t>)5.8;	  // coercition – i devient 5</a:t>
            </a:r>
          </a:p>
          <a:p>
            <a:pPr>
              <a:lnSpc>
                <a:spcPct val="120000"/>
              </a:lnSpc>
              <a:buClr>
                <a:schemeClr val="accent2"/>
              </a:buClr>
              <a:buFont typeface="Arial" charset="0"/>
              <a:buNone/>
              <a:defRPr/>
            </a:pPr>
            <a:r>
              <a:rPr lang="en-US" sz="1600">
                <a:solidFill>
                  <a:srgbClr val="000080"/>
                </a:solidFill>
                <a:latin typeface="Courier New" pitchFamily="49" charset="0"/>
              </a:rPr>
              <a:t>b = 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b = (</a:t>
            </a:r>
            <a:r>
              <a:rPr lang="en-US" sz="1600" b="1">
                <a:solidFill>
                  <a:srgbClr val="000080"/>
                </a:solidFill>
                <a:latin typeface="Courier New" pitchFamily="49" charset="0"/>
              </a:rPr>
              <a:t>bool</a:t>
            </a:r>
            <a:r>
              <a:rPr lang="en-US" sz="1600">
                <a:solidFill>
                  <a:srgbClr val="000080"/>
                </a:solidFill>
                <a:latin typeface="Courier New" pitchFamily="49" charset="0"/>
              </a:rPr>
              <a:t>)i;	  // erreur – pas de conversion int vers bool</a:t>
            </a:r>
          </a:p>
          <a:p>
            <a:pPr>
              <a:lnSpc>
                <a:spcPct val="120000"/>
              </a:lnSpc>
              <a:buClr>
                <a:schemeClr val="accent2"/>
              </a:buClr>
              <a:buFont typeface="Arial" charset="0"/>
              <a:buNone/>
              <a:defRPr/>
            </a:pPr>
            <a:r>
              <a:rPr lang="en-US" sz="1600">
                <a:solidFill>
                  <a:srgbClr val="000080"/>
                </a:solidFill>
                <a:latin typeface="Courier New" pitchFamily="49" charset="0"/>
              </a:rPr>
              <a:t>n = i;		  // ok – conversion implicite </a:t>
            </a:r>
          </a:p>
        </p:txBody>
      </p:sp>
      <p:sp>
        <p:nvSpPr>
          <p:cNvPr id="34822"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\Course\419\Samples\Casting</a:t>
            </a:r>
          </a:p>
        </p:txBody>
      </p:sp>
      <p:sp>
        <p:nvSpPr>
          <p:cNvPr id="34823"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207963" y="139700"/>
            <a:ext cx="7793037" cy="725488"/>
          </a:xfrm>
        </p:spPr>
        <p:txBody>
          <a:bodyPr/>
          <a:lstStyle/>
          <a:p>
            <a:pPr>
              <a:defRPr/>
            </a:pPr>
            <a:r>
              <a:rPr lang="fr-FR"/>
              <a:t>Sous-typage (downcast) </a:t>
            </a:r>
            <a:br>
              <a:rPr lang="fr-FR"/>
            </a:br>
            <a:r>
              <a:rPr lang="fr-FR"/>
              <a:t>(suite)</a:t>
            </a:r>
          </a:p>
        </p:txBody>
      </p:sp>
      <p:sp>
        <p:nvSpPr>
          <p:cNvPr id="35843" name="Rectangle 18"/>
          <p:cNvSpPr>
            <a:spLocks noGrp="1" noChangeArrowheads="1"/>
          </p:cNvSpPr>
          <p:nvPr>
            <p:ph idx="1"/>
          </p:nvPr>
        </p:nvSpPr>
        <p:spPr>
          <a:xfrm>
            <a:off x="460375" y="1398588"/>
            <a:ext cx="8543925" cy="1554162"/>
          </a:xfrm>
        </p:spPr>
        <p:txBody>
          <a:bodyPr/>
          <a:lstStyle/>
          <a:p>
            <a:pPr marL="0" indent="0">
              <a:spcBef>
                <a:spcPts val="200"/>
              </a:spcBef>
              <a:spcAft>
                <a:spcPts val="300"/>
              </a:spcAft>
              <a:buSzTx/>
              <a:buFont typeface="Arial" charset="0"/>
              <a:buNone/>
            </a:pPr>
            <a:r>
              <a:rPr lang="fr-FR"/>
              <a:t>Soyez vigilant avec les sous-typages ; c’est une façon de dire au compilateur :</a:t>
            </a:r>
            <a:br>
              <a:rPr lang="fr-FR"/>
            </a:br>
            <a:r>
              <a:rPr lang="fr-FR"/>
              <a:t>« Je sais mieux que toi, alors fais ce que je dis » - et il le fera !</a:t>
            </a:r>
          </a:p>
          <a:p>
            <a:pPr marL="719138" lvl="1"/>
            <a:r>
              <a:rPr lang="fr-FR"/>
              <a:t>Affecter un flottant à un entier tronque la valeur fractionnaire</a:t>
            </a:r>
          </a:p>
          <a:p>
            <a:pPr marL="719138" lvl="1"/>
            <a:r>
              <a:rPr lang="fr-FR"/>
              <a:t>Affecter un « grand » entier à un « petit » fait perdre les bits de poids fort</a:t>
            </a:r>
          </a:p>
        </p:txBody>
      </p:sp>
      <p:sp>
        <p:nvSpPr>
          <p:cNvPr id="35844" name="Rectangle 3"/>
          <p:cNvSpPr>
            <a:spLocks noChangeArrowheads="1"/>
          </p:cNvSpPr>
          <p:nvPr/>
        </p:nvSpPr>
        <p:spPr bwMode="auto">
          <a:xfrm>
            <a:off x="279400" y="1452563"/>
            <a:ext cx="8599488" cy="366712"/>
          </a:xfrm>
          <a:prstGeom prst="rect">
            <a:avLst/>
          </a:prstGeom>
          <a:noFill/>
          <a:ln w="9525">
            <a:noFill/>
            <a:miter lim="800000"/>
            <a:headEnd/>
            <a:tailEnd/>
          </a:ln>
        </p:spPr>
        <p:txBody>
          <a:bodyPr>
            <a:spAutoFit/>
          </a:bodyPr>
          <a:lstStyle/>
          <a:p>
            <a:pPr marL="230188" indent="-230188">
              <a:spcBef>
                <a:spcPts val="200"/>
              </a:spcBef>
              <a:spcAft>
                <a:spcPts val="300"/>
              </a:spcAft>
              <a:buClr>
                <a:schemeClr val="accent2"/>
              </a:buClr>
              <a:buFont typeface="Arial" charset="0"/>
              <a:buNone/>
            </a:pPr>
            <a:r>
              <a:rPr lang="en-US" sz="1800">
                <a:solidFill>
                  <a:srgbClr val="000080"/>
                </a:solidFill>
                <a:cs typeface="Times New Roman" pitchFamily="18" charset="0"/>
              </a:rPr>
              <a:t>	</a:t>
            </a:r>
            <a:endParaRPr lang="en-US" sz="1800">
              <a:solidFill>
                <a:srgbClr val="000080"/>
              </a:solidFill>
            </a:endParaRPr>
          </a:p>
        </p:txBody>
      </p:sp>
      <p:grpSp>
        <p:nvGrpSpPr>
          <p:cNvPr id="35845" name="Group 11"/>
          <p:cNvGrpSpPr>
            <a:grpSpLocks/>
          </p:cNvGrpSpPr>
          <p:nvPr/>
        </p:nvGrpSpPr>
        <p:grpSpPr bwMode="auto">
          <a:xfrm>
            <a:off x="117475" y="1420813"/>
            <a:ext cx="342900" cy="592137"/>
            <a:chOff x="336" y="2064"/>
            <a:chExt cx="352" cy="607"/>
          </a:xfrm>
        </p:grpSpPr>
        <p:sp>
          <p:nvSpPr>
            <p:cNvPr id="35846" name="Freeform 12"/>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35847" name="Oval 13"/>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35848" name="Line 14"/>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35849" name="Rectangle 15"/>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35850" name="Freeform 16"/>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35851" name="Freeform 17"/>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defRPr/>
            </a:pPr>
            <a:r>
              <a:rPr lang="fr-FR"/>
              <a:t>À Vous 2.1 : Coercition </a:t>
            </a:r>
          </a:p>
        </p:txBody>
      </p:sp>
      <p:sp>
        <p:nvSpPr>
          <p:cNvPr id="36867" name="Rectangle 3"/>
          <p:cNvSpPr>
            <a:spLocks noGrp="1" noChangeArrowheads="1"/>
          </p:cNvSpPr>
          <p:nvPr>
            <p:ph idx="1"/>
          </p:nvPr>
        </p:nvSpPr>
        <p:spPr>
          <a:xfrm>
            <a:off x="279400" y="1312863"/>
            <a:ext cx="8599488" cy="5003800"/>
          </a:xfrm>
        </p:spPr>
        <p:txBody>
          <a:bodyPr/>
          <a:lstStyle/>
          <a:p>
            <a:pPr marL="342900" indent="-342900">
              <a:buFont typeface="Arial" charset="0"/>
              <a:buAutoNum type="arabicPeriod"/>
            </a:pPr>
            <a:endParaRPr lang="fr-FR"/>
          </a:p>
          <a:p>
            <a:pPr marL="342900" indent="-342900">
              <a:buFont typeface="Arial" charset="0"/>
              <a:buAutoNum type="arabicPeriod"/>
            </a:pPr>
            <a:r>
              <a:rPr lang="fr-FR"/>
              <a:t>Lancez VS et ouvrez la solution qui se situe à </a:t>
            </a:r>
            <a:r>
              <a:rPr lang="fr-FR">
                <a:latin typeface="Courier New" pitchFamily="49" charset="0"/>
                <a:cs typeface="Courier New" pitchFamily="49" charset="0"/>
              </a:rPr>
              <a:t>C:\Course\419\Exercises\Do21</a:t>
            </a:r>
          </a:p>
          <a:p>
            <a:pPr marL="342900" indent="-342900">
              <a:buFont typeface="Arial" charset="0"/>
              <a:buAutoNum type="arabicPeriod"/>
            </a:pPr>
            <a:r>
              <a:rPr lang="fr-FR"/>
              <a:t>Changez toutes les occurrences de </a:t>
            </a:r>
            <a:r>
              <a:rPr lang="fr-FR">
                <a:latin typeface="Courier New" pitchFamily="49" charset="0"/>
                <a:cs typeface="Courier New" pitchFamily="49" charset="0"/>
              </a:rPr>
              <a:t>double</a:t>
            </a:r>
            <a:r>
              <a:rPr lang="fr-FR"/>
              <a:t> en </a:t>
            </a:r>
            <a:r>
              <a:rPr lang="fr-FR">
                <a:latin typeface="Courier New" pitchFamily="49" charset="0"/>
                <a:cs typeface="Courier New" pitchFamily="49" charset="0"/>
              </a:rPr>
              <a:t>decimal</a:t>
            </a:r>
            <a:r>
              <a:rPr lang="fr-FR"/>
              <a:t>. </a:t>
            </a:r>
            <a:br>
              <a:rPr lang="fr-FR"/>
            </a:br>
            <a:r>
              <a:rPr lang="fr-FR"/>
              <a:t>Utilisez « Edit | Find and Replace | Quick Replace ». </a:t>
            </a:r>
            <a:br>
              <a:rPr lang="fr-FR"/>
            </a:br>
            <a:r>
              <a:rPr lang="fr-FR"/>
              <a:t>Assurez-vous de ne choisir que le « current document » ! </a:t>
            </a:r>
            <a:br>
              <a:rPr lang="fr-FR"/>
            </a:br>
            <a:r>
              <a:rPr lang="fr-FR"/>
              <a:t>Compilez—vous devriez obtenir des erreurs.</a:t>
            </a:r>
          </a:p>
          <a:p>
            <a:pPr marL="342900" indent="-342900">
              <a:buFont typeface="Arial" charset="0"/>
              <a:buAutoNum type="arabicPeriod"/>
            </a:pPr>
            <a:r>
              <a:rPr lang="fr-FR"/>
              <a:t>Trouvez les instructions d’initialisation et les arguments auxquels des erreurs sont associées. Modifiez les littéraux en </a:t>
            </a:r>
            <a:r>
              <a:rPr lang="fr-FR">
                <a:latin typeface="Courier New" pitchFamily="49" charset="0"/>
                <a:cs typeface="Courier New" pitchFamily="49" charset="0"/>
              </a:rPr>
              <a:t>decimal</a:t>
            </a:r>
            <a:r>
              <a:rPr lang="fr-FR"/>
              <a:t> (suffixe </a:t>
            </a:r>
            <a:r>
              <a:rPr lang="fr-FR">
                <a:latin typeface="Courier New" pitchFamily="49" charset="0"/>
                <a:cs typeface="Courier New" pitchFamily="49" charset="0"/>
              </a:rPr>
              <a:t>m</a:t>
            </a:r>
            <a:r>
              <a:rPr lang="fr-FR"/>
              <a:t>).</a:t>
            </a:r>
          </a:p>
          <a:p>
            <a:pPr marL="342900" indent="-342900">
              <a:buFont typeface="Arial" charset="0"/>
              <a:buAutoNum type="arabicPeriod"/>
            </a:pPr>
            <a:r>
              <a:rPr lang="fr-FR"/>
              <a:t>Compilez à nouveau. Il devrait demeurer quelques erreurs car </a:t>
            </a:r>
            <a:r>
              <a:rPr lang="fr-FR">
                <a:latin typeface="Courier New" pitchFamily="49" charset="0"/>
                <a:cs typeface="Courier New" pitchFamily="49" charset="0"/>
              </a:rPr>
              <a:t>EuroTable</a:t>
            </a:r>
            <a:r>
              <a:rPr lang="fr-FR"/>
              <a:t> retourne des résultats de type </a:t>
            </a:r>
            <a:r>
              <a:rPr lang="fr-FR">
                <a:latin typeface="Courier New" pitchFamily="49" charset="0"/>
                <a:cs typeface="Courier New" pitchFamily="49" charset="0"/>
              </a:rPr>
              <a:t>double</a:t>
            </a:r>
            <a:r>
              <a:rPr lang="fr-FR"/>
              <a:t>.</a:t>
            </a:r>
          </a:p>
          <a:p>
            <a:pPr marL="342900" indent="-342900">
              <a:buFont typeface="Arial" charset="0"/>
              <a:buAutoNum type="arabicPeriod"/>
            </a:pPr>
            <a:r>
              <a:rPr lang="fr-FR"/>
              <a:t>Effectuez la coercition des valeurs retournées en </a:t>
            </a:r>
            <a:r>
              <a:rPr lang="fr-FR">
                <a:latin typeface="Courier New" pitchFamily="49" charset="0"/>
                <a:cs typeface="Courier New" pitchFamily="49" charset="0"/>
              </a:rPr>
              <a:t>decimal</a:t>
            </a:r>
            <a:r>
              <a:rPr lang="fr-FR"/>
              <a:t>.</a:t>
            </a:r>
          </a:p>
          <a:p>
            <a:pPr marL="342900" indent="-342900">
              <a:buFont typeface="Arial" charset="0"/>
              <a:buAutoNum type="arabicPeriod"/>
            </a:pPr>
            <a:r>
              <a:rPr lang="fr-FR"/>
              <a:t>Compilez et testez—le programme devrait opérer comme précédemment, mais avec une meilleure précision.</a:t>
            </a:r>
          </a:p>
        </p:txBody>
      </p:sp>
      <p:sp>
        <p:nvSpPr>
          <p:cNvPr id="672777" name="Text Box 9"/>
          <p:cNvSpPr txBox="1">
            <a:spLocks noChangeArrowheads="1"/>
          </p:cNvSpPr>
          <p:nvPr/>
        </p:nvSpPr>
        <p:spPr bwMode="blackWhite">
          <a:xfrm>
            <a:off x="8235950" y="247650"/>
            <a:ext cx="715963" cy="5302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b="1">
                <a:solidFill>
                  <a:schemeClr val="accent2"/>
                </a:solidFill>
                <a:cs typeface="Arial" charset="0"/>
              </a:rPr>
              <a:t>À</a:t>
            </a:r>
            <a:br>
              <a:rPr lang="en-US" b="1">
                <a:solidFill>
                  <a:schemeClr val="accent2"/>
                </a:solidFill>
              </a:rPr>
            </a:br>
            <a:r>
              <a:rPr lang="en-US" b="1">
                <a:solidFill>
                  <a:schemeClr val="accent2"/>
                </a:solidFill>
              </a:rPr>
              <a:t>Vous </a:t>
            </a:r>
          </a:p>
        </p:txBody>
      </p:sp>
      <p:sp>
        <p:nvSpPr>
          <p:cNvPr id="36869" name="Rectangle 10"/>
          <p:cNvSpPr>
            <a:spLocks noChangeArrowheads="1"/>
          </p:cNvSpPr>
          <p:nvPr/>
        </p:nvSpPr>
        <p:spPr bwMode="auto">
          <a:xfrm>
            <a:off x="273050" y="1163638"/>
            <a:ext cx="8696325" cy="646112"/>
          </a:xfrm>
          <a:prstGeom prst="rect">
            <a:avLst/>
          </a:prstGeom>
          <a:noFill/>
          <a:ln w="12700">
            <a:noFill/>
            <a:miter lim="800000"/>
            <a:headEnd/>
            <a:tailEnd/>
          </a:ln>
        </p:spPr>
        <p:txBody>
          <a:bodyPr>
            <a:spAutoFit/>
          </a:bodyPr>
          <a:lstStyle/>
          <a:p>
            <a:pPr>
              <a:spcBef>
                <a:spcPts val="1400"/>
              </a:spcBef>
              <a:buClr>
                <a:schemeClr val="accent2"/>
              </a:buClr>
              <a:buSzPct val="115000"/>
              <a:buFont typeface="Arial" charset="0"/>
              <a:buNone/>
            </a:pPr>
            <a:r>
              <a:rPr lang="fr-FR" sz="1800" b="1">
                <a:solidFill>
                  <a:srgbClr val="000080"/>
                </a:solidFill>
              </a:rPr>
              <a:t>Modifiez votre programme pour utiliser </a:t>
            </a:r>
            <a:r>
              <a:rPr lang="fr-FR" sz="1800" b="1">
                <a:solidFill>
                  <a:srgbClr val="000080"/>
                </a:solidFill>
                <a:latin typeface="Courier New" pitchFamily="49" charset="0"/>
                <a:cs typeface="Courier New" pitchFamily="49" charset="0"/>
              </a:rPr>
              <a:t>decimal</a:t>
            </a:r>
            <a:r>
              <a:rPr lang="fr-FR" sz="1800" b="1">
                <a:solidFill>
                  <a:srgbClr val="000080"/>
                </a:solidFill>
              </a:rPr>
              <a:t> plutôt que </a:t>
            </a:r>
            <a:r>
              <a:rPr lang="fr-FR" sz="1800" b="1">
                <a:solidFill>
                  <a:srgbClr val="000080"/>
                </a:solidFill>
                <a:latin typeface="Courier New" pitchFamily="49" charset="0"/>
                <a:cs typeface="Courier New" pitchFamily="49" charset="0"/>
              </a:rPr>
              <a:t>double</a:t>
            </a:r>
            <a:r>
              <a:rPr lang="fr-FR" sz="1800" b="1">
                <a:solidFill>
                  <a:srgbClr val="000080"/>
                </a:solidFill>
                <a:cs typeface="Arial" charset="0"/>
              </a:rPr>
              <a:t> </a:t>
            </a:r>
            <a:r>
              <a:rPr lang="fr-FR" sz="1800" b="1">
                <a:solidFill>
                  <a:srgbClr val="000080"/>
                </a:solidFill>
              </a:rPr>
              <a:t>;</a:t>
            </a:r>
            <a:br>
              <a:rPr lang="fr-FR" sz="1800" b="1">
                <a:solidFill>
                  <a:srgbClr val="000080"/>
                </a:solidFill>
              </a:rPr>
            </a:br>
            <a:r>
              <a:rPr lang="fr-FR" sz="1800" b="1">
                <a:solidFill>
                  <a:srgbClr val="000080"/>
                </a:solidFill>
                <a:latin typeface="Courier New" pitchFamily="49" charset="0"/>
                <a:cs typeface="Courier New" pitchFamily="49" charset="0"/>
              </a:rPr>
              <a:t>decimal</a:t>
            </a:r>
            <a:r>
              <a:rPr lang="fr-FR" sz="1800" b="1">
                <a:solidFill>
                  <a:srgbClr val="000080"/>
                </a:solidFill>
              </a:rPr>
              <a:t> est un type préférable pour opérer sur des montants financiers. </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pPr>
              <a:defRPr/>
            </a:pPr>
            <a:r>
              <a:rPr lang="fr-FR" dirty="0"/>
              <a:t>De votre langage au langage C#</a:t>
            </a:r>
          </a:p>
        </p:txBody>
      </p:sp>
      <p:sp>
        <p:nvSpPr>
          <p:cNvPr id="166915" name="Rectangle 3"/>
          <p:cNvSpPr>
            <a:spLocks noGrp="1" noChangeArrowheads="1"/>
          </p:cNvSpPr>
          <p:nvPr>
            <p:ph idx="1"/>
          </p:nvPr>
        </p:nvSpPr>
        <p:spPr>
          <a:xfrm>
            <a:off x="2763799" y="1304234"/>
            <a:ext cx="4361611" cy="1266825"/>
          </a:xfrm>
        </p:spPr>
        <p:txBody>
          <a:bodyPr/>
          <a:lstStyle/>
          <a:p>
            <a:pPr>
              <a:lnSpc>
                <a:spcPct val="95000"/>
              </a:lnSpc>
              <a:spcBef>
                <a:spcPts val="1200"/>
              </a:spcBef>
              <a:spcAft>
                <a:spcPts val="300"/>
              </a:spcAft>
              <a:buFont typeface="Arial" charset="0"/>
              <a:buNone/>
            </a:pPr>
            <a:r>
              <a:rPr lang="fr-FR" dirty="0"/>
              <a:t>Espaces de noms et méthodes</a:t>
            </a:r>
          </a:p>
          <a:p>
            <a:pPr>
              <a:lnSpc>
                <a:spcPct val="95000"/>
              </a:lnSpc>
              <a:spcBef>
                <a:spcPts val="1200"/>
              </a:spcBef>
              <a:spcAft>
                <a:spcPts val="300"/>
              </a:spcAft>
              <a:buFont typeface="Arial" charset="0"/>
              <a:buNone/>
            </a:pPr>
            <a:r>
              <a:rPr lang="fr-FR" dirty="0"/>
              <a:t>Types de données et littéraux</a:t>
            </a:r>
          </a:p>
          <a:p>
            <a:pPr>
              <a:lnSpc>
                <a:spcPct val="95000"/>
              </a:lnSpc>
              <a:spcBef>
                <a:spcPts val="1200"/>
              </a:spcBef>
              <a:spcAft>
                <a:spcPts val="300"/>
              </a:spcAft>
              <a:buFont typeface="Arial" charset="0"/>
              <a:buNone/>
            </a:pPr>
            <a:r>
              <a:rPr lang="fr-FR" dirty="0"/>
              <a:t>Exercice 2.1</a:t>
            </a:r>
          </a:p>
          <a:p>
            <a:pPr>
              <a:lnSpc>
                <a:spcPct val="95000"/>
              </a:lnSpc>
              <a:spcBef>
                <a:spcPts val="1200"/>
              </a:spcBef>
              <a:spcAft>
                <a:spcPts val="300"/>
              </a:spcAft>
              <a:buFont typeface="Arial" charset="0"/>
              <a:buNone/>
            </a:pPr>
            <a:r>
              <a:rPr lang="fr-FR" dirty="0"/>
              <a:t>Expressions et opérateurs</a:t>
            </a:r>
          </a:p>
          <a:p>
            <a:pPr>
              <a:lnSpc>
                <a:spcPct val="95000"/>
              </a:lnSpc>
              <a:spcBef>
                <a:spcPts val="1200"/>
              </a:spcBef>
              <a:spcAft>
                <a:spcPts val="300"/>
              </a:spcAft>
              <a:buFont typeface="Arial" charset="0"/>
              <a:buNone/>
            </a:pPr>
            <a:r>
              <a:rPr lang="en-US" dirty="0">
                <a:cs typeface="Arial" charset="0"/>
              </a:rPr>
              <a:t>É</a:t>
            </a:r>
            <a:r>
              <a:rPr lang="fr-FR" dirty="0"/>
              <a:t>numérations</a:t>
            </a:r>
          </a:p>
          <a:p>
            <a:pPr>
              <a:lnSpc>
                <a:spcPct val="95000"/>
              </a:lnSpc>
              <a:spcBef>
                <a:spcPts val="1200"/>
              </a:spcBef>
              <a:spcAft>
                <a:spcPts val="300"/>
              </a:spcAft>
              <a:buFont typeface="Arial" charset="0"/>
              <a:buNone/>
            </a:pPr>
            <a:r>
              <a:rPr lang="fr-FR" dirty="0"/>
              <a:t>Tableaux et chaînes</a:t>
            </a:r>
          </a:p>
          <a:p>
            <a:pPr>
              <a:lnSpc>
                <a:spcPct val="95000"/>
              </a:lnSpc>
              <a:spcBef>
                <a:spcPts val="1200"/>
              </a:spcBef>
              <a:spcAft>
                <a:spcPts val="300"/>
              </a:spcAft>
              <a:buFont typeface="Arial" charset="0"/>
              <a:buNone/>
            </a:pPr>
            <a:r>
              <a:rPr lang="fr-FR" dirty="0"/>
              <a:t>Transmission d’arguments</a:t>
            </a:r>
          </a:p>
          <a:p>
            <a:pPr>
              <a:lnSpc>
                <a:spcPct val="95000"/>
              </a:lnSpc>
              <a:spcBef>
                <a:spcPts val="1200"/>
              </a:spcBef>
              <a:spcAft>
                <a:spcPts val="300"/>
              </a:spcAft>
              <a:buFont typeface="Arial" charset="0"/>
              <a:buNone/>
            </a:pPr>
            <a:r>
              <a:rPr lang="fr-FR" dirty="0"/>
              <a:t>Boucles et conditions</a:t>
            </a:r>
          </a:p>
          <a:p>
            <a:pPr>
              <a:lnSpc>
                <a:spcPct val="95000"/>
              </a:lnSpc>
              <a:spcBef>
                <a:spcPts val="1200"/>
              </a:spcBef>
              <a:spcAft>
                <a:spcPts val="300"/>
              </a:spcAft>
              <a:buFont typeface="Arial" charset="0"/>
              <a:buNone/>
            </a:pPr>
            <a:r>
              <a:rPr lang="fr-FR" dirty="0"/>
              <a:t>Exercice 2.2</a:t>
            </a:r>
          </a:p>
          <a:p>
            <a:pPr>
              <a:lnSpc>
                <a:spcPct val="95000"/>
              </a:lnSpc>
              <a:spcBef>
                <a:spcPts val="1200"/>
              </a:spcBef>
              <a:spcAft>
                <a:spcPts val="300"/>
              </a:spcAft>
              <a:buFont typeface="Arial" charset="0"/>
              <a:buNone/>
            </a:pPr>
            <a:r>
              <a:rPr lang="fr-FR" dirty="0"/>
              <a:t>Exceptions</a:t>
            </a:r>
          </a:p>
          <a:p>
            <a:pPr>
              <a:lnSpc>
                <a:spcPct val="95000"/>
              </a:lnSpc>
              <a:spcBef>
                <a:spcPts val="1200"/>
              </a:spcBef>
              <a:spcAft>
                <a:spcPts val="300"/>
              </a:spcAft>
              <a:buFont typeface="Arial" charset="0"/>
              <a:buNone/>
            </a:pPr>
            <a:r>
              <a:rPr lang="fr-FR" dirty="0"/>
              <a:t>Questions de révision</a:t>
            </a:r>
          </a:p>
        </p:txBody>
      </p:sp>
      <p:grpSp>
        <p:nvGrpSpPr>
          <p:cNvPr id="166916" name="Group 4"/>
          <p:cNvGrpSpPr>
            <a:grpSpLocks/>
          </p:cNvGrpSpPr>
          <p:nvPr/>
        </p:nvGrpSpPr>
        <p:grpSpPr bwMode="auto">
          <a:xfrm>
            <a:off x="2559050" y="3133725"/>
            <a:ext cx="228600" cy="311150"/>
            <a:chOff x="208" y="730"/>
            <a:chExt cx="249" cy="292"/>
          </a:xfrm>
        </p:grpSpPr>
        <p:sp>
          <p:nvSpPr>
            <p:cNvPr id="16691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16691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16691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sz="2500">
                <a:cs typeface="Arial" charset="0"/>
              </a:rPr>
              <a:t>É</a:t>
            </a:r>
            <a:r>
              <a:rPr lang="fr-FR" sz="2500"/>
              <a:t>numérations</a:t>
            </a:r>
            <a:endParaRPr lang="en-US" sz="2500"/>
          </a:p>
        </p:txBody>
      </p:sp>
      <p:sp>
        <p:nvSpPr>
          <p:cNvPr id="168963" name="Rectangle 3"/>
          <p:cNvSpPr>
            <a:spLocks noGrp="1" noChangeArrowheads="1"/>
          </p:cNvSpPr>
          <p:nvPr>
            <p:ph idx="1"/>
          </p:nvPr>
        </p:nvSpPr>
        <p:spPr/>
        <p:txBody>
          <a:bodyPr/>
          <a:lstStyle/>
          <a:p>
            <a:r>
              <a:rPr lang="fr-FR" dirty="0"/>
              <a:t>Une </a:t>
            </a:r>
            <a:r>
              <a:rPr lang="fr-FR" i="1" dirty="0">
                <a:latin typeface="Century Schoolbook" pitchFamily="18" charset="0"/>
              </a:rPr>
              <a:t>énumération</a:t>
            </a:r>
            <a:r>
              <a:rPr lang="fr-FR" dirty="0"/>
              <a:t> permet d’éviter la mémorisation de nombres </a:t>
            </a:r>
            <a:br>
              <a:rPr lang="fr-FR" dirty="0"/>
            </a:br>
            <a:r>
              <a:rPr lang="fr-FR" dirty="0"/>
              <a:t>« magiques » mais elle permet aussi :</a:t>
            </a:r>
          </a:p>
          <a:p>
            <a:pPr lvl="1"/>
            <a:r>
              <a:rPr lang="fr-FR" dirty="0"/>
              <a:t>Un typage sûr </a:t>
            </a:r>
          </a:p>
          <a:p>
            <a:pPr lvl="2"/>
            <a:r>
              <a:rPr lang="fr-FR" dirty="0"/>
              <a:t>Une limite des valeurs possibles évitant les vérifications</a:t>
            </a:r>
          </a:p>
          <a:p>
            <a:pPr lvl="1"/>
            <a:r>
              <a:rPr lang="fr-FR" dirty="0"/>
              <a:t>De visualiser les valeurs possibles avec l’éditeur de Visual Studio </a:t>
            </a:r>
          </a:p>
          <a:p>
            <a:r>
              <a:rPr lang="fr-FR" dirty="0"/>
              <a:t>Les énumérations n’ont pas de coût en terme de performance</a:t>
            </a:r>
          </a:p>
          <a:p>
            <a:pPr lvl="1"/>
            <a:r>
              <a:rPr lang="fr-FR" dirty="0"/>
              <a:t>Celles-ci sont identiques à celles obtenues avec les types intégrés</a:t>
            </a:r>
          </a:p>
          <a:p>
            <a:r>
              <a:rPr lang="fr-FR" dirty="0" err="1">
                <a:latin typeface="Courier New" pitchFamily="49" charset="0"/>
              </a:rPr>
              <a:t>ToString</a:t>
            </a:r>
            <a:r>
              <a:rPr lang="fr-FR" dirty="0">
                <a:latin typeface="Courier New" pitchFamily="49" charset="0"/>
              </a:rPr>
              <a:t>()</a:t>
            </a:r>
            <a:r>
              <a:rPr lang="fr-FR" dirty="0"/>
              <a:t> fournit le nom de l’énumération, pas un entier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atin typeface="Courier New" pitchFamily="49" charset="0"/>
              </a:rPr>
              <a:t>enum</a:t>
            </a:r>
            <a:r>
              <a:rPr lang="en-US"/>
              <a:t> : Exemple</a:t>
            </a:r>
          </a:p>
        </p:txBody>
      </p:sp>
      <p:sp>
        <p:nvSpPr>
          <p:cNvPr id="171011" name="Rectangle 3"/>
          <p:cNvSpPr>
            <a:spLocks noGrp="1" noChangeArrowheads="1"/>
          </p:cNvSpPr>
          <p:nvPr>
            <p:ph idx="1"/>
          </p:nvPr>
        </p:nvSpPr>
        <p:spPr/>
        <p:txBody>
          <a:bodyPr/>
          <a:lstStyle/>
          <a:p>
            <a:pPr>
              <a:lnSpc>
                <a:spcPct val="90000"/>
              </a:lnSpc>
            </a:pPr>
            <a:r>
              <a:rPr lang="fr-FR"/>
              <a:t>Une </a:t>
            </a:r>
            <a:r>
              <a:rPr lang="fr-FR">
                <a:latin typeface="Courier New" pitchFamily="49" charset="0"/>
              </a:rPr>
              <a:t>enum</a:t>
            </a:r>
            <a:r>
              <a:rPr lang="fr-FR"/>
              <a:t> en C# peut être de n’importe quel type intégré ; </a:t>
            </a:r>
            <a:r>
              <a:rPr lang="fr-FR">
                <a:latin typeface="Courier New" pitchFamily="49" charset="0"/>
              </a:rPr>
              <a:t>int</a:t>
            </a:r>
            <a:r>
              <a:rPr lang="fr-FR"/>
              <a:t> est le défaut</a:t>
            </a:r>
          </a:p>
          <a:p>
            <a:pPr lvl="1">
              <a:lnSpc>
                <a:spcPct val="90000"/>
              </a:lnSpc>
            </a:pPr>
            <a:r>
              <a:rPr lang="fr-FR"/>
              <a:t>La première valeur n’a pas à être 0 ou 1 et aucune séquence n’est imposée</a:t>
            </a:r>
          </a:p>
          <a:p>
            <a:pPr>
              <a:lnSpc>
                <a:spcPct val="90000"/>
              </a:lnSpc>
              <a:spcBef>
                <a:spcPts val="800"/>
              </a:spcBef>
            </a:pPr>
            <a:r>
              <a:rPr lang="fr-FR"/>
              <a:t>Classiquement placée dans la portée d’un espace de noms ou d’une classe</a:t>
            </a:r>
          </a:p>
          <a:p>
            <a:pPr lvl="1">
              <a:lnSpc>
                <a:spcPct val="90000"/>
              </a:lnSpc>
            </a:pPr>
            <a:r>
              <a:rPr lang="fr-FR"/>
              <a:t>Ne peut pas être dans la portée d’une méthode comme dans d’autres langages</a:t>
            </a:r>
          </a:p>
          <a:p>
            <a:pPr lvl="1">
              <a:lnSpc>
                <a:spcPct val="90000"/>
              </a:lnSpc>
            </a:pPr>
            <a:endParaRPr lang="fr-FR"/>
          </a:p>
          <a:p>
            <a:pPr>
              <a:lnSpc>
                <a:spcPct val="90000"/>
              </a:lnSpc>
            </a:pPr>
            <a:endParaRPr lang="fr-FR"/>
          </a:p>
          <a:p>
            <a:pPr>
              <a:lnSpc>
                <a:spcPct val="90000"/>
              </a:lnSpc>
            </a:pPr>
            <a:endParaRPr lang="fr-FR"/>
          </a:p>
          <a:p>
            <a:pPr>
              <a:lnSpc>
                <a:spcPct val="90000"/>
              </a:lnSpc>
            </a:pPr>
            <a:endParaRPr lang="fr-FR"/>
          </a:p>
          <a:p>
            <a:pPr>
              <a:lnSpc>
                <a:spcPct val="200000"/>
              </a:lnSpc>
            </a:pPr>
            <a:endParaRPr lang="fr-FR"/>
          </a:p>
          <a:p>
            <a:pPr>
              <a:lnSpc>
                <a:spcPct val="90000"/>
              </a:lnSpc>
            </a:pPr>
            <a:endParaRPr lang="fr-FR"/>
          </a:p>
          <a:p>
            <a:pPr>
              <a:lnSpc>
                <a:spcPct val="90000"/>
              </a:lnSpc>
            </a:pPr>
            <a:endParaRPr lang="fr-FR"/>
          </a:p>
          <a:p>
            <a:pPr>
              <a:spcBef>
                <a:spcPts val="1000"/>
              </a:spcBef>
            </a:pPr>
            <a:r>
              <a:rPr lang="fr-FR"/>
              <a:t>  Quelle sera la valeur de </a:t>
            </a:r>
            <a:r>
              <a:rPr lang="fr-FR">
                <a:latin typeface="Courier New" pitchFamily="49" charset="0"/>
              </a:rPr>
              <a:t>ic</a:t>
            </a:r>
            <a:r>
              <a:rPr lang="fr-FR">
                <a:cs typeface="Arial" charset="0"/>
              </a:rPr>
              <a:t> </a:t>
            </a:r>
            <a:r>
              <a:rPr lang="fr-FR"/>
              <a:t>?</a:t>
            </a:r>
          </a:p>
        </p:txBody>
      </p:sp>
      <p:grpSp>
        <p:nvGrpSpPr>
          <p:cNvPr id="171012" name="Group 5"/>
          <p:cNvGrpSpPr>
            <a:grpSpLocks/>
          </p:cNvGrpSpPr>
          <p:nvPr/>
        </p:nvGrpSpPr>
        <p:grpSpPr bwMode="auto">
          <a:xfrm>
            <a:off x="290513" y="5955094"/>
            <a:ext cx="374650" cy="269875"/>
            <a:chOff x="590" y="209"/>
            <a:chExt cx="236" cy="170"/>
          </a:xfrm>
        </p:grpSpPr>
        <p:sp>
          <p:nvSpPr>
            <p:cNvPr id="384006"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14"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15"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16"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84004" name="Text Box 4"/>
          <p:cNvSpPr txBox="1">
            <a:spLocks noChangeArrowheads="1"/>
          </p:cNvSpPr>
          <p:nvPr/>
        </p:nvSpPr>
        <p:spPr bwMode="blackWhite">
          <a:xfrm>
            <a:off x="674688" y="2835657"/>
            <a:ext cx="7348537" cy="30384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en-US" sz="1600" b="1" dirty="0">
                <a:latin typeface="Courier New" pitchFamily="49" charset="0"/>
              </a:rPr>
              <a:t>public class</a:t>
            </a:r>
            <a:r>
              <a:rPr lang="en-US" sz="1600" dirty="0">
                <a:latin typeface="Courier New" pitchFamily="49" charset="0"/>
              </a:rPr>
              <a:t> </a:t>
            </a:r>
            <a:r>
              <a:rPr lang="en-US" sz="1600" dirty="0" err="1">
                <a:latin typeface="Courier New" pitchFamily="49" charset="0"/>
              </a:rPr>
              <a:t>Banque</a:t>
            </a:r>
            <a:endParaRPr lang="en-US" sz="1600" dirty="0">
              <a:latin typeface="Courier New" pitchFamily="49" charset="0"/>
            </a:endParaRPr>
          </a:p>
          <a:p>
            <a:pPr eaLnBrk="1" hangingPunct="1">
              <a:defRPr/>
            </a:pPr>
            <a:r>
              <a:rPr lang="en-US" sz="1600" dirty="0">
                <a:latin typeface="Courier New" pitchFamily="49" charset="0"/>
              </a:rPr>
              <a:t>{</a:t>
            </a:r>
          </a:p>
          <a:p>
            <a:pPr eaLnBrk="1" hangingPunct="1">
              <a:defRPr/>
            </a:pPr>
            <a:r>
              <a:rPr lang="en-US" sz="1600" b="1" dirty="0">
                <a:latin typeface="Courier New" pitchFamily="49" charset="0"/>
              </a:rPr>
              <a:t>  public </a:t>
            </a:r>
            <a:r>
              <a:rPr lang="en-US" sz="1600" b="1" dirty="0" err="1">
                <a:latin typeface="Courier New" pitchFamily="49" charset="0"/>
              </a:rPr>
              <a:t>enum</a:t>
            </a: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{EUR = 1, USD, CAD, GBP, JPY}</a:t>
            </a:r>
          </a:p>
          <a:p>
            <a:pPr eaLnBrk="1" hangingPunct="1">
              <a:defRPr/>
            </a:pPr>
            <a:r>
              <a:rPr lang="en-US" sz="1600" b="1" dirty="0">
                <a:latin typeface="Courier New" pitchFamily="49" charset="0"/>
              </a:rPr>
              <a:t>  public static void</a:t>
            </a:r>
            <a:r>
              <a:rPr lang="en-US" sz="1600" dirty="0">
                <a:latin typeface="Courier New" pitchFamily="49" charset="0"/>
              </a:rPr>
              <a:t> Main()</a:t>
            </a:r>
          </a:p>
          <a:p>
            <a:pPr eaLnBrk="1" hangingPunct="1">
              <a:defRPr/>
            </a:pPr>
            <a:r>
              <a:rPr lang="en-US" sz="1600" dirty="0">
                <a:latin typeface="Courier New" pitchFamily="49" charset="0"/>
              </a:rPr>
              <a:t>  {</a:t>
            </a:r>
          </a:p>
          <a:p>
            <a:pPr eaLnBrk="1" hangingPunct="1">
              <a:defRPr/>
            </a:pPr>
            <a:r>
              <a:rPr lang="en-US" sz="1600" dirty="0">
                <a:latin typeface="Courier New" pitchFamily="49" charset="0"/>
              </a:rPr>
              <a:t>    </a:t>
            </a:r>
            <a:r>
              <a:rPr lang="en-US" sz="1600" b="1" dirty="0" err="1">
                <a:latin typeface="Courier New" pitchFamily="49" charset="0"/>
              </a:rPr>
              <a:t>int</a:t>
            </a:r>
            <a:r>
              <a:rPr lang="en-US" sz="1600" dirty="0">
                <a:latin typeface="Courier New" pitchFamily="49" charset="0"/>
              </a:rPr>
              <a:t> </a:t>
            </a:r>
            <a:r>
              <a:rPr lang="en-US" sz="1600" dirty="0" err="1">
                <a:latin typeface="Courier New" pitchFamily="49" charset="0"/>
              </a:rPr>
              <a:t>ic</a:t>
            </a:r>
            <a:r>
              <a:rPr lang="en-US" sz="1600" dirty="0">
                <a:latin typeface="Courier New" pitchFamily="49" charset="0"/>
              </a:rPr>
              <a:t> = (</a:t>
            </a:r>
            <a:r>
              <a:rPr lang="en-US" sz="1600" b="1" dirty="0" err="1">
                <a:latin typeface="Courier New" pitchFamily="49" charset="0"/>
              </a:rPr>
              <a:t>int</a:t>
            </a:r>
            <a:r>
              <a:rPr lang="en-US" sz="1600" dirty="0">
                <a:latin typeface="Courier New" pitchFamily="49" charset="0"/>
              </a:rPr>
              <a:t>) CodeMonnaie.CAD;</a:t>
            </a: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code = CodeMonnaie.JPY;</a:t>
            </a:r>
          </a:p>
          <a:p>
            <a:pPr>
              <a:defRPr/>
            </a:pPr>
            <a:r>
              <a:rPr lang="en-US" sz="1600" dirty="0">
                <a:latin typeface="Courier New" pitchFamily="49" charset="0"/>
              </a:rPr>
              <a:t>    // </a:t>
            </a:r>
            <a:r>
              <a:rPr lang="en-US" sz="1600" dirty="0" err="1">
                <a:latin typeface="Courier New" pitchFamily="49" charset="0"/>
              </a:rPr>
              <a:t>CodeMonnaie</a:t>
            </a:r>
            <a:r>
              <a:rPr lang="en-US" sz="1600" dirty="0">
                <a:latin typeface="Courier New" pitchFamily="49" charset="0"/>
              </a:rPr>
              <a:t> </a:t>
            </a:r>
            <a:r>
              <a:rPr lang="en-US" sz="1600" dirty="0" err="1">
                <a:latin typeface="Courier New" pitchFamily="49" charset="0"/>
              </a:rPr>
              <a:t>mcode</a:t>
            </a:r>
            <a:r>
              <a:rPr lang="en-US" sz="1600" dirty="0">
                <a:latin typeface="Courier New" pitchFamily="49" charset="0"/>
              </a:rPr>
              <a:t> = 1;           // </a:t>
            </a:r>
            <a:r>
              <a:rPr lang="en-US" sz="1600" dirty="0" err="1">
                <a:latin typeface="Courier New" pitchFamily="49" charset="0"/>
              </a:rPr>
              <a:t>Erreur</a:t>
            </a:r>
            <a:endParaRPr lang="en-US" sz="1600" dirty="0">
              <a:latin typeface="Courier New" pitchFamily="49" charset="0"/>
            </a:endParaRPr>
          </a:p>
          <a:p>
            <a:pPr>
              <a:defRPr/>
            </a:pPr>
            <a:r>
              <a:rPr lang="en-US" sz="1600" dirty="0">
                <a:latin typeface="Courier New" pitchFamily="49" charset="0"/>
              </a:rPr>
              <a:t>    </a:t>
            </a:r>
            <a:r>
              <a:rPr lang="en-US" sz="1600" dirty="0" err="1">
                <a:latin typeface="Courier New" pitchFamily="49" charset="0"/>
              </a:rPr>
              <a:t>CodeMonnaie</a:t>
            </a:r>
            <a:r>
              <a:rPr lang="en-US" sz="1600" dirty="0">
                <a:latin typeface="Courier New" pitchFamily="49" charset="0"/>
              </a:rPr>
              <a:t> cm2 = (</a:t>
            </a:r>
            <a:r>
              <a:rPr lang="en-US" sz="1600" dirty="0" err="1">
                <a:latin typeface="Courier New" pitchFamily="49" charset="0"/>
              </a:rPr>
              <a:t>CodeMonnaie</a:t>
            </a:r>
            <a:r>
              <a:rPr lang="en-US" sz="1600" dirty="0">
                <a:latin typeface="Courier New" pitchFamily="49" charset="0"/>
              </a:rPr>
              <a:t>) 4;  // </a:t>
            </a:r>
            <a:r>
              <a:rPr lang="fr-FR" sz="1600" dirty="0">
                <a:latin typeface="Courier New" pitchFamily="49" charset="0"/>
              </a:rPr>
              <a:t>Coercition :</a:t>
            </a:r>
            <a:r>
              <a:rPr lang="en-US" sz="1600" dirty="0">
                <a:latin typeface="Courier New" pitchFamily="49" charset="0"/>
              </a:rPr>
              <a:t> ok</a:t>
            </a:r>
          </a:p>
          <a:p>
            <a:pPr>
              <a:defRPr/>
            </a:pPr>
            <a:r>
              <a:rPr lang="en-US" sz="1600" dirty="0">
                <a:latin typeface="Courier New" pitchFamily="49" charset="0"/>
              </a:rPr>
              <a:t>    </a:t>
            </a:r>
            <a:r>
              <a:rPr lang="en-US" sz="1600" dirty="0" err="1">
                <a:latin typeface="Courier New" pitchFamily="49" charset="0"/>
              </a:rPr>
              <a:t>Console.WriteLine</a:t>
            </a:r>
            <a:r>
              <a:rPr lang="en-US" sz="1600" dirty="0">
                <a:latin typeface="Courier New" pitchFamily="49" charset="0"/>
              </a:rPr>
              <a:t>(cm2);</a:t>
            </a:r>
          </a:p>
          <a:p>
            <a:pPr>
              <a:defRPr/>
            </a:pPr>
            <a:r>
              <a:rPr lang="en-US" sz="1600" dirty="0">
                <a:latin typeface="Courier New" pitchFamily="49" charset="0"/>
              </a:rPr>
              <a:t>  }</a:t>
            </a:r>
          </a:p>
          <a:p>
            <a:pPr eaLnBrk="1" hangingPunct="1">
              <a:defRPr/>
            </a:pPr>
            <a:r>
              <a:rPr lang="en-US" sz="1600" dirty="0">
                <a:latin typeface="Courier New" pitchFamily="49" charset="0"/>
              </a:rPr>
              <a:t>}</a:t>
            </a:r>
          </a:p>
        </p:txBody>
      </p:sp>
      <p:sp>
        <p:nvSpPr>
          <p:cNvPr id="171018" name="AutoShape 10"/>
          <p:cNvSpPr>
            <a:spLocks noChangeArrowheads="1"/>
          </p:cNvSpPr>
          <p:nvPr/>
        </p:nvSpPr>
        <p:spPr bwMode="blackWhite">
          <a:xfrm>
            <a:off x="6216650" y="3650044"/>
            <a:ext cx="2324100" cy="530225"/>
          </a:xfrm>
          <a:prstGeom prst="wedgeRectCallout">
            <a:avLst>
              <a:gd name="adj1" fmla="val -190644"/>
              <a:gd name="adj2" fmla="val 35926"/>
            </a:avLst>
          </a:prstGeom>
          <a:solidFill>
            <a:schemeClr val="hlink"/>
          </a:solidFill>
          <a:ln w="12700">
            <a:solidFill>
              <a:schemeClr val="tx1"/>
            </a:solidFill>
            <a:miter lim="800000"/>
            <a:headEnd/>
            <a:tailEnd/>
          </a:ln>
        </p:spPr>
        <p:txBody>
          <a:bodyPr>
            <a:spAutoFit/>
          </a:bodyPr>
          <a:lstStyle/>
          <a:p>
            <a:pPr algn="ctr"/>
            <a:r>
              <a:rPr lang="en-US" b="1"/>
              <a:t>coercition possible dans le type intégré de l’</a:t>
            </a:r>
            <a:r>
              <a:rPr lang="en-US" b="1">
                <a:latin typeface="Courier New" pitchFamily="49" charset="0"/>
                <a:cs typeface="Courier New" pitchFamily="49" charset="0"/>
              </a:rPr>
              <a:t>enum</a:t>
            </a:r>
          </a:p>
        </p:txBody>
      </p:sp>
      <p:sp>
        <p:nvSpPr>
          <p:cNvPr id="171019" name="AutoShape 11"/>
          <p:cNvSpPr>
            <a:spLocks noChangeArrowheads="1"/>
          </p:cNvSpPr>
          <p:nvPr/>
        </p:nvSpPr>
        <p:spPr bwMode="blackWhite">
          <a:xfrm>
            <a:off x="4933950" y="5470907"/>
            <a:ext cx="1316038" cy="317500"/>
          </a:xfrm>
          <a:prstGeom prst="wedgeRectCallout">
            <a:avLst>
              <a:gd name="adj1" fmla="val -114417"/>
              <a:gd name="adj2" fmla="val -125000"/>
            </a:avLst>
          </a:prstGeom>
          <a:solidFill>
            <a:schemeClr val="hlink"/>
          </a:solidFill>
          <a:ln w="12700">
            <a:solidFill>
              <a:schemeClr val="tx1"/>
            </a:solidFill>
            <a:miter lim="800000"/>
            <a:headEnd/>
            <a:tailEnd/>
          </a:ln>
        </p:spPr>
        <p:txBody>
          <a:bodyPr>
            <a:spAutoFit/>
          </a:bodyPr>
          <a:lstStyle/>
          <a:p>
            <a:r>
              <a:rPr lang="en-US" b="1"/>
              <a:t>       Affiche ?</a:t>
            </a:r>
          </a:p>
        </p:txBody>
      </p:sp>
      <p:grpSp>
        <p:nvGrpSpPr>
          <p:cNvPr id="171020" name="Group 12"/>
          <p:cNvGrpSpPr>
            <a:grpSpLocks/>
          </p:cNvGrpSpPr>
          <p:nvPr/>
        </p:nvGrpSpPr>
        <p:grpSpPr bwMode="auto">
          <a:xfrm>
            <a:off x="5022850" y="5507419"/>
            <a:ext cx="274638" cy="231775"/>
            <a:chOff x="590" y="209"/>
            <a:chExt cx="236" cy="170"/>
          </a:xfrm>
        </p:grpSpPr>
        <p:sp>
          <p:nvSpPr>
            <p:cNvPr id="384013" name="Oval 13"/>
            <p:cNvSpPr>
              <a:spLocks noChangeArrowheads="1"/>
            </p:cNvSpPr>
            <p:nvPr/>
          </p:nvSpPr>
          <p:spPr bwMode="blackWhite">
            <a:xfrm>
              <a:off x="590" y="233"/>
              <a:ext cx="236" cy="146"/>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171022" name="Freeform 1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171023" name="Oval 1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171024" name="Freeform 1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pPr>
              <a:defRPr/>
            </a:pPr>
            <a:r>
              <a:rPr lang="fr-FR"/>
              <a:t>De votre langage au langage C#</a:t>
            </a:r>
          </a:p>
        </p:txBody>
      </p:sp>
      <p:sp>
        <p:nvSpPr>
          <p:cNvPr id="37891" name="Rectangle 3"/>
          <p:cNvSpPr>
            <a:spLocks noGrp="1" noChangeArrowheads="1"/>
          </p:cNvSpPr>
          <p:nvPr>
            <p:ph idx="1"/>
          </p:nvPr>
        </p:nvSpPr>
        <p:spPr>
          <a:xfrm>
            <a:off x="2754313" y="1293813"/>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37892" name="Group 4"/>
          <p:cNvGrpSpPr>
            <a:grpSpLocks/>
          </p:cNvGrpSpPr>
          <p:nvPr/>
        </p:nvGrpSpPr>
        <p:grpSpPr bwMode="auto">
          <a:xfrm>
            <a:off x="2582863" y="3567113"/>
            <a:ext cx="228600" cy="311150"/>
            <a:chOff x="208" y="730"/>
            <a:chExt cx="249" cy="292"/>
          </a:xfrm>
        </p:grpSpPr>
        <p:sp>
          <p:nvSpPr>
            <p:cNvPr id="37893"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37894"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37895"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p:txBody>
          <a:bodyPr/>
          <a:lstStyle/>
          <a:p>
            <a:pPr>
              <a:defRPr/>
            </a:pPr>
            <a:r>
              <a:rPr lang="fr-FR"/>
              <a:t>Tableaux</a:t>
            </a:r>
          </a:p>
        </p:txBody>
      </p:sp>
      <p:sp>
        <p:nvSpPr>
          <p:cNvPr id="38915" name="Rectangle 1027"/>
          <p:cNvSpPr>
            <a:spLocks noGrp="1" noChangeArrowheads="1"/>
          </p:cNvSpPr>
          <p:nvPr>
            <p:ph idx="1"/>
          </p:nvPr>
        </p:nvSpPr>
        <p:spPr>
          <a:xfrm>
            <a:off x="279400" y="1312863"/>
            <a:ext cx="8599488" cy="4059237"/>
          </a:xfrm>
          <a:noFill/>
        </p:spPr>
        <p:txBody>
          <a:bodyPr rIns="54000"/>
          <a:lstStyle/>
          <a:p>
            <a:r>
              <a:rPr lang="fr-FR"/>
              <a:t>C# gère des tableaux de n’importe quel type</a:t>
            </a:r>
          </a:p>
          <a:p>
            <a:pPr lvl="1"/>
            <a:r>
              <a:rPr lang="fr-FR"/>
              <a:t>Un tableau est un stockage linéaire d’éléments accessibles par un indice</a:t>
            </a:r>
          </a:p>
          <a:p>
            <a:r>
              <a:rPr lang="fr-FR"/>
              <a:t>Les tableaux C# sont alloués dynamiquement sur le tas avec </a:t>
            </a:r>
            <a:r>
              <a:rPr lang="fr-FR">
                <a:latin typeface="Courier New" pitchFamily="49" charset="0"/>
              </a:rPr>
              <a:t>new</a:t>
            </a:r>
            <a:endParaRPr lang="fr-FR"/>
          </a:p>
          <a:p>
            <a:pPr>
              <a:spcBef>
                <a:spcPts val="200"/>
              </a:spcBef>
              <a:buFont typeface="Arial" charset="0"/>
              <a:buNone/>
            </a:pPr>
            <a:r>
              <a:rPr lang="fr-FR">
                <a:latin typeface="Courier New" pitchFamily="49" charset="0"/>
              </a:rPr>
              <a:t>	  int[] ia = new int[100];  // Définit un tableau de 100 int</a:t>
            </a:r>
            <a:endParaRPr lang="fr-FR"/>
          </a:p>
          <a:p>
            <a:r>
              <a:rPr lang="fr-FR"/>
              <a:t>Ou bien sont créés en utilisant un bloc d’initialisation :</a:t>
            </a:r>
          </a:p>
          <a:p>
            <a:pPr lvl="1">
              <a:buFont typeface="Arial" charset="0"/>
              <a:buNone/>
            </a:pPr>
            <a:r>
              <a:rPr lang="fr-FR" b="1">
                <a:latin typeface="Courier New" pitchFamily="49" charset="0"/>
              </a:rPr>
              <a:t> int[] primes = { 2, 3, 5, 7, 11 }; // 5 nombres premiers</a:t>
            </a:r>
          </a:p>
          <a:p>
            <a:r>
              <a:rPr lang="fr-FR"/>
              <a:t>Pour déterminer la taille d’un tableau, utilisez la propriété </a:t>
            </a:r>
            <a:r>
              <a:rPr lang="fr-FR">
                <a:latin typeface="Courier New" pitchFamily="49" charset="0"/>
                <a:cs typeface="Courier New" pitchFamily="49" charset="0"/>
              </a:rPr>
              <a:t>Length</a:t>
            </a:r>
            <a:r>
              <a:rPr lang="fr-FR"/>
              <a:t> :</a:t>
            </a:r>
          </a:p>
          <a:p>
            <a:pPr lvl="1">
              <a:buFont typeface="Arial" charset="0"/>
              <a:buNone/>
            </a:pPr>
            <a:r>
              <a:rPr lang="fr-FR" b="1">
                <a:latin typeface="Courier New" pitchFamily="49" charset="0"/>
              </a:rPr>
              <a:t> int dim = primes.Length;  // 5</a:t>
            </a:r>
          </a:p>
          <a:p>
            <a:r>
              <a:rPr lang="fr-FR"/>
              <a:t>Après allocation, l’indexation et l’usage sont standard</a:t>
            </a:r>
          </a:p>
          <a:p>
            <a:pPr lvl="1">
              <a:lnSpc>
                <a:spcPct val="130000"/>
              </a:lnSpc>
            </a:pPr>
            <a:r>
              <a:rPr lang="fr-FR"/>
              <a:t>Par exemple :  </a:t>
            </a:r>
            <a:r>
              <a:rPr lang="fr-FR" b="1">
                <a:latin typeface="Courier New" pitchFamily="49" charset="0"/>
              </a:rPr>
              <a:t>ia[2] = 234; // Affecte 234 au 3ème élément</a:t>
            </a:r>
          </a:p>
          <a:p>
            <a:pPr lvl="1">
              <a:buFont typeface="Arial" charset="0"/>
              <a:buNone/>
            </a:pPr>
            <a:r>
              <a:rPr lang="fr-FR">
                <a:cs typeface="Arial" charset="0"/>
              </a:rPr>
              <a:t>	L’index commence à 0, pas à 1</a:t>
            </a:r>
          </a:p>
        </p:txBody>
      </p:sp>
      <p:sp>
        <p:nvSpPr>
          <p:cNvPr id="38916" name="Text Box 1035"/>
          <p:cNvSpPr txBox="1">
            <a:spLocks noChangeArrowheads="1"/>
          </p:cNvSpPr>
          <p:nvPr/>
        </p:nvSpPr>
        <p:spPr bwMode="auto">
          <a:xfrm>
            <a:off x="717550" y="5621338"/>
            <a:ext cx="8185150" cy="366712"/>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pPr>
            <a:r>
              <a:rPr lang="fr-FR" sz="1800" b="1">
                <a:solidFill>
                  <a:srgbClr val="000080"/>
                </a:solidFill>
              </a:rPr>
              <a:t>Que se passe-t-il si vous utilisez un indice hors bornes ?</a:t>
            </a:r>
          </a:p>
        </p:txBody>
      </p:sp>
      <p:grpSp>
        <p:nvGrpSpPr>
          <p:cNvPr id="38917" name="Group 1036"/>
          <p:cNvGrpSpPr>
            <a:grpSpLocks/>
          </p:cNvGrpSpPr>
          <p:nvPr/>
        </p:nvGrpSpPr>
        <p:grpSpPr bwMode="auto">
          <a:xfrm>
            <a:off x="315913" y="5654675"/>
            <a:ext cx="374650" cy="269875"/>
            <a:chOff x="590" y="209"/>
            <a:chExt cx="236" cy="170"/>
          </a:xfrm>
        </p:grpSpPr>
        <p:sp>
          <p:nvSpPr>
            <p:cNvPr id="437261"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8926"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8927"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8928"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8918" name="Group 1041"/>
          <p:cNvGrpSpPr>
            <a:grpSpLocks/>
          </p:cNvGrpSpPr>
          <p:nvPr/>
        </p:nvGrpSpPr>
        <p:grpSpPr bwMode="auto">
          <a:xfrm>
            <a:off x="665163" y="5045075"/>
            <a:ext cx="342900" cy="592138"/>
            <a:chOff x="336" y="2064"/>
            <a:chExt cx="352" cy="607"/>
          </a:xfrm>
        </p:grpSpPr>
        <p:sp>
          <p:nvSpPr>
            <p:cNvPr id="38919" name="Freeform 1042"/>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38920" name="Oval 1043"/>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38921" name="Line 1044"/>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38922" name="Rectangle 1045"/>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38923" name="Freeform 1046"/>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38924" name="Freeform 1047"/>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fr-FR"/>
              <a:t>Organisation d’un programme</a:t>
            </a:r>
          </a:p>
        </p:txBody>
      </p:sp>
      <p:sp>
        <p:nvSpPr>
          <p:cNvPr id="7171" name="Rectangle 3"/>
          <p:cNvSpPr>
            <a:spLocks noGrp="1" noChangeArrowheads="1"/>
          </p:cNvSpPr>
          <p:nvPr>
            <p:ph idx="1"/>
          </p:nvPr>
        </p:nvSpPr>
        <p:spPr>
          <a:xfrm>
            <a:off x="279400" y="1223963"/>
            <a:ext cx="8599488" cy="366712"/>
          </a:xfrm>
        </p:spPr>
        <p:txBody>
          <a:bodyPr/>
          <a:lstStyle/>
          <a:p>
            <a:r>
              <a:rPr lang="fr-FR"/>
              <a:t>Rappelez-vous l’organisation du programme de conversion monétaire :</a:t>
            </a:r>
          </a:p>
        </p:txBody>
      </p:sp>
      <p:sp>
        <p:nvSpPr>
          <p:cNvPr id="389126" name="Text Box 6"/>
          <p:cNvSpPr txBox="1">
            <a:spLocks noChangeArrowheads="1"/>
          </p:cNvSpPr>
          <p:nvPr/>
        </p:nvSpPr>
        <p:spPr bwMode="blackWhite">
          <a:xfrm>
            <a:off x="1395413" y="1630363"/>
            <a:ext cx="5951537" cy="44481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85000"/>
              </a:lnSpc>
            </a:pPr>
            <a:r>
              <a:rPr lang="fr-FR" b="1" noProof="1">
                <a:latin typeface="Courier New" pitchFamily="49" charset="0"/>
              </a:rPr>
              <a:t>namespace</a:t>
            </a:r>
            <a:r>
              <a:rPr lang="fr-FR" noProof="1">
                <a:latin typeface="Courier New" pitchFamily="49" charset="0"/>
              </a:rPr>
              <a:t> CurrencyConverter</a:t>
            </a:r>
          </a:p>
          <a:p>
            <a:pPr eaLnBrk="1" hangingPunct="1">
              <a:lnSpc>
                <a:spcPct val="85000"/>
              </a:lnSpc>
            </a:pPr>
            <a:r>
              <a:rPr lang="fr-FR" noProof="1">
                <a:latin typeface="Courier New" pitchFamily="49" charset="0"/>
              </a:rPr>
              <a:t>{</a:t>
            </a:r>
          </a:p>
          <a:p>
            <a:pPr eaLnBrk="1" hangingPunct="1">
              <a:lnSpc>
                <a:spcPct val="85000"/>
              </a:lnSpc>
            </a:pPr>
            <a:r>
              <a:rPr lang="fr-FR" b="1" noProof="1">
                <a:latin typeface="Courier New" pitchFamily="49" charset="0"/>
              </a:rPr>
              <a:t>  class</a:t>
            </a:r>
            <a:r>
              <a:rPr lang="fr-FR" noProof="1">
                <a:latin typeface="Courier New" pitchFamily="49" charset="0"/>
              </a:rPr>
              <a:t> Program</a:t>
            </a:r>
          </a:p>
          <a:p>
            <a:pPr eaLnBrk="1" hangingPunct="1">
              <a:lnSpc>
                <a:spcPct val="85000"/>
              </a:lnSpc>
            </a:pPr>
            <a:r>
              <a:rPr lang="fr-FR" noProof="1">
                <a:latin typeface="Courier New" pitchFamily="49" charset="0"/>
              </a:rPr>
              <a:t>  {</a:t>
            </a:r>
          </a:p>
          <a:p>
            <a:pPr eaLnBrk="1" hangingPunct="1">
              <a:lnSpc>
                <a:spcPct val="85000"/>
              </a:lnSpc>
            </a:pPr>
            <a:r>
              <a:rPr lang="fr-FR" b="1" noProof="1">
                <a:latin typeface="Courier New" pitchFamily="49" charset="0"/>
              </a:rPr>
              <a:t>    static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      … </a:t>
            </a:r>
            <a:r>
              <a:rPr lang="fr-FR" i="1">
                <a:latin typeface="Courier New" pitchFamily="49" charset="0"/>
              </a:rPr>
              <a:t>instructions</a:t>
            </a:r>
            <a:r>
              <a:rPr lang="fr-FR" noProof="1">
                <a:latin typeface="Courier New" pitchFamily="49" charset="0"/>
              </a:rPr>
              <a:t> …</a:t>
            </a:r>
          </a:p>
          <a:p>
            <a:pPr eaLnBrk="1" hangingPunct="1">
              <a:lnSpc>
                <a:spcPct val="85000"/>
              </a:lnSpc>
            </a:pPr>
            <a:r>
              <a:rPr lang="fr-FR" noProof="1">
                <a:latin typeface="Courier New" pitchFamily="49" charset="0"/>
              </a:rPr>
              <a:t>      System.Console.Write(…);</a:t>
            </a:r>
          </a:p>
          <a:p>
            <a:pPr eaLnBrk="1" hangingPunct="1">
              <a:lnSpc>
                <a:spcPct val="85000"/>
              </a:lnSpc>
            </a:pPr>
            <a:r>
              <a:rPr lang="fr-FR" noProof="1">
                <a:latin typeface="Courier New" pitchFamily="49" charset="0"/>
              </a:rPr>
              <a:t>      System.Console.WriteLine(…);</a:t>
            </a:r>
          </a:p>
          <a:p>
            <a:pPr eaLnBrk="1" hangingPunct="1">
              <a:lnSpc>
                <a:spcPct val="85000"/>
              </a:lnSpc>
            </a:pPr>
            <a:r>
              <a:rPr lang="fr-FR" noProof="1">
                <a:latin typeface="Courier New" pitchFamily="49" charset="0"/>
              </a:rPr>
              <a:t>    }</a:t>
            </a:r>
          </a:p>
          <a:p>
            <a:pPr eaLnBrk="1" hangingPunct="1">
              <a:lnSpc>
                <a:spcPct val="85000"/>
              </a:lnSpc>
            </a:pPr>
            <a:r>
              <a:rPr lang="fr-FR" b="1" noProof="1">
                <a:latin typeface="Courier New" pitchFamily="49" charset="0"/>
              </a:rPr>
              <a:t>    static double</a:t>
            </a:r>
            <a:r>
              <a:rPr lang="fr-FR" noProof="1">
                <a:latin typeface="Courier New" pitchFamily="49" charset="0"/>
              </a:rPr>
              <a:t> GetAmount(</a:t>
            </a:r>
            <a:r>
              <a:rPr lang="fr-FR" b="1" noProof="1">
                <a:latin typeface="Courier New" pitchFamily="49" charset="0"/>
              </a:rPr>
              <a:t>string</a:t>
            </a:r>
            <a:r>
              <a:rPr lang="fr-FR" noProof="1">
                <a:latin typeface="Courier New" pitchFamily="49" charset="0"/>
              </a:rPr>
              <a:t> prompt)</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      … </a:t>
            </a:r>
            <a:r>
              <a:rPr lang="fr-FR" i="1">
                <a:latin typeface="Courier New" pitchFamily="49" charset="0"/>
              </a:rPr>
              <a:t>instructions</a:t>
            </a:r>
            <a:r>
              <a:rPr lang="fr-FR" noProof="1">
                <a:latin typeface="Courier New" pitchFamily="49" charset="0"/>
              </a:rPr>
              <a:t> …</a:t>
            </a:r>
          </a:p>
          <a:p>
            <a:pPr eaLnBrk="1" hangingPunct="1">
              <a:lnSpc>
                <a:spcPct val="85000"/>
              </a:lnSpc>
            </a:pPr>
            <a:r>
              <a:rPr lang="fr-FR" noProof="1">
                <a:latin typeface="Courier New" pitchFamily="49" charset="0"/>
              </a:rPr>
              <a:t>    }</a:t>
            </a:r>
          </a:p>
          <a:p>
            <a:pPr eaLnBrk="1" hangingPunct="1">
              <a:lnSpc>
                <a:spcPct val="85000"/>
              </a:lnSpc>
            </a:pPr>
            <a:r>
              <a:rPr lang="fr-FR" b="1" noProof="1">
                <a:latin typeface="Courier New" pitchFamily="49" charset="0"/>
              </a:rPr>
              <a:t>    static double</a:t>
            </a:r>
            <a:r>
              <a:rPr lang="fr-FR" noProof="1">
                <a:latin typeface="Courier New" pitchFamily="49" charset="0"/>
              </a:rPr>
              <a:t> Convert(</a:t>
            </a:r>
            <a:r>
              <a:rPr lang="fr-FR" b="1" noProof="1">
                <a:latin typeface="Courier New" pitchFamily="49" charset="0"/>
              </a:rPr>
              <a:t>string</a:t>
            </a:r>
            <a:r>
              <a:rPr lang="fr-FR" noProof="1">
                <a:latin typeface="Courier New" pitchFamily="49" charset="0"/>
              </a:rPr>
              <a:t> ic, </a:t>
            </a:r>
            <a:r>
              <a:rPr lang="fr-FR" b="1" noProof="1">
                <a:latin typeface="Courier New" pitchFamily="49" charset="0"/>
              </a:rPr>
              <a:t>double</a:t>
            </a:r>
            <a:r>
              <a:rPr lang="fr-FR" noProof="1">
                <a:latin typeface="Courier New" pitchFamily="49" charset="0"/>
              </a:rPr>
              <a:t> d)</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      … </a:t>
            </a:r>
            <a:r>
              <a:rPr lang="fr-FR" i="1">
                <a:latin typeface="Courier New" pitchFamily="49" charset="0"/>
              </a:rPr>
              <a:t>instructions</a:t>
            </a:r>
            <a:r>
              <a:rPr lang="fr-FR" noProof="1">
                <a:latin typeface="Courier New" pitchFamily="49" charset="0"/>
              </a:rPr>
              <a:t> …</a:t>
            </a:r>
          </a:p>
          <a:p>
            <a:pPr eaLnBrk="1" hangingPunct="1">
              <a:lnSpc>
                <a:spcPct val="85000"/>
              </a:lnSpc>
            </a:pPr>
            <a:r>
              <a:rPr lang="fr-FR" noProof="1">
                <a:latin typeface="Courier New" pitchFamily="49" charset="0"/>
              </a:rPr>
              <a:t>    }</a:t>
            </a:r>
          </a:p>
          <a:p>
            <a:pPr eaLnBrk="1" hangingPunct="1">
              <a:lnSpc>
                <a:spcPct val="85000"/>
              </a:lnSpc>
            </a:pPr>
            <a:r>
              <a:rPr lang="fr-FR" b="1" noProof="1">
                <a:latin typeface="Courier New" pitchFamily="49" charset="0"/>
              </a:rPr>
              <a:t>    static char</a:t>
            </a:r>
            <a:r>
              <a:rPr lang="fr-FR" noProof="1">
                <a:latin typeface="Courier New" pitchFamily="49" charset="0"/>
              </a:rPr>
              <a:t> SymbolFor(</a:t>
            </a:r>
            <a:r>
              <a:rPr lang="fr-FR" b="1" noProof="1">
                <a:latin typeface="Courier New" pitchFamily="49" charset="0"/>
              </a:rPr>
              <a:t>string</a:t>
            </a:r>
            <a:r>
              <a:rPr lang="fr-FR" noProof="1">
                <a:latin typeface="Courier New" pitchFamily="49" charset="0"/>
              </a:rPr>
              <a:t> currency)</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      … </a:t>
            </a:r>
            <a:r>
              <a:rPr lang="fr-FR" i="1">
                <a:latin typeface="Courier New" pitchFamily="49" charset="0"/>
              </a:rPr>
              <a:t>instructions</a:t>
            </a:r>
            <a:r>
              <a:rPr lang="fr-FR" noProof="1">
                <a:latin typeface="Courier New" pitchFamily="49" charset="0"/>
              </a:rPr>
              <a:t> …</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  }</a:t>
            </a:r>
          </a:p>
          <a:p>
            <a:pPr eaLnBrk="1" hangingPunct="1">
              <a:lnSpc>
                <a:spcPct val="85000"/>
              </a:lnSpc>
            </a:pPr>
            <a:r>
              <a:rPr lang="fr-FR" noProof="1">
                <a:latin typeface="Courier New" pitchFamily="49" charset="0"/>
              </a:rPr>
              <a:t>}</a:t>
            </a:r>
          </a:p>
        </p:txBody>
      </p:sp>
      <p:sp>
        <p:nvSpPr>
          <p:cNvPr id="7174" name="Text Box 6"/>
          <p:cNvSpPr txBox="1">
            <a:spLocks noChangeArrowheads="1"/>
          </p:cNvSpPr>
          <p:nvPr/>
        </p:nvSpPr>
        <p:spPr bwMode="auto">
          <a:xfrm>
            <a:off x="720725" y="6137275"/>
            <a:ext cx="4584700" cy="304800"/>
          </a:xfrm>
          <a:prstGeom prst="rect">
            <a:avLst/>
          </a:prstGeom>
          <a:noFill/>
          <a:ln w="12700">
            <a:noFill/>
            <a:miter lim="800000"/>
            <a:headEnd/>
            <a:tailEnd/>
          </a:ln>
        </p:spPr>
        <p:txBody>
          <a:bodyPr>
            <a:spAutoFit/>
          </a:bodyPr>
          <a:lstStyle/>
          <a:p>
            <a:pPr>
              <a:spcBef>
                <a:spcPct val="50000"/>
              </a:spcBef>
            </a:pPr>
            <a:r>
              <a:rPr lang="en-US"/>
              <a:t>\Course\419\Exercises-Completed\Ex11</a:t>
            </a:r>
          </a:p>
        </p:txBody>
      </p:sp>
      <p:sp>
        <p:nvSpPr>
          <p:cNvPr id="7175" name="cddrive"/>
          <p:cNvSpPr>
            <a:spLocks noEditPoints="1" noChangeArrowheads="1"/>
          </p:cNvSpPr>
          <p:nvPr/>
        </p:nvSpPr>
        <p:spPr bwMode="auto">
          <a:xfrm>
            <a:off x="328613" y="6135688"/>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defRPr/>
            </a:pPr>
            <a:r>
              <a:rPr lang="fr-FR"/>
              <a:t>Tableaux multidimensionnels</a:t>
            </a:r>
          </a:p>
        </p:txBody>
      </p:sp>
      <p:sp>
        <p:nvSpPr>
          <p:cNvPr id="39939" name="Rectangle 3"/>
          <p:cNvSpPr>
            <a:spLocks noGrp="1" noChangeArrowheads="1"/>
          </p:cNvSpPr>
          <p:nvPr>
            <p:ph idx="1"/>
          </p:nvPr>
        </p:nvSpPr>
        <p:spPr>
          <a:xfrm>
            <a:off x="279400" y="1312863"/>
            <a:ext cx="8599488" cy="4525962"/>
          </a:xfrm>
        </p:spPr>
        <p:txBody>
          <a:bodyPr/>
          <a:lstStyle/>
          <a:p>
            <a:r>
              <a:rPr lang="fr-FR">
                <a:cs typeface="Arial" charset="0"/>
              </a:rPr>
              <a:t>Comme en Java, les tableaux </a:t>
            </a:r>
            <a:r>
              <a:rPr lang="fr-FR"/>
              <a:t>multidimensionnels</a:t>
            </a:r>
            <a:r>
              <a:rPr lang="fr-FR">
                <a:cs typeface="Arial" charset="0"/>
              </a:rPr>
              <a:t> de « taille irrégulière » sont supportés et ils doivent être construits ligne par ligne</a:t>
            </a:r>
          </a:p>
          <a:p>
            <a:pPr lvl="1">
              <a:buFont typeface="Arial" charset="0"/>
              <a:buNone/>
            </a:pPr>
            <a:r>
              <a:rPr lang="fr-FR" b="1">
                <a:latin typeface="Courier New" pitchFamily="49" charset="0"/>
                <a:cs typeface="Arial" charset="0"/>
              </a:rPr>
              <a:t>double[][] matrice = new double[4][];</a:t>
            </a:r>
          </a:p>
          <a:p>
            <a:pPr lvl="1">
              <a:buFont typeface="Arial" charset="0"/>
              <a:buNone/>
            </a:pPr>
            <a:r>
              <a:rPr lang="fr-FR" b="1">
                <a:latin typeface="Courier New" pitchFamily="49" charset="0"/>
                <a:cs typeface="Arial" charset="0"/>
              </a:rPr>
              <a:t>matrice[0] = new double[8];</a:t>
            </a:r>
          </a:p>
          <a:p>
            <a:pPr lvl="1">
              <a:buFont typeface="Arial" charset="0"/>
              <a:buNone/>
            </a:pPr>
            <a:r>
              <a:rPr lang="fr-FR" b="1">
                <a:latin typeface="Courier New" pitchFamily="49" charset="0"/>
                <a:cs typeface="Arial" charset="0"/>
              </a:rPr>
              <a:t>matrice[1] = new double[5];</a:t>
            </a:r>
          </a:p>
          <a:p>
            <a:pPr lvl="1">
              <a:buFont typeface="Arial" charset="0"/>
              <a:buNone/>
            </a:pPr>
            <a:r>
              <a:rPr lang="fr-FR" b="1" i="1">
                <a:latin typeface="Courier New" pitchFamily="49" charset="0"/>
                <a:cs typeface="Arial" charset="0"/>
              </a:rPr>
              <a:t>… etc. …</a:t>
            </a:r>
          </a:p>
          <a:p>
            <a:r>
              <a:rPr lang="fr-FR">
                <a:cs typeface="Arial" charset="0"/>
              </a:rPr>
              <a:t> Que valent </a:t>
            </a:r>
            <a:r>
              <a:rPr lang="fr-FR">
                <a:latin typeface="Courier New" pitchFamily="49" charset="0"/>
                <a:cs typeface="Arial" charset="0"/>
              </a:rPr>
              <a:t>matrice.Length</a:t>
            </a:r>
            <a:r>
              <a:rPr lang="fr-FR">
                <a:cs typeface="Arial" charset="0"/>
              </a:rPr>
              <a:t>  et  </a:t>
            </a:r>
            <a:r>
              <a:rPr lang="fr-FR">
                <a:latin typeface="Courier New" pitchFamily="49" charset="0"/>
                <a:cs typeface="Arial" charset="0"/>
              </a:rPr>
              <a:t>matrice[1].Length </a:t>
            </a:r>
            <a:r>
              <a:rPr lang="fr-FR">
                <a:cs typeface="Arial" charset="0"/>
              </a:rPr>
              <a:t>?</a:t>
            </a:r>
          </a:p>
          <a:p>
            <a:endParaRPr lang="fr-FR">
              <a:cs typeface="Arial" charset="0"/>
            </a:endParaRPr>
          </a:p>
          <a:p>
            <a:r>
              <a:rPr lang="fr-FR"/>
              <a:t>Les tableaux multidimensionnels </a:t>
            </a:r>
            <a:r>
              <a:rPr lang="fr-FR">
                <a:cs typeface="Arial" charset="0"/>
              </a:rPr>
              <a:t>« vrais » de type FORTRAN sont également supportés</a:t>
            </a:r>
          </a:p>
          <a:p>
            <a:pPr lvl="1">
              <a:buFont typeface="Arial" charset="0"/>
              <a:buNone/>
            </a:pPr>
            <a:r>
              <a:rPr lang="fr-FR" b="1">
                <a:latin typeface="Courier New" pitchFamily="49" charset="0"/>
                <a:cs typeface="Arial" charset="0"/>
              </a:rPr>
              <a:t>int[,] grille = new int[4, 8];</a:t>
            </a:r>
          </a:p>
          <a:p>
            <a:pPr lvl="1">
              <a:buFont typeface="Arial" charset="0"/>
              <a:buNone/>
            </a:pPr>
            <a:r>
              <a:rPr lang="fr-FR" b="1">
                <a:latin typeface="Courier New" pitchFamily="49" charset="0"/>
                <a:cs typeface="Arial" charset="0"/>
              </a:rPr>
              <a:t>grille[2, 3] = 22123;</a:t>
            </a:r>
          </a:p>
          <a:p>
            <a:r>
              <a:rPr lang="fr-FR">
                <a:cs typeface="Arial" charset="0"/>
              </a:rPr>
              <a:t> Que vaut </a:t>
            </a:r>
            <a:r>
              <a:rPr lang="fr-FR">
                <a:latin typeface="Courier New" pitchFamily="49" charset="0"/>
                <a:cs typeface="Arial" charset="0"/>
              </a:rPr>
              <a:t>grille.Length</a:t>
            </a:r>
            <a:r>
              <a:rPr lang="fr-FR">
                <a:cs typeface="Arial" charset="0"/>
              </a:rPr>
              <a:t> ?</a:t>
            </a:r>
          </a:p>
        </p:txBody>
      </p:sp>
      <p:grpSp>
        <p:nvGrpSpPr>
          <p:cNvPr id="39940" name="Group 4"/>
          <p:cNvGrpSpPr>
            <a:grpSpLocks/>
          </p:cNvGrpSpPr>
          <p:nvPr/>
        </p:nvGrpSpPr>
        <p:grpSpPr bwMode="auto">
          <a:xfrm>
            <a:off x="220663" y="3252788"/>
            <a:ext cx="374650" cy="269875"/>
            <a:chOff x="590" y="209"/>
            <a:chExt cx="236" cy="170"/>
          </a:xfrm>
        </p:grpSpPr>
        <p:sp>
          <p:nvSpPr>
            <p:cNvPr id="642053"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9"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50"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51"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39941" name="Group 9"/>
          <p:cNvGrpSpPr>
            <a:grpSpLocks/>
          </p:cNvGrpSpPr>
          <p:nvPr/>
        </p:nvGrpSpPr>
        <p:grpSpPr bwMode="auto">
          <a:xfrm>
            <a:off x="209550" y="5483225"/>
            <a:ext cx="374650" cy="269875"/>
            <a:chOff x="590" y="209"/>
            <a:chExt cx="236" cy="170"/>
          </a:xfrm>
        </p:grpSpPr>
        <p:sp>
          <p:nvSpPr>
            <p:cNvPr id="64205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39945"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39946"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39947"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9942" name="Text Box 14"/>
          <p:cNvSpPr txBox="1">
            <a:spLocks noChangeArrowheads="1"/>
          </p:cNvSpPr>
          <p:nvPr/>
        </p:nvSpPr>
        <p:spPr bwMode="auto">
          <a:xfrm>
            <a:off x="708025" y="6130925"/>
            <a:ext cx="4584700" cy="304800"/>
          </a:xfrm>
          <a:prstGeom prst="rect">
            <a:avLst/>
          </a:prstGeom>
          <a:noFill/>
          <a:ln w="12700">
            <a:noFill/>
            <a:miter lim="800000"/>
            <a:headEnd/>
            <a:tailEnd/>
          </a:ln>
        </p:spPr>
        <p:txBody>
          <a:bodyPr>
            <a:spAutoFit/>
          </a:bodyPr>
          <a:lstStyle/>
          <a:p>
            <a:pPr>
              <a:spcBef>
                <a:spcPct val="50000"/>
              </a:spcBef>
            </a:pPr>
            <a:r>
              <a:rPr lang="en-US"/>
              <a:t>\Course\419\Samples\ArrayLength</a:t>
            </a:r>
          </a:p>
        </p:txBody>
      </p:sp>
      <p:sp>
        <p:nvSpPr>
          <p:cNvPr id="39943" name="cddrive"/>
          <p:cNvSpPr>
            <a:spLocks noEditPoints="1" noChangeArrowheads="1"/>
          </p:cNvSpPr>
          <p:nvPr/>
        </p:nvSpPr>
        <p:spPr bwMode="auto">
          <a:xfrm>
            <a:off x="315913" y="612933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r>
              <a:rPr lang="fr-F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fr-FR"/>
              <a:t>Chaînes et tableaux</a:t>
            </a:r>
          </a:p>
        </p:txBody>
      </p:sp>
      <p:sp>
        <p:nvSpPr>
          <p:cNvPr id="40963" name="Rectangle 7"/>
          <p:cNvSpPr>
            <a:spLocks noGrp="1" noChangeArrowheads="1"/>
          </p:cNvSpPr>
          <p:nvPr>
            <p:ph idx="1"/>
          </p:nvPr>
        </p:nvSpPr>
        <p:spPr>
          <a:xfrm>
            <a:off x="279400" y="1312863"/>
            <a:ext cx="8599488" cy="3133725"/>
          </a:xfrm>
        </p:spPr>
        <p:txBody>
          <a:bodyPr/>
          <a:lstStyle/>
          <a:p>
            <a:pPr>
              <a:lnSpc>
                <a:spcPct val="110000"/>
              </a:lnSpc>
              <a:spcAft>
                <a:spcPts val="300"/>
              </a:spcAft>
            </a:pPr>
            <a:r>
              <a:rPr lang="fr-FR"/>
              <a:t>Une chaîne n’est </a:t>
            </a:r>
            <a:r>
              <a:rPr lang="fr-FR" i="1">
                <a:latin typeface="Century Schoolbook" pitchFamily="18" charset="0"/>
              </a:rPr>
              <a:t>pas</a:t>
            </a:r>
            <a:r>
              <a:rPr lang="fr-FR"/>
              <a:t> un tableau mais…</a:t>
            </a:r>
          </a:p>
          <a:p>
            <a:pPr lvl="1">
              <a:lnSpc>
                <a:spcPct val="110000"/>
              </a:lnSpc>
              <a:spcAft>
                <a:spcPts val="300"/>
              </a:spcAft>
            </a:pPr>
            <a:r>
              <a:rPr lang="fr-FR"/>
              <a:t>Un indice peut être utilisé pour obtenir (mais pas pour affecter) un caractère individuel </a:t>
            </a:r>
            <a:endParaRPr lang="fr-FR">
              <a:latin typeface="Courier New" pitchFamily="49" charset="0"/>
            </a:endParaRPr>
          </a:p>
          <a:p>
            <a:pPr lvl="1">
              <a:lnSpc>
                <a:spcPct val="110000"/>
              </a:lnSpc>
              <a:spcAft>
                <a:spcPts val="300"/>
              </a:spcAft>
              <a:buFont typeface="Arial" charset="0"/>
              <a:buNone/>
            </a:pPr>
            <a:r>
              <a:rPr lang="fr-FR" b="1">
                <a:latin typeface="Courier New" pitchFamily="49" charset="0"/>
              </a:rPr>
              <a:t>	string output = "Hello";</a:t>
            </a:r>
          </a:p>
          <a:p>
            <a:pPr lvl="1">
              <a:lnSpc>
                <a:spcPct val="110000"/>
              </a:lnSpc>
              <a:spcAft>
                <a:spcPts val="300"/>
              </a:spcAft>
              <a:buFont typeface="Arial" charset="0"/>
              <a:buNone/>
            </a:pPr>
            <a:r>
              <a:rPr lang="fr-FR" b="1">
                <a:latin typeface="Courier New" pitchFamily="49" charset="0"/>
              </a:rPr>
              <a:t>	char x = output[1]; // Lit le 2ème caractère 'e'</a:t>
            </a:r>
            <a:r>
              <a:rPr lang="fr-FR"/>
              <a:t>	</a:t>
            </a:r>
            <a:endParaRPr lang="fr-FR">
              <a:latin typeface="Courier New" pitchFamily="49" charset="0"/>
            </a:endParaRPr>
          </a:p>
          <a:p>
            <a:pPr>
              <a:lnSpc>
                <a:spcPct val="150000"/>
              </a:lnSpc>
              <a:spcBef>
                <a:spcPct val="0"/>
              </a:spcBef>
            </a:pPr>
            <a:r>
              <a:rPr lang="fr-FR"/>
              <a:t>Le nombre de caractères est obtenu avec la propriété </a:t>
            </a:r>
            <a:r>
              <a:rPr lang="fr-FR">
                <a:latin typeface="Courier New" pitchFamily="49" charset="0"/>
              </a:rPr>
              <a:t>Length</a:t>
            </a:r>
            <a:br>
              <a:rPr lang="fr-FR">
                <a:latin typeface="Courier New" pitchFamily="49" charset="0"/>
              </a:rPr>
            </a:br>
            <a:r>
              <a:rPr lang="fr-FR"/>
              <a:t>       </a:t>
            </a:r>
            <a:r>
              <a:rPr lang="en-US">
                <a:solidFill>
                  <a:schemeClr val="tx1"/>
                </a:solidFill>
                <a:latin typeface="Courier New" pitchFamily="49" charset="0"/>
              </a:rPr>
              <a:t>int charCount = output.Length;  // Donne 5</a:t>
            </a:r>
            <a:endParaRPr lang="en-US"/>
          </a:p>
          <a:p>
            <a:pPr>
              <a:lnSpc>
                <a:spcPct val="110000"/>
              </a:lnSpc>
              <a:spcAft>
                <a:spcPts val="300"/>
              </a:spcAft>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fr-FR"/>
              <a:t>Opérateurs sur chaîne</a:t>
            </a:r>
          </a:p>
        </p:txBody>
      </p:sp>
      <p:sp>
        <p:nvSpPr>
          <p:cNvPr id="41987" name="Rectangle 3"/>
          <p:cNvSpPr>
            <a:spLocks noGrp="1" noChangeArrowheads="1"/>
          </p:cNvSpPr>
          <p:nvPr>
            <p:ph idx="1"/>
          </p:nvPr>
        </p:nvSpPr>
        <p:spPr>
          <a:xfrm>
            <a:off x="279400" y="1312863"/>
            <a:ext cx="8599488" cy="3186112"/>
          </a:xfrm>
        </p:spPr>
        <p:txBody>
          <a:bodyPr/>
          <a:lstStyle/>
          <a:p>
            <a:pPr>
              <a:spcAft>
                <a:spcPts val="300"/>
              </a:spcAft>
            </a:pPr>
            <a:r>
              <a:rPr lang="fr-FR"/>
              <a:t>Une chaîne peut être concaténée avec d’autres chaînes ou avec </a:t>
            </a:r>
            <a:r>
              <a:rPr lang="fr-FR" i="1">
                <a:latin typeface="Century Schoolbook" pitchFamily="18" charset="0"/>
              </a:rPr>
              <a:t>n’importe quel</a:t>
            </a:r>
            <a:r>
              <a:rPr lang="fr-FR"/>
              <a:t> autre type de données en utilisant l’opérateur +</a:t>
            </a:r>
          </a:p>
          <a:p>
            <a:pPr lvl="1">
              <a:spcAft>
                <a:spcPts val="300"/>
              </a:spcAft>
              <a:buFont typeface="Arial" charset="0"/>
              <a:buNone/>
            </a:pPr>
            <a:r>
              <a:rPr lang="fr-FR" b="1">
                <a:latin typeface="Courier New" pitchFamily="49" charset="0"/>
              </a:rPr>
              <a:t>	string sortie = "La réponse est " + valeur;</a:t>
            </a:r>
            <a:endParaRPr lang="fr-FR"/>
          </a:p>
          <a:p>
            <a:pPr>
              <a:spcAft>
                <a:spcPts val="300"/>
              </a:spcAft>
              <a:buFont typeface="Arial" charset="0"/>
              <a:buNone/>
            </a:pPr>
            <a:r>
              <a:rPr lang="fr-FR"/>
              <a:t>	 Les chaînes peuvent être comparées pour égalité avec les opérateurs </a:t>
            </a:r>
            <a:r>
              <a:rPr lang="fr-FR">
                <a:latin typeface="Courier New" pitchFamily="49" charset="0"/>
              </a:rPr>
              <a:t>==</a:t>
            </a:r>
            <a:br>
              <a:rPr lang="fr-FR">
                <a:latin typeface="Courier New" pitchFamily="49" charset="0"/>
              </a:rPr>
            </a:br>
            <a:r>
              <a:rPr lang="fr-FR"/>
              <a:t> et </a:t>
            </a:r>
            <a:r>
              <a:rPr lang="fr-FR">
                <a:latin typeface="Courier New" pitchFamily="49" charset="0"/>
              </a:rPr>
              <a:t>!=</a:t>
            </a:r>
            <a:r>
              <a:rPr lang="fr-FR"/>
              <a:t> </a:t>
            </a:r>
          </a:p>
          <a:p>
            <a:pPr lvl="1">
              <a:spcAft>
                <a:spcPts val="300"/>
              </a:spcAft>
              <a:buFont typeface="Arial" charset="0"/>
              <a:buNone/>
            </a:pPr>
            <a:r>
              <a:rPr lang="fr-FR" b="1">
                <a:latin typeface="Courier New" pitchFamily="49" charset="0"/>
              </a:rPr>
              <a:t>  string reponse = "oui";</a:t>
            </a:r>
          </a:p>
          <a:p>
            <a:pPr lvl="1">
              <a:spcAft>
                <a:spcPts val="300"/>
              </a:spcAft>
              <a:buFont typeface="Arial" charset="0"/>
              <a:buNone/>
            </a:pPr>
            <a:r>
              <a:rPr lang="fr-FR" b="1">
                <a:latin typeface="Courier New" pitchFamily="49" charset="0"/>
              </a:rPr>
              <a:t>  if (reponse </a:t>
            </a:r>
            <a:r>
              <a:rPr lang="fr-FR">
                <a:latin typeface="Courier New" pitchFamily="49" charset="0"/>
              </a:rPr>
              <a:t>==</a:t>
            </a:r>
            <a:r>
              <a:rPr lang="fr-FR" b="1">
                <a:latin typeface="Courier New" pitchFamily="49" charset="0"/>
              </a:rPr>
              <a:t> "oui")</a:t>
            </a:r>
          </a:p>
          <a:p>
            <a:pPr>
              <a:spcAft>
                <a:spcPts val="300"/>
              </a:spcAft>
            </a:pPr>
            <a:r>
              <a:rPr lang="fr-FR"/>
              <a:t>La comparaison avec les opérateurs relationnels </a:t>
            </a:r>
            <a:r>
              <a:rPr lang="fr-FR">
                <a:latin typeface="Courier New" pitchFamily="49" charset="0"/>
              </a:rPr>
              <a:t>&lt;</a:t>
            </a:r>
            <a:r>
              <a:rPr lang="fr-FR"/>
              <a:t> ou </a:t>
            </a:r>
            <a:r>
              <a:rPr lang="fr-FR">
                <a:latin typeface="Courier New" pitchFamily="49" charset="0"/>
              </a:rPr>
              <a:t>&gt;=</a:t>
            </a:r>
            <a:r>
              <a:rPr lang="fr-FR"/>
              <a:t> n’est </a:t>
            </a:r>
            <a:r>
              <a:rPr lang="fr-FR" i="1">
                <a:latin typeface="Century Schoolbook" pitchFamily="18" charset="0"/>
              </a:rPr>
              <a:t>pas </a:t>
            </a:r>
            <a:r>
              <a:rPr lang="fr-FR"/>
              <a:t>disponible</a:t>
            </a:r>
          </a:p>
        </p:txBody>
      </p:sp>
      <p:sp>
        <p:nvSpPr>
          <p:cNvPr id="41988" name="Text Box 4"/>
          <p:cNvSpPr txBox="1">
            <a:spLocks noChangeArrowheads="1"/>
          </p:cNvSpPr>
          <p:nvPr/>
        </p:nvSpPr>
        <p:spPr bwMode="auto">
          <a:xfrm>
            <a:off x="493713" y="5540375"/>
            <a:ext cx="6937375" cy="622300"/>
          </a:xfrm>
          <a:prstGeom prst="rect">
            <a:avLst/>
          </a:prstGeom>
          <a:noFill/>
          <a:ln w="12700">
            <a:noFill/>
            <a:miter lim="800000"/>
            <a:headEnd/>
            <a:tailEnd/>
          </a:ln>
        </p:spPr>
        <p:txBody>
          <a:bodyPr>
            <a:spAutoFit/>
          </a:bodyPr>
          <a:lstStyle/>
          <a:p>
            <a:pPr>
              <a:spcBef>
                <a:spcPts val="200"/>
              </a:spcBef>
              <a:spcAft>
                <a:spcPts val="300"/>
              </a:spcAft>
              <a:buClr>
                <a:schemeClr val="accent2"/>
              </a:buClr>
              <a:buFont typeface="Arial" charset="0"/>
              <a:buNone/>
              <a:tabLst>
                <a:tab pos="227013" algn="l"/>
              </a:tabLst>
            </a:pPr>
            <a:r>
              <a:rPr lang="en-US" sz="1800" b="1">
                <a:solidFill>
                  <a:srgbClr val="000080"/>
                </a:solidFill>
              </a:rPr>
              <a:t>   	Que fait une instruction du genre ?</a:t>
            </a:r>
          </a:p>
          <a:p>
            <a:pPr>
              <a:lnSpc>
                <a:spcPct val="70000"/>
              </a:lnSpc>
              <a:spcBef>
                <a:spcPts val="200"/>
              </a:spcBef>
              <a:spcAft>
                <a:spcPts val="300"/>
              </a:spcAft>
              <a:buClr>
                <a:schemeClr val="accent2"/>
              </a:buClr>
              <a:buFont typeface="Arial" charset="0"/>
              <a:buNone/>
              <a:tabLst>
                <a:tab pos="227013" algn="l"/>
              </a:tabLst>
            </a:pPr>
            <a:r>
              <a:rPr lang="en-US" sz="1800" b="1">
                <a:solidFill>
                  <a:srgbClr val="000080"/>
                </a:solidFill>
                <a:latin typeface="Courier New" pitchFamily="49" charset="0"/>
              </a:rPr>
              <a:t>	  string </a:t>
            </a:r>
            <a:r>
              <a:rPr lang="fr-FR" sz="1800" b="1">
                <a:solidFill>
                  <a:srgbClr val="000080"/>
                </a:solidFill>
                <a:latin typeface="Courier New" pitchFamily="49" charset="0"/>
              </a:rPr>
              <a:t>sortie</a:t>
            </a:r>
            <a:r>
              <a:rPr lang="fr-FR" sz="1800">
                <a:solidFill>
                  <a:srgbClr val="000080"/>
                </a:solidFill>
                <a:latin typeface="Courier New" pitchFamily="49" charset="0"/>
              </a:rPr>
              <a:t> </a:t>
            </a:r>
            <a:r>
              <a:rPr lang="en-US" sz="1800" b="1">
                <a:solidFill>
                  <a:srgbClr val="000080"/>
                </a:solidFill>
                <a:latin typeface="Courier New" pitchFamily="49" charset="0"/>
              </a:rPr>
              <a:t>= </a:t>
            </a:r>
            <a:r>
              <a:rPr lang="en-US" sz="1800" b="1">
                <a:latin typeface="Courier New" pitchFamily="49" charset="0"/>
              </a:rPr>
              <a:t>""</a:t>
            </a:r>
            <a:r>
              <a:rPr lang="en-US" sz="1800" b="1">
                <a:solidFill>
                  <a:srgbClr val="000080"/>
                </a:solidFill>
                <a:latin typeface="Courier New" pitchFamily="49" charset="0"/>
              </a:rPr>
              <a:t> + valeur;</a:t>
            </a:r>
          </a:p>
        </p:txBody>
      </p:sp>
      <p:grpSp>
        <p:nvGrpSpPr>
          <p:cNvPr id="41989" name="Group 5"/>
          <p:cNvGrpSpPr>
            <a:grpSpLocks/>
          </p:cNvGrpSpPr>
          <p:nvPr/>
        </p:nvGrpSpPr>
        <p:grpSpPr bwMode="auto">
          <a:xfrm>
            <a:off x="366713" y="5583238"/>
            <a:ext cx="374650" cy="269875"/>
            <a:chOff x="590" y="209"/>
            <a:chExt cx="236" cy="170"/>
          </a:xfrm>
        </p:grpSpPr>
        <p:sp>
          <p:nvSpPr>
            <p:cNvPr id="429062" name="Oval 6"/>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1995" name="Freeform 7"/>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1996" name="Oval 8"/>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1997" name="Freeform 9"/>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1990" name="Group 10"/>
          <p:cNvGrpSpPr>
            <a:grpSpLocks/>
          </p:cNvGrpSpPr>
          <p:nvPr/>
        </p:nvGrpSpPr>
        <p:grpSpPr bwMode="auto">
          <a:xfrm>
            <a:off x="163513" y="2406650"/>
            <a:ext cx="428625" cy="330200"/>
            <a:chOff x="748" y="585"/>
            <a:chExt cx="270" cy="208"/>
          </a:xfrm>
        </p:grpSpPr>
        <p:sp>
          <p:nvSpPr>
            <p:cNvPr id="41991" name="Freeform 11"/>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41992" name="Freeform 12"/>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41993" name="Freeform 13"/>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fr-FR"/>
              <a:t>Opérations nommées</a:t>
            </a:r>
          </a:p>
        </p:txBody>
      </p:sp>
      <p:sp>
        <p:nvSpPr>
          <p:cNvPr id="43011" name="Rectangle 3"/>
          <p:cNvSpPr>
            <a:spLocks noGrp="1" noChangeArrowheads="1"/>
          </p:cNvSpPr>
          <p:nvPr>
            <p:ph idx="1"/>
          </p:nvPr>
        </p:nvSpPr>
        <p:spPr>
          <a:xfrm>
            <a:off x="279400" y="1312863"/>
            <a:ext cx="8599488" cy="2146300"/>
          </a:xfrm>
        </p:spPr>
        <p:txBody>
          <a:bodyPr/>
          <a:lstStyle/>
          <a:p>
            <a:r>
              <a:rPr lang="fr-FR"/>
              <a:t>En plus des opérateurs symboliques que nous avons présentés, la plupart des types de données ont aussi des</a:t>
            </a:r>
            <a:r>
              <a:rPr lang="fr-FR" i="1">
                <a:latin typeface="Century Schoolbook" pitchFamily="18" charset="0"/>
              </a:rPr>
              <a:t> opérations nommées</a:t>
            </a:r>
          </a:p>
          <a:p>
            <a:pPr lvl="1"/>
            <a:r>
              <a:rPr lang="fr-FR"/>
              <a:t>Ce sont en fait les méthodes</a:t>
            </a:r>
          </a:p>
          <a:p>
            <a:r>
              <a:rPr lang="fr-FR"/>
              <a:t>Elles peuvent être invoquées avec l’opérateur « </a:t>
            </a:r>
            <a:r>
              <a:rPr lang="fr-FR">
                <a:latin typeface="Courier New" pitchFamily="49" charset="0"/>
              </a:rPr>
              <a:t>.</a:t>
            </a:r>
            <a:r>
              <a:rPr lang="fr-FR"/>
              <a:t> » </a:t>
            </a:r>
          </a:p>
          <a:p>
            <a:r>
              <a:rPr lang="fr-FR">
                <a:latin typeface="Courier New" pitchFamily="49" charset="0"/>
              </a:rPr>
              <a:t>string</a:t>
            </a:r>
            <a:r>
              <a:rPr lang="fr-FR"/>
              <a:t> possède de nombreuses opérations nommées</a:t>
            </a:r>
          </a:p>
          <a:p>
            <a:pPr lvl="1"/>
            <a:r>
              <a:rPr lang="fr-FR"/>
              <a:t>Par exemple, celle-ci obtient un caractère à partir de l’indice 8 :</a:t>
            </a:r>
          </a:p>
        </p:txBody>
      </p:sp>
      <p:sp>
        <p:nvSpPr>
          <p:cNvPr id="339972" name="Rectangle 4"/>
          <p:cNvSpPr>
            <a:spLocks noChangeArrowheads="1"/>
          </p:cNvSpPr>
          <p:nvPr/>
        </p:nvSpPr>
        <p:spPr bwMode="blackWhite">
          <a:xfrm>
            <a:off x="1431925" y="3683000"/>
            <a:ext cx="5956300"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produitID = </a:t>
            </a:r>
            <a:r>
              <a:rPr lang="fr-FR" sz="1600">
                <a:solidFill>
                  <a:srgbClr val="000080"/>
                </a:solidFill>
              </a:rPr>
              <a:t>"</a:t>
            </a:r>
            <a:r>
              <a:rPr lang="en-US" sz="1600">
                <a:solidFill>
                  <a:srgbClr val="000080"/>
                </a:solidFill>
                <a:latin typeface="Courier New" pitchFamily="49" charset="0"/>
              </a:rPr>
              <a:t>ALA1553-D</a:t>
            </a:r>
            <a:r>
              <a:rPr lang="fr-FR" sz="1600">
                <a:solidFill>
                  <a:srgbClr val="000080"/>
                </a:solidFill>
              </a:rPr>
              <a:t>"</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revision = produitID.Substring(8, 1);</a:t>
            </a:r>
          </a:p>
        </p:txBody>
      </p:sp>
      <p:sp>
        <p:nvSpPr>
          <p:cNvPr id="43014" name="Text Box 6"/>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\Course\419\Samples\Substring</a:t>
            </a:r>
          </a:p>
        </p:txBody>
      </p:sp>
      <p:sp>
        <p:nvSpPr>
          <p:cNvPr id="43015" name="cddrive"/>
          <p:cNvSpPr>
            <a:spLocks noEditPoints="1" noChangeArrowheads="1"/>
          </p:cNvSpPr>
          <p:nvPr/>
        </p:nvSpPr>
        <p:spPr bwMode="auto">
          <a:xfrm>
            <a:off x="315913" y="6156325"/>
            <a:ext cx="388937" cy="304800"/>
          </a:xfrm>
          <a:custGeom>
            <a:avLst/>
            <a:gdLst>
              <a:gd name="T0" fmla="*/ 194468 w 21600"/>
              <a:gd name="T1" fmla="*/ 0 h 21600"/>
              <a:gd name="T2" fmla="*/ 388937 w 21600"/>
              <a:gd name="T3" fmla="*/ 152400 h 21600"/>
              <a:gd name="T4" fmla="*/ 194468 w 21600"/>
              <a:gd name="T5" fmla="*/ 304800 h 21600"/>
              <a:gd name="T6" fmla="*/ 0 w 21600"/>
              <a:gd name="T7" fmla="*/ 15240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050"/>
          <p:cNvSpPr>
            <a:spLocks noGrp="1" noChangeArrowheads="1"/>
          </p:cNvSpPr>
          <p:nvPr>
            <p:ph type="title"/>
          </p:nvPr>
        </p:nvSpPr>
        <p:spPr/>
        <p:txBody>
          <a:bodyPr/>
          <a:lstStyle/>
          <a:p>
            <a:pPr>
              <a:defRPr/>
            </a:pPr>
            <a:r>
              <a:rPr lang="fr-FR"/>
              <a:t>Formatage de chaîne</a:t>
            </a:r>
          </a:p>
        </p:txBody>
      </p:sp>
      <p:sp>
        <p:nvSpPr>
          <p:cNvPr id="44035" name="Rectangle 2051"/>
          <p:cNvSpPr>
            <a:spLocks noGrp="1" noChangeArrowheads="1"/>
          </p:cNvSpPr>
          <p:nvPr>
            <p:ph idx="1"/>
          </p:nvPr>
        </p:nvSpPr>
        <p:spPr>
          <a:xfrm>
            <a:off x="279400" y="1312863"/>
            <a:ext cx="8599488" cy="4551362"/>
          </a:xfrm>
        </p:spPr>
        <p:txBody>
          <a:bodyPr/>
          <a:lstStyle/>
          <a:p>
            <a:pPr>
              <a:tabLst>
                <a:tab pos="339725" algn="l"/>
                <a:tab pos="8232775" algn="l"/>
              </a:tabLst>
            </a:pPr>
            <a:r>
              <a:rPr lang="fr-FR"/>
              <a:t>La classe </a:t>
            </a:r>
            <a:r>
              <a:rPr lang="fr-FR">
                <a:latin typeface="Courier New" pitchFamily="49" charset="0"/>
                <a:cs typeface="Courier New" pitchFamily="49" charset="0"/>
              </a:rPr>
              <a:t>string</a:t>
            </a:r>
            <a:r>
              <a:rPr lang="fr-FR"/>
              <a:t> a des méthodes pour le formatage</a:t>
            </a:r>
          </a:p>
          <a:p>
            <a:pPr lvl="1">
              <a:tabLst>
                <a:tab pos="339725" algn="l"/>
                <a:tab pos="8232775" algn="l"/>
              </a:tabLst>
            </a:pPr>
            <a:r>
              <a:rPr lang="fr-FR"/>
              <a:t>Qui sont aussi utilisées par la méthode </a:t>
            </a:r>
            <a:r>
              <a:rPr lang="fr-FR" b="1">
                <a:latin typeface="Courier New" pitchFamily="49" charset="0"/>
              </a:rPr>
              <a:t>System.Console.WriteLine</a:t>
            </a:r>
            <a:endParaRPr lang="fr-FR"/>
          </a:p>
          <a:p>
            <a:pPr>
              <a:tabLst>
                <a:tab pos="339725" algn="l"/>
                <a:tab pos="8232775" algn="l"/>
              </a:tabLst>
            </a:pPr>
            <a:r>
              <a:rPr lang="fr-FR"/>
              <a:t>Par exemple :</a:t>
            </a:r>
          </a:p>
          <a:p>
            <a:pPr>
              <a:buFont typeface="Arial" charset="0"/>
              <a:buNone/>
              <a:tabLst>
                <a:tab pos="339725" algn="l"/>
                <a:tab pos="8232775" algn="l"/>
              </a:tabLst>
            </a:pPr>
            <a:r>
              <a:rPr lang="fr-FR">
                <a:solidFill>
                  <a:schemeClr val="tx1"/>
                </a:solidFill>
              </a:rPr>
              <a:t>    </a:t>
            </a:r>
            <a:r>
              <a:rPr lang="fr-FR">
                <a:solidFill>
                  <a:schemeClr val="tx1"/>
                </a:solidFill>
                <a:latin typeface="Courier New" pitchFamily="49" charset="0"/>
              </a:rPr>
              <a:t>double x = 9924.567;</a:t>
            </a:r>
            <a:br>
              <a:rPr lang="fr-FR">
                <a:solidFill>
                  <a:schemeClr val="tx1"/>
                </a:solidFill>
                <a:latin typeface="Courier New" pitchFamily="49" charset="0"/>
              </a:rPr>
            </a:br>
            <a:r>
              <a:rPr lang="fr-FR">
                <a:solidFill>
                  <a:schemeClr val="tx1"/>
                </a:solidFill>
                <a:latin typeface="Courier New" pitchFamily="49" charset="0"/>
              </a:rPr>
              <a:t>string fs = string.Format(</a:t>
            </a:r>
            <a:r>
              <a:rPr lang="fr-FR">
                <a:latin typeface="Courier New" pitchFamily="49" charset="0"/>
              </a:rPr>
              <a:t>"</a:t>
            </a:r>
            <a:r>
              <a:rPr lang="fr-FR">
                <a:solidFill>
                  <a:schemeClr val="tx1"/>
                </a:solidFill>
                <a:latin typeface="Courier New" pitchFamily="49" charset="0"/>
              </a:rPr>
              <a:t>Solde = $</a:t>
            </a:r>
            <a:r>
              <a:rPr lang="fr-FR">
                <a:latin typeface="Courier New" pitchFamily="49" charset="0"/>
              </a:rPr>
              <a:t>{0:N2}", x);</a:t>
            </a:r>
            <a:endParaRPr lang="fr-FR"/>
          </a:p>
          <a:p>
            <a:pPr>
              <a:tabLst>
                <a:tab pos="339725" algn="l"/>
                <a:tab pos="8232775" algn="l"/>
              </a:tabLst>
            </a:pPr>
            <a:r>
              <a:rPr lang="fr-FR"/>
              <a:t>Produira la chaîne “</a:t>
            </a:r>
            <a:r>
              <a:rPr lang="fr-FR">
                <a:latin typeface="Courier New" pitchFamily="49" charset="0"/>
                <a:cs typeface="Courier New" pitchFamily="49" charset="0"/>
              </a:rPr>
              <a:t>Solde = $9 924.57</a:t>
            </a:r>
            <a:r>
              <a:rPr lang="fr-FR"/>
              <a:t>”</a:t>
            </a:r>
          </a:p>
          <a:p>
            <a:pPr>
              <a:tabLst>
                <a:tab pos="339725" algn="l"/>
                <a:tab pos="8232775" algn="l"/>
              </a:tabLst>
            </a:pPr>
            <a:r>
              <a:rPr lang="fr-FR"/>
              <a:t>D’autres spécificateurs de format sont disponibles</a:t>
            </a:r>
          </a:p>
          <a:p>
            <a:pPr lvl="1">
              <a:tabLst>
                <a:tab pos="339725" algn="l"/>
                <a:tab pos="8232775" algn="l"/>
              </a:tabLst>
            </a:pPr>
            <a:r>
              <a:rPr lang="fr-FR">
                <a:latin typeface="Courier New" pitchFamily="49" charset="0"/>
              </a:rPr>
              <a:t>C</a:t>
            </a:r>
            <a:r>
              <a:rPr lang="fr-FR"/>
              <a:t>, monnaie : dépendant de « locale »</a:t>
            </a:r>
          </a:p>
          <a:p>
            <a:pPr lvl="1">
              <a:tabLst>
                <a:tab pos="339725" algn="l"/>
                <a:tab pos="8232775" algn="l"/>
              </a:tabLst>
            </a:pPr>
            <a:r>
              <a:rPr lang="fr-FR">
                <a:latin typeface="Courier New" pitchFamily="49" charset="0"/>
              </a:rPr>
              <a:t>D</a:t>
            </a:r>
            <a:r>
              <a:rPr lang="fr-FR"/>
              <a:t>, décimal : convertit la sortie en format entier</a:t>
            </a:r>
          </a:p>
          <a:p>
            <a:pPr lvl="1">
              <a:tabLst>
                <a:tab pos="339725" algn="l"/>
                <a:tab pos="8232775" algn="l"/>
              </a:tabLst>
            </a:pPr>
            <a:r>
              <a:rPr lang="fr-FR">
                <a:latin typeface="Courier New" pitchFamily="49" charset="0"/>
              </a:rPr>
              <a:t>E</a:t>
            </a:r>
            <a:r>
              <a:rPr lang="fr-FR"/>
              <a:t>, exponentiel : format scientifique</a:t>
            </a:r>
          </a:p>
          <a:p>
            <a:pPr lvl="1">
              <a:tabLst>
                <a:tab pos="339725" algn="l"/>
                <a:tab pos="8232775" algn="l"/>
              </a:tabLst>
            </a:pPr>
            <a:r>
              <a:rPr lang="fr-FR">
                <a:latin typeface="Courier New" pitchFamily="49" charset="0"/>
              </a:rPr>
              <a:t>F</a:t>
            </a:r>
            <a:r>
              <a:rPr lang="fr-FR"/>
              <a:t>, point décimal fixé : la précision est après le point</a:t>
            </a:r>
          </a:p>
          <a:p>
            <a:pPr lvl="1">
              <a:tabLst>
                <a:tab pos="339725" algn="l"/>
                <a:tab pos="8232775" algn="l"/>
              </a:tabLst>
            </a:pPr>
            <a:r>
              <a:rPr lang="fr-FR">
                <a:latin typeface="Courier New" pitchFamily="49" charset="0"/>
              </a:rPr>
              <a:t>G</a:t>
            </a:r>
            <a:r>
              <a:rPr lang="fr-FR"/>
              <a:t>, général : la précision dépend du nombre total de chiffres</a:t>
            </a:r>
          </a:p>
          <a:p>
            <a:pPr lvl="1">
              <a:tabLst>
                <a:tab pos="339725" algn="l"/>
                <a:tab pos="8232775" algn="l"/>
              </a:tabLst>
            </a:pPr>
            <a:r>
              <a:rPr lang="fr-FR">
                <a:latin typeface="Courier New" pitchFamily="49" charset="0"/>
              </a:rPr>
              <a:t>N</a:t>
            </a:r>
            <a:r>
              <a:rPr lang="fr-FR"/>
              <a:t>, numérique : semblable à </a:t>
            </a:r>
            <a:r>
              <a:rPr lang="fr-FR">
                <a:latin typeface="Courier New" pitchFamily="49" charset="0"/>
              </a:rPr>
              <a:t>F</a:t>
            </a:r>
            <a:r>
              <a:rPr lang="fr-FR"/>
              <a:t> mais avec séparation par milliers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1026"/>
          <p:cNvSpPr>
            <a:spLocks noGrp="1" noChangeArrowheads="1"/>
          </p:cNvSpPr>
          <p:nvPr>
            <p:ph type="title"/>
          </p:nvPr>
        </p:nvSpPr>
        <p:spPr/>
        <p:txBody>
          <a:bodyPr/>
          <a:lstStyle/>
          <a:p>
            <a:pPr>
              <a:defRPr/>
            </a:pPr>
            <a:r>
              <a:rPr lang="fr-FR"/>
              <a:t>Formatage de l’affichage</a:t>
            </a:r>
          </a:p>
        </p:txBody>
      </p:sp>
      <p:sp>
        <p:nvSpPr>
          <p:cNvPr id="45059" name="Rectangle 1027"/>
          <p:cNvSpPr>
            <a:spLocks noGrp="1" noChangeArrowheads="1"/>
          </p:cNvSpPr>
          <p:nvPr>
            <p:ph idx="1"/>
          </p:nvPr>
        </p:nvSpPr>
        <p:spPr>
          <a:xfrm>
            <a:off x="279400" y="1312863"/>
            <a:ext cx="8599488" cy="3670300"/>
          </a:xfrm>
        </p:spPr>
        <p:txBody>
          <a:bodyPr/>
          <a:lstStyle/>
          <a:p>
            <a:pPr>
              <a:tabLst>
                <a:tab pos="692150" algn="l"/>
                <a:tab pos="8232775" algn="l"/>
              </a:tabLst>
            </a:pPr>
            <a:r>
              <a:rPr lang="fr-FR"/>
              <a:t>La largeur du champ et la justification peuvent être précisées</a:t>
            </a:r>
          </a:p>
          <a:p>
            <a:pPr>
              <a:buFont typeface="Arial" charset="0"/>
              <a:buNone/>
              <a:tabLst>
                <a:tab pos="692150" algn="l"/>
                <a:tab pos="8232775" algn="l"/>
              </a:tabLst>
            </a:pPr>
            <a:r>
              <a:rPr lang="fr-FR"/>
              <a:t>	</a:t>
            </a:r>
            <a:r>
              <a:rPr lang="fr-FR">
                <a:latin typeface="Courier New" pitchFamily="49" charset="0"/>
              </a:rPr>
              <a:t>string fs = string.Format("{0,-5}", data);</a:t>
            </a:r>
          </a:p>
          <a:p>
            <a:pPr>
              <a:lnSpc>
                <a:spcPct val="70000"/>
              </a:lnSpc>
              <a:spcBef>
                <a:spcPct val="0"/>
              </a:spcBef>
              <a:buFont typeface="Arial" charset="0"/>
              <a:buNone/>
              <a:tabLst>
                <a:tab pos="692150" algn="l"/>
                <a:tab pos="8232775" algn="l"/>
              </a:tabLst>
            </a:pPr>
            <a:endParaRPr lang="fr-FR">
              <a:latin typeface="Courier New" pitchFamily="49" charset="0"/>
            </a:endParaRPr>
          </a:p>
          <a:p>
            <a:pPr lvl="1">
              <a:tabLst>
                <a:tab pos="692150" algn="l"/>
                <a:tab pos="8232775" algn="l"/>
              </a:tabLst>
            </a:pPr>
            <a:r>
              <a:rPr lang="fr-FR"/>
              <a:t>Un champ justifié à gauche avec 5 caractères</a:t>
            </a:r>
          </a:p>
          <a:p>
            <a:pPr>
              <a:tabLst>
                <a:tab pos="692150" algn="l"/>
                <a:tab pos="8232775" algn="l"/>
              </a:tabLst>
            </a:pPr>
            <a:r>
              <a:rPr lang="fr-FR"/>
              <a:t>Largeur et formatage peuvent être combinés et utilisés directement dans les E/S</a:t>
            </a:r>
            <a:r>
              <a:rPr lang="fr-FR">
                <a:latin typeface="Courier New" pitchFamily="49" charset="0"/>
              </a:rPr>
              <a:t>	Console.WriteLine("{0,12:F3}", 127.132956);</a:t>
            </a:r>
          </a:p>
          <a:p>
            <a:pPr>
              <a:buFont typeface="Arial" charset="0"/>
              <a:buNone/>
              <a:tabLst>
                <a:tab pos="692150" algn="l"/>
                <a:tab pos="8232775" algn="l"/>
              </a:tabLst>
            </a:pPr>
            <a:r>
              <a:rPr lang="fr-FR"/>
              <a:t>	Quelle sortie va-t-on obtenir ?</a:t>
            </a:r>
          </a:p>
          <a:p>
            <a:pPr>
              <a:buFont typeface="Arial" charset="0"/>
              <a:buNone/>
              <a:tabLst>
                <a:tab pos="692150" algn="l"/>
                <a:tab pos="8232775" algn="l"/>
              </a:tabLst>
            </a:pPr>
            <a:r>
              <a:rPr lang="fr-FR"/>
              <a:t>	</a:t>
            </a:r>
            <a:r>
              <a:rPr lang="fr-FR" u="sng"/>
              <a:t>		</a:t>
            </a:r>
          </a:p>
          <a:p>
            <a:pPr>
              <a:tabLst>
                <a:tab pos="692150" algn="l"/>
                <a:tab pos="8232775" algn="l"/>
              </a:tabLst>
            </a:pPr>
            <a:endParaRPr lang="fr-FR"/>
          </a:p>
        </p:txBody>
      </p:sp>
      <p:grpSp>
        <p:nvGrpSpPr>
          <p:cNvPr id="45060" name="Group 1028"/>
          <p:cNvGrpSpPr>
            <a:grpSpLocks/>
          </p:cNvGrpSpPr>
          <p:nvPr/>
        </p:nvGrpSpPr>
        <p:grpSpPr bwMode="auto">
          <a:xfrm>
            <a:off x="92075" y="3711575"/>
            <a:ext cx="374650" cy="269875"/>
            <a:chOff x="590" y="209"/>
            <a:chExt cx="236" cy="170"/>
          </a:xfrm>
        </p:grpSpPr>
        <p:sp>
          <p:nvSpPr>
            <p:cNvPr id="577541" name="Oval 102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5062" name="Freeform 103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5063" name="Oval 103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5064" name="Freeform 103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defRPr/>
            </a:pPr>
            <a:r>
              <a:rPr lang="fr-FR"/>
              <a:t>Conversion de données</a:t>
            </a:r>
          </a:p>
        </p:txBody>
      </p:sp>
      <p:sp>
        <p:nvSpPr>
          <p:cNvPr id="46083" name="Rectangle 3"/>
          <p:cNvSpPr>
            <a:spLocks noGrp="1" noChangeArrowheads="1"/>
          </p:cNvSpPr>
          <p:nvPr>
            <p:ph idx="1"/>
          </p:nvPr>
        </p:nvSpPr>
        <p:spPr>
          <a:xfrm>
            <a:off x="279400" y="1312863"/>
            <a:ext cx="8599488" cy="2903537"/>
          </a:xfrm>
        </p:spPr>
        <p:txBody>
          <a:bodyPr/>
          <a:lstStyle/>
          <a:p>
            <a:r>
              <a:rPr lang="fr-FR"/>
              <a:t>Tous les types de données ont la possibilité de convertir une chaîne en leur type</a:t>
            </a:r>
          </a:p>
          <a:p>
            <a:r>
              <a:rPr lang="fr-FR"/>
              <a:t>Par exemple :</a:t>
            </a:r>
          </a:p>
          <a:p>
            <a:endParaRPr lang="fr-FR"/>
          </a:p>
          <a:p>
            <a:endParaRPr lang="fr-FR"/>
          </a:p>
          <a:p>
            <a:endParaRPr lang="fr-FR"/>
          </a:p>
          <a:p>
            <a:r>
              <a:rPr lang="fr-FR"/>
              <a:t>Convertit une </a:t>
            </a:r>
            <a:r>
              <a:rPr lang="fr-FR">
                <a:latin typeface="Courier New" pitchFamily="49" charset="0"/>
                <a:cs typeface="Courier New" pitchFamily="49" charset="0"/>
              </a:rPr>
              <a:t>string</a:t>
            </a:r>
            <a:r>
              <a:rPr lang="fr-FR"/>
              <a:t> en </a:t>
            </a:r>
            <a:r>
              <a:rPr lang="fr-FR">
                <a:latin typeface="Courier New" pitchFamily="49" charset="0"/>
              </a:rPr>
              <a:t>int</a:t>
            </a:r>
          </a:p>
        </p:txBody>
      </p:sp>
      <p:sp>
        <p:nvSpPr>
          <p:cNvPr id="581637" name="Rectangle 5"/>
          <p:cNvSpPr>
            <a:spLocks noChangeArrowheads="1"/>
          </p:cNvSpPr>
          <p:nvPr/>
        </p:nvSpPr>
        <p:spPr bwMode="blackWhite">
          <a:xfrm>
            <a:off x="1841500" y="2787650"/>
            <a:ext cx="4398963" cy="593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buClr>
                <a:schemeClr val="accent2"/>
              </a:buClr>
              <a:buFont typeface="Arial" charset="0"/>
              <a:buNone/>
              <a:defRPr/>
            </a:pPr>
            <a:r>
              <a:rPr lang="en-US" sz="1600" b="1">
                <a:solidFill>
                  <a:srgbClr val="000080"/>
                </a:solidFill>
                <a:latin typeface="Courier New" pitchFamily="49" charset="0"/>
              </a:rPr>
              <a:t>string</a:t>
            </a:r>
            <a:r>
              <a:rPr lang="en-US" sz="1600">
                <a:solidFill>
                  <a:srgbClr val="000080"/>
                </a:solidFill>
                <a:latin typeface="Courier New" pitchFamily="49" charset="0"/>
              </a:rPr>
              <a:t> input = </a:t>
            </a:r>
            <a:r>
              <a:rPr lang="en-US" sz="1600">
                <a:latin typeface="Courier New" pitchFamily="49" charset="0"/>
              </a:rPr>
              <a:t>"</a:t>
            </a:r>
            <a:r>
              <a:rPr lang="en-US" sz="1600">
                <a:solidFill>
                  <a:srgbClr val="000080"/>
                </a:solidFill>
                <a:latin typeface="Courier New" pitchFamily="49" charset="0"/>
              </a:rPr>
              <a:t>12345</a:t>
            </a:r>
            <a:r>
              <a:rPr lang="en-US" sz="1600">
                <a:latin typeface="Courier New" pitchFamily="49" charset="0"/>
              </a:rPr>
              <a:t>";</a:t>
            </a:r>
            <a:endParaRPr lang="en-US" sz="1600">
              <a:solidFill>
                <a:srgbClr val="000080"/>
              </a:solidFill>
              <a:latin typeface="Courier New" pitchFamily="49" charset="0"/>
            </a:endParaRPr>
          </a:p>
          <a:p>
            <a:pPr>
              <a:buClr>
                <a:schemeClr val="accent2"/>
              </a:buClr>
              <a:buFont typeface="Arial" charset="0"/>
              <a:buNone/>
              <a:defRPr/>
            </a:pPr>
            <a:r>
              <a:rPr lang="en-US" sz="1600" b="1">
                <a:solidFill>
                  <a:srgbClr val="000080"/>
                </a:solidFill>
                <a:latin typeface="Courier New" pitchFamily="49" charset="0"/>
              </a:rPr>
              <a:t>int</a:t>
            </a:r>
            <a:r>
              <a:rPr lang="en-US" sz="1600">
                <a:solidFill>
                  <a:srgbClr val="000080"/>
                </a:solidFill>
                <a:latin typeface="Courier New" pitchFamily="49" charset="0"/>
              </a:rPr>
              <a:t> i = </a:t>
            </a:r>
            <a:r>
              <a:rPr lang="en-US" sz="1600" b="1">
                <a:solidFill>
                  <a:srgbClr val="000080"/>
                </a:solidFill>
                <a:latin typeface="Courier New" pitchFamily="49" charset="0"/>
              </a:rPr>
              <a:t>int</a:t>
            </a:r>
            <a:r>
              <a:rPr lang="en-US" sz="1600">
                <a:solidFill>
                  <a:srgbClr val="000080"/>
                </a:solidFill>
                <a:latin typeface="Courier New" pitchFamily="49" charset="0"/>
              </a:rPr>
              <a:t>.Parse(input);</a:t>
            </a:r>
          </a:p>
        </p:txBody>
      </p:sp>
      <p:sp>
        <p:nvSpPr>
          <p:cNvPr id="46085" name="Text Box 7"/>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\Course\419\Samples\Parse</a:t>
            </a:r>
          </a:p>
        </p:txBody>
      </p:sp>
      <p:sp>
        <p:nvSpPr>
          <p:cNvPr id="46086"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pPr>
              <a:defRPr/>
            </a:pPr>
            <a:r>
              <a:rPr lang="fr-FR"/>
              <a:t>De votre langage au langage C#</a:t>
            </a:r>
          </a:p>
        </p:txBody>
      </p:sp>
      <p:sp>
        <p:nvSpPr>
          <p:cNvPr id="47107" name="Rectangle 3"/>
          <p:cNvSpPr>
            <a:spLocks noGrp="1" noChangeArrowheads="1"/>
          </p:cNvSpPr>
          <p:nvPr>
            <p:ph idx="1"/>
          </p:nvPr>
        </p:nvSpPr>
        <p:spPr>
          <a:xfrm>
            <a:off x="2767013" y="1306513"/>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47108" name="Group 4"/>
          <p:cNvGrpSpPr>
            <a:grpSpLocks/>
          </p:cNvGrpSpPr>
          <p:nvPr/>
        </p:nvGrpSpPr>
        <p:grpSpPr bwMode="auto">
          <a:xfrm>
            <a:off x="2557463" y="4021138"/>
            <a:ext cx="228600" cy="311150"/>
            <a:chOff x="208" y="730"/>
            <a:chExt cx="249" cy="292"/>
          </a:xfrm>
        </p:grpSpPr>
        <p:sp>
          <p:nvSpPr>
            <p:cNvPr id="4710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4711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4711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307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594947" name="Rectangle 3075"/>
          <p:cNvSpPr>
            <a:spLocks noGrp="1" noChangeArrowheads="1"/>
          </p:cNvSpPr>
          <p:nvPr>
            <p:ph type="title"/>
          </p:nvPr>
        </p:nvSpPr>
        <p:spPr/>
        <p:txBody>
          <a:bodyPr/>
          <a:lstStyle/>
          <a:p>
            <a:pPr>
              <a:defRPr/>
            </a:pPr>
            <a:r>
              <a:rPr lang="fr-FR"/>
              <a:t>Transmission d’arguments</a:t>
            </a:r>
          </a:p>
        </p:txBody>
      </p:sp>
      <p:sp>
        <p:nvSpPr>
          <p:cNvPr id="48132" name="Rectangle 3076"/>
          <p:cNvSpPr>
            <a:spLocks noGrp="1" noChangeArrowheads="1"/>
          </p:cNvSpPr>
          <p:nvPr>
            <p:ph idx="1"/>
          </p:nvPr>
        </p:nvSpPr>
        <p:spPr>
          <a:xfrm>
            <a:off x="279400" y="1312863"/>
            <a:ext cx="8599488" cy="3582987"/>
          </a:xfrm>
        </p:spPr>
        <p:txBody>
          <a:bodyPr/>
          <a:lstStyle/>
          <a:p>
            <a:pPr>
              <a:lnSpc>
                <a:spcPct val="80000"/>
              </a:lnSpc>
              <a:spcAft>
                <a:spcPts val="300"/>
              </a:spcAft>
            </a:pPr>
            <a:r>
              <a:rPr lang="fr-FR"/>
              <a:t>En C#, les paramètres et les arguments peuvent être :</a:t>
            </a:r>
          </a:p>
          <a:p>
            <a:pPr lvl="1">
              <a:spcAft>
                <a:spcPts val="300"/>
              </a:spcAft>
            </a:pPr>
            <a:r>
              <a:rPr lang="fr-FR"/>
              <a:t>De type valeur</a:t>
            </a:r>
          </a:p>
          <a:p>
            <a:pPr lvl="1">
              <a:spcAft>
                <a:spcPts val="300"/>
              </a:spcAft>
            </a:pPr>
            <a:r>
              <a:rPr lang="fr-FR"/>
              <a:t>De type référence</a:t>
            </a:r>
            <a:endParaRPr lang="fr-FR" i="1">
              <a:latin typeface="Century Schoolbook" pitchFamily="18" charset="0"/>
            </a:endParaRPr>
          </a:p>
          <a:p>
            <a:r>
              <a:rPr lang="fr-FR"/>
              <a:t>Pour les types valeur, la donnée est copiée</a:t>
            </a:r>
          </a:p>
          <a:p>
            <a:pPr lvl="1"/>
            <a:r>
              <a:rPr lang="fr-FR"/>
              <a:t>On parle de </a:t>
            </a:r>
            <a:r>
              <a:rPr lang="fr-FR" i="1">
                <a:latin typeface="Century Schoolbook" pitchFamily="18" charset="0"/>
              </a:rPr>
              <a:t>transmission par valeur</a:t>
            </a:r>
            <a:endParaRPr lang="fr-FR">
              <a:latin typeface="Century Schoolbook" pitchFamily="18" charset="0"/>
            </a:endParaRPr>
          </a:p>
          <a:p>
            <a:r>
              <a:rPr lang="fr-FR"/>
              <a:t>Pour les types référence, seule l’adresse de la donnée est passée</a:t>
            </a:r>
          </a:p>
          <a:p>
            <a:pPr lvl="1"/>
            <a:r>
              <a:rPr lang="fr-FR"/>
              <a:t>On parle alors de </a:t>
            </a:r>
            <a:r>
              <a:rPr lang="fr-FR" i="1">
                <a:latin typeface="Century Schoolbook" pitchFamily="18" charset="0"/>
              </a:rPr>
              <a:t>transmission par valeur de référence</a:t>
            </a:r>
            <a:endParaRPr lang="fr-FR">
              <a:latin typeface="Century Schoolbook" pitchFamily="18" charset="0"/>
            </a:endParaRPr>
          </a:p>
          <a:p>
            <a:r>
              <a:rPr lang="fr-FR"/>
              <a:t>De même, lors du retour d’une donnée</a:t>
            </a:r>
          </a:p>
          <a:p>
            <a:pPr lvl="1"/>
            <a:r>
              <a:rPr lang="fr-FR"/>
              <a:t>Les types valeur sont </a:t>
            </a:r>
            <a:r>
              <a:rPr lang="fr-FR" i="1">
                <a:latin typeface="Century Schoolbook" pitchFamily="18" charset="0"/>
              </a:rPr>
              <a:t>retournés par valeur</a:t>
            </a:r>
            <a:endParaRPr lang="fr-FR">
              <a:latin typeface="Century Schoolbook" pitchFamily="18" charset="0"/>
            </a:endParaRPr>
          </a:p>
          <a:p>
            <a:pPr lvl="1"/>
            <a:r>
              <a:rPr lang="fr-FR"/>
              <a:t>Les types référence sont </a:t>
            </a:r>
            <a:r>
              <a:rPr lang="fr-FR" i="1">
                <a:latin typeface="Century Schoolbook" pitchFamily="18" charset="0"/>
              </a:rPr>
              <a:t>retournés par valeur de référence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03" name="Rectangle 1035"/>
          <p:cNvSpPr>
            <a:spLocks noGrp="1" noChangeArrowheads="1"/>
          </p:cNvSpPr>
          <p:nvPr>
            <p:ph type="title"/>
          </p:nvPr>
        </p:nvSpPr>
        <p:spPr/>
        <p:txBody>
          <a:bodyPr/>
          <a:lstStyle/>
          <a:p>
            <a:pPr>
              <a:defRPr/>
            </a:pPr>
            <a:r>
              <a:rPr lang="fr-FR"/>
              <a:t>Transmission d’arguments</a:t>
            </a:r>
            <a:br>
              <a:rPr lang="fr-FR"/>
            </a:br>
            <a:r>
              <a:rPr lang="fr-FR"/>
              <a:t>(suite)</a:t>
            </a:r>
            <a:endParaRPr lang="en-US"/>
          </a:p>
        </p:txBody>
      </p:sp>
      <p:sp>
        <p:nvSpPr>
          <p:cNvPr id="49154" name="Rectangle 1026"/>
          <p:cNvSpPr>
            <a:spLocks noGrp="1" noChangeArrowheads="1"/>
          </p:cNvSpPr>
          <p:nvPr>
            <p:ph idx="1"/>
          </p:nvPr>
        </p:nvSpPr>
        <p:spPr>
          <a:xfrm>
            <a:off x="266700" y="1203325"/>
            <a:ext cx="8599488" cy="4964113"/>
          </a:xfrm>
        </p:spPr>
        <p:txBody>
          <a:bodyPr/>
          <a:lstStyle/>
          <a:p>
            <a:r>
              <a:rPr lang="fr-FR"/>
              <a:t>Comparons le passage de types valeur et de types référence </a:t>
            </a:r>
          </a:p>
          <a:p>
            <a:endParaRPr lang="fr-FR"/>
          </a:p>
          <a:p>
            <a:endParaRPr lang="fr-FR"/>
          </a:p>
          <a:p>
            <a:endParaRPr lang="fr-FR"/>
          </a:p>
          <a:p>
            <a:endParaRPr lang="fr-FR"/>
          </a:p>
          <a:p>
            <a:endParaRPr lang="fr-FR"/>
          </a:p>
          <a:p>
            <a:endParaRPr lang="fr-FR"/>
          </a:p>
          <a:p>
            <a:endParaRPr lang="fr-FR"/>
          </a:p>
          <a:p>
            <a:pPr>
              <a:buFont typeface="Arial" charset="0"/>
              <a:buNone/>
            </a:pPr>
            <a:endParaRPr lang="fr-FR"/>
          </a:p>
          <a:p>
            <a:pPr>
              <a:lnSpc>
                <a:spcPct val="40000"/>
              </a:lnSpc>
              <a:buFont typeface="Arial" charset="0"/>
              <a:buNone/>
            </a:pPr>
            <a:endParaRPr lang="fr-FR"/>
          </a:p>
          <a:p>
            <a:pPr>
              <a:buFont typeface="Arial" charset="0"/>
              <a:buNone/>
            </a:pPr>
            <a:endParaRPr lang="fr-FR" sz="1400"/>
          </a:p>
          <a:p>
            <a:pPr>
              <a:spcBef>
                <a:spcPts val="200"/>
              </a:spcBef>
              <a:buFont typeface="Arial" charset="0"/>
              <a:buNone/>
            </a:pPr>
            <a:r>
              <a:rPr lang="fr-FR"/>
              <a:t>	Qu’est-il affiché pour </a:t>
            </a:r>
            <a:r>
              <a:rPr lang="fr-FR">
                <a:latin typeface="Courier New" pitchFamily="49" charset="0"/>
              </a:rPr>
              <a:t>indice</a:t>
            </a:r>
            <a:r>
              <a:rPr lang="fr-FR">
                <a:cs typeface="Arial" charset="0"/>
              </a:rPr>
              <a:t>, </a:t>
            </a:r>
            <a:r>
              <a:rPr lang="fr-FR">
                <a:latin typeface="Courier New" pitchFamily="49" charset="0"/>
              </a:rPr>
              <a:t>code[indice]</a:t>
            </a:r>
            <a:r>
              <a:rPr lang="fr-FR"/>
              <a:t> et </a:t>
            </a:r>
            <a:r>
              <a:rPr lang="fr-FR">
                <a:latin typeface="Courier New" pitchFamily="49" charset="0"/>
              </a:rPr>
              <a:t>code</a:t>
            </a:r>
            <a:r>
              <a:rPr lang="fr-FR">
                <a:cs typeface="Arial" charset="0"/>
              </a:rPr>
              <a:t> </a:t>
            </a:r>
            <a:r>
              <a:rPr lang="fr-FR"/>
              <a:t>?</a:t>
            </a:r>
          </a:p>
        </p:txBody>
      </p:sp>
      <p:sp>
        <p:nvSpPr>
          <p:cNvPr id="596995" name="Text Box 1027"/>
          <p:cNvSpPr txBox="1">
            <a:spLocks noChangeArrowheads="1"/>
          </p:cNvSpPr>
          <p:nvPr/>
        </p:nvSpPr>
        <p:spPr bwMode="blackWhite">
          <a:xfrm>
            <a:off x="301625" y="1658938"/>
            <a:ext cx="7091363" cy="399256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90000"/>
              </a:lnSpc>
            </a:pPr>
            <a:r>
              <a:rPr lang="fr-FR" sz="1600" b="1" noProof="1">
                <a:latin typeface="Courier New" pitchFamily="49" charset="0"/>
              </a:rPr>
              <a:t>public static void</a:t>
            </a:r>
            <a:r>
              <a:rPr lang="fr-FR" sz="1600" noProof="1">
                <a:latin typeface="Courier New" pitchFamily="49" charset="0"/>
              </a:rPr>
              <a:t> Main()</a:t>
            </a:r>
          </a:p>
          <a:p>
            <a:pPr eaLnBrk="1" hangingPunct="1">
              <a:lnSpc>
                <a:spcPct val="90000"/>
              </a:lnSpc>
            </a:pPr>
            <a:r>
              <a:rPr lang="fr-FR" sz="1600" noProof="1">
                <a:latin typeface="Courier New" pitchFamily="49" charset="0"/>
              </a:rPr>
              <a:t>{</a:t>
            </a:r>
          </a:p>
          <a:p>
            <a:pPr eaLnBrk="1" hangingPunct="1">
              <a:lnSpc>
                <a:spcPct val="90000"/>
              </a:lnSpc>
            </a:pPr>
            <a:r>
              <a:rPr lang="fr-FR" sz="1600" b="1" noProof="1">
                <a:latin typeface="Courier New" pitchFamily="49" charset="0"/>
              </a:rPr>
              <a:t>    int</a:t>
            </a:r>
            <a:r>
              <a:rPr lang="fr-FR" sz="1600" noProof="1">
                <a:latin typeface="Courier New" pitchFamily="49" charset="0"/>
              </a:rPr>
              <a:t>[] code = </a:t>
            </a:r>
            <a:r>
              <a:rPr lang="fr-FR" sz="1600" b="1" noProof="1">
                <a:latin typeface="Courier New" pitchFamily="49" charset="0"/>
              </a:rPr>
              <a:t>new</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a:t>
            </a:r>
            <a:r>
              <a:rPr lang="fr-FR" sz="1600">
                <a:latin typeface="Courier New" pitchFamily="49" charset="0"/>
              </a:rPr>
              <a:t>3</a:t>
            </a:r>
            <a:r>
              <a:rPr lang="fr-FR" sz="1600" noProof="1">
                <a:latin typeface="Courier New" pitchFamily="49" charset="0"/>
              </a:rPr>
              <a:t>];</a:t>
            </a:r>
          </a:p>
          <a:p>
            <a:pPr eaLnBrk="1" hangingPunct="1">
              <a:lnSpc>
                <a:spcPct val="90000"/>
              </a:lnSpc>
            </a:pPr>
            <a:r>
              <a:rPr lang="fr-FR" sz="1600" noProof="1">
                <a:latin typeface="Courier New" pitchFamily="49" charset="0"/>
              </a:rPr>
              <a:t>    code[0] = 4136;</a:t>
            </a:r>
          </a:p>
          <a:p>
            <a:pPr eaLnBrk="1" hangingPunct="1">
              <a:lnSpc>
                <a:spcPct val="90000"/>
              </a:lnSpc>
            </a:pPr>
            <a:r>
              <a:rPr lang="fr-FR" sz="1600" noProof="1">
                <a:latin typeface="Courier New" pitchFamily="49" charset="0"/>
              </a:rPr>
              <a:t>    code[1] = 5943;</a:t>
            </a:r>
            <a:endParaRPr lang="fr-FR" sz="1600">
              <a:latin typeface="Courier New" pitchFamily="49" charset="0"/>
            </a:endParaRPr>
          </a:p>
          <a:p>
            <a:pPr eaLnBrk="1" hangingPunct="1">
              <a:lnSpc>
                <a:spcPct val="90000"/>
              </a:lnSpc>
            </a:pPr>
            <a:r>
              <a:rPr lang="fr-FR" sz="1600">
                <a:latin typeface="Courier New" pitchFamily="49" charset="0"/>
              </a:rPr>
              <a:t>    </a:t>
            </a:r>
            <a:r>
              <a:rPr lang="fr-FR" sz="1600" noProof="1">
                <a:latin typeface="Courier New" pitchFamily="49" charset="0"/>
              </a:rPr>
              <a:t>code[</a:t>
            </a:r>
            <a:r>
              <a:rPr lang="fr-FR" sz="1600">
                <a:latin typeface="Courier New" pitchFamily="49" charset="0"/>
              </a:rPr>
              <a:t>2</a:t>
            </a:r>
            <a:r>
              <a:rPr lang="fr-FR" sz="1600" noProof="1">
                <a:latin typeface="Courier New" pitchFamily="49" charset="0"/>
              </a:rPr>
              <a:t>] = </a:t>
            </a:r>
            <a:r>
              <a:rPr lang="fr-FR" sz="1600">
                <a:latin typeface="Courier New" pitchFamily="49" charset="0"/>
              </a:rPr>
              <a:t>1919</a:t>
            </a:r>
            <a:r>
              <a:rPr lang="fr-FR" sz="1600" noProof="1">
                <a:latin typeface="Courier New" pitchFamily="49" charset="0"/>
              </a:rPr>
              <a:t>;</a:t>
            </a:r>
          </a:p>
          <a:p>
            <a:pPr eaLnBrk="1" hangingPunct="1">
              <a:lnSpc>
                <a:spcPct val="90000"/>
              </a:lnSpc>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indice = </a:t>
            </a:r>
            <a:r>
              <a:rPr lang="fr-FR" sz="1600">
                <a:latin typeface="Courier New" pitchFamily="49" charset="0"/>
              </a:rPr>
              <a:t>1</a:t>
            </a:r>
            <a:r>
              <a:rPr lang="fr-FR" sz="1600" noProof="1">
                <a:latin typeface="Courier New" pitchFamily="49" charset="0"/>
              </a:rPr>
              <a:t>;</a:t>
            </a:r>
          </a:p>
          <a:p>
            <a:pPr eaLnBrk="1" hangingPunct="1">
              <a:lnSpc>
                <a:spcPct val="90000"/>
              </a:lnSpc>
            </a:pPr>
            <a:r>
              <a:rPr lang="fr-FR" sz="1600" noProof="1">
                <a:latin typeface="Courier New" pitchFamily="49" charset="0"/>
              </a:rPr>
              <a:t>    ChangeCode(indice, code);</a:t>
            </a:r>
          </a:p>
          <a:p>
            <a:pPr eaLnBrk="1" hangingPunct="1">
              <a:lnSpc>
                <a:spcPct val="90000"/>
              </a:lnSpc>
            </a:pPr>
            <a:r>
              <a:rPr lang="fr-FR" sz="1600" noProof="1">
                <a:latin typeface="Courier New" pitchFamily="49" charset="0"/>
              </a:rPr>
              <a:t>    Console.WriteLine("indice = " + indice);</a:t>
            </a:r>
          </a:p>
          <a:p>
            <a:pPr eaLnBrk="1" hangingPunct="1">
              <a:lnSpc>
                <a:spcPct val="90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p>
          <a:p>
            <a:pPr eaLnBrk="1" hangingPunct="1">
              <a:lnSpc>
                <a:spcPct val="90000"/>
              </a:lnSpc>
            </a:pPr>
            <a:r>
              <a:rPr lang="fr-FR" sz="1600" noProof="1">
                <a:latin typeface="Courier New" pitchFamily="49" charset="0"/>
              </a:rPr>
              <a:t>    Console.WriteLine("code = " + code);</a:t>
            </a:r>
          </a:p>
          <a:p>
            <a:pPr eaLnBrk="1" hangingPunct="1">
              <a:lnSpc>
                <a:spcPct val="90000"/>
              </a:lnSpc>
            </a:pPr>
            <a:r>
              <a:rPr lang="fr-FR" sz="1600" noProof="1">
                <a:latin typeface="Courier New" pitchFamily="49" charset="0"/>
              </a:rPr>
              <a:t>}</a:t>
            </a:r>
          </a:p>
          <a:p>
            <a:pPr eaLnBrk="1" hangingPunct="1">
              <a:lnSpc>
                <a:spcPct val="90000"/>
              </a:lnSpc>
            </a:pPr>
            <a:endParaRPr lang="fr-FR" sz="1000" noProof="1">
              <a:latin typeface="Courier New" pitchFamily="49" charset="0"/>
            </a:endParaRPr>
          </a:p>
          <a:p>
            <a:pPr eaLnBrk="1" hangingPunct="1">
              <a:lnSpc>
                <a:spcPct val="90000"/>
              </a:lnSpc>
            </a:pPr>
            <a:r>
              <a:rPr lang="fr-FR" sz="1600" b="1" noProof="1">
                <a:latin typeface="Courier New" pitchFamily="49" charset="0"/>
              </a:rPr>
              <a:t>public static void </a:t>
            </a:r>
            <a:r>
              <a:rPr lang="fr-FR" sz="1600" noProof="1">
                <a:latin typeface="Courier New" pitchFamily="49" charset="0"/>
              </a:rPr>
              <a:t>ChangeCode(</a:t>
            </a:r>
            <a:r>
              <a:rPr lang="fr-FR" sz="1600" b="1" noProof="1">
                <a:latin typeface="Courier New" pitchFamily="49" charset="0"/>
              </a:rPr>
              <a:t>int</a:t>
            </a:r>
            <a:r>
              <a:rPr lang="fr-FR" sz="1600" noProof="1">
                <a:latin typeface="Courier New" pitchFamily="49" charset="0"/>
              </a:rPr>
              <a:t> ind, </a:t>
            </a:r>
            <a:r>
              <a:rPr lang="fr-FR" sz="1600" b="1" noProof="1">
                <a:latin typeface="Courier New" pitchFamily="49" charset="0"/>
              </a:rPr>
              <a:t>int</a:t>
            </a:r>
            <a:r>
              <a:rPr lang="fr-FR" sz="1600" noProof="1">
                <a:latin typeface="Courier New" pitchFamily="49" charset="0"/>
              </a:rPr>
              <a:t>[] c)</a:t>
            </a:r>
          </a:p>
          <a:p>
            <a:pPr eaLnBrk="1" hangingPunct="1">
              <a:lnSpc>
                <a:spcPct val="90000"/>
              </a:lnSpc>
            </a:pPr>
            <a:r>
              <a:rPr lang="fr-FR" sz="1600" noProof="1">
                <a:latin typeface="Courier New" pitchFamily="49" charset="0"/>
              </a:rPr>
              <a:t>{</a:t>
            </a:r>
          </a:p>
          <a:p>
            <a:pPr eaLnBrk="1" hangingPunct="1">
              <a:lnSpc>
                <a:spcPct val="90000"/>
              </a:lnSpc>
            </a:pPr>
            <a:r>
              <a:rPr lang="fr-FR" sz="1600" noProof="1">
                <a:latin typeface="Courier New" pitchFamily="49" charset="0"/>
              </a:rPr>
              <a:t>    Random r =</a:t>
            </a:r>
            <a:r>
              <a:rPr lang="fr-FR" sz="1600" b="1" noProof="1">
                <a:latin typeface="Courier New" pitchFamily="49" charset="0"/>
              </a:rPr>
              <a:t> new </a:t>
            </a:r>
            <a:r>
              <a:rPr lang="fr-FR" sz="1600" noProof="1">
                <a:latin typeface="Courier New" pitchFamily="49" charset="0"/>
              </a:rPr>
              <a:t>Random();</a:t>
            </a:r>
          </a:p>
          <a:p>
            <a:pPr eaLnBrk="1" hangingPunct="1">
              <a:lnSpc>
                <a:spcPct val="90000"/>
              </a:lnSpc>
            </a:pPr>
            <a:r>
              <a:rPr lang="fr-FR" sz="1600" b="1" noProof="1">
                <a:latin typeface="Courier New" pitchFamily="49" charset="0"/>
              </a:rPr>
              <a:t>    </a:t>
            </a:r>
            <a:r>
              <a:rPr lang="fr-FR" sz="1600" noProof="1">
                <a:latin typeface="Courier New" pitchFamily="49" charset="0"/>
              </a:rPr>
              <a:t>c[ind++] = r.Next(1000, 10000);</a:t>
            </a:r>
          </a:p>
          <a:p>
            <a:pPr eaLnBrk="1" hangingPunct="1">
              <a:lnSpc>
                <a:spcPct val="90000"/>
              </a:lnSpc>
            </a:pPr>
            <a:r>
              <a:rPr lang="fr-FR" sz="1600" noProof="1">
                <a:latin typeface="Courier New" pitchFamily="49" charset="0"/>
              </a:rPr>
              <a:t>}</a:t>
            </a:r>
          </a:p>
        </p:txBody>
      </p:sp>
      <p:graphicFrame>
        <p:nvGraphicFramePr>
          <p:cNvPr id="596996" name="Group 1028"/>
          <p:cNvGraphicFramePr>
            <a:graphicFrameLocks noGrp="1"/>
          </p:cNvGraphicFramePr>
          <p:nvPr/>
        </p:nvGraphicFramePr>
        <p:xfrm>
          <a:off x="7686675" y="1708150"/>
          <a:ext cx="1041400" cy="4346575"/>
        </p:xfrm>
        <a:graphic>
          <a:graphicData uri="http://schemas.openxmlformats.org/drawingml/2006/table">
            <a:tbl>
              <a:tblPr/>
              <a:tblGrid>
                <a:gridCol w="1041400">
                  <a:extLst>
                    <a:ext uri="{9D8B030D-6E8A-4147-A177-3AD203B41FA5}">
                      <a16:colId xmlns:a16="http://schemas.microsoft.com/office/drawing/2014/main" val="20000"/>
                    </a:ext>
                  </a:extLst>
                </a:gridCol>
              </a:tblGrid>
              <a:tr h="4346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62" name="Text Box 1034"/>
          <p:cNvSpPr txBox="1">
            <a:spLocks noChangeArrowheads="1"/>
          </p:cNvSpPr>
          <p:nvPr/>
        </p:nvSpPr>
        <p:spPr bwMode="auto">
          <a:xfrm>
            <a:off x="7627938" y="14192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grpSp>
        <p:nvGrpSpPr>
          <p:cNvPr id="49164" name="Group 1036"/>
          <p:cNvGrpSpPr>
            <a:grpSpLocks/>
          </p:cNvGrpSpPr>
          <p:nvPr/>
        </p:nvGrpSpPr>
        <p:grpSpPr bwMode="auto">
          <a:xfrm>
            <a:off x="165100" y="5795963"/>
            <a:ext cx="374650" cy="269875"/>
            <a:chOff x="590" y="209"/>
            <a:chExt cx="236" cy="170"/>
          </a:xfrm>
        </p:grpSpPr>
        <p:sp>
          <p:nvSpPr>
            <p:cNvPr id="597005" name="Oval 1037"/>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9170" name="Freeform 1038"/>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9171" name="Oval 1039"/>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9172" name="Freeform 1040"/>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49165" name="Line 1041"/>
          <p:cNvSpPr>
            <a:spLocks noChangeShapeType="1"/>
          </p:cNvSpPr>
          <p:nvPr/>
        </p:nvSpPr>
        <p:spPr bwMode="auto">
          <a:xfrm>
            <a:off x="7702550" y="2878138"/>
            <a:ext cx="1049338" cy="0"/>
          </a:xfrm>
          <a:prstGeom prst="line">
            <a:avLst/>
          </a:prstGeom>
          <a:noFill/>
          <a:ln w="12700">
            <a:solidFill>
              <a:schemeClr val="tx1"/>
            </a:solidFill>
            <a:round/>
            <a:headEnd/>
            <a:tailEnd/>
          </a:ln>
        </p:spPr>
        <p:txBody>
          <a:bodyPr>
            <a:spAutoFit/>
          </a:bodyPr>
          <a:lstStyle/>
          <a:p>
            <a:endParaRPr lang="fr-FR"/>
          </a:p>
        </p:txBody>
      </p:sp>
      <p:sp>
        <p:nvSpPr>
          <p:cNvPr id="49166" name="Line 1042"/>
          <p:cNvSpPr>
            <a:spLocks noChangeShapeType="1"/>
          </p:cNvSpPr>
          <p:nvPr/>
        </p:nvSpPr>
        <p:spPr bwMode="auto">
          <a:xfrm>
            <a:off x="7672388" y="4598988"/>
            <a:ext cx="1049337" cy="0"/>
          </a:xfrm>
          <a:prstGeom prst="line">
            <a:avLst/>
          </a:prstGeom>
          <a:noFill/>
          <a:ln w="12700">
            <a:solidFill>
              <a:schemeClr val="tx1"/>
            </a:solidFill>
            <a:round/>
            <a:headEnd/>
            <a:tailEnd/>
          </a:ln>
        </p:spPr>
        <p:txBody>
          <a:bodyPr>
            <a:spAutoFit/>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fr-FR"/>
              <a:t>Déclaration d’un espace de noms</a:t>
            </a:r>
          </a:p>
        </p:txBody>
      </p:sp>
      <p:sp>
        <p:nvSpPr>
          <p:cNvPr id="8195" name="Rectangle 3"/>
          <p:cNvSpPr>
            <a:spLocks noGrp="1" noChangeArrowheads="1"/>
          </p:cNvSpPr>
          <p:nvPr>
            <p:ph idx="1"/>
          </p:nvPr>
        </p:nvSpPr>
        <p:spPr>
          <a:xfrm>
            <a:off x="279400" y="1357313"/>
            <a:ext cx="8586788" cy="4648200"/>
          </a:xfrm>
        </p:spPr>
        <p:txBody>
          <a:bodyPr/>
          <a:lstStyle/>
          <a:p>
            <a:r>
              <a:rPr lang="fr-FR"/>
              <a:t>Notez que le programme est organisé en niveaux</a:t>
            </a:r>
          </a:p>
          <a:p>
            <a:r>
              <a:rPr lang="fr-FR"/>
              <a:t>Le niveau le plus haut commence par la ligne : </a:t>
            </a:r>
            <a:br>
              <a:rPr lang="fr-FR"/>
            </a:br>
            <a:r>
              <a:rPr lang="fr-FR"/>
              <a:t>		</a:t>
            </a:r>
            <a:r>
              <a:rPr lang="fr-FR">
                <a:latin typeface="Courier New" pitchFamily="49" charset="0"/>
              </a:rPr>
              <a:t>namespace CurrencyConverter</a:t>
            </a:r>
          </a:p>
          <a:p>
            <a:pPr lvl="1"/>
            <a:r>
              <a:rPr lang="fr-FR"/>
              <a:t>Les espaces de noms sont utilisés pour regrouper les programmes qui sont développés ensemble</a:t>
            </a:r>
          </a:p>
          <a:p>
            <a:pPr lvl="1"/>
            <a:r>
              <a:rPr lang="fr-FR"/>
              <a:t>Le code de fichiers différents peut appartenir au même espace de noms</a:t>
            </a:r>
          </a:p>
          <a:p>
            <a:pPr lvl="1"/>
            <a:r>
              <a:rPr lang="fr-FR"/>
              <a:t>L’utilisation en est facultative, sauf lorsqu’on développe des composants</a:t>
            </a:r>
          </a:p>
          <a:p>
            <a:pPr lvl="2"/>
            <a:r>
              <a:rPr lang="fr-FR"/>
              <a:t>Mais nous les utiliserons car il s’agit d’une bonne pratique</a:t>
            </a:r>
          </a:p>
          <a:p>
            <a:r>
              <a:rPr lang="fr-FR"/>
              <a:t>Les espaces de noms préviennent les collisions de noms</a:t>
            </a:r>
          </a:p>
          <a:p>
            <a:pPr lvl="1"/>
            <a:r>
              <a:rPr lang="fr-FR"/>
              <a:t>Ce qui simplifie le déploiement</a:t>
            </a:r>
          </a:p>
          <a:p>
            <a:pPr lvl="1"/>
            <a:r>
              <a:rPr lang="fr-FR"/>
              <a:t>Et favorise la réutilisation</a:t>
            </a:r>
          </a:p>
          <a:p>
            <a:r>
              <a:rPr lang="fr-FR"/>
              <a:t>Les espaces de noms peuvent être organisés hiérarchiquement</a:t>
            </a:r>
          </a:p>
          <a:p>
            <a:pPr lvl="1"/>
            <a:r>
              <a:rPr lang="fr-FR"/>
              <a:t>Les sous-espaces de noms sont séparés par un point comme dans :</a:t>
            </a:r>
            <a:br>
              <a:rPr lang="fr-FR"/>
            </a:br>
            <a:r>
              <a:rPr lang="fr-FR"/>
              <a:t>		</a:t>
            </a:r>
            <a:r>
              <a:rPr lang="fr-FR" b="1">
                <a:latin typeface="Courier New" pitchFamily="49" charset="0"/>
              </a:rPr>
              <a:t>System.IO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53" name="Rectangle 13"/>
          <p:cNvSpPr>
            <a:spLocks noGrp="1" noChangeArrowheads="1"/>
          </p:cNvSpPr>
          <p:nvPr>
            <p:ph type="title"/>
          </p:nvPr>
        </p:nvSpPr>
        <p:spPr/>
        <p:txBody>
          <a:bodyPr/>
          <a:lstStyle/>
          <a:p>
            <a:pPr>
              <a:defRPr/>
            </a:pPr>
            <a:r>
              <a:rPr lang="fr-FR"/>
              <a:t>Transmission de types valeur par référence</a:t>
            </a:r>
          </a:p>
        </p:txBody>
      </p:sp>
      <p:sp>
        <p:nvSpPr>
          <p:cNvPr id="50178" name="Rectangle 2"/>
          <p:cNvSpPr>
            <a:spLocks noGrp="1" noChangeArrowheads="1"/>
          </p:cNvSpPr>
          <p:nvPr>
            <p:ph idx="1"/>
          </p:nvPr>
        </p:nvSpPr>
        <p:spPr>
          <a:xfrm>
            <a:off x="312738" y="1158875"/>
            <a:ext cx="7104062" cy="1216025"/>
          </a:xfrm>
        </p:spPr>
        <p:txBody>
          <a:bodyPr/>
          <a:lstStyle/>
          <a:p>
            <a:r>
              <a:rPr lang="fr-FR"/>
              <a:t>Un type valeur peut être passé par référence</a:t>
            </a:r>
          </a:p>
          <a:p>
            <a:pPr lvl="1">
              <a:spcBef>
                <a:spcPts val="100"/>
              </a:spcBef>
            </a:pPr>
            <a:r>
              <a:rPr lang="fr-FR"/>
              <a:t>Le mot réservé </a:t>
            </a:r>
            <a:r>
              <a:rPr lang="fr-FR">
                <a:latin typeface="Courier New" pitchFamily="49" charset="0"/>
              </a:rPr>
              <a:t>ref</a:t>
            </a:r>
            <a:r>
              <a:rPr lang="fr-FR"/>
              <a:t> force le passage par référence</a:t>
            </a:r>
          </a:p>
          <a:p>
            <a:pPr lvl="1">
              <a:spcBef>
                <a:spcPts val="100"/>
              </a:spcBef>
            </a:pPr>
            <a:r>
              <a:rPr lang="fr-FR">
                <a:latin typeface="Courier New" pitchFamily="49" charset="0"/>
              </a:rPr>
              <a:t>out</a:t>
            </a:r>
            <a:r>
              <a:rPr lang="fr-FR"/>
              <a:t> permet à un type valeur non initialisé d’être obtenu en retour d’un appel de méthode</a:t>
            </a:r>
          </a:p>
        </p:txBody>
      </p:sp>
      <p:sp>
        <p:nvSpPr>
          <p:cNvPr id="599043" name="Text Box 3"/>
          <p:cNvSpPr txBox="1">
            <a:spLocks noChangeArrowheads="1"/>
          </p:cNvSpPr>
          <p:nvPr/>
        </p:nvSpPr>
        <p:spPr bwMode="blackWhite">
          <a:xfrm>
            <a:off x="301625" y="2389188"/>
            <a:ext cx="7062788" cy="36401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p>
            <a:pPr eaLnBrk="1" hangingPunct="1">
              <a:lnSpc>
                <a:spcPct val="85000"/>
              </a:lnSpc>
            </a:pPr>
            <a:r>
              <a:rPr lang="en-US" sz="1600" b="1">
                <a:latin typeface="Courier New" pitchFamily="49" charset="0"/>
              </a:rPr>
              <a:t>public static void</a:t>
            </a:r>
            <a:r>
              <a:rPr lang="en-US" sz="1600">
                <a:latin typeface="Courier New" pitchFamily="49" charset="0"/>
              </a:rPr>
              <a:t> Main()</a:t>
            </a:r>
          </a:p>
          <a:p>
            <a:pPr eaLnBrk="1" hangingPunct="1">
              <a:lnSpc>
                <a:spcPct val="85000"/>
              </a:lnSpc>
            </a:pPr>
            <a:r>
              <a:rPr lang="en-US" sz="1600">
                <a:latin typeface="Courier New" pitchFamily="49" charset="0"/>
              </a:rPr>
              <a:t>{</a:t>
            </a:r>
          </a:p>
          <a:p>
            <a:pPr eaLnBrk="1" hangingPunct="1">
              <a:lnSpc>
                <a:spcPct val="85000"/>
              </a:lnSpc>
            </a:pPr>
            <a:r>
              <a:rPr lang="en-US" sz="1600" b="1">
                <a:latin typeface="Courier New" pitchFamily="49" charset="0"/>
              </a:rPr>
              <a:t>    int</a:t>
            </a:r>
            <a:r>
              <a:rPr lang="en-US" sz="1600">
                <a:latin typeface="Courier New" pitchFamily="49" charset="0"/>
              </a:rPr>
              <a:t>[] code = </a:t>
            </a:r>
            <a:r>
              <a:rPr lang="en-US" sz="1600" b="1">
                <a:latin typeface="Courier New" pitchFamily="49" charset="0"/>
              </a:rPr>
              <a:t>new</a:t>
            </a:r>
            <a:r>
              <a:rPr lang="en-US" sz="1600">
                <a:latin typeface="Courier New" pitchFamily="49" charset="0"/>
              </a:rPr>
              <a:t> </a:t>
            </a:r>
            <a:r>
              <a:rPr lang="en-US" sz="1600" b="1">
                <a:latin typeface="Courier New" pitchFamily="49" charset="0"/>
              </a:rPr>
              <a:t>int</a:t>
            </a:r>
            <a:r>
              <a:rPr lang="en-US" sz="1600">
                <a:latin typeface="Courier New" pitchFamily="49" charset="0"/>
              </a:rPr>
              <a:t>[3];</a:t>
            </a:r>
          </a:p>
          <a:p>
            <a:pPr eaLnBrk="1" hangingPunct="1">
              <a:lnSpc>
                <a:spcPct val="85000"/>
              </a:lnSpc>
            </a:pPr>
            <a:r>
              <a:rPr lang="en-US" sz="1600">
                <a:latin typeface="Courier New" pitchFamily="49" charset="0"/>
              </a:rPr>
              <a:t>    code[0] = 4136;</a:t>
            </a:r>
          </a:p>
          <a:p>
            <a:pPr eaLnBrk="1" hangingPunct="1">
              <a:lnSpc>
                <a:spcPct val="85000"/>
              </a:lnSpc>
            </a:pPr>
            <a:r>
              <a:rPr lang="en-US" sz="1600">
                <a:latin typeface="Courier New" pitchFamily="49" charset="0"/>
              </a:rPr>
              <a:t>    code[1] = 5943;</a:t>
            </a:r>
          </a:p>
          <a:p>
            <a:pPr eaLnBrk="1" hangingPunct="1">
              <a:lnSpc>
                <a:spcPct val="85000"/>
              </a:lnSpc>
            </a:pPr>
            <a:r>
              <a:rPr lang="en-US" sz="1600">
                <a:latin typeface="Courier New" pitchFamily="49" charset="0"/>
              </a:rPr>
              <a:t>    code[2] = 1919;</a:t>
            </a:r>
          </a:p>
          <a:p>
            <a:pPr eaLnBrk="1" hangingPunct="1">
              <a:lnSpc>
                <a:spcPct val="85000"/>
              </a:lnSpc>
            </a:pPr>
            <a:r>
              <a:rPr lang="en-US" sz="1600">
                <a:latin typeface="Courier New" pitchFamily="49" charset="0"/>
              </a:rPr>
              <a:t>    </a:t>
            </a:r>
            <a:r>
              <a:rPr lang="en-US" sz="1600" b="1">
                <a:latin typeface="Courier New" pitchFamily="49" charset="0"/>
              </a:rPr>
              <a:t>int</a:t>
            </a:r>
            <a:r>
              <a:rPr lang="en-US" sz="1600">
                <a:latin typeface="Courier New" pitchFamily="49" charset="0"/>
              </a:rPr>
              <a:t> indice = 1;</a:t>
            </a:r>
          </a:p>
          <a:p>
            <a:pPr eaLnBrk="1" hangingPunct="1">
              <a:lnSpc>
                <a:spcPct val="85000"/>
              </a:lnSpc>
            </a:pPr>
            <a:r>
              <a:rPr lang="en-US" sz="1600">
                <a:latin typeface="Courier New" pitchFamily="49" charset="0"/>
              </a:rPr>
              <a:t>    ChangeCode(</a:t>
            </a:r>
            <a:r>
              <a:rPr lang="en-US" sz="1600" b="1">
                <a:latin typeface="Courier New" pitchFamily="49" charset="0"/>
              </a:rPr>
              <a:t>ref</a:t>
            </a:r>
            <a:r>
              <a:rPr lang="en-US" sz="1600">
                <a:latin typeface="Courier New" pitchFamily="49" charset="0"/>
              </a:rPr>
              <a:t> indice, code);</a:t>
            </a:r>
          </a:p>
          <a:p>
            <a:pPr eaLnBrk="1" hangingPunct="1">
              <a:lnSpc>
                <a:spcPct val="85000"/>
              </a:lnSpc>
            </a:pPr>
            <a:r>
              <a:rPr lang="fr-FR" sz="1600">
                <a:latin typeface="Courier New" pitchFamily="49" charset="0"/>
              </a:rPr>
              <a:t>    </a:t>
            </a:r>
            <a:r>
              <a:rPr lang="fr-FR" sz="1600" noProof="1">
                <a:latin typeface="Courier New" pitchFamily="49" charset="0"/>
              </a:rPr>
              <a:t>Console.WriteLine("indice = " + indice);</a:t>
            </a:r>
          </a:p>
          <a:p>
            <a:pPr eaLnBrk="1" hangingPunct="1">
              <a:lnSpc>
                <a:spcPct val="85000"/>
              </a:lnSpc>
            </a:pPr>
            <a:r>
              <a:rPr lang="fr-FR" sz="1600" noProof="1">
                <a:latin typeface="Courier New" pitchFamily="49" charset="0"/>
              </a:rPr>
              <a:t>    Console.WriteLine("code[indice</a:t>
            </a:r>
            <a:r>
              <a:rPr lang="fr-FR" sz="1600">
                <a:latin typeface="Courier New" pitchFamily="49" charset="0"/>
              </a:rPr>
              <a:t>]</a:t>
            </a:r>
            <a:r>
              <a:rPr lang="fr-FR" sz="1600" noProof="1">
                <a:latin typeface="Courier New" pitchFamily="49" charset="0"/>
              </a:rPr>
              <a:t> = " + code[indice]);</a:t>
            </a:r>
            <a:endParaRPr lang="en-US" sz="1600">
              <a:latin typeface="Courier New" pitchFamily="49" charset="0"/>
            </a:endParaRPr>
          </a:p>
          <a:p>
            <a:pPr eaLnBrk="1" hangingPunct="1">
              <a:lnSpc>
                <a:spcPct val="85000"/>
              </a:lnSpc>
            </a:pPr>
            <a:r>
              <a:rPr lang="en-US" sz="1600">
                <a:latin typeface="Courier New" pitchFamily="49" charset="0"/>
              </a:rPr>
              <a:t>}</a:t>
            </a:r>
          </a:p>
          <a:p>
            <a:pPr eaLnBrk="1" hangingPunct="1">
              <a:lnSpc>
                <a:spcPct val="85000"/>
              </a:lnSpc>
            </a:pPr>
            <a:endParaRPr lang="en-US" sz="1600">
              <a:latin typeface="Courier New" pitchFamily="49" charset="0"/>
            </a:endParaRPr>
          </a:p>
          <a:p>
            <a:pPr eaLnBrk="1" hangingPunct="1">
              <a:lnSpc>
                <a:spcPct val="85000"/>
              </a:lnSpc>
            </a:pPr>
            <a:r>
              <a:rPr lang="en-US" sz="1600" b="1">
                <a:latin typeface="Courier New" pitchFamily="49" charset="0"/>
              </a:rPr>
              <a:t>public static void </a:t>
            </a:r>
            <a:r>
              <a:rPr lang="en-US" sz="1600">
                <a:latin typeface="Courier New" pitchFamily="49" charset="0"/>
              </a:rPr>
              <a:t>ChangeCode(</a:t>
            </a:r>
            <a:r>
              <a:rPr lang="en-US" sz="1600" b="1">
                <a:latin typeface="Courier New" pitchFamily="49" charset="0"/>
              </a:rPr>
              <a:t>ref</a:t>
            </a:r>
            <a:r>
              <a:rPr lang="en-US" sz="1600">
                <a:latin typeface="Courier New" pitchFamily="49" charset="0"/>
              </a:rPr>
              <a:t> </a:t>
            </a:r>
            <a:r>
              <a:rPr lang="en-US" sz="1600" b="1">
                <a:latin typeface="Courier New" pitchFamily="49" charset="0"/>
              </a:rPr>
              <a:t>int</a:t>
            </a:r>
            <a:r>
              <a:rPr lang="en-US" sz="1600">
                <a:latin typeface="Courier New" pitchFamily="49" charset="0"/>
              </a:rPr>
              <a:t> ind, </a:t>
            </a:r>
            <a:r>
              <a:rPr lang="en-US" sz="1600" b="1">
                <a:latin typeface="Courier New" pitchFamily="49" charset="0"/>
              </a:rPr>
              <a:t>int</a:t>
            </a:r>
            <a:r>
              <a:rPr lang="en-US" sz="1600">
                <a:latin typeface="Courier New" pitchFamily="49" charset="0"/>
              </a:rPr>
              <a:t>[] c)</a:t>
            </a:r>
          </a:p>
          <a:p>
            <a:pPr eaLnBrk="1" hangingPunct="1">
              <a:lnSpc>
                <a:spcPct val="85000"/>
              </a:lnSpc>
            </a:pPr>
            <a:r>
              <a:rPr lang="en-US" sz="1600">
                <a:latin typeface="Courier New" pitchFamily="49" charset="0"/>
              </a:rPr>
              <a:t>{</a:t>
            </a:r>
          </a:p>
          <a:p>
            <a:pPr eaLnBrk="1" hangingPunct="1">
              <a:lnSpc>
                <a:spcPct val="85000"/>
              </a:lnSpc>
            </a:pPr>
            <a:r>
              <a:rPr lang="en-US" sz="1600">
                <a:latin typeface="Courier New" pitchFamily="49" charset="0"/>
              </a:rPr>
              <a:t>    </a:t>
            </a:r>
            <a:r>
              <a:rPr lang="en-US" sz="1600" noProof="1">
                <a:latin typeface="Courier New" pitchFamily="49" charset="0"/>
              </a:rPr>
              <a:t>Random r =</a:t>
            </a:r>
            <a:r>
              <a:rPr lang="en-US" sz="1600" b="1" noProof="1">
                <a:latin typeface="Courier New" pitchFamily="49" charset="0"/>
              </a:rPr>
              <a:t> new </a:t>
            </a:r>
            <a:r>
              <a:rPr lang="en-US" sz="1600" noProof="1">
                <a:latin typeface="Courier New" pitchFamily="49" charset="0"/>
              </a:rPr>
              <a:t>Random();</a:t>
            </a:r>
          </a:p>
          <a:p>
            <a:pPr eaLnBrk="1" hangingPunct="1">
              <a:lnSpc>
                <a:spcPct val="85000"/>
              </a:lnSpc>
            </a:pPr>
            <a:r>
              <a:rPr lang="en-US" sz="1600" b="1" noProof="1">
                <a:latin typeface="Courier New" pitchFamily="49" charset="0"/>
              </a:rPr>
              <a:t>    </a:t>
            </a:r>
            <a:r>
              <a:rPr lang="en-US" sz="1600" noProof="1">
                <a:latin typeface="Courier New" pitchFamily="49" charset="0"/>
              </a:rPr>
              <a:t>c[ind++] = r.Next(1000, 10000);</a:t>
            </a:r>
          </a:p>
          <a:p>
            <a:pPr eaLnBrk="1" hangingPunct="1">
              <a:lnSpc>
                <a:spcPct val="85000"/>
              </a:lnSpc>
            </a:pPr>
            <a:r>
              <a:rPr lang="en-US" sz="1600">
                <a:latin typeface="Courier New" pitchFamily="49" charset="0"/>
              </a:rPr>
              <a:t>}</a:t>
            </a:r>
          </a:p>
        </p:txBody>
      </p:sp>
      <p:sp>
        <p:nvSpPr>
          <p:cNvPr id="50180" name="AutoShape 4"/>
          <p:cNvSpPr>
            <a:spLocks noChangeArrowheads="1"/>
          </p:cNvSpPr>
          <p:nvPr/>
        </p:nvSpPr>
        <p:spPr bwMode="blackWhite">
          <a:xfrm>
            <a:off x="4637088" y="2551113"/>
            <a:ext cx="1557337" cy="568325"/>
          </a:xfrm>
          <a:prstGeom prst="wedgeRectCallout">
            <a:avLst>
              <a:gd name="adj1" fmla="val -178847"/>
              <a:gd name="adj2" fmla="val 189667"/>
            </a:avLst>
          </a:prstGeom>
          <a:solidFill>
            <a:schemeClr val="hlink"/>
          </a:solidFill>
          <a:ln w="12700">
            <a:solidFill>
              <a:schemeClr val="tx1"/>
            </a:solidFill>
            <a:miter lim="800000"/>
            <a:headEnd/>
            <a:tailEnd/>
          </a:ln>
        </p:spPr>
        <p:txBody>
          <a:bodyPr/>
          <a:lstStyle/>
          <a:p>
            <a:r>
              <a:rPr lang="fr-FR" b="1"/>
              <a:t>Doit être utilisé par l’appelant</a:t>
            </a:r>
          </a:p>
        </p:txBody>
      </p:sp>
      <p:sp>
        <p:nvSpPr>
          <p:cNvPr id="50181" name="AutoShape 5"/>
          <p:cNvSpPr>
            <a:spLocks noChangeArrowheads="1"/>
          </p:cNvSpPr>
          <p:nvPr/>
        </p:nvSpPr>
        <p:spPr bwMode="blackWhite">
          <a:xfrm>
            <a:off x="5507038" y="5349875"/>
            <a:ext cx="1527175" cy="568325"/>
          </a:xfrm>
          <a:prstGeom prst="wedgeRectCallout">
            <a:avLst>
              <a:gd name="adj1" fmla="val -128898"/>
              <a:gd name="adj2" fmla="val -85477"/>
            </a:avLst>
          </a:prstGeom>
          <a:solidFill>
            <a:schemeClr val="hlink"/>
          </a:solidFill>
          <a:ln w="12700">
            <a:solidFill>
              <a:schemeClr val="tx1"/>
            </a:solidFill>
            <a:miter lim="800000"/>
            <a:headEnd/>
            <a:tailEnd/>
          </a:ln>
        </p:spPr>
        <p:txBody>
          <a:bodyPr/>
          <a:lstStyle/>
          <a:p>
            <a:r>
              <a:rPr lang="fr-FR" b="1"/>
              <a:t>Doit faire partie de la signature</a:t>
            </a:r>
          </a:p>
        </p:txBody>
      </p:sp>
      <p:graphicFrame>
        <p:nvGraphicFramePr>
          <p:cNvPr id="599046" name="Group 6"/>
          <p:cNvGraphicFramePr>
            <a:graphicFrameLocks noGrp="1"/>
          </p:cNvGraphicFramePr>
          <p:nvPr/>
        </p:nvGraphicFramePr>
        <p:xfrm>
          <a:off x="7634288" y="1720850"/>
          <a:ext cx="1041400" cy="4229100"/>
        </p:xfrm>
        <a:graphic>
          <a:graphicData uri="http://schemas.openxmlformats.org/drawingml/2006/table">
            <a:tbl>
              <a:tblPr/>
              <a:tblGrid>
                <a:gridCol w="1041400">
                  <a:extLst>
                    <a:ext uri="{9D8B030D-6E8A-4147-A177-3AD203B41FA5}">
                      <a16:colId xmlns:a16="http://schemas.microsoft.com/office/drawing/2014/main" val="20000"/>
                    </a:ext>
                  </a:extLst>
                </a:gridCol>
              </a:tblGrid>
              <a:tr h="42291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600" b="1" i="0" u="none" strike="noStrike" cap="none" normalizeH="0" baseline="0">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8" name="Text Box 12"/>
          <p:cNvSpPr txBox="1">
            <a:spLocks noChangeArrowheads="1"/>
          </p:cNvSpPr>
          <p:nvPr/>
        </p:nvSpPr>
        <p:spPr bwMode="auto">
          <a:xfrm>
            <a:off x="7575550" y="1431925"/>
            <a:ext cx="1155700" cy="304800"/>
          </a:xfrm>
          <a:prstGeom prst="rect">
            <a:avLst/>
          </a:prstGeom>
          <a:noFill/>
          <a:ln w="12700">
            <a:noFill/>
            <a:miter lim="800000"/>
            <a:headEnd/>
            <a:tailEnd/>
          </a:ln>
        </p:spPr>
        <p:txBody>
          <a:bodyPr>
            <a:spAutoFit/>
          </a:bodyPr>
          <a:lstStyle/>
          <a:p>
            <a:pPr algn="ctr">
              <a:spcBef>
                <a:spcPct val="50000"/>
              </a:spcBef>
            </a:pPr>
            <a:r>
              <a:rPr lang="en-US" b="1"/>
              <a:t>M</a:t>
            </a:r>
            <a:r>
              <a:rPr lang="en-US" b="1">
                <a:cs typeface="Arial" charset="0"/>
              </a:rPr>
              <a:t>É</a:t>
            </a:r>
            <a:r>
              <a:rPr lang="en-US" b="1"/>
              <a:t>MOIRE</a:t>
            </a:r>
          </a:p>
        </p:txBody>
      </p:sp>
      <p:sp>
        <p:nvSpPr>
          <p:cNvPr id="50190" name="Line 14"/>
          <p:cNvSpPr>
            <a:spLocks noChangeShapeType="1"/>
          </p:cNvSpPr>
          <p:nvPr/>
        </p:nvSpPr>
        <p:spPr bwMode="auto">
          <a:xfrm>
            <a:off x="7632700" y="4560888"/>
            <a:ext cx="1049338" cy="0"/>
          </a:xfrm>
          <a:prstGeom prst="line">
            <a:avLst/>
          </a:prstGeom>
          <a:noFill/>
          <a:ln w="12700">
            <a:solidFill>
              <a:schemeClr val="tx1"/>
            </a:solidFill>
            <a:round/>
            <a:headEnd/>
            <a:tailEnd/>
          </a:ln>
        </p:spPr>
        <p:txBody>
          <a:bodyPr>
            <a:spAutoFit/>
          </a:bodyPr>
          <a:lstStyle/>
          <a:p>
            <a:endParaRPr lang="fr-FR"/>
          </a:p>
        </p:txBody>
      </p:sp>
      <p:sp>
        <p:nvSpPr>
          <p:cNvPr id="50191" name="Line 15"/>
          <p:cNvSpPr>
            <a:spLocks noChangeShapeType="1"/>
          </p:cNvSpPr>
          <p:nvPr/>
        </p:nvSpPr>
        <p:spPr bwMode="auto">
          <a:xfrm>
            <a:off x="7637463" y="3030538"/>
            <a:ext cx="1049337" cy="0"/>
          </a:xfrm>
          <a:prstGeom prst="line">
            <a:avLst/>
          </a:prstGeom>
          <a:noFill/>
          <a:ln w="12700">
            <a:solidFill>
              <a:schemeClr val="tx1"/>
            </a:solidFill>
            <a:round/>
            <a:headEnd/>
            <a:tailEnd/>
          </a:ln>
        </p:spPr>
        <p:txBody>
          <a:bodyPr>
            <a:spAutoFit/>
          </a:bodyPr>
          <a:lstStyle/>
          <a:p>
            <a:endParaRPr lang="fr-FR"/>
          </a:p>
        </p:txBody>
      </p:sp>
      <p:sp>
        <p:nvSpPr>
          <p:cNvPr id="50193" name="Rectangle 2"/>
          <p:cNvSpPr>
            <a:spLocks noChangeArrowheads="1"/>
          </p:cNvSpPr>
          <p:nvPr/>
        </p:nvSpPr>
        <p:spPr bwMode="auto">
          <a:xfrm>
            <a:off x="369888" y="6088063"/>
            <a:ext cx="7104062"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Qu’est-il affiché pour </a:t>
            </a:r>
            <a:r>
              <a:rPr lang="fr-FR" sz="1800" b="1">
                <a:solidFill>
                  <a:srgbClr val="000080"/>
                </a:solidFill>
                <a:latin typeface="Courier New" pitchFamily="49" charset="0"/>
              </a:rPr>
              <a:t>indice</a:t>
            </a:r>
            <a:r>
              <a:rPr lang="fr-FR" sz="1800" b="1">
                <a:solidFill>
                  <a:srgbClr val="000080"/>
                </a:solidFill>
              </a:rPr>
              <a:t> et </a:t>
            </a:r>
            <a:r>
              <a:rPr lang="fr-FR" sz="1800" b="1">
                <a:solidFill>
                  <a:srgbClr val="000080"/>
                </a:solidFill>
                <a:cs typeface="Arial" charset="0"/>
              </a:rPr>
              <a:t> </a:t>
            </a:r>
            <a:r>
              <a:rPr lang="fr-FR" sz="1800" b="1">
                <a:solidFill>
                  <a:srgbClr val="000080"/>
                </a:solidFill>
                <a:latin typeface="Courier New" pitchFamily="49" charset="0"/>
              </a:rPr>
              <a:t>code[indice]</a:t>
            </a:r>
            <a:endParaRPr lang="fr-FR" sz="1800" b="1">
              <a:solidFill>
                <a:srgbClr val="000080"/>
              </a:solidFill>
            </a:endParaRPr>
          </a:p>
        </p:txBody>
      </p:sp>
      <p:grpSp>
        <p:nvGrpSpPr>
          <p:cNvPr id="50204" name="Group 28"/>
          <p:cNvGrpSpPr>
            <a:grpSpLocks/>
          </p:cNvGrpSpPr>
          <p:nvPr/>
        </p:nvGrpSpPr>
        <p:grpSpPr bwMode="auto">
          <a:xfrm>
            <a:off x="250825" y="6116638"/>
            <a:ext cx="374650" cy="269875"/>
            <a:chOff x="590" y="209"/>
            <a:chExt cx="236" cy="170"/>
          </a:xfrm>
        </p:grpSpPr>
        <p:sp>
          <p:nvSpPr>
            <p:cNvPr id="50205" name="Oval 2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50206" name="Freeform 30"/>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50207" name="Oval 31"/>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50208" name="Freeform 32"/>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defRPr/>
            </a:pPr>
            <a:r>
              <a:rPr lang="fr-FR"/>
              <a:t>Tableaux en arguments</a:t>
            </a:r>
          </a:p>
        </p:txBody>
      </p:sp>
      <p:sp>
        <p:nvSpPr>
          <p:cNvPr id="51203" name="Rectangle 3"/>
          <p:cNvSpPr>
            <a:spLocks noGrp="1" noChangeArrowheads="1"/>
          </p:cNvSpPr>
          <p:nvPr>
            <p:ph idx="1"/>
          </p:nvPr>
        </p:nvSpPr>
        <p:spPr>
          <a:xfrm>
            <a:off x="279400" y="1312863"/>
            <a:ext cx="8599488" cy="666750"/>
          </a:xfrm>
        </p:spPr>
        <p:txBody>
          <a:bodyPr/>
          <a:lstStyle/>
          <a:p>
            <a:r>
              <a:rPr lang="fr-FR"/>
              <a:t>C# propose la transmission d’arguments comme un tableau</a:t>
            </a:r>
            <a:endParaRPr lang="fr-FR" i="1">
              <a:latin typeface="Century Schoolbook" pitchFamily="18" charset="0"/>
            </a:endParaRPr>
          </a:p>
          <a:p>
            <a:pPr lvl="1"/>
            <a:r>
              <a:rPr lang="fr-FR"/>
              <a:t>Accepte des arguments qui ne sont pas des tableaux</a:t>
            </a:r>
          </a:p>
        </p:txBody>
      </p:sp>
      <p:sp>
        <p:nvSpPr>
          <p:cNvPr id="618500" name="Text Box 4"/>
          <p:cNvSpPr txBox="1">
            <a:spLocks noChangeArrowheads="1"/>
          </p:cNvSpPr>
          <p:nvPr/>
        </p:nvSpPr>
        <p:spPr bwMode="blackWhite">
          <a:xfrm>
            <a:off x="525463" y="2235200"/>
            <a:ext cx="7281862" cy="3530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fr-FR" sz="1600" b="1" noProof="1">
                <a:latin typeface="Courier New" pitchFamily="49" charset="0"/>
              </a:rPr>
              <a:t>class</a:t>
            </a:r>
            <a:r>
              <a:rPr lang="fr-FR" sz="1600" noProof="1">
                <a:latin typeface="Courier New" pitchFamily="49" charset="0"/>
              </a:rPr>
              <a:t> Class1</a:t>
            </a:r>
          </a:p>
          <a:p>
            <a:pPr eaLnBrk="1" hangingPunct="1">
              <a:lnSpc>
                <a:spcPct val="90000"/>
              </a:lnSpc>
              <a:defRPr/>
            </a:pPr>
            <a:r>
              <a:rPr lang="fr-FR" sz="1600" noProof="1">
                <a:latin typeface="Courier New" pitchFamily="49" charset="0"/>
              </a:rPr>
              <a:t>{</a:t>
            </a:r>
          </a:p>
          <a:p>
            <a:pPr eaLnBrk="1" hangingPunct="1">
              <a:lnSpc>
                <a:spcPct val="90000"/>
              </a:lnSpc>
              <a:defRPr/>
            </a:pPr>
            <a:r>
              <a:rPr lang="fr-FR" sz="1600" noProof="1">
                <a:latin typeface="Courier New" pitchFamily="49" charset="0"/>
              </a:rPr>
              <a:t>  </a:t>
            </a:r>
            <a:r>
              <a:rPr lang="fr-FR" sz="1600" b="1" noProof="1">
                <a:latin typeface="Courier New" pitchFamily="49" charset="0"/>
              </a:rPr>
              <a:t>static void</a:t>
            </a:r>
            <a:r>
              <a:rPr lang="fr-FR" sz="1600" noProof="1">
                <a:latin typeface="Courier New" pitchFamily="49" charset="0"/>
              </a:rPr>
              <a:t> Main(</a:t>
            </a:r>
            <a:r>
              <a:rPr lang="fr-FR" sz="1600" b="1" noProof="1">
                <a:latin typeface="Courier New" pitchFamily="49" charset="0"/>
              </a:rPr>
              <a:t>string</a:t>
            </a:r>
            <a:r>
              <a:rPr lang="fr-FR" sz="1600" noProof="1">
                <a:latin typeface="Courier New" pitchFamily="49" charset="0"/>
              </a:rPr>
              <a:t>[] args)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xx = { 4, 8, 8, 22, 5 };</a:t>
            </a:r>
          </a:p>
          <a:p>
            <a:pPr eaLnBrk="1" hangingPunct="1">
              <a:lnSpc>
                <a:spcPct val="90000"/>
              </a:lnSpc>
              <a:defRPr/>
            </a:pPr>
            <a:r>
              <a:rPr lang="fr-FR" sz="1600" noProof="1">
                <a:latin typeface="Courier New" pitchFamily="49" charset="0"/>
              </a:rPr>
              <a:t>    Sub(xx);	   // Un tableau de 5 entiers</a:t>
            </a:r>
          </a:p>
          <a:p>
            <a:pPr eaLnBrk="1" hangingPunct="1">
              <a:lnSpc>
                <a:spcPct val="90000"/>
              </a:lnSpc>
              <a:defRPr/>
            </a:pPr>
            <a:r>
              <a:rPr lang="fr-FR" sz="1600" noProof="1">
                <a:latin typeface="Courier New" pitchFamily="49" charset="0"/>
              </a:rPr>
              <a:t>    Sub(1, 2, 3); // Identique à un tableau de 3 entiers</a:t>
            </a:r>
          </a:p>
          <a:p>
            <a:pPr eaLnBrk="1" hangingPunct="1">
              <a:lnSpc>
                <a:spcPct val="90000"/>
              </a:lnSpc>
              <a:defRPr/>
            </a:pPr>
            <a:r>
              <a:rPr lang="fr-FR" sz="1600" noProof="1">
                <a:latin typeface="Courier New" pitchFamily="49" charset="0"/>
              </a:rPr>
              <a:t>    Sub();        // Identique à un tableau vide</a:t>
            </a:r>
          </a:p>
          <a:p>
            <a:pPr eaLnBrk="1" hangingPunct="1">
              <a:lnSpc>
                <a:spcPct val="90000"/>
              </a:lnSpc>
              <a:defRPr/>
            </a:pPr>
            <a:r>
              <a:rPr lang="fr-FR" sz="1600" noProof="1">
                <a:latin typeface="Courier New" pitchFamily="49" charset="0"/>
              </a:rPr>
              <a:t>  }</a:t>
            </a:r>
          </a:p>
          <a:p>
            <a:pPr eaLnBrk="1" hangingPunct="1">
              <a:lnSpc>
                <a:spcPct val="90000"/>
              </a:lnSpc>
              <a:defRPr/>
            </a:pPr>
            <a:endParaRPr lang="fr-FR" sz="1600" noProof="1">
              <a:latin typeface="Courier New" pitchFamily="49" charset="0"/>
            </a:endParaRPr>
          </a:p>
          <a:p>
            <a:pPr eaLnBrk="1" hangingPunct="1">
              <a:lnSpc>
                <a:spcPct val="90000"/>
              </a:lnSpc>
              <a:defRPr/>
            </a:pPr>
            <a:r>
              <a:rPr lang="fr-FR" sz="1600" noProof="1">
                <a:latin typeface="Courier New" pitchFamily="49" charset="0"/>
              </a:rPr>
              <a:t>  </a:t>
            </a:r>
            <a:r>
              <a:rPr lang="fr-FR" sz="1600" b="1" noProof="1">
                <a:latin typeface="Courier New" pitchFamily="49" charset="0"/>
              </a:rPr>
              <a:t>static</a:t>
            </a:r>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Sub(</a:t>
            </a:r>
            <a:r>
              <a:rPr lang="fr-FR" sz="1600" b="1" noProof="1">
                <a:latin typeface="Courier New" pitchFamily="49" charset="0"/>
              </a:rPr>
              <a:t>params</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vals)</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    Console.WriteLine("Length est {0}", vals.Length);</a:t>
            </a:r>
          </a:p>
          <a:p>
            <a:pPr eaLnBrk="1" hangingPunct="1">
              <a:lnSpc>
                <a:spcPct val="90000"/>
              </a:lnSpc>
              <a:defRPr/>
            </a:pPr>
            <a:r>
              <a:rPr lang="fr-FR" sz="1600" noProof="1">
                <a:latin typeface="Courier New" pitchFamily="49" charset="0"/>
              </a:rPr>
              <a:t>  }</a:t>
            </a:r>
          </a:p>
          <a:p>
            <a:pPr eaLnBrk="1" hangingPunct="1">
              <a:lnSpc>
                <a:spcPct val="90000"/>
              </a:lnSpc>
              <a:defRPr/>
            </a:pPr>
            <a:r>
              <a:rPr lang="fr-FR" sz="1600" noProof="1">
                <a:latin typeface="Courier New" pitchFamily="49" charset="0"/>
              </a:rPr>
              <a:t>}</a:t>
            </a:r>
          </a:p>
        </p:txBody>
      </p:sp>
      <p:sp>
        <p:nvSpPr>
          <p:cNvPr id="51205" name="AutoShape 5"/>
          <p:cNvSpPr>
            <a:spLocks noChangeArrowheads="1"/>
          </p:cNvSpPr>
          <p:nvPr/>
        </p:nvSpPr>
        <p:spPr bwMode="blackWhite">
          <a:xfrm>
            <a:off x="5278438" y="4124325"/>
            <a:ext cx="1425575" cy="504825"/>
          </a:xfrm>
          <a:prstGeom prst="wedgeRectCallout">
            <a:avLst>
              <a:gd name="adj1" fmla="val -194764"/>
              <a:gd name="adj2" fmla="val 29875"/>
            </a:avLst>
          </a:prstGeom>
          <a:solidFill>
            <a:schemeClr val="hlink"/>
          </a:solidFill>
          <a:ln w="12700">
            <a:solidFill>
              <a:schemeClr val="tx1"/>
            </a:solidFill>
            <a:miter lim="800000"/>
            <a:headEnd/>
            <a:tailEnd/>
          </a:ln>
        </p:spPr>
        <p:txBody>
          <a:bodyPr anchor="ctr" anchorCtr="1"/>
          <a:lstStyle/>
          <a:p>
            <a:r>
              <a:rPr lang="en-US" b="1"/>
              <a:t>Mot-clé </a:t>
            </a:r>
            <a:r>
              <a:rPr lang="en-US" b="1">
                <a:latin typeface="Courier New" pitchFamily="49" charset="0"/>
              </a:rPr>
              <a:t>params</a:t>
            </a:r>
            <a:endParaRPr lang="en-US" b="1"/>
          </a:p>
        </p:txBody>
      </p:sp>
      <p:sp>
        <p:nvSpPr>
          <p:cNvPr id="618502" name="Text Box 6"/>
          <p:cNvSpPr txBox="1">
            <a:spLocks noChangeArrowheads="1"/>
          </p:cNvSpPr>
          <p:nvPr/>
        </p:nvSpPr>
        <p:spPr bwMode="blackWhite">
          <a:xfrm>
            <a:off x="6985000" y="3979863"/>
            <a:ext cx="1897063" cy="8636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lstStyle/>
          <a:p>
            <a:pPr eaLnBrk="1" hangingPunct="1">
              <a:lnSpc>
                <a:spcPct val="90000"/>
              </a:lnSpc>
              <a:defRPr/>
            </a:pPr>
            <a:r>
              <a:rPr lang="en-US" sz="1600" b="1">
                <a:latin typeface="Courier New" pitchFamily="49" charset="0"/>
              </a:rPr>
              <a:t>Length est 5</a:t>
            </a:r>
          </a:p>
          <a:p>
            <a:pPr eaLnBrk="1" hangingPunct="1">
              <a:lnSpc>
                <a:spcPct val="90000"/>
              </a:lnSpc>
              <a:defRPr/>
            </a:pPr>
            <a:r>
              <a:rPr lang="en-US" sz="1600" b="1">
                <a:latin typeface="Courier New" pitchFamily="49" charset="0"/>
              </a:rPr>
              <a:t>Length est 3</a:t>
            </a:r>
          </a:p>
          <a:p>
            <a:pPr eaLnBrk="1" hangingPunct="1">
              <a:lnSpc>
                <a:spcPct val="90000"/>
              </a:lnSpc>
              <a:defRPr/>
            </a:pPr>
            <a:r>
              <a:rPr lang="en-US" sz="1600" b="1">
                <a:latin typeface="Courier New" pitchFamily="49" charset="0"/>
              </a:rPr>
              <a:t>Length est 0</a:t>
            </a:r>
          </a:p>
        </p:txBody>
      </p:sp>
      <p:sp>
        <p:nvSpPr>
          <p:cNvPr id="51207" name="AutoShape 7"/>
          <p:cNvSpPr>
            <a:spLocks noChangeArrowheads="1"/>
          </p:cNvSpPr>
          <p:nvPr/>
        </p:nvSpPr>
        <p:spPr bwMode="blackWhite">
          <a:xfrm>
            <a:off x="7934325" y="2738438"/>
            <a:ext cx="815975" cy="327025"/>
          </a:xfrm>
          <a:prstGeom prst="wedgeRectCallout">
            <a:avLst>
              <a:gd name="adj1" fmla="val -73153"/>
              <a:gd name="adj2" fmla="val 360194"/>
            </a:avLst>
          </a:prstGeom>
          <a:solidFill>
            <a:schemeClr val="hlink"/>
          </a:solidFill>
          <a:ln w="12700">
            <a:solidFill>
              <a:schemeClr val="tx1"/>
            </a:solidFill>
            <a:miter lim="800000"/>
            <a:headEnd/>
            <a:tailEnd/>
          </a:ln>
        </p:spPr>
        <p:txBody>
          <a:bodyPr anchor="ctr" anchorCtr="1"/>
          <a:lstStyle/>
          <a:p>
            <a:r>
              <a:rPr lang="en-US" b="1"/>
              <a:t>Sortie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defRPr/>
            </a:pPr>
            <a:r>
              <a:rPr lang="fr-FR"/>
              <a:t>De votre langage au langage C#</a:t>
            </a:r>
          </a:p>
        </p:txBody>
      </p:sp>
      <p:sp>
        <p:nvSpPr>
          <p:cNvPr id="52227" name="Rectangle 3"/>
          <p:cNvSpPr>
            <a:spLocks noGrp="1" noChangeArrowheads="1"/>
          </p:cNvSpPr>
          <p:nvPr>
            <p:ph idx="1"/>
          </p:nvPr>
        </p:nvSpPr>
        <p:spPr>
          <a:xfrm>
            <a:off x="2778125" y="1282700"/>
            <a:ext cx="3852863"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52228" name="Group 4"/>
          <p:cNvGrpSpPr>
            <a:grpSpLocks/>
          </p:cNvGrpSpPr>
          <p:nvPr/>
        </p:nvGrpSpPr>
        <p:grpSpPr bwMode="auto">
          <a:xfrm>
            <a:off x="2586038" y="4443413"/>
            <a:ext cx="228600" cy="311150"/>
            <a:chOff x="208" y="730"/>
            <a:chExt cx="249" cy="292"/>
          </a:xfrm>
        </p:grpSpPr>
        <p:sp>
          <p:nvSpPr>
            <p:cNvPr id="5222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5223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5223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spcAft>
                <a:spcPts val="300"/>
              </a:spcAft>
              <a:defRPr/>
            </a:pPr>
            <a:r>
              <a:rPr lang="fr-FR"/>
              <a:t>Boucles et conditions</a:t>
            </a:r>
          </a:p>
        </p:txBody>
      </p:sp>
      <p:sp>
        <p:nvSpPr>
          <p:cNvPr id="53251" name="Rectangle 3"/>
          <p:cNvSpPr>
            <a:spLocks noGrp="1" noChangeArrowheads="1"/>
          </p:cNvSpPr>
          <p:nvPr>
            <p:ph idx="1"/>
          </p:nvPr>
        </p:nvSpPr>
        <p:spPr>
          <a:xfrm>
            <a:off x="279400" y="1206500"/>
            <a:ext cx="8588375" cy="339725"/>
          </a:xfrm>
        </p:spPr>
        <p:txBody>
          <a:bodyPr/>
          <a:lstStyle/>
          <a:p>
            <a:pPr>
              <a:lnSpc>
                <a:spcPct val="90000"/>
              </a:lnSpc>
              <a:spcAft>
                <a:spcPts val="300"/>
              </a:spcAft>
              <a:tabLst>
                <a:tab pos="909638" algn="l"/>
                <a:tab pos="1198563" algn="l"/>
              </a:tabLst>
            </a:pPr>
            <a:r>
              <a:rPr lang="fr-FR"/>
              <a:t>C# dispose de boucles et d’instructions conditionnelles traditionnelles </a:t>
            </a:r>
          </a:p>
        </p:txBody>
      </p:sp>
      <p:sp>
        <p:nvSpPr>
          <p:cNvPr id="53253" name="Rectangle 6"/>
          <p:cNvSpPr>
            <a:spLocks noChangeArrowheads="1"/>
          </p:cNvSpPr>
          <p:nvPr/>
        </p:nvSpPr>
        <p:spPr bwMode="auto">
          <a:xfrm>
            <a:off x="238125" y="1625600"/>
            <a:ext cx="8588375" cy="3689350"/>
          </a:xfrm>
          <a:prstGeom prst="rect">
            <a:avLst/>
          </a:prstGeom>
          <a:noFill/>
          <a:ln w="9525">
            <a:noFill/>
            <a:miter lim="800000"/>
            <a:headEnd/>
            <a:tailEnd/>
          </a:ln>
        </p:spPr>
        <p:txBody>
          <a:bodyPr tIns="46800">
            <a:spAutoFit/>
          </a:bodyPr>
          <a:lstStyle/>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latin typeface="Times New Roman" pitchFamily="18" charset="0"/>
              </a:rPr>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endParaRPr lang="fr-FR" sz="1800" b="1" noProof="1">
              <a:latin typeface="Times New Roman" pitchFamily="18"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if</a:t>
            </a:r>
            <a:r>
              <a:rPr lang="fr-FR" sz="1800" b="1" noProof="1"/>
              <a:t>/</a:t>
            </a:r>
            <a:r>
              <a:rPr lang="fr-FR" sz="1800" b="1" noProof="1">
                <a:latin typeface="Courier New" pitchFamily="49" charset="0"/>
                <a:cs typeface="Courier New" pitchFamily="49" charset="0"/>
              </a:rPr>
              <a:t>else</a:t>
            </a:r>
            <a:r>
              <a:rPr lang="fr-FR" sz="1800" b="1" noProof="1"/>
              <a:t>		</a:t>
            </a:r>
            <a:r>
              <a:rPr lang="fr-FR" sz="1800" b="1" noProof="1">
                <a:latin typeface="Courier New" pitchFamily="49" charset="0"/>
              </a:rPr>
              <a:t>if (a &gt; b) c = d;</a:t>
            </a:r>
          </a:p>
          <a:p>
            <a:pPr lvl="1" eaLnBrk="1" hangingPunct="1">
              <a:lnSpc>
                <a:spcPct val="85000"/>
              </a:lnSpc>
              <a:spcAft>
                <a:spcPts val="200"/>
              </a:spcAft>
              <a:tabLst>
                <a:tab pos="909638" algn="l"/>
                <a:tab pos="1198563" algn="l"/>
              </a:tabLst>
            </a:pPr>
            <a:r>
              <a:rPr lang="fr-FR" sz="1800" b="1" noProof="1"/>
              <a:t>				</a:t>
            </a:r>
            <a:r>
              <a:rPr lang="fr-FR" sz="1800" b="1" noProof="1">
                <a:latin typeface="Courier New" pitchFamily="49" charset="0"/>
              </a:rPr>
              <a:t>else c = e;</a:t>
            </a:r>
          </a:p>
          <a:p>
            <a:pPr lvl="1" eaLnBrk="1" hangingPunct="1">
              <a:lnSpc>
                <a:spcPct val="85000"/>
              </a:lnSpc>
              <a:spcAft>
                <a:spcPts val="200"/>
              </a:spcAft>
              <a:tabLst>
                <a:tab pos="909638" algn="l"/>
                <a:tab pos="1198563" algn="l"/>
              </a:tabLst>
            </a:pPr>
            <a:endParaRPr lang="fr-FR" sz="1800" b="1" noProof="1">
              <a:latin typeface="Courier New" pitchFamily="49" charset="0"/>
            </a:endParaRPr>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switch</a:t>
            </a:r>
            <a:r>
              <a:rPr lang="fr-FR" sz="1800" b="1" noProof="1"/>
              <a:t>		</a:t>
            </a:r>
            <a:r>
              <a:rPr lang="fr-FR" sz="1800"/>
              <a:t>V</a:t>
            </a:r>
            <a:r>
              <a:rPr lang="fr-FR" sz="1800" noProof="1"/>
              <a:t>oir page suivante</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while (a &gt; b) c = d;</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do</a:t>
            </a:r>
            <a:r>
              <a:rPr lang="fr-FR" sz="1800" b="1" noProof="1"/>
              <a:t>/</a:t>
            </a:r>
            <a:r>
              <a:rPr lang="fr-FR" sz="1800" b="1" noProof="1">
                <a:latin typeface="Courier New" pitchFamily="49" charset="0"/>
                <a:cs typeface="Courier New" pitchFamily="49" charset="0"/>
              </a:rPr>
              <a:t>while</a:t>
            </a:r>
            <a:r>
              <a:rPr lang="fr-FR" sz="1800" b="1" noProof="1">
                <a:latin typeface="Times New Roman" pitchFamily="18" charset="0"/>
              </a:rPr>
              <a:t>		</a:t>
            </a:r>
            <a:r>
              <a:rPr lang="fr-FR" sz="1800" b="1" noProof="1">
                <a:latin typeface="Courier New" pitchFamily="49" charset="0"/>
              </a:rPr>
              <a:t>do { a = something(); } while (a &gt; b);</a:t>
            </a: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a:t>
            </a:r>
            <a:r>
              <a:rPr lang="fr-FR" sz="1800" b="1" noProof="1"/>
              <a:t>	</a:t>
            </a:r>
            <a:r>
              <a:rPr lang="fr-FR" sz="1800" b="1" noProof="1">
                <a:latin typeface="Times New Roman" pitchFamily="18" charset="0"/>
              </a:rPr>
              <a:t>			</a:t>
            </a:r>
            <a:r>
              <a:rPr lang="fr-FR" sz="1800" b="1" noProof="1">
                <a:latin typeface="Courier New" pitchFamily="49" charset="0"/>
              </a:rPr>
              <a:t>for (int i = 0; i &lt; a; i++) something(i);</a:t>
            </a:r>
            <a:endParaRPr lang="fr-FR" sz="1800" b="1">
              <a:latin typeface="Courier New" pitchFamily="49" charset="0"/>
            </a:endParaRPr>
          </a:p>
          <a:p>
            <a:pPr lvl="1" eaLnBrk="1" hangingPunct="1">
              <a:lnSpc>
                <a:spcPct val="85000"/>
              </a:lnSpc>
              <a:spcAft>
                <a:spcPts val="200"/>
              </a:spcAft>
              <a:tabLst>
                <a:tab pos="909638" algn="l"/>
                <a:tab pos="1198563" algn="l"/>
              </a:tabLst>
            </a:pPr>
            <a:endParaRPr lang="fr-FR" sz="1800" b="1" noProof="1"/>
          </a:p>
          <a:p>
            <a:pPr lvl="1" eaLnBrk="1" hangingPunct="1">
              <a:lnSpc>
                <a:spcPct val="85000"/>
              </a:lnSpc>
              <a:spcAft>
                <a:spcPts val="200"/>
              </a:spcAft>
              <a:tabLst>
                <a:tab pos="909638" algn="l"/>
                <a:tab pos="1198563" algn="l"/>
              </a:tabLst>
            </a:pPr>
            <a:r>
              <a:rPr lang="fr-FR" sz="1800" b="1" noProof="1">
                <a:latin typeface="Courier New" pitchFamily="49" charset="0"/>
                <a:cs typeface="Courier New" pitchFamily="49" charset="0"/>
              </a:rPr>
              <a:t>foreach</a:t>
            </a:r>
            <a:r>
              <a:rPr lang="fr-FR" sz="1800" b="1" noProof="1"/>
              <a:t>	</a:t>
            </a:r>
            <a:r>
              <a:rPr lang="fr-FR" sz="1800" b="1" noProof="1">
                <a:latin typeface="Times New Roman" pitchFamily="18" charset="0"/>
              </a:rPr>
              <a:t>	</a:t>
            </a:r>
            <a:r>
              <a:rPr lang="fr-FR" sz="1800"/>
              <a:t>V</a:t>
            </a:r>
            <a:r>
              <a:rPr lang="fr-FR" sz="1800" noProof="1"/>
              <a:t>oir page suivante</a:t>
            </a:r>
          </a:p>
        </p:txBody>
      </p:sp>
      <p:sp>
        <p:nvSpPr>
          <p:cNvPr id="53254" name="Rectangle 8"/>
          <p:cNvSpPr>
            <a:spLocks noChangeArrowheads="1"/>
          </p:cNvSpPr>
          <p:nvPr/>
        </p:nvSpPr>
        <p:spPr bwMode="auto">
          <a:xfrm>
            <a:off x="374650" y="5511800"/>
            <a:ext cx="7772400" cy="650875"/>
          </a:xfrm>
          <a:prstGeom prst="rect">
            <a:avLst/>
          </a:prstGeom>
          <a:noFill/>
          <a:ln w="12700">
            <a:noFill/>
            <a:miter lim="800000"/>
            <a:headEnd/>
            <a:tailEnd/>
          </a:ln>
        </p:spPr>
        <p:txBody>
          <a:bodyPr lIns="18000">
            <a:spAutoFit/>
          </a:bodyPr>
          <a:lstStyle/>
          <a:p>
            <a:pPr marL="342900" indent="-342900">
              <a:lnSpc>
                <a:spcPct val="90000"/>
              </a:lnSpc>
              <a:spcBef>
                <a:spcPts val="200"/>
              </a:spcBef>
              <a:spcAft>
                <a:spcPts val="300"/>
              </a:spcAft>
              <a:buClr>
                <a:schemeClr val="accent2"/>
              </a:buClr>
              <a:buFont typeface="Arial" charset="0"/>
              <a:buNone/>
            </a:pPr>
            <a:r>
              <a:rPr lang="en-US" sz="1800" b="1">
                <a:solidFill>
                  <a:srgbClr val="000080"/>
                </a:solidFill>
                <a:latin typeface="Courier New" pitchFamily="49" charset="0"/>
                <a:cs typeface="Courier New" pitchFamily="49" charset="0"/>
              </a:rPr>
              <a:t>	goto	</a:t>
            </a:r>
            <a:r>
              <a:rPr lang="en-US" sz="1800" b="1">
                <a:solidFill>
                  <a:srgbClr val="000080"/>
                </a:solidFill>
              </a:rPr>
              <a:t>	             </a:t>
            </a:r>
            <a:r>
              <a:rPr lang="en-US" sz="1800" b="1">
                <a:solidFill>
                  <a:srgbClr val="000080"/>
                </a:solidFill>
                <a:latin typeface="Courier New" pitchFamily="49" charset="0"/>
              </a:rPr>
              <a:t>label: </a:t>
            </a:r>
            <a:r>
              <a:rPr lang="en-US" sz="1800" b="1" i="1">
                <a:solidFill>
                  <a:srgbClr val="000080"/>
                </a:solidFill>
                <a:latin typeface="Courier New" pitchFamily="49" charset="0"/>
              </a:rPr>
              <a:t>… code …</a:t>
            </a:r>
          </a:p>
          <a:p>
            <a:pPr marL="342900" indent="-342900">
              <a:lnSpc>
                <a:spcPct val="90000"/>
              </a:lnSpc>
              <a:spcBef>
                <a:spcPts val="200"/>
              </a:spcBef>
              <a:spcAft>
                <a:spcPts val="300"/>
              </a:spcAft>
              <a:buClr>
                <a:schemeClr val="accent2"/>
              </a:buClr>
              <a:buFont typeface="Arial" charset="0"/>
              <a:buNone/>
            </a:pPr>
            <a:r>
              <a:rPr lang="en-US" sz="1800" b="1" i="1">
                <a:solidFill>
                  <a:srgbClr val="000080"/>
                </a:solidFill>
                <a:latin typeface="Courier New" pitchFamily="49" charset="0"/>
              </a:rPr>
              <a:t>			      </a:t>
            </a:r>
            <a:r>
              <a:rPr lang="en-US" sz="1800" b="1">
                <a:solidFill>
                  <a:srgbClr val="000080"/>
                </a:solidFill>
                <a:latin typeface="Courier New" pitchFamily="49" charset="0"/>
              </a:rPr>
              <a:t>goto label;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fr-FR" dirty="0"/>
              <a:t>Évaluation court-circuit</a:t>
            </a:r>
          </a:p>
        </p:txBody>
      </p:sp>
      <p:sp>
        <p:nvSpPr>
          <p:cNvPr id="54275" name="Rectangle 3"/>
          <p:cNvSpPr>
            <a:spLocks noGrp="1" noChangeArrowheads="1"/>
          </p:cNvSpPr>
          <p:nvPr>
            <p:ph idx="1"/>
          </p:nvPr>
        </p:nvSpPr>
        <p:spPr>
          <a:xfrm>
            <a:off x="279400" y="1312863"/>
            <a:ext cx="8599488" cy="1693862"/>
          </a:xfrm>
        </p:spPr>
        <p:txBody>
          <a:bodyPr/>
          <a:lstStyle/>
          <a:p>
            <a:r>
              <a:rPr lang="fr-FR"/>
              <a:t>Toutes les boucles et les conditions utilisent des expressions logiques qui sont évaluées de gauche à droite (en respectant la précédence)</a:t>
            </a:r>
          </a:p>
          <a:p>
            <a:pPr lvl="1"/>
            <a:r>
              <a:rPr lang="fr-FR"/>
              <a:t>L’évaluation s’arrête dès que le résultat peut être déterminé</a:t>
            </a:r>
          </a:p>
          <a:p>
            <a:pPr lvl="2"/>
            <a:r>
              <a:rPr lang="fr-FR"/>
              <a:t>Ce comportement est appelé </a:t>
            </a:r>
            <a:r>
              <a:rPr lang="fr-FR" i="1">
                <a:latin typeface="Century Schoolbook" pitchFamily="18" charset="0"/>
              </a:rPr>
              <a:t>évaluation court-circuit</a:t>
            </a:r>
            <a:endParaRPr lang="fr-FR">
              <a:latin typeface="Century Schoolbook" pitchFamily="18" charset="0"/>
            </a:endParaRPr>
          </a:p>
          <a:p>
            <a:r>
              <a:rPr lang="fr-FR"/>
              <a:t>Exemple :</a:t>
            </a:r>
          </a:p>
        </p:txBody>
      </p:sp>
      <p:sp>
        <p:nvSpPr>
          <p:cNvPr id="482308" name="Rectangle 4"/>
          <p:cNvSpPr>
            <a:spLocks noChangeArrowheads="1"/>
          </p:cNvSpPr>
          <p:nvPr/>
        </p:nvSpPr>
        <p:spPr bwMode="blackWhite">
          <a:xfrm>
            <a:off x="692150" y="3402013"/>
            <a:ext cx="5097463" cy="2251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b="1">
                <a:solidFill>
                  <a:srgbClr val="000080"/>
                </a:solidFill>
                <a:latin typeface="Courier New" pitchFamily="49" charset="0"/>
                <a:cs typeface="Courier New" pitchFamily="49" charset="0"/>
              </a:rPr>
              <a:t>void</a:t>
            </a:r>
            <a:r>
              <a:rPr lang="en-US" sz="1600">
                <a:solidFill>
                  <a:srgbClr val="000080"/>
                </a:solidFill>
                <a:latin typeface="Courier New" pitchFamily="49" charset="0"/>
                <a:cs typeface="Courier New" pitchFamily="49" charset="0"/>
              </a:rPr>
              <a:t> UneFunction()</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i = 101;</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j = 3;</a:t>
            </a:r>
          </a:p>
          <a:p>
            <a:pPr>
              <a:lnSpc>
                <a:spcPct val="110000"/>
              </a:lnSpc>
              <a:defRPr/>
            </a:pPr>
            <a:r>
              <a:rPr lang="en-US" sz="1600" b="1">
                <a:solidFill>
                  <a:srgbClr val="000080"/>
                </a:solidFill>
                <a:latin typeface="Courier New" pitchFamily="49" charset="0"/>
                <a:cs typeface="Courier New" pitchFamily="49" charset="0"/>
              </a:rPr>
              <a:t>    int</a:t>
            </a:r>
            <a:r>
              <a:rPr lang="en-US" sz="1600">
                <a:solidFill>
                  <a:srgbClr val="000080"/>
                </a:solidFill>
                <a:latin typeface="Courier New" pitchFamily="49" charset="0"/>
                <a:cs typeface="Courier New" pitchFamily="49" charset="0"/>
              </a:rPr>
              <a:t> k = 0;</a:t>
            </a:r>
          </a:p>
          <a:p>
            <a:pPr>
              <a:lnSpc>
                <a:spcPct val="110000"/>
              </a:lnSpc>
              <a:defRPr/>
            </a:pPr>
            <a:r>
              <a:rPr lang="en-US" sz="1600" b="1">
                <a:solidFill>
                  <a:srgbClr val="000080"/>
                </a:solidFill>
                <a:latin typeface="Courier New" pitchFamily="49" charset="0"/>
                <a:cs typeface="Courier New" pitchFamily="49" charset="0"/>
              </a:rPr>
              <a:t>    if</a:t>
            </a:r>
            <a:r>
              <a:rPr lang="en-US" sz="1600">
                <a:solidFill>
                  <a:srgbClr val="000080"/>
                </a:solidFill>
                <a:latin typeface="Courier New" pitchFamily="49" charset="0"/>
                <a:cs typeface="Courier New" pitchFamily="49" charset="0"/>
              </a:rPr>
              <a:t> ((i == j) &amp;&amp; (Travail()) k++;</a:t>
            </a:r>
          </a:p>
          <a:p>
            <a:pPr>
              <a:lnSpc>
                <a:spcPct val="110000"/>
              </a:lnSpc>
              <a:defRPr/>
            </a:pPr>
            <a:r>
              <a:rPr lang="en-US" sz="1600" i="1">
                <a:solidFill>
                  <a:srgbClr val="000080"/>
                </a:solidFill>
                <a:latin typeface="Courier New" pitchFamily="49" charset="0"/>
                <a:cs typeface="Courier New" pitchFamily="49" charset="0"/>
              </a:rPr>
              <a:t>    … instructions …</a:t>
            </a:r>
          </a:p>
          <a:p>
            <a:pPr>
              <a:lnSpc>
                <a:spcPct val="110000"/>
              </a:lnSpc>
              <a:defRPr/>
            </a:pPr>
            <a:r>
              <a:rPr lang="en-US" sz="1600">
                <a:solidFill>
                  <a:srgbClr val="000080"/>
                </a:solidFill>
                <a:latin typeface="Courier New" pitchFamily="49" charset="0"/>
                <a:cs typeface="Courier New" pitchFamily="49" charset="0"/>
              </a:rPr>
              <a:t>}</a:t>
            </a:r>
          </a:p>
        </p:txBody>
      </p:sp>
      <p:sp>
        <p:nvSpPr>
          <p:cNvPr id="54277" name="AutoShape 5"/>
          <p:cNvSpPr>
            <a:spLocks noChangeArrowheads="1"/>
          </p:cNvSpPr>
          <p:nvPr/>
        </p:nvSpPr>
        <p:spPr bwMode="blackWhite">
          <a:xfrm>
            <a:off x="3038475" y="3787775"/>
            <a:ext cx="1447800" cy="742950"/>
          </a:xfrm>
          <a:prstGeom prst="wedgeRectCallout">
            <a:avLst>
              <a:gd name="adj1" fmla="val -81796"/>
              <a:gd name="adj2" fmla="val 89958"/>
            </a:avLst>
          </a:prstGeom>
          <a:solidFill>
            <a:schemeClr val="hlink"/>
          </a:solidFill>
          <a:ln w="12700">
            <a:solidFill>
              <a:schemeClr val="tx1"/>
            </a:solidFill>
            <a:miter lim="800000"/>
            <a:headEnd/>
            <a:tailEnd/>
          </a:ln>
        </p:spPr>
        <p:txBody>
          <a:bodyPr/>
          <a:lstStyle/>
          <a:p>
            <a:r>
              <a:rPr lang="en-US" b="1"/>
              <a:t>Si cette expression vaut </a:t>
            </a:r>
            <a:r>
              <a:rPr lang="en-US" b="1">
                <a:latin typeface="Courier New" pitchFamily="49" charset="0"/>
              </a:rPr>
              <a:t>false </a:t>
            </a:r>
            <a:r>
              <a:rPr lang="en-US" b="1">
                <a:cs typeface="Arial" charset="0"/>
              </a:rPr>
              <a:t>... </a:t>
            </a:r>
          </a:p>
        </p:txBody>
      </p:sp>
      <p:sp>
        <p:nvSpPr>
          <p:cNvPr id="54278" name="AutoShape 6"/>
          <p:cNvSpPr>
            <a:spLocks noChangeArrowheads="1"/>
          </p:cNvSpPr>
          <p:nvPr/>
        </p:nvSpPr>
        <p:spPr bwMode="blackWhite">
          <a:xfrm>
            <a:off x="5688013" y="5286375"/>
            <a:ext cx="2638425" cy="768350"/>
          </a:xfrm>
          <a:prstGeom prst="wedgeRectCallout">
            <a:avLst>
              <a:gd name="adj1" fmla="val -120699"/>
              <a:gd name="adj2" fmla="val -79546"/>
            </a:avLst>
          </a:prstGeom>
          <a:solidFill>
            <a:schemeClr val="hlink"/>
          </a:solidFill>
          <a:ln w="12700">
            <a:solidFill>
              <a:schemeClr val="tx1"/>
            </a:solidFill>
            <a:miter lim="800000"/>
            <a:headEnd/>
            <a:tailEnd/>
          </a:ln>
        </p:spPr>
        <p:txBody>
          <a:bodyPr/>
          <a:lstStyle/>
          <a:p>
            <a:r>
              <a:rPr lang="en-US" b="1"/>
              <a:t>... cette partie n’est jamais évaluée :  </a:t>
            </a:r>
            <a:r>
              <a:rPr lang="en-US" b="1">
                <a:latin typeface="Courier New" pitchFamily="49" charset="0"/>
                <a:cs typeface="Courier New" pitchFamily="49" charset="0"/>
              </a:rPr>
              <a:t>Travail()</a:t>
            </a:r>
            <a:r>
              <a:rPr lang="en-US" b="1"/>
              <a:t> n’est pas </a:t>
            </a:r>
            <a:r>
              <a:rPr lang="fr-FR" b="1"/>
              <a:t>appelée</a:t>
            </a:r>
            <a:endParaRPr lang="en-US" b="1"/>
          </a:p>
        </p:txBody>
      </p:sp>
      <p:sp>
        <p:nvSpPr>
          <p:cNvPr id="482311" name="Rectangle 7"/>
          <p:cNvSpPr>
            <a:spLocks noChangeArrowheads="1"/>
          </p:cNvSpPr>
          <p:nvPr/>
        </p:nvSpPr>
        <p:spPr bwMode="blackWhite">
          <a:xfrm>
            <a:off x="4879975" y="2716213"/>
            <a:ext cx="3586163" cy="14462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pPr>
            <a:r>
              <a:rPr lang="en-US" sz="1600" b="1">
                <a:solidFill>
                  <a:srgbClr val="000080"/>
                </a:solidFill>
                <a:latin typeface="Courier New" pitchFamily="49" charset="0"/>
                <a:cs typeface="Courier New" pitchFamily="49" charset="0"/>
              </a:rPr>
              <a:t>bool</a:t>
            </a:r>
            <a:r>
              <a:rPr lang="en-US" sz="1600">
                <a:solidFill>
                  <a:srgbClr val="000080"/>
                </a:solidFill>
                <a:latin typeface="Courier New" pitchFamily="49" charset="0"/>
                <a:cs typeface="Courier New" pitchFamily="49" charset="0"/>
              </a:rPr>
              <a:t> Travail()</a:t>
            </a:r>
          </a:p>
          <a:p>
            <a:pPr>
              <a:lnSpc>
                <a:spcPct val="110000"/>
              </a:lnSpc>
            </a:pPr>
            <a:r>
              <a:rPr lang="en-US" sz="1600">
                <a:solidFill>
                  <a:srgbClr val="000080"/>
                </a:solidFill>
                <a:latin typeface="Courier New" pitchFamily="49" charset="0"/>
                <a:cs typeface="Courier New" pitchFamily="49" charset="0"/>
              </a:rPr>
              <a:t>{</a:t>
            </a:r>
          </a:p>
          <a:p>
            <a:pPr>
              <a:lnSpc>
                <a:spcPct val="110000"/>
              </a:lnSpc>
            </a:pPr>
            <a:r>
              <a:rPr lang="en-US" sz="1600">
                <a:solidFill>
                  <a:srgbClr val="000080"/>
                </a:solidFill>
                <a:latin typeface="Courier New" pitchFamily="49" charset="0"/>
                <a:cs typeface="Courier New" pitchFamily="49" charset="0"/>
              </a:rPr>
              <a:t>    … </a:t>
            </a:r>
            <a:r>
              <a:rPr lang="en-US" sz="1600" i="1">
                <a:solidFill>
                  <a:srgbClr val="000080"/>
                </a:solidFill>
                <a:latin typeface="Courier New" pitchFamily="49" charset="0"/>
                <a:cs typeface="Courier New" pitchFamily="49" charset="0"/>
              </a:rPr>
              <a:t>instructions</a:t>
            </a:r>
            <a:r>
              <a:rPr lang="en-US" sz="1600">
                <a:solidFill>
                  <a:srgbClr val="000080"/>
                </a:solidFill>
                <a:latin typeface="Courier New" pitchFamily="49" charset="0"/>
                <a:cs typeface="Courier New" pitchFamily="49" charset="0"/>
              </a:rPr>
              <a:t> …;</a:t>
            </a:r>
          </a:p>
          <a:p>
            <a:pPr>
              <a:lnSpc>
                <a:spcPct val="110000"/>
              </a:lnSpc>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return</a:t>
            </a:r>
            <a:r>
              <a:rPr lang="en-US" sz="1600">
                <a:solidFill>
                  <a:srgbClr val="000080"/>
                </a:solidFill>
                <a:latin typeface="Courier New" pitchFamily="49" charset="0"/>
                <a:cs typeface="Courier New" pitchFamily="49" charset="0"/>
              </a:rPr>
              <a:t> ResultatBooleen;</a:t>
            </a:r>
          </a:p>
          <a:p>
            <a:pPr>
              <a:lnSpc>
                <a:spcPct val="110000"/>
              </a:lnSpc>
            </a:pPr>
            <a:r>
              <a:rPr lang="en-US" sz="1600">
                <a:solidFill>
                  <a:srgbClr val="000080"/>
                </a:solidFill>
                <a:latin typeface="Courier New" pitchFamily="49" charset="0"/>
                <a:cs typeface="Courier New" pitchFamily="49" charset="0"/>
              </a:rPr>
              <a:t>}</a:t>
            </a:r>
          </a:p>
        </p:txBody>
      </p:sp>
      <p:sp>
        <p:nvSpPr>
          <p:cNvPr id="54280"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\Course\419\Samples\ShortCircuitEvaluation</a:t>
            </a:r>
          </a:p>
        </p:txBody>
      </p:sp>
      <p:sp>
        <p:nvSpPr>
          <p:cNvPr id="54281"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fr-FR"/>
              <a:t>La boucle </a:t>
            </a:r>
            <a:r>
              <a:rPr lang="fr-FR">
                <a:latin typeface="Courier New" pitchFamily="49" charset="0"/>
              </a:rPr>
              <a:t>foreach</a:t>
            </a:r>
            <a:r>
              <a:rPr lang="fr-FR"/>
              <a:t> </a:t>
            </a:r>
          </a:p>
        </p:txBody>
      </p:sp>
      <p:sp>
        <p:nvSpPr>
          <p:cNvPr id="55299" name="Rectangle 3"/>
          <p:cNvSpPr>
            <a:spLocks noGrp="1" noChangeArrowheads="1"/>
          </p:cNvSpPr>
          <p:nvPr>
            <p:ph idx="1"/>
          </p:nvPr>
        </p:nvSpPr>
        <p:spPr>
          <a:xfrm>
            <a:off x="279400" y="1312863"/>
            <a:ext cx="8599488" cy="1846262"/>
          </a:xfrm>
        </p:spPr>
        <p:txBody>
          <a:bodyPr/>
          <a:lstStyle/>
          <a:p>
            <a:r>
              <a:rPr lang="fr-FR">
                <a:cs typeface="Arial" charset="0"/>
              </a:rPr>
              <a:t>À</a:t>
            </a:r>
            <a:r>
              <a:rPr lang="fr-FR"/>
              <a:t> l’occasion, il est souhaitable d’appliquer la même opération à tous les éléments d’une collection</a:t>
            </a:r>
          </a:p>
          <a:p>
            <a:pPr lvl="1"/>
            <a:r>
              <a:rPr lang="fr-FR"/>
              <a:t>Les tableaux constituent un exemple de collection</a:t>
            </a:r>
          </a:p>
          <a:p>
            <a:r>
              <a:rPr lang="fr-FR"/>
              <a:t>La boucle </a:t>
            </a:r>
            <a:r>
              <a:rPr lang="fr-FR">
                <a:latin typeface="Courier New" pitchFamily="49" charset="0"/>
              </a:rPr>
              <a:t>foreach</a:t>
            </a:r>
            <a:r>
              <a:rPr lang="fr-FR"/>
              <a:t> rend le codage très simple</a:t>
            </a:r>
          </a:p>
          <a:p>
            <a:r>
              <a:rPr lang="fr-FR"/>
              <a:t>Exemple :</a:t>
            </a:r>
          </a:p>
        </p:txBody>
      </p:sp>
      <p:sp>
        <p:nvSpPr>
          <p:cNvPr id="490500" name="Text Box 4"/>
          <p:cNvSpPr txBox="1">
            <a:spLocks noChangeArrowheads="1"/>
          </p:cNvSpPr>
          <p:nvPr/>
        </p:nvSpPr>
        <p:spPr bwMode="blackWhite">
          <a:xfrm>
            <a:off x="687388" y="3319463"/>
            <a:ext cx="7739062" cy="187007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lnSpc>
                <a:spcPct val="90000"/>
              </a:lnSpc>
              <a:defRPr/>
            </a:pPr>
            <a:r>
              <a:rPr lang="en-US" sz="1600" b="1">
                <a:latin typeface="Courier New" pitchFamily="49" charset="0"/>
              </a:rPr>
              <a:t>public void</a:t>
            </a:r>
            <a:r>
              <a:rPr lang="en-US" sz="1600">
                <a:latin typeface="Courier New" pitchFamily="49" charset="0"/>
              </a:rPr>
              <a:t> calculPaie(</a:t>
            </a:r>
            <a:r>
              <a:rPr lang="en-US" sz="1600" b="1">
                <a:latin typeface="Courier New" pitchFamily="49" charset="0"/>
              </a:rPr>
              <a:t>string</a:t>
            </a:r>
            <a:r>
              <a:rPr lang="en-US" sz="1600">
                <a:latin typeface="Courier New" pitchFamily="49" charset="0"/>
              </a:rPr>
              <a:t>[] employes)</a:t>
            </a:r>
          </a:p>
          <a:p>
            <a:pPr eaLnBrk="1" hangingPunct="1">
              <a:lnSpc>
                <a:spcPct val="90000"/>
              </a:lnSpc>
              <a:defRPr/>
            </a:pPr>
            <a:r>
              <a:rPr lang="en-US" sz="1600">
                <a:latin typeface="Courier New" pitchFamily="49" charset="0"/>
              </a:rPr>
              <a:t>{</a:t>
            </a:r>
          </a:p>
          <a:p>
            <a:pPr eaLnBrk="1" hangingPunct="1">
              <a:lnSpc>
                <a:spcPct val="90000"/>
              </a:lnSpc>
              <a:defRPr/>
            </a:pPr>
            <a:r>
              <a:rPr lang="en-US" sz="1600">
                <a:latin typeface="Courier New" pitchFamily="49" charset="0"/>
              </a:rPr>
              <a:t>  </a:t>
            </a:r>
            <a:r>
              <a:rPr lang="en-US" sz="1600" b="1">
                <a:latin typeface="Courier New" pitchFamily="49" charset="0"/>
              </a:rPr>
              <a:t>foreach</a:t>
            </a:r>
            <a:r>
              <a:rPr lang="en-US" sz="1600">
                <a:latin typeface="Courier New" pitchFamily="49" charset="0"/>
              </a:rPr>
              <a:t>(</a:t>
            </a:r>
            <a:r>
              <a:rPr lang="en-US" sz="1600" b="1">
                <a:latin typeface="Courier New" pitchFamily="49" charset="0"/>
              </a:rPr>
              <a:t>string</a:t>
            </a:r>
            <a:r>
              <a:rPr lang="en-US" sz="1600">
                <a:latin typeface="Courier New" pitchFamily="49" charset="0"/>
              </a:rPr>
              <a:t> personne </a:t>
            </a:r>
            <a:r>
              <a:rPr lang="en-US" sz="1600" b="1">
                <a:latin typeface="Courier New" pitchFamily="49" charset="0"/>
              </a:rPr>
              <a:t>in</a:t>
            </a:r>
            <a:r>
              <a:rPr lang="en-US" sz="1600">
                <a:latin typeface="Courier New" pitchFamily="49" charset="0"/>
              </a:rPr>
              <a:t> employes)</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    Console.WriteLine("Paye de " + personne);</a:t>
            </a:r>
          </a:p>
          <a:p>
            <a:pPr eaLnBrk="1" hangingPunct="1">
              <a:lnSpc>
                <a:spcPct val="90000"/>
              </a:lnSpc>
              <a:defRPr/>
            </a:pPr>
            <a:r>
              <a:rPr lang="en-US" sz="1600">
                <a:latin typeface="Courier New" pitchFamily="49" charset="0"/>
              </a:rPr>
              <a:t>    EffectueCalcul(personne);</a:t>
            </a:r>
          </a:p>
          <a:p>
            <a:pPr eaLnBrk="1" hangingPunct="1">
              <a:lnSpc>
                <a:spcPct val="90000"/>
              </a:lnSpc>
              <a:defRPr/>
            </a:pPr>
            <a:r>
              <a:rPr lang="en-US" sz="1600">
                <a:latin typeface="Courier New" pitchFamily="49" charset="0"/>
              </a:rPr>
              <a:t>  }</a:t>
            </a:r>
          </a:p>
          <a:p>
            <a:pPr eaLnBrk="1" hangingPunct="1">
              <a:lnSpc>
                <a:spcPct val="90000"/>
              </a:lnSpc>
              <a:defRPr/>
            </a:pPr>
            <a:r>
              <a:rPr lang="en-US" sz="1600">
                <a:latin typeface="Courier New" pitchFamily="49" charset="0"/>
              </a:rPr>
              <a:t>}</a:t>
            </a:r>
          </a:p>
        </p:txBody>
      </p:sp>
      <p:sp>
        <p:nvSpPr>
          <p:cNvPr id="55301" name="Text Box 5"/>
          <p:cNvSpPr txBox="1">
            <a:spLocks noChangeArrowheads="1"/>
          </p:cNvSpPr>
          <p:nvPr/>
        </p:nvSpPr>
        <p:spPr bwMode="auto">
          <a:xfrm>
            <a:off x="708025" y="6157913"/>
            <a:ext cx="4584700" cy="304800"/>
          </a:xfrm>
          <a:prstGeom prst="rect">
            <a:avLst/>
          </a:prstGeom>
          <a:noFill/>
          <a:ln w="12700">
            <a:noFill/>
            <a:miter lim="800000"/>
            <a:headEnd/>
            <a:tailEnd/>
          </a:ln>
        </p:spPr>
        <p:txBody>
          <a:bodyPr>
            <a:spAutoFit/>
          </a:bodyPr>
          <a:lstStyle/>
          <a:p>
            <a:pPr>
              <a:spcBef>
                <a:spcPct val="50000"/>
              </a:spcBef>
            </a:pPr>
            <a:r>
              <a:rPr lang="en-US"/>
              <a:t>\Course\419\Samples\foreachLoop</a:t>
            </a:r>
          </a:p>
        </p:txBody>
      </p:sp>
      <p:sp>
        <p:nvSpPr>
          <p:cNvPr id="55302" name="cddrive"/>
          <p:cNvSpPr>
            <a:spLocks noEditPoints="1" noChangeArrowheads="1"/>
          </p:cNvSpPr>
          <p:nvPr/>
        </p:nvSpPr>
        <p:spPr bwMode="auto">
          <a:xfrm>
            <a:off x="315913" y="6156325"/>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fr-FR"/>
              <a:t>L’instruction </a:t>
            </a:r>
            <a:r>
              <a:rPr lang="fr-FR">
                <a:latin typeface="Courier New" pitchFamily="49" charset="0"/>
              </a:rPr>
              <a:t>switch</a:t>
            </a:r>
          </a:p>
        </p:txBody>
      </p:sp>
      <p:sp>
        <p:nvSpPr>
          <p:cNvPr id="56323" name="Rectangle 3"/>
          <p:cNvSpPr>
            <a:spLocks noGrp="1" noChangeArrowheads="1"/>
          </p:cNvSpPr>
          <p:nvPr>
            <p:ph idx="1"/>
          </p:nvPr>
        </p:nvSpPr>
        <p:spPr>
          <a:xfrm>
            <a:off x="279400" y="1312863"/>
            <a:ext cx="8599488" cy="666750"/>
          </a:xfrm>
        </p:spPr>
        <p:txBody>
          <a:bodyPr/>
          <a:lstStyle/>
          <a:p>
            <a:pPr>
              <a:spcBef>
                <a:spcPct val="0"/>
              </a:spcBef>
            </a:pPr>
            <a:r>
              <a:rPr lang="fr-FR"/>
              <a:t>Une alternative aux </a:t>
            </a:r>
            <a:r>
              <a:rPr lang="fr-FR">
                <a:latin typeface="Courier New" pitchFamily="49" charset="0"/>
                <a:cs typeface="Courier New" pitchFamily="49" charset="0"/>
              </a:rPr>
              <a:t>if</a:t>
            </a:r>
            <a:r>
              <a:rPr lang="fr-FR"/>
              <a:t>/</a:t>
            </a:r>
            <a:r>
              <a:rPr lang="fr-FR">
                <a:latin typeface="Courier New" pitchFamily="49" charset="0"/>
                <a:cs typeface="Courier New" pitchFamily="49" charset="0"/>
              </a:rPr>
              <a:t>else</a:t>
            </a:r>
            <a:r>
              <a:rPr lang="fr-FR"/>
              <a:t> en cascade : l'instruction </a:t>
            </a:r>
            <a:r>
              <a:rPr lang="fr-FR">
                <a:latin typeface="Courier New" pitchFamily="49" charset="0"/>
              </a:rPr>
              <a:t>switch</a:t>
            </a:r>
            <a:endParaRPr lang="fr-FR" i="1"/>
          </a:p>
          <a:p>
            <a:pPr lvl="1"/>
            <a:r>
              <a:rPr lang="fr-FR"/>
              <a:t>Seul un </a:t>
            </a:r>
            <a:r>
              <a:rPr lang="fr-FR">
                <a:latin typeface="Courier New" pitchFamily="49" charset="0"/>
                <a:cs typeface="Courier New" pitchFamily="49" charset="0"/>
              </a:rPr>
              <a:t>case</a:t>
            </a:r>
            <a:r>
              <a:rPr lang="fr-FR"/>
              <a:t> vide (sans instruction) permet de passer au </a:t>
            </a:r>
            <a:r>
              <a:rPr lang="fr-FR">
                <a:latin typeface="Courier New" pitchFamily="49" charset="0"/>
                <a:cs typeface="Courier New" pitchFamily="49" charset="0"/>
              </a:rPr>
              <a:t>case</a:t>
            </a:r>
            <a:r>
              <a:rPr lang="fr-FR"/>
              <a:t> suivant</a:t>
            </a:r>
          </a:p>
        </p:txBody>
      </p:sp>
      <p:sp>
        <p:nvSpPr>
          <p:cNvPr id="484356" name="Rectangle 4"/>
          <p:cNvSpPr>
            <a:spLocks noChangeArrowheads="1"/>
          </p:cNvSpPr>
          <p:nvPr/>
        </p:nvSpPr>
        <p:spPr bwMode="blackWhite">
          <a:xfrm>
            <a:off x="606425" y="2136775"/>
            <a:ext cx="7943850" cy="38608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lIns="92075" tIns="46038" rIns="92075" bIns="46038">
            <a:spAutoFit/>
          </a:bodyPr>
          <a:lstStyle/>
          <a:p>
            <a:pPr>
              <a:lnSpc>
                <a:spcPct val="110000"/>
              </a:lnSpc>
              <a:defRPr/>
            </a:pPr>
            <a:r>
              <a:rPr lang="en-US" sz="1600" i="1">
                <a:solidFill>
                  <a:srgbClr val="000080"/>
                </a:solidFill>
                <a:latin typeface="Courier New" pitchFamily="49" charset="0"/>
                <a:cs typeface="Courier New" pitchFamily="49" charset="0"/>
              </a:rPr>
              <a:t>… instructions …</a:t>
            </a:r>
          </a:p>
          <a:p>
            <a:pPr>
              <a:lnSpc>
                <a:spcPct val="110000"/>
              </a:lnSpc>
              <a:defRPr/>
            </a:pPr>
            <a:r>
              <a:rPr lang="en-US" sz="1600" b="1">
                <a:solidFill>
                  <a:srgbClr val="000080"/>
                </a:solidFill>
                <a:latin typeface="Courier New" pitchFamily="49" charset="0"/>
                <a:cs typeface="Courier New" pitchFamily="49" charset="0"/>
              </a:rPr>
              <a:t>int</a:t>
            </a:r>
            <a:r>
              <a:rPr lang="en-US" sz="1600">
                <a:solidFill>
                  <a:srgbClr val="000080"/>
                </a:solidFill>
                <a:latin typeface="Courier New" pitchFamily="49" charset="0"/>
                <a:cs typeface="Courier New" pitchFamily="49" charset="0"/>
              </a:rPr>
              <a:t> cpu = GetTypeProcesseur();</a:t>
            </a:r>
          </a:p>
          <a:p>
            <a:pPr>
              <a:lnSpc>
                <a:spcPct val="110000"/>
              </a:lnSpc>
              <a:defRPr/>
            </a:pPr>
            <a:endParaRPr lang="en-US" sz="1600">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switch</a:t>
            </a:r>
            <a:r>
              <a:rPr lang="en-US" sz="1600">
                <a:solidFill>
                  <a:srgbClr val="000080"/>
                </a:solidFill>
                <a:latin typeface="Courier New" pitchFamily="49" charset="0"/>
                <a:cs typeface="Courier New" pitchFamily="49" charset="0"/>
              </a:rPr>
              <a:t>(cpu)</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8086: Console.WriteLine("Acheté au marché aux puces ?");</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case</a:t>
            </a:r>
            <a:r>
              <a:rPr lang="en-US" sz="1600">
                <a:solidFill>
                  <a:srgbClr val="000080"/>
                </a:solidFill>
                <a:latin typeface="Courier New" pitchFamily="49" charset="0"/>
                <a:cs typeface="Courier New" pitchFamily="49" charset="0"/>
              </a:rPr>
              <a:t>  386:</a:t>
            </a:r>
            <a:endParaRPr lang="en-US" sz="1600" b="1">
              <a:solidFill>
                <a:srgbClr val="000080"/>
              </a:solidFill>
              <a:latin typeface="Courier New" pitchFamily="49" charset="0"/>
              <a:cs typeface="Courier New" pitchFamily="49" charset="0"/>
            </a:endParaRPr>
          </a:p>
          <a:p>
            <a:pPr>
              <a:lnSpc>
                <a:spcPct val="110000"/>
              </a:lnSpc>
              <a:defRPr/>
            </a:pPr>
            <a:r>
              <a:rPr lang="en-US" sz="1600" b="1">
                <a:solidFill>
                  <a:srgbClr val="000080"/>
                </a:solidFill>
                <a:latin typeface="Courier New" pitchFamily="49" charset="0"/>
                <a:cs typeface="Courier New" pitchFamily="49" charset="0"/>
              </a:rPr>
              <a:t>  case</a:t>
            </a:r>
            <a:r>
              <a:rPr lang="en-US" sz="1600">
                <a:solidFill>
                  <a:srgbClr val="000080"/>
                </a:solidFill>
                <a:latin typeface="Courier New" pitchFamily="49" charset="0"/>
                <a:cs typeface="Courier New" pitchFamily="49" charset="0"/>
              </a:rPr>
              <a:t>  486: Console.WriteLine("Trop vieux pour Windows 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p>
          <a:p>
            <a:pPr>
              <a:lnSpc>
                <a:spcPct val="110000"/>
              </a:lnSpc>
              <a:defRPr/>
            </a:pPr>
            <a:r>
              <a:rPr lang="en-US" sz="1600" b="1">
                <a:solidFill>
                  <a:srgbClr val="000080"/>
                </a:solidFill>
                <a:latin typeface="Courier New" pitchFamily="49" charset="0"/>
                <a:cs typeface="Courier New" pitchFamily="49" charset="0"/>
              </a:rPr>
              <a:t>  default</a:t>
            </a:r>
            <a:r>
              <a:rPr lang="en-US" sz="1600">
                <a:solidFill>
                  <a:srgbClr val="000080"/>
                </a:solidFill>
                <a:latin typeface="Courier New" pitchFamily="49" charset="0"/>
                <a:cs typeface="Courier New" pitchFamily="49" charset="0"/>
              </a:rPr>
              <a:t>:   runWindowsXP();</a:t>
            </a:r>
          </a:p>
          <a:p>
            <a:pPr>
              <a:lnSpc>
                <a:spcPct val="110000"/>
              </a:lnSpc>
              <a:defRPr/>
            </a:pPr>
            <a:r>
              <a:rPr lang="en-US" sz="1600">
                <a:solidFill>
                  <a:srgbClr val="00008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break</a:t>
            </a:r>
            <a:r>
              <a:rPr lang="en-US" sz="1600">
                <a:solidFill>
                  <a:srgbClr val="000080"/>
                </a:solidFill>
                <a:latin typeface="Courier New" pitchFamily="49" charset="0"/>
                <a:cs typeface="Courier New" pitchFamily="49" charset="0"/>
              </a:rPr>
              <a:t>;</a:t>
            </a:r>
          </a:p>
          <a:p>
            <a:pPr>
              <a:lnSpc>
                <a:spcPct val="110000"/>
              </a:lnSpc>
              <a:defRPr/>
            </a:pPr>
            <a:r>
              <a:rPr lang="en-US" sz="1600">
                <a:solidFill>
                  <a:srgbClr val="000080"/>
                </a:solidFill>
                <a:latin typeface="Courier New" pitchFamily="49" charset="0"/>
                <a:cs typeface="Courier New" pitchFamily="49" charset="0"/>
              </a:rPr>
              <a:t>}</a:t>
            </a:r>
          </a:p>
          <a:p>
            <a:pPr>
              <a:lnSpc>
                <a:spcPct val="110000"/>
              </a:lnSpc>
              <a:defRPr/>
            </a:pPr>
            <a:r>
              <a:rPr lang="en-US" sz="1600" i="1">
                <a:solidFill>
                  <a:srgbClr val="000080"/>
                </a:solidFill>
                <a:latin typeface="Courier New" pitchFamily="49" charset="0"/>
                <a:cs typeface="Courier New" pitchFamily="49" charset="0"/>
              </a:rPr>
              <a:t>… instructions …</a:t>
            </a:r>
          </a:p>
        </p:txBody>
      </p:sp>
      <p:sp>
        <p:nvSpPr>
          <p:cNvPr id="56325" name="AutoShape 5"/>
          <p:cNvSpPr>
            <a:spLocks noChangeArrowheads="1"/>
          </p:cNvSpPr>
          <p:nvPr/>
        </p:nvSpPr>
        <p:spPr bwMode="blackWhite">
          <a:xfrm>
            <a:off x="2881313" y="2963863"/>
            <a:ext cx="5208587" cy="311150"/>
          </a:xfrm>
          <a:prstGeom prst="wedgeRectCallout">
            <a:avLst>
              <a:gd name="adj1" fmla="val -66278"/>
              <a:gd name="adj2" fmla="val 13778"/>
            </a:avLst>
          </a:prstGeom>
          <a:solidFill>
            <a:schemeClr val="hlink"/>
          </a:solidFill>
          <a:ln w="12700">
            <a:solidFill>
              <a:schemeClr val="tx1"/>
            </a:solidFill>
            <a:miter lim="800000"/>
            <a:headEnd/>
            <a:tailEnd/>
          </a:ln>
        </p:spPr>
        <p:txBody>
          <a:bodyPr/>
          <a:lstStyle/>
          <a:p>
            <a:r>
              <a:rPr lang="en-US" b="1"/>
              <a:t>Doit être un type de donnée simple (</a:t>
            </a:r>
            <a:r>
              <a:rPr lang="en-US" b="1">
                <a:latin typeface="Courier New" pitchFamily="49" charset="0"/>
              </a:rPr>
              <a:t>int</a:t>
            </a:r>
            <a:r>
              <a:rPr lang="en-US" b="1">
                <a:cs typeface="Arial" charset="0"/>
              </a:rPr>
              <a:t>, </a:t>
            </a:r>
            <a:r>
              <a:rPr lang="en-US" b="1">
                <a:latin typeface="Courier New" pitchFamily="49" charset="0"/>
              </a:rPr>
              <a:t>string</a:t>
            </a:r>
            <a:r>
              <a:rPr lang="en-US" b="1"/>
              <a:t> ou </a:t>
            </a:r>
            <a:r>
              <a:rPr lang="en-US" b="1">
                <a:latin typeface="Courier New" pitchFamily="49" charset="0"/>
              </a:rPr>
              <a:t>char</a:t>
            </a:r>
            <a:r>
              <a:rPr lang="en-US" b="1"/>
              <a:t>)</a:t>
            </a:r>
          </a:p>
        </p:txBody>
      </p:sp>
      <p:sp>
        <p:nvSpPr>
          <p:cNvPr id="56326" name="AutoShape 7"/>
          <p:cNvSpPr>
            <a:spLocks noChangeArrowheads="1"/>
          </p:cNvSpPr>
          <p:nvPr/>
        </p:nvSpPr>
        <p:spPr bwMode="blackWhite">
          <a:xfrm>
            <a:off x="4870450" y="3910013"/>
            <a:ext cx="3062288" cy="298450"/>
          </a:xfrm>
          <a:prstGeom prst="wedgeRectCallout">
            <a:avLst>
              <a:gd name="adj1" fmla="val -135380"/>
              <a:gd name="adj2" fmla="val 46278"/>
            </a:avLst>
          </a:prstGeom>
          <a:solidFill>
            <a:schemeClr val="hlink"/>
          </a:solidFill>
          <a:ln w="12700">
            <a:solidFill>
              <a:schemeClr val="tx1"/>
            </a:solidFill>
            <a:miter lim="800000"/>
            <a:headEnd/>
            <a:tailEnd/>
          </a:ln>
        </p:spPr>
        <p:txBody>
          <a:bodyPr/>
          <a:lstStyle/>
          <a:p>
            <a:r>
              <a:rPr lang="en-US" b="1"/>
              <a:t>Passage au “case” suivant légal</a:t>
            </a:r>
          </a:p>
        </p:txBody>
      </p:sp>
      <p:sp>
        <p:nvSpPr>
          <p:cNvPr id="56327" name="Text Box 8"/>
          <p:cNvSpPr txBox="1">
            <a:spLocks noChangeArrowheads="1"/>
          </p:cNvSpPr>
          <p:nvPr/>
        </p:nvSpPr>
        <p:spPr bwMode="auto">
          <a:xfrm>
            <a:off x="708025" y="6149975"/>
            <a:ext cx="4584700" cy="304800"/>
          </a:xfrm>
          <a:prstGeom prst="rect">
            <a:avLst/>
          </a:prstGeom>
          <a:noFill/>
          <a:ln w="12700">
            <a:noFill/>
            <a:miter lim="800000"/>
            <a:headEnd/>
            <a:tailEnd/>
          </a:ln>
        </p:spPr>
        <p:txBody>
          <a:bodyPr>
            <a:spAutoFit/>
          </a:bodyPr>
          <a:lstStyle/>
          <a:p>
            <a:pPr>
              <a:spcBef>
                <a:spcPct val="50000"/>
              </a:spcBef>
            </a:pPr>
            <a:r>
              <a:rPr lang="en-US"/>
              <a:t>\Course\419\Samples\switchStatement</a:t>
            </a:r>
          </a:p>
        </p:txBody>
      </p:sp>
      <p:sp>
        <p:nvSpPr>
          <p:cNvPr id="56328" name="cddrive"/>
          <p:cNvSpPr>
            <a:spLocks noEditPoints="1" noChangeArrowheads="1"/>
          </p:cNvSpPr>
          <p:nvPr/>
        </p:nvSpPr>
        <p:spPr bwMode="auto">
          <a:xfrm>
            <a:off x="315913" y="6148388"/>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pPr>
              <a:defRPr/>
            </a:pPr>
            <a:r>
              <a:rPr lang="fr-FR"/>
              <a:t>De votre langage au langage C#</a:t>
            </a:r>
          </a:p>
        </p:txBody>
      </p:sp>
      <p:sp>
        <p:nvSpPr>
          <p:cNvPr id="57347" name="Rectangle 3"/>
          <p:cNvSpPr>
            <a:spLocks noGrp="1" noChangeArrowheads="1"/>
          </p:cNvSpPr>
          <p:nvPr>
            <p:ph idx="1"/>
          </p:nvPr>
        </p:nvSpPr>
        <p:spPr>
          <a:xfrm>
            <a:off x="2767013" y="1293813"/>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57348" name="Group 4"/>
          <p:cNvGrpSpPr>
            <a:grpSpLocks/>
          </p:cNvGrpSpPr>
          <p:nvPr/>
        </p:nvGrpSpPr>
        <p:grpSpPr bwMode="auto">
          <a:xfrm>
            <a:off x="2573338" y="4921250"/>
            <a:ext cx="228600" cy="311150"/>
            <a:chOff x="208" y="730"/>
            <a:chExt cx="249" cy="292"/>
          </a:xfrm>
        </p:grpSpPr>
        <p:sp>
          <p:nvSpPr>
            <p:cNvPr id="5734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5735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5735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a:spcAft>
                <a:spcPts val="300"/>
              </a:spcAft>
              <a:defRPr/>
            </a:pPr>
            <a:r>
              <a:rPr lang="fr-FR"/>
              <a:t>Exercice 2.2</a:t>
            </a:r>
          </a:p>
        </p:txBody>
      </p:sp>
      <p:sp>
        <p:nvSpPr>
          <p:cNvPr id="58371" name="Rectangle 3"/>
          <p:cNvSpPr>
            <a:spLocks noGrp="1" noChangeArrowheads="1"/>
          </p:cNvSpPr>
          <p:nvPr>
            <p:ph idx="1"/>
          </p:nvPr>
        </p:nvSpPr>
        <p:spPr>
          <a:xfrm>
            <a:off x="279400" y="1312863"/>
            <a:ext cx="8599488" cy="819150"/>
          </a:xfrm>
        </p:spPr>
        <p:txBody>
          <a:bodyPr/>
          <a:lstStyle/>
          <a:p>
            <a:pPr>
              <a:buFont typeface="Arial" charset="0"/>
              <a:buNone/>
            </a:pPr>
            <a:r>
              <a:rPr lang="fr-FR">
                <a:cs typeface="Times New Roman" pitchFamily="18" charset="0"/>
              </a:rPr>
              <a:t>Objectifs de cet exercice :</a:t>
            </a:r>
            <a:endParaRPr lang="fr-FR"/>
          </a:p>
          <a:p>
            <a:r>
              <a:rPr lang="fr-FR"/>
              <a:t>Utiliser les arguments de la ligne de commandes</a:t>
            </a:r>
          </a:p>
        </p:txBody>
      </p:sp>
      <p:grpSp>
        <p:nvGrpSpPr>
          <p:cNvPr id="58372" name="Group 4"/>
          <p:cNvGrpSpPr>
            <a:grpSpLocks/>
          </p:cNvGrpSpPr>
          <p:nvPr/>
        </p:nvGrpSpPr>
        <p:grpSpPr bwMode="auto">
          <a:xfrm>
            <a:off x="3317875" y="3313113"/>
            <a:ext cx="2540000" cy="1882775"/>
            <a:chOff x="1968" y="2688"/>
            <a:chExt cx="1278" cy="1186"/>
          </a:xfrm>
        </p:grpSpPr>
        <p:sp>
          <p:nvSpPr>
            <p:cNvPr id="58373" name="Freeform 5"/>
            <p:cNvSpPr>
              <a:spLocks/>
            </p:cNvSpPr>
            <p:nvPr/>
          </p:nvSpPr>
          <p:spPr bwMode="auto">
            <a:xfrm>
              <a:off x="2409" y="2688"/>
              <a:ext cx="773" cy="1142"/>
            </a:xfrm>
            <a:custGeom>
              <a:avLst/>
              <a:gdLst>
                <a:gd name="T0" fmla="*/ 0 w 517"/>
                <a:gd name="T1" fmla="*/ 0 h 760"/>
                <a:gd name="T2" fmla="*/ 773 w 517"/>
                <a:gd name="T3" fmla="*/ 0 h 760"/>
                <a:gd name="T4" fmla="*/ 773 w 517"/>
                <a:gd name="T5" fmla="*/ 1142 h 760"/>
                <a:gd name="T6" fmla="*/ 0 w 517"/>
                <a:gd name="T7" fmla="*/ 0 h 760"/>
                <a:gd name="T8" fmla="*/ 0 60000 65536"/>
                <a:gd name="T9" fmla="*/ 0 60000 65536"/>
                <a:gd name="T10" fmla="*/ 0 60000 65536"/>
                <a:gd name="T11" fmla="*/ 0 60000 65536"/>
                <a:gd name="T12" fmla="*/ 0 w 517"/>
                <a:gd name="T13" fmla="*/ 0 h 760"/>
                <a:gd name="T14" fmla="*/ 517 w 517"/>
                <a:gd name="T15" fmla="*/ 760 h 760"/>
              </a:gdLst>
              <a:ahLst/>
              <a:cxnLst>
                <a:cxn ang="T8">
                  <a:pos x="T0" y="T1"/>
                </a:cxn>
                <a:cxn ang="T9">
                  <a:pos x="T2" y="T3"/>
                </a:cxn>
                <a:cxn ang="T10">
                  <a:pos x="T4" y="T5"/>
                </a:cxn>
                <a:cxn ang="T11">
                  <a:pos x="T6" y="T7"/>
                </a:cxn>
              </a:cxnLst>
              <a:rect l="T12" t="T13" r="T14" b="T15"/>
              <a:pathLst>
                <a:path w="517" h="760">
                  <a:moveTo>
                    <a:pt x="0" y="0"/>
                  </a:moveTo>
                  <a:lnTo>
                    <a:pt x="517" y="0"/>
                  </a:lnTo>
                  <a:lnTo>
                    <a:pt x="517" y="760"/>
                  </a:lnTo>
                  <a:lnTo>
                    <a:pt x="0" y="0"/>
                  </a:lnTo>
                  <a:close/>
                </a:path>
              </a:pathLst>
            </a:custGeom>
            <a:solidFill>
              <a:srgbClr val="FFFFFF"/>
            </a:solidFill>
            <a:ln w="9525">
              <a:noFill/>
              <a:round/>
              <a:headEnd/>
              <a:tailEnd/>
            </a:ln>
          </p:spPr>
          <p:txBody>
            <a:bodyPr/>
            <a:lstStyle/>
            <a:p>
              <a:endParaRPr lang="fr-FR"/>
            </a:p>
          </p:txBody>
        </p:sp>
        <p:sp>
          <p:nvSpPr>
            <p:cNvPr id="58374" name="Rectangle 6"/>
            <p:cNvSpPr>
              <a:spLocks noChangeArrowheads="1"/>
            </p:cNvSpPr>
            <p:nvPr/>
          </p:nvSpPr>
          <p:spPr bwMode="white">
            <a:xfrm>
              <a:off x="2472" y="2730"/>
              <a:ext cx="773" cy="1142"/>
            </a:xfrm>
            <a:prstGeom prst="rect">
              <a:avLst/>
            </a:prstGeom>
            <a:solidFill>
              <a:schemeClr val="accent1"/>
            </a:solidFill>
            <a:ln w="9525">
              <a:noFill/>
              <a:miter lim="800000"/>
              <a:headEnd/>
              <a:tailEnd/>
            </a:ln>
          </p:spPr>
          <p:txBody>
            <a:bodyPr/>
            <a:lstStyle/>
            <a:p>
              <a:endParaRPr lang="fr-FR"/>
            </a:p>
          </p:txBody>
        </p:sp>
        <p:sp>
          <p:nvSpPr>
            <p:cNvPr id="58375" name="Freeform 7"/>
            <p:cNvSpPr>
              <a:spLocks/>
            </p:cNvSpPr>
            <p:nvPr/>
          </p:nvSpPr>
          <p:spPr bwMode="auto">
            <a:xfrm>
              <a:off x="2409" y="2688"/>
              <a:ext cx="63" cy="1184"/>
            </a:xfrm>
            <a:custGeom>
              <a:avLst/>
              <a:gdLst>
                <a:gd name="T0" fmla="*/ 0 w 42"/>
                <a:gd name="T1" fmla="*/ 0 h 788"/>
                <a:gd name="T2" fmla="*/ 63 w 42"/>
                <a:gd name="T3" fmla="*/ 42 h 788"/>
                <a:gd name="T4" fmla="*/ 63 w 42"/>
                <a:gd name="T5" fmla="*/ 1184 h 788"/>
                <a:gd name="T6" fmla="*/ 0 w 42"/>
                <a:gd name="T7" fmla="*/ 1142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rgbClr val="FFFFFF"/>
            </a:solidFill>
            <a:ln w="9525">
              <a:noFill/>
              <a:round/>
              <a:headEnd/>
              <a:tailEnd/>
            </a:ln>
          </p:spPr>
          <p:txBody>
            <a:bodyPr/>
            <a:lstStyle/>
            <a:p>
              <a:endParaRPr lang="fr-FR"/>
            </a:p>
          </p:txBody>
        </p:sp>
        <p:sp>
          <p:nvSpPr>
            <p:cNvPr id="58376" name="Freeform 8"/>
            <p:cNvSpPr>
              <a:spLocks/>
            </p:cNvSpPr>
            <p:nvPr/>
          </p:nvSpPr>
          <p:spPr bwMode="white">
            <a:xfrm>
              <a:off x="3182" y="2688"/>
              <a:ext cx="63" cy="1184"/>
            </a:xfrm>
            <a:custGeom>
              <a:avLst/>
              <a:gdLst>
                <a:gd name="T0" fmla="*/ 0 w 42"/>
                <a:gd name="T1" fmla="*/ 0 h 788"/>
                <a:gd name="T2" fmla="*/ 63 w 42"/>
                <a:gd name="T3" fmla="*/ 42 h 788"/>
                <a:gd name="T4" fmla="*/ 63 w 42"/>
                <a:gd name="T5" fmla="*/ 1184 h 788"/>
                <a:gd name="T6" fmla="*/ 0 w 42"/>
                <a:gd name="T7" fmla="*/ 1142 h 788"/>
                <a:gd name="T8" fmla="*/ 0 w 42"/>
                <a:gd name="T9" fmla="*/ 0 h 788"/>
                <a:gd name="T10" fmla="*/ 0 60000 65536"/>
                <a:gd name="T11" fmla="*/ 0 60000 65536"/>
                <a:gd name="T12" fmla="*/ 0 60000 65536"/>
                <a:gd name="T13" fmla="*/ 0 60000 65536"/>
                <a:gd name="T14" fmla="*/ 0 60000 65536"/>
                <a:gd name="T15" fmla="*/ 0 w 42"/>
                <a:gd name="T16" fmla="*/ 0 h 788"/>
                <a:gd name="T17" fmla="*/ 42 w 42"/>
                <a:gd name="T18" fmla="*/ 788 h 788"/>
              </a:gdLst>
              <a:ahLst/>
              <a:cxnLst>
                <a:cxn ang="T10">
                  <a:pos x="T0" y="T1"/>
                </a:cxn>
                <a:cxn ang="T11">
                  <a:pos x="T2" y="T3"/>
                </a:cxn>
                <a:cxn ang="T12">
                  <a:pos x="T4" y="T5"/>
                </a:cxn>
                <a:cxn ang="T13">
                  <a:pos x="T6" y="T7"/>
                </a:cxn>
                <a:cxn ang="T14">
                  <a:pos x="T8" y="T9"/>
                </a:cxn>
              </a:cxnLst>
              <a:rect l="T15" t="T16" r="T17" b="T18"/>
              <a:pathLst>
                <a:path w="42" h="788">
                  <a:moveTo>
                    <a:pt x="0" y="0"/>
                  </a:moveTo>
                  <a:lnTo>
                    <a:pt x="42" y="28"/>
                  </a:lnTo>
                  <a:lnTo>
                    <a:pt x="42" y="788"/>
                  </a:lnTo>
                  <a:lnTo>
                    <a:pt x="0" y="760"/>
                  </a:lnTo>
                  <a:lnTo>
                    <a:pt x="0" y="0"/>
                  </a:lnTo>
                  <a:close/>
                </a:path>
              </a:pathLst>
            </a:custGeom>
            <a:solidFill>
              <a:schemeClr val="accent1"/>
            </a:solidFill>
            <a:ln w="9525">
              <a:noFill/>
              <a:round/>
              <a:headEnd/>
              <a:tailEnd/>
            </a:ln>
          </p:spPr>
          <p:txBody>
            <a:bodyPr/>
            <a:lstStyle/>
            <a:p>
              <a:endParaRPr lang="fr-FR"/>
            </a:p>
          </p:txBody>
        </p:sp>
        <p:sp>
          <p:nvSpPr>
            <p:cNvPr id="58377" name="Freeform 9"/>
            <p:cNvSpPr>
              <a:spLocks/>
            </p:cNvSpPr>
            <p:nvPr/>
          </p:nvSpPr>
          <p:spPr bwMode="auto">
            <a:xfrm>
              <a:off x="2409" y="2688"/>
              <a:ext cx="836" cy="42"/>
            </a:xfrm>
            <a:custGeom>
              <a:avLst/>
              <a:gdLst>
                <a:gd name="T0" fmla="*/ 0 w 559"/>
                <a:gd name="T1" fmla="*/ 0 h 28"/>
                <a:gd name="T2" fmla="*/ 773 w 559"/>
                <a:gd name="T3" fmla="*/ 0 h 28"/>
                <a:gd name="T4" fmla="*/ 836 w 559"/>
                <a:gd name="T5" fmla="*/ 42 h 28"/>
                <a:gd name="T6" fmla="*/ 63 w 559"/>
                <a:gd name="T7" fmla="*/ 42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tx2"/>
            </a:solidFill>
            <a:ln w="9525">
              <a:noFill/>
              <a:round/>
              <a:headEnd/>
              <a:tailEnd/>
            </a:ln>
          </p:spPr>
          <p:txBody>
            <a:bodyPr/>
            <a:lstStyle/>
            <a:p>
              <a:endParaRPr lang="fr-FR"/>
            </a:p>
          </p:txBody>
        </p:sp>
        <p:sp>
          <p:nvSpPr>
            <p:cNvPr id="58378" name="Freeform 10"/>
            <p:cNvSpPr>
              <a:spLocks/>
            </p:cNvSpPr>
            <p:nvPr/>
          </p:nvSpPr>
          <p:spPr bwMode="white">
            <a:xfrm>
              <a:off x="2409" y="3830"/>
              <a:ext cx="836" cy="42"/>
            </a:xfrm>
            <a:custGeom>
              <a:avLst/>
              <a:gdLst>
                <a:gd name="T0" fmla="*/ 0 w 559"/>
                <a:gd name="T1" fmla="*/ 0 h 28"/>
                <a:gd name="T2" fmla="*/ 773 w 559"/>
                <a:gd name="T3" fmla="*/ 0 h 28"/>
                <a:gd name="T4" fmla="*/ 836 w 559"/>
                <a:gd name="T5" fmla="*/ 42 h 28"/>
                <a:gd name="T6" fmla="*/ 63 w 559"/>
                <a:gd name="T7" fmla="*/ 42 h 28"/>
                <a:gd name="T8" fmla="*/ 0 w 559"/>
                <a:gd name="T9" fmla="*/ 0 h 28"/>
                <a:gd name="T10" fmla="*/ 0 60000 65536"/>
                <a:gd name="T11" fmla="*/ 0 60000 65536"/>
                <a:gd name="T12" fmla="*/ 0 60000 65536"/>
                <a:gd name="T13" fmla="*/ 0 60000 65536"/>
                <a:gd name="T14" fmla="*/ 0 60000 65536"/>
                <a:gd name="T15" fmla="*/ 0 w 559"/>
                <a:gd name="T16" fmla="*/ 0 h 28"/>
                <a:gd name="T17" fmla="*/ 559 w 559"/>
                <a:gd name="T18" fmla="*/ 28 h 28"/>
              </a:gdLst>
              <a:ahLst/>
              <a:cxnLst>
                <a:cxn ang="T10">
                  <a:pos x="T0" y="T1"/>
                </a:cxn>
                <a:cxn ang="T11">
                  <a:pos x="T2" y="T3"/>
                </a:cxn>
                <a:cxn ang="T12">
                  <a:pos x="T4" y="T5"/>
                </a:cxn>
                <a:cxn ang="T13">
                  <a:pos x="T6" y="T7"/>
                </a:cxn>
                <a:cxn ang="T14">
                  <a:pos x="T8" y="T9"/>
                </a:cxn>
              </a:cxnLst>
              <a:rect l="T15" t="T16" r="T17" b="T18"/>
              <a:pathLst>
                <a:path w="559" h="28">
                  <a:moveTo>
                    <a:pt x="0" y="0"/>
                  </a:moveTo>
                  <a:lnTo>
                    <a:pt x="517" y="0"/>
                  </a:lnTo>
                  <a:lnTo>
                    <a:pt x="559" y="28"/>
                  </a:lnTo>
                  <a:lnTo>
                    <a:pt x="42" y="28"/>
                  </a:lnTo>
                  <a:lnTo>
                    <a:pt x="0" y="0"/>
                  </a:lnTo>
                  <a:close/>
                </a:path>
              </a:pathLst>
            </a:custGeom>
            <a:solidFill>
              <a:schemeClr val="accent1"/>
            </a:solidFill>
            <a:ln w="9525">
              <a:noFill/>
              <a:round/>
              <a:headEnd/>
              <a:tailEnd/>
            </a:ln>
          </p:spPr>
          <p:txBody>
            <a:bodyPr/>
            <a:lstStyle/>
            <a:p>
              <a:endParaRPr lang="fr-FR"/>
            </a:p>
          </p:txBody>
        </p:sp>
        <p:sp>
          <p:nvSpPr>
            <p:cNvPr id="58379" name="Line 11"/>
            <p:cNvSpPr>
              <a:spLocks noChangeShapeType="1"/>
            </p:cNvSpPr>
            <p:nvPr/>
          </p:nvSpPr>
          <p:spPr bwMode="auto">
            <a:xfrm>
              <a:off x="2409" y="2688"/>
              <a:ext cx="773" cy="2"/>
            </a:xfrm>
            <a:prstGeom prst="line">
              <a:avLst/>
            </a:prstGeom>
            <a:noFill/>
            <a:ln w="12700">
              <a:solidFill>
                <a:schemeClr val="tx1"/>
              </a:solidFill>
              <a:round/>
              <a:headEnd/>
              <a:tailEnd/>
            </a:ln>
          </p:spPr>
          <p:txBody>
            <a:bodyPr/>
            <a:lstStyle/>
            <a:p>
              <a:endParaRPr lang="fr-FR"/>
            </a:p>
          </p:txBody>
        </p:sp>
        <p:sp>
          <p:nvSpPr>
            <p:cNvPr id="58380" name="Line 12"/>
            <p:cNvSpPr>
              <a:spLocks noChangeShapeType="1"/>
            </p:cNvSpPr>
            <p:nvPr/>
          </p:nvSpPr>
          <p:spPr bwMode="auto">
            <a:xfrm>
              <a:off x="3182" y="2688"/>
              <a:ext cx="63" cy="42"/>
            </a:xfrm>
            <a:prstGeom prst="line">
              <a:avLst/>
            </a:prstGeom>
            <a:noFill/>
            <a:ln w="12700">
              <a:solidFill>
                <a:schemeClr val="tx1"/>
              </a:solidFill>
              <a:round/>
              <a:headEnd/>
              <a:tailEnd/>
            </a:ln>
          </p:spPr>
          <p:txBody>
            <a:bodyPr/>
            <a:lstStyle/>
            <a:p>
              <a:endParaRPr lang="fr-FR"/>
            </a:p>
          </p:txBody>
        </p:sp>
        <p:sp>
          <p:nvSpPr>
            <p:cNvPr id="58381" name="Line 13"/>
            <p:cNvSpPr>
              <a:spLocks noChangeShapeType="1"/>
            </p:cNvSpPr>
            <p:nvPr/>
          </p:nvSpPr>
          <p:spPr bwMode="auto">
            <a:xfrm flipH="1" flipV="1">
              <a:off x="2409" y="3830"/>
              <a:ext cx="63" cy="42"/>
            </a:xfrm>
            <a:prstGeom prst="line">
              <a:avLst/>
            </a:prstGeom>
            <a:noFill/>
            <a:ln w="12700">
              <a:solidFill>
                <a:srgbClr val="000000"/>
              </a:solidFill>
              <a:round/>
              <a:headEnd/>
              <a:tailEnd/>
            </a:ln>
          </p:spPr>
          <p:txBody>
            <a:bodyPr/>
            <a:lstStyle/>
            <a:p>
              <a:endParaRPr lang="fr-FR"/>
            </a:p>
          </p:txBody>
        </p:sp>
        <p:sp>
          <p:nvSpPr>
            <p:cNvPr id="58382" name="Line 14"/>
            <p:cNvSpPr>
              <a:spLocks noChangeShapeType="1"/>
            </p:cNvSpPr>
            <p:nvPr/>
          </p:nvSpPr>
          <p:spPr bwMode="auto">
            <a:xfrm flipV="1">
              <a:off x="2409" y="2688"/>
              <a:ext cx="1" cy="1142"/>
            </a:xfrm>
            <a:prstGeom prst="line">
              <a:avLst/>
            </a:prstGeom>
            <a:noFill/>
            <a:ln w="12700">
              <a:solidFill>
                <a:srgbClr val="000000"/>
              </a:solidFill>
              <a:round/>
              <a:headEnd/>
              <a:tailEnd/>
            </a:ln>
          </p:spPr>
          <p:txBody>
            <a:bodyPr/>
            <a:lstStyle/>
            <a:p>
              <a:endParaRPr lang="fr-FR"/>
            </a:p>
          </p:txBody>
        </p:sp>
        <p:sp>
          <p:nvSpPr>
            <p:cNvPr id="58383" name="Line 15"/>
            <p:cNvSpPr>
              <a:spLocks noChangeShapeType="1"/>
            </p:cNvSpPr>
            <p:nvPr/>
          </p:nvSpPr>
          <p:spPr bwMode="auto">
            <a:xfrm>
              <a:off x="2472" y="2730"/>
              <a:ext cx="773" cy="2"/>
            </a:xfrm>
            <a:prstGeom prst="line">
              <a:avLst/>
            </a:prstGeom>
            <a:noFill/>
            <a:ln w="12700">
              <a:solidFill>
                <a:schemeClr val="tx1"/>
              </a:solidFill>
              <a:round/>
              <a:headEnd/>
              <a:tailEnd/>
            </a:ln>
          </p:spPr>
          <p:txBody>
            <a:bodyPr/>
            <a:lstStyle/>
            <a:p>
              <a:endParaRPr lang="fr-FR"/>
            </a:p>
          </p:txBody>
        </p:sp>
        <p:sp>
          <p:nvSpPr>
            <p:cNvPr id="58384" name="Line 16"/>
            <p:cNvSpPr>
              <a:spLocks noChangeShapeType="1"/>
            </p:cNvSpPr>
            <p:nvPr/>
          </p:nvSpPr>
          <p:spPr bwMode="auto">
            <a:xfrm>
              <a:off x="3245" y="2730"/>
              <a:ext cx="1" cy="1142"/>
            </a:xfrm>
            <a:prstGeom prst="line">
              <a:avLst/>
            </a:prstGeom>
            <a:noFill/>
            <a:ln w="12700">
              <a:solidFill>
                <a:schemeClr val="tx1"/>
              </a:solidFill>
              <a:round/>
              <a:headEnd/>
              <a:tailEnd/>
            </a:ln>
          </p:spPr>
          <p:txBody>
            <a:bodyPr/>
            <a:lstStyle/>
            <a:p>
              <a:endParaRPr lang="fr-FR"/>
            </a:p>
          </p:txBody>
        </p:sp>
        <p:sp>
          <p:nvSpPr>
            <p:cNvPr id="58385" name="Line 17"/>
            <p:cNvSpPr>
              <a:spLocks noChangeShapeType="1"/>
            </p:cNvSpPr>
            <p:nvPr/>
          </p:nvSpPr>
          <p:spPr bwMode="auto">
            <a:xfrm flipH="1">
              <a:off x="2472" y="3872"/>
              <a:ext cx="773" cy="2"/>
            </a:xfrm>
            <a:prstGeom prst="line">
              <a:avLst/>
            </a:prstGeom>
            <a:noFill/>
            <a:ln w="12700">
              <a:solidFill>
                <a:schemeClr val="tx1"/>
              </a:solidFill>
              <a:round/>
              <a:headEnd/>
              <a:tailEnd/>
            </a:ln>
          </p:spPr>
          <p:txBody>
            <a:bodyPr/>
            <a:lstStyle/>
            <a:p>
              <a:endParaRPr lang="fr-FR"/>
            </a:p>
          </p:txBody>
        </p:sp>
        <p:sp>
          <p:nvSpPr>
            <p:cNvPr id="58386" name="Line 18"/>
            <p:cNvSpPr>
              <a:spLocks noChangeShapeType="1"/>
            </p:cNvSpPr>
            <p:nvPr/>
          </p:nvSpPr>
          <p:spPr bwMode="auto">
            <a:xfrm flipV="1">
              <a:off x="2472" y="2730"/>
              <a:ext cx="1" cy="1142"/>
            </a:xfrm>
            <a:prstGeom prst="line">
              <a:avLst/>
            </a:prstGeom>
            <a:noFill/>
            <a:ln w="12700">
              <a:solidFill>
                <a:srgbClr val="000000"/>
              </a:solidFill>
              <a:round/>
              <a:headEnd/>
              <a:tailEnd/>
            </a:ln>
          </p:spPr>
          <p:txBody>
            <a:bodyPr/>
            <a:lstStyle/>
            <a:p>
              <a:endParaRPr lang="fr-FR"/>
            </a:p>
          </p:txBody>
        </p:sp>
        <p:sp>
          <p:nvSpPr>
            <p:cNvPr id="58387" name="Line 19"/>
            <p:cNvSpPr>
              <a:spLocks noChangeShapeType="1"/>
            </p:cNvSpPr>
            <p:nvPr/>
          </p:nvSpPr>
          <p:spPr bwMode="auto">
            <a:xfrm flipH="1" flipV="1">
              <a:off x="2409" y="2688"/>
              <a:ext cx="63" cy="42"/>
            </a:xfrm>
            <a:prstGeom prst="line">
              <a:avLst/>
            </a:prstGeom>
            <a:noFill/>
            <a:ln w="12700">
              <a:solidFill>
                <a:srgbClr val="000000"/>
              </a:solidFill>
              <a:round/>
              <a:headEnd/>
              <a:tailEnd/>
            </a:ln>
          </p:spPr>
          <p:txBody>
            <a:bodyPr/>
            <a:lstStyle/>
            <a:p>
              <a:endParaRPr lang="fr-FR"/>
            </a:p>
          </p:txBody>
        </p:sp>
        <p:sp>
          <p:nvSpPr>
            <p:cNvPr id="58388" name="Freeform 20"/>
            <p:cNvSpPr>
              <a:spLocks/>
            </p:cNvSpPr>
            <p:nvPr/>
          </p:nvSpPr>
          <p:spPr bwMode="auto">
            <a:xfrm>
              <a:off x="2412" y="2694"/>
              <a:ext cx="54" cy="1172"/>
            </a:xfrm>
            <a:custGeom>
              <a:avLst/>
              <a:gdLst>
                <a:gd name="T0" fmla="*/ 0 w 36"/>
                <a:gd name="T1" fmla="*/ 0 h 780"/>
                <a:gd name="T2" fmla="*/ 54 w 36"/>
                <a:gd name="T3" fmla="*/ 36 h 780"/>
                <a:gd name="T4" fmla="*/ 54 w 36"/>
                <a:gd name="T5" fmla="*/ 1172 h 780"/>
                <a:gd name="T6" fmla="*/ 0 w 36"/>
                <a:gd name="T7" fmla="*/ 1133 h 780"/>
                <a:gd name="T8" fmla="*/ 0 w 36"/>
                <a:gd name="T9" fmla="*/ 0 h 780"/>
                <a:gd name="T10" fmla="*/ 0 60000 65536"/>
                <a:gd name="T11" fmla="*/ 0 60000 65536"/>
                <a:gd name="T12" fmla="*/ 0 60000 65536"/>
                <a:gd name="T13" fmla="*/ 0 60000 65536"/>
                <a:gd name="T14" fmla="*/ 0 60000 65536"/>
                <a:gd name="T15" fmla="*/ 0 w 36"/>
                <a:gd name="T16" fmla="*/ 0 h 780"/>
                <a:gd name="T17" fmla="*/ 36 w 36"/>
                <a:gd name="T18" fmla="*/ 780 h 780"/>
              </a:gdLst>
              <a:ahLst/>
              <a:cxnLst>
                <a:cxn ang="T10">
                  <a:pos x="T0" y="T1"/>
                </a:cxn>
                <a:cxn ang="T11">
                  <a:pos x="T2" y="T3"/>
                </a:cxn>
                <a:cxn ang="T12">
                  <a:pos x="T4" y="T5"/>
                </a:cxn>
                <a:cxn ang="T13">
                  <a:pos x="T6" y="T7"/>
                </a:cxn>
                <a:cxn ang="T14">
                  <a:pos x="T8" y="T9"/>
                </a:cxn>
              </a:cxnLst>
              <a:rect l="T15" t="T16" r="T17" b="T18"/>
              <a:pathLst>
                <a:path w="36" h="780">
                  <a:moveTo>
                    <a:pt x="0" y="0"/>
                  </a:moveTo>
                  <a:lnTo>
                    <a:pt x="36" y="24"/>
                  </a:lnTo>
                  <a:lnTo>
                    <a:pt x="36" y="780"/>
                  </a:lnTo>
                  <a:lnTo>
                    <a:pt x="0" y="754"/>
                  </a:lnTo>
                  <a:lnTo>
                    <a:pt x="0" y="0"/>
                  </a:lnTo>
                  <a:close/>
                </a:path>
              </a:pathLst>
            </a:custGeom>
            <a:solidFill>
              <a:schemeClr val="tx1"/>
            </a:solidFill>
            <a:ln w="12700">
              <a:solidFill>
                <a:schemeClr val="tx1"/>
              </a:solidFill>
              <a:round/>
              <a:headEnd/>
              <a:tailEnd/>
            </a:ln>
          </p:spPr>
          <p:txBody>
            <a:bodyPr/>
            <a:lstStyle/>
            <a:p>
              <a:endParaRPr lang="fr-FR"/>
            </a:p>
          </p:txBody>
        </p:sp>
        <p:sp>
          <p:nvSpPr>
            <p:cNvPr id="58389" name="Rectangle 21"/>
            <p:cNvSpPr>
              <a:spLocks noChangeArrowheads="1"/>
            </p:cNvSpPr>
            <p:nvPr/>
          </p:nvSpPr>
          <p:spPr bwMode="auto">
            <a:xfrm>
              <a:off x="2678" y="2786"/>
              <a:ext cx="507" cy="882"/>
            </a:xfrm>
            <a:prstGeom prst="rect">
              <a:avLst/>
            </a:prstGeom>
            <a:noFill/>
            <a:ln w="9525">
              <a:noFill/>
              <a:miter lim="800000"/>
              <a:headEnd/>
              <a:tailEnd/>
            </a:ln>
          </p:spPr>
          <p:txBody>
            <a:bodyPr wrap="none" lIns="0" tIns="0" rIns="0" bIns="0">
              <a:spAutoFit/>
            </a:bodyPr>
            <a:lstStyle/>
            <a:p>
              <a:pPr algn="ctr">
                <a:lnSpc>
                  <a:spcPct val="110000"/>
                </a:lnSpc>
              </a:pPr>
              <a:r>
                <a:rPr lang="fr-FR" b="1" i="1"/>
                <a:t>Veuillez</a:t>
              </a:r>
            </a:p>
            <a:p>
              <a:pPr algn="ctr">
                <a:lnSpc>
                  <a:spcPct val="110000"/>
                </a:lnSpc>
              </a:pPr>
              <a:r>
                <a:rPr lang="fr-FR" b="1" i="1"/>
                <a:t>vous</a:t>
              </a:r>
            </a:p>
            <a:p>
              <a:pPr algn="ctr">
                <a:lnSpc>
                  <a:spcPct val="110000"/>
                </a:lnSpc>
              </a:pPr>
              <a:r>
                <a:rPr lang="fr-FR" b="1" i="1"/>
                <a:t> reporter</a:t>
              </a:r>
            </a:p>
            <a:p>
              <a:pPr algn="ctr">
                <a:lnSpc>
                  <a:spcPct val="110000"/>
                </a:lnSpc>
              </a:pPr>
              <a:r>
                <a:rPr lang="fr-FR" b="1" i="1"/>
                <a:t> au</a:t>
              </a:r>
            </a:p>
            <a:p>
              <a:pPr algn="ctr">
                <a:lnSpc>
                  <a:spcPct val="110000"/>
                </a:lnSpc>
              </a:pPr>
              <a:r>
                <a:rPr lang="fr-FR" b="1" i="1"/>
                <a:t> manuel</a:t>
              </a:r>
            </a:p>
            <a:p>
              <a:pPr algn="ctr">
                <a:lnSpc>
                  <a:spcPct val="110000"/>
                </a:lnSpc>
              </a:pPr>
              <a:r>
                <a:rPr lang="fr-FR" b="1" i="1"/>
                <a:t> d'exercices</a:t>
              </a:r>
              <a:endParaRPr lang="en-US" b="1" i="1"/>
            </a:p>
          </p:txBody>
        </p:sp>
        <p:sp>
          <p:nvSpPr>
            <p:cNvPr id="58390" name="Rectangle 22"/>
            <p:cNvSpPr>
              <a:spLocks noChangeArrowheads="1"/>
            </p:cNvSpPr>
            <p:nvPr/>
          </p:nvSpPr>
          <p:spPr bwMode="auto">
            <a:xfrm>
              <a:off x="2463" y="2733"/>
              <a:ext cx="63" cy="1133"/>
            </a:xfrm>
            <a:prstGeom prst="rect">
              <a:avLst/>
            </a:prstGeom>
            <a:solidFill>
              <a:schemeClr val="tx1"/>
            </a:solidFill>
            <a:ln w="12700">
              <a:solidFill>
                <a:schemeClr val="tx1"/>
              </a:solidFill>
              <a:miter lim="800000"/>
              <a:headEnd/>
              <a:tailEnd/>
            </a:ln>
          </p:spPr>
          <p:txBody>
            <a:bodyPr/>
            <a:lstStyle/>
            <a:p>
              <a:endParaRPr lang="fr-FR"/>
            </a:p>
          </p:txBody>
        </p:sp>
        <p:sp>
          <p:nvSpPr>
            <p:cNvPr id="58391" name="Line 23"/>
            <p:cNvSpPr>
              <a:spLocks noChangeShapeType="1"/>
            </p:cNvSpPr>
            <p:nvPr/>
          </p:nvSpPr>
          <p:spPr bwMode="auto">
            <a:xfrm>
              <a:off x="2475" y="2738"/>
              <a:ext cx="1" cy="1125"/>
            </a:xfrm>
            <a:prstGeom prst="line">
              <a:avLst/>
            </a:prstGeom>
            <a:noFill/>
            <a:ln w="12700">
              <a:solidFill>
                <a:srgbClr val="FFFFFF"/>
              </a:solidFill>
              <a:round/>
              <a:headEnd/>
              <a:tailEnd/>
            </a:ln>
          </p:spPr>
          <p:txBody>
            <a:bodyPr/>
            <a:lstStyle/>
            <a:p>
              <a:endParaRPr lang="fr-FR"/>
            </a:p>
          </p:txBody>
        </p:sp>
        <p:sp>
          <p:nvSpPr>
            <p:cNvPr id="58392" name="Freeform 24"/>
            <p:cNvSpPr>
              <a:spLocks/>
            </p:cNvSpPr>
            <p:nvPr/>
          </p:nvSpPr>
          <p:spPr bwMode="blackWhite">
            <a:xfrm>
              <a:off x="1980" y="2865"/>
              <a:ext cx="692" cy="523"/>
            </a:xfrm>
            <a:custGeom>
              <a:avLst/>
              <a:gdLst>
                <a:gd name="T0" fmla="*/ 15 w 463"/>
                <a:gd name="T1" fmla="*/ 207 h 348"/>
                <a:gd name="T2" fmla="*/ 126 w 463"/>
                <a:gd name="T3" fmla="*/ 155 h 348"/>
                <a:gd name="T4" fmla="*/ 215 w 463"/>
                <a:gd name="T5" fmla="*/ 89 h 348"/>
                <a:gd name="T6" fmla="*/ 309 w 463"/>
                <a:gd name="T7" fmla="*/ 53 h 348"/>
                <a:gd name="T8" fmla="*/ 366 w 463"/>
                <a:gd name="T9" fmla="*/ 0 h 348"/>
                <a:gd name="T10" fmla="*/ 405 w 463"/>
                <a:gd name="T11" fmla="*/ 3 h 348"/>
                <a:gd name="T12" fmla="*/ 372 w 463"/>
                <a:gd name="T13" fmla="*/ 96 h 348"/>
                <a:gd name="T14" fmla="*/ 309 w 463"/>
                <a:gd name="T15" fmla="*/ 138 h 348"/>
                <a:gd name="T16" fmla="*/ 260 w 463"/>
                <a:gd name="T17" fmla="*/ 188 h 348"/>
                <a:gd name="T18" fmla="*/ 387 w 463"/>
                <a:gd name="T19" fmla="*/ 204 h 348"/>
                <a:gd name="T20" fmla="*/ 677 w 463"/>
                <a:gd name="T21" fmla="*/ 204 h 348"/>
                <a:gd name="T22" fmla="*/ 692 w 463"/>
                <a:gd name="T23" fmla="*/ 234 h 348"/>
                <a:gd name="T24" fmla="*/ 659 w 463"/>
                <a:gd name="T25" fmla="*/ 260 h 348"/>
                <a:gd name="T26" fmla="*/ 411 w 463"/>
                <a:gd name="T27" fmla="*/ 271 h 348"/>
                <a:gd name="T28" fmla="*/ 417 w 463"/>
                <a:gd name="T29" fmla="*/ 290 h 348"/>
                <a:gd name="T30" fmla="*/ 429 w 463"/>
                <a:gd name="T31" fmla="*/ 307 h 348"/>
                <a:gd name="T32" fmla="*/ 432 w 463"/>
                <a:gd name="T33" fmla="*/ 346 h 348"/>
                <a:gd name="T34" fmla="*/ 426 w 463"/>
                <a:gd name="T35" fmla="*/ 368 h 348"/>
                <a:gd name="T36" fmla="*/ 426 w 463"/>
                <a:gd name="T37" fmla="*/ 392 h 348"/>
                <a:gd name="T38" fmla="*/ 423 w 463"/>
                <a:gd name="T39" fmla="*/ 425 h 348"/>
                <a:gd name="T40" fmla="*/ 411 w 463"/>
                <a:gd name="T41" fmla="*/ 445 h 348"/>
                <a:gd name="T42" fmla="*/ 411 w 463"/>
                <a:gd name="T43" fmla="*/ 457 h 348"/>
                <a:gd name="T44" fmla="*/ 405 w 463"/>
                <a:gd name="T45" fmla="*/ 473 h 348"/>
                <a:gd name="T46" fmla="*/ 399 w 463"/>
                <a:gd name="T47" fmla="*/ 490 h 348"/>
                <a:gd name="T48" fmla="*/ 381 w 463"/>
                <a:gd name="T49" fmla="*/ 523 h 348"/>
                <a:gd name="T50" fmla="*/ 345 w 463"/>
                <a:gd name="T51" fmla="*/ 523 h 348"/>
                <a:gd name="T52" fmla="*/ 132 w 463"/>
                <a:gd name="T53" fmla="*/ 481 h 348"/>
                <a:gd name="T54" fmla="*/ 0 w 463"/>
                <a:gd name="T55" fmla="*/ 418 h 348"/>
                <a:gd name="T56" fmla="*/ 15 w 463"/>
                <a:gd name="T57" fmla="*/ 207 h 3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3"/>
                <a:gd name="T88" fmla="*/ 0 h 348"/>
                <a:gd name="T89" fmla="*/ 463 w 463"/>
                <a:gd name="T90" fmla="*/ 348 h 3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lnTo>
                    <a:pt x="10" y="138"/>
                  </a:lnTo>
                  <a:close/>
                </a:path>
              </a:pathLst>
            </a:custGeom>
            <a:solidFill>
              <a:srgbClr val="FFCC99"/>
            </a:solidFill>
            <a:ln w="9525">
              <a:noFill/>
              <a:round/>
              <a:headEnd/>
              <a:tailEnd/>
            </a:ln>
          </p:spPr>
          <p:txBody>
            <a:bodyPr/>
            <a:lstStyle/>
            <a:p>
              <a:endParaRPr lang="fr-FR"/>
            </a:p>
          </p:txBody>
        </p:sp>
        <p:sp>
          <p:nvSpPr>
            <p:cNvPr id="58393" name="Freeform 25"/>
            <p:cNvSpPr>
              <a:spLocks/>
            </p:cNvSpPr>
            <p:nvPr/>
          </p:nvSpPr>
          <p:spPr bwMode="auto">
            <a:xfrm>
              <a:off x="1980" y="2865"/>
              <a:ext cx="692" cy="523"/>
            </a:xfrm>
            <a:custGeom>
              <a:avLst/>
              <a:gdLst>
                <a:gd name="T0" fmla="*/ 15 w 463"/>
                <a:gd name="T1" fmla="*/ 207 h 348"/>
                <a:gd name="T2" fmla="*/ 126 w 463"/>
                <a:gd name="T3" fmla="*/ 155 h 348"/>
                <a:gd name="T4" fmla="*/ 215 w 463"/>
                <a:gd name="T5" fmla="*/ 89 h 348"/>
                <a:gd name="T6" fmla="*/ 309 w 463"/>
                <a:gd name="T7" fmla="*/ 53 h 348"/>
                <a:gd name="T8" fmla="*/ 366 w 463"/>
                <a:gd name="T9" fmla="*/ 0 h 348"/>
                <a:gd name="T10" fmla="*/ 405 w 463"/>
                <a:gd name="T11" fmla="*/ 3 h 348"/>
                <a:gd name="T12" fmla="*/ 372 w 463"/>
                <a:gd name="T13" fmla="*/ 96 h 348"/>
                <a:gd name="T14" fmla="*/ 309 w 463"/>
                <a:gd name="T15" fmla="*/ 138 h 348"/>
                <a:gd name="T16" fmla="*/ 260 w 463"/>
                <a:gd name="T17" fmla="*/ 188 h 348"/>
                <a:gd name="T18" fmla="*/ 387 w 463"/>
                <a:gd name="T19" fmla="*/ 204 h 348"/>
                <a:gd name="T20" fmla="*/ 677 w 463"/>
                <a:gd name="T21" fmla="*/ 204 h 348"/>
                <a:gd name="T22" fmla="*/ 692 w 463"/>
                <a:gd name="T23" fmla="*/ 234 h 348"/>
                <a:gd name="T24" fmla="*/ 659 w 463"/>
                <a:gd name="T25" fmla="*/ 260 h 348"/>
                <a:gd name="T26" fmla="*/ 411 w 463"/>
                <a:gd name="T27" fmla="*/ 271 h 348"/>
                <a:gd name="T28" fmla="*/ 417 w 463"/>
                <a:gd name="T29" fmla="*/ 290 h 348"/>
                <a:gd name="T30" fmla="*/ 429 w 463"/>
                <a:gd name="T31" fmla="*/ 307 h 348"/>
                <a:gd name="T32" fmla="*/ 432 w 463"/>
                <a:gd name="T33" fmla="*/ 346 h 348"/>
                <a:gd name="T34" fmla="*/ 426 w 463"/>
                <a:gd name="T35" fmla="*/ 368 h 348"/>
                <a:gd name="T36" fmla="*/ 426 w 463"/>
                <a:gd name="T37" fmla="*/ 392 h 348"/>
                <a:gd name="T38" fmla="*/ 423 w 463"/>
                <a:gd name="T39" fmla="*/ 425 h 348"/>
                <a:gd name="T40" fmla="*/ 411 w 463"/>
                <a:gd name="T41" fmla="*/ 445 h 348"/>
                <a:gd name="T42" fmla="*/ 411 w 463"/>
                <a:gd name="T43" fmla="*/ 457 h 348"/>
                <a:gd name="T44" fmla="*/ 405 w 463"/>
                <a:gd name="T45" fmla="*/ 473 h 348"/>
                <a:gd name="T46" fmla="*/ 399 w 463"/>
                <a:gd name="T47" fmla="*/ 490 h 348"/>
                <a:gd name="T48" fmla="*/ 381 w 463"/>
                <a:gd name="T49" fmla="*/ 523 h 348"/>
                <a:gd name="T50" fmla="*/ 345 w 463"/>
                <a:gd name="T51" fmla="*/ 523 h 348"/>
                <a:gd name="T52" fmla="*/ 132 w 463"/>
                <a:gd name="T53" fmla="*/ 481 h 348"/>
                <a:gd name="T54" fmla="*/ 0 w 463"/>
                <a:gd name="T55" fmla="*/ 418 h 3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3"/>
                <a:gd name="T85" fmla="*/ 0 h 348"/>
                <a:gd name="T86" fmla="*/ 463 w 463"/>
                <a:gd name="T87" fmla="*/ 348 h 3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3" h="348">
                  <a:moveTo>
                    <a:pt x="10" y="138"/>
                  </a:moveTo>
                  <a:lnTo>
                    <a:pt x="84" y="103"/>
                  </a:lnTo>
                  <a:lnTo>
                    <a:pt x="144" y="59"/>
                  </a:lnTo>
                  <a:lnTo>
                    <a:pt x="207" y="35"/>
                  </a:lnTo>
                  <a:lnTo>
                    <a:pt x="245" y="0"/>
                  </a:lnTo>
                  <a:lnTo>
                    <a:pt x="271" y="2"/>
                  </a:lnTo>
                  <a:lnTo>
                    <a:pt x="249" y="64"/>
                  </a:lnTo>
                  <a:lnTo>
                    <a:pt x="207" y="92"/>
                  </a:lnTo>
                  <a:lnTo>
                    <a:pt x="174" y="125"/>
                  </a:lnTo>
                  <a:lnTo>
                    <a:pt x="259" y="136"/>
                  </a:lnTo>
                  <a:lnTo>
                    <a:pt x="453" y="136"/>
                  </a:lnTo>
                  <a:lnTo>
                    <a:pt x="463" y="156"/>
                  </a:lnTo>
                  <a:lnTo>
                    <a:pt x="441" y="173"/>
                  </a:lnTo>
                  <a:lnTo>
                    <a:pt x="275" y="180"/>
                  </a:lnTo>
                  <a:lnTo>
                    <a:pt x="279" y="193"/>
                  </a:lnTo>
                  <a:lnTo>
                    <a:pt x="287" y="204"/>
                  </a:lnTo>
                  <a:lnTo>
                    <a:pt x="289" y="230"/>
                  </a:lnTo>
                  <a:lnTo>
                    <a:pt x="285" y="245"/>
                  </a:lnTo>
                  <a:lnTo>
                    <a:pt x="285" y="261"/>
                  </a:lnTo>
                  <a:lnTo>
                    <a:pt x="283" y="283"/>
                  </a:lnTo>
                  <a:lnTo>
                    <a:pt x="275" y="296"/>
                  </a:lnTo>
                  <a:lnTo>
                    <a:pt x="275" y="304"/>
                  </a:lnTo>
                  <a:lnTo>
                    <a:pt x="271" y="315"/>
                  </a:lnTo>
                  <a:lnTo>
                    <a:pt x="267" y="326"/>
                  </a:lnTo>
                  <a:lnTo>
                    <a:pt x="255" y="348"/>
                  </a:lnTo>
                  <a:lnTo>
                    <a:pt x="231" y="348"/>
                  </a:lnTo>
                  <a:lnTo>
                    <a:pt x="88" y="320"/>
                  </a:lnTo>
                  <a:lnTo>
                    <a:pt x="0" y="278"/>
                  </a:lnTo>
                </a:path>
              </a:pathLst>
            </a:custGeom>
            <a:noFill/>
            <a:ln w="9525">
              <a:solidFill>
                <a:schemeClr val="tx1"/>
              </a:solidFill>
              <a:round/>
              <a:headEnd/>
              <a:tailEnd/>
            </a:ln>
          </p:spPr>
          <p:txBody>
            <a:bodyPr/>
            <a:lstStyle/>
            <a:p>
              <a:endParaRPr lang="fr-FR"/>
            </a:p>
          </p:txBody>
        </p:sp>
        <p:sp>
          <p:nvSpPr>
            <p:cNvPr id="58394" name="Line 26"/>
            <p:cNvSpPr>
              <a:spLocks noChangeShapeType="1"/>
            </p:cNvSpPr>
            <p:nvPr/>
          </p:nvSpPr>
          <p:spPr bwMode="auto">
            <a:xfrm flipH="1" flipV="1">
              <a:off x="2600" y="3089"/>
              <a:ext cx="12" cy="30"/>
            </a:xfrm>
            <a:prstGeom prst="line">
              <a:avLst/>
            </a:prstGeom>
            <a:noFill/>
            <a:ln w="6350">
              <a:solidFill>
                <a:schemeClr val="tx1"/>
              </a:solidFill>
              <a:round/>
              <a:headEnd/>
              <a:tailEnd/>
            </a:ln>
          </p:spPr>
          <p:txBody>
            <a:bodyPr/>
            <a:lstStyle/>
            <a:p>
              <a:endParaRPr lang="fr-FR"/>
            </a:p>
          </p:txBody>
        </p:sp>
        <p:sp>
          <p:nvSpPr>
            <p:cNvPr id="58395" name="Line 27"/>
            <p:cNvSpPr>
              <a:spLocks noChangeShapeType="1"/>
            </p:cNvSpPr>
            <p:nvPr/>
          </p:nvSpPr>
          <p:spPr bwMode="auto">
            <a:xfrm flipH="1" flipV="1">
              <a:off x="2481" y="3095"/>
              <a:ext cx="12" cy="30"/>
            </a:xfrm>
            <a:prstGeom prst="line">
              <a:avLst/>
            </a:prstGeom>
            <a:noFill/>
            <a:ln w="6350">
              <a:solidFill>
                <a:schemeClr val="tx1"/>
              </a:solidFill>
              <a:round/>
              <a:headEnd/>
              <a:tailEnd/>
            </a:ln>
          </p:spPr>
          <p:txBody>
            <a:bodyPr/>
            <a:lstStyle/>
            <a:p>
              <a:endParaRPr lang="fr-FR"/>
            </a:p>
          </p:txBody>
        </p:sp>
        <p:sp>
          <p:nvSpPr>
            <p:cNvPr id="58396" name="Line 28"/>
            <p:cNvSpPr>
              <a:spLocks noChangeShapeType="1"/>
            </p:cNvSpPr>
            <p:nvPr/>
          </p:nvSpPr>
          <p:spPr bwMode="auto">
            <a:xfrm flipH="1" flipV="1">
              <a:off x="2376" y="3100"/>
              <a:ext cx="12" cy="28"/>
            </a:xfrm>
            <a:prstGeom prst="line">
              <a:avLst/>
            </a:prstGeom>
            <a:noFill/>
            <a:ln w="6350">
              <a:solidFill>
                <a:schemeClr val="tx1"/>
              </a:solidFill>
              <a:round/>
              <a:headEnd/>
              <a:tailEnd/>
            </a:ln>
          </p:spPr>
          <p:txBody>
            <a:bodyPr/>
            <a:lstStyle/>
            <a:p>
              <a:endParaRPr lang="fr-FR"/>
            </a:p>
          </p:txBody>
        </p:sp>
        <p:sp>
          <p:nvSpPr>
            <p:cNvPr id="58397" name="Line 29"/>
            <p:cNvSpPr>
              <a:spLocks noChangeShapeType="1"/>
            </p:cNvSpPr>
            <p:nvPr/>
          </p:nvSpPr>
          <p:spPr bwMode="auto">
            <a:xfrm flipH="1" flipV="1">
              <a:off x="2304" y="2954"/>
              <a:ext cx="18" cy="27"/>
            </a:xfrm>
            <a:prstGeom prst="line">
              <a:avLst/>
            </a:prstGeom>
            <a:noFill/>
            <a:ln w="6350">
              <a:solidFill>
                <a:schemeClr val="tx1"/>
              </a:solidFill>
              <a:round/>
              <a:headEnd/>
              <a:tailEnd/>
            </a:ln>
          </p:spPr>
          <p:txBody>
            <a:bodyPr/>
            <a:lstStyle/>
            <a:p>
              <a:endParaRPr lang="fr-FR"/>
            </a:p>
          </p:txBody>
        </p:sp>
        <p:sp>
          <p:nvSpPr>
            <p:cNvPr id="58398" name="Freeform 30"/>
            <p:cNvSpPr>
              <a:spLocks/>
            </p:cNvSpPr>
            <p:nvPr/>
          </p:nvSpPr>
          <p:spPr bwMode="auto">
            <a:xfrm>
              <a:off x="2165" y="3043"/>
              <a:ext cx="69" cy="19"/>
            </a:xfrm>
            <a:custGeom>
              <a:avLst/>
              <a:gdLst>
                <a:gd name="T0" fmla="*/ 69 w 46"/>
                <a:gd name="T1" fmla="*/ 13 h 13"/>
                <a:gd name="T2" fmla="*/ 39 w 46"/>
                <a:gd name="T3" fmla="*/ 19 h 13"/>
                <a:gd name="T4" fmla="*/ 0 w 46"/>
                <a:gd name="T5" fmla="*/ 0 h 13"/>
                <a:gd name="T6" fmla="*/ 69 w 46"/>
                <a:gd name="T7" fmla="*/ 13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9"/>
                  </a:moveTo>
                  <a:lnTo>
                    <a:pt x="26" y="13"/>
                  </a:lnTo>
                  <a:lnTo>
                    <a:pt x="0" y="0"/>
                  </a:lnTo>
                  <a:lnTo>
                    <a:pt x="46" y="9"/>
                  </a:lnTo>
                  <a:close/>
                </a:path>
              </a:pathLst>
            </a:custGeom>
            <a:solidFill>
              <a:srgbClr val="FFFFFF"/>
            </a:solidFill>
            <a:ln w="9525">
              <a:noFill/>
              <a:round/>
              <a:headEnd/>
              <a:tailEnd/>
            </a:ln>
          </p:spPr>
          <p:txBody>
            <a:bodyPr/>
            <a:lstStyle/>
            <a:p>
              <a:endParaRPr lang="fr-FR"/>
            </a:p>
          </p:txBody>
        </p:sp>
        <p:sp>
          <p:nvSpPr>
            <p:cNvPr id="58399" name="Freeform 31"/>
            <p:cNvSpPr>
              <a:spLocks/>
            </p:cNvSpPr>
            <p:nvPr/>
          </p:nvSpPr>
          <p:spPr bwMode="black">
            <a:xfrm>
              <a:off x="2165" y="3043"/>
              <a:ext cx="69" cy="19"/>
            </a:xfrm>
            <a:custGeom>
              <a:avLst/>
              <a:gdLst>
                <a:gd name="T0" fmla="*/ 69 w 46"/>
                <a:gd name="T1" fmla="*/ 13 h 13"/>
                <a:gd name="T2" fmla="*/ 39 w 46"/>
                <a:gd name="T3" fmla="*/ 19 h 13"/>
                <a:gd name="T4" fmla="*/ 0 w 46"/>
                <a:gd name="T5" fmla="*/ 0 h 13"/>
                <a:gd name="T6" fmla="*/ 0 60000 65536"/>
                <a:gd name="T7" fmla="*/ 0 60000 65536"/>
                <a:gd name="T8" fmla="*/ 0 60000 65536"/>
                <a:gd name="T9" fmla="*/ 0 w 46"/>
                <a:gd name="T10" fmla="*/ 0 h 13"/>
                <a:gd name="T11" fmla="*/ 46 w 46"/>
                <a:gd name="T12" fmla="*/ 13 h 13"/>
              </a:gdLst>
              <a:ahLst/>
              <a:cxnLst>
                <a:cxn ang="T6">
                  <a:pos x="T0" y="T1"/>
                </a:cxn>
                <a:cxn ang="T7">
                  <a:pos x="T2" y="T3"/>
                </a:cxn>
                <a:cxn ang="T8">
                  <a:pos x="T4" y="T5"/>
                </a:cxn>
              </a:cxnLst>
              <a:rect l="T9" t="T10" r="T11" b="T12"/>
              <a:pathLst>
                <a:path w="46" h="13">
                  <a:moveTo>
                    <a:pt x="46" y="9"/>
                  </a:moveTo>
                  <a:lnTo>
                    <a:pt x="26" y="13"/>
                  </a:lnTo>
                  <a:lnTo>
                    <a:pt x="0" y="0"/>
                  </a:lnTo>
                </a:path>
              </a:pathLst>
            </a:custGeom>
            <a:solidFill>
              <a:srgbClr val="FFCC99"/>
            </a:solidFill>
            <a:ln w="6350">
              <a:solidFill>
                <a:schemeClr val="tx1"/>
              </a:solidFill>
              <a:round/>
              <a:headEnd/>
              <a:tailEnd/>
            </a:ln>
          </p:spPr>
          <p:txBody>
            <a:bodyPr/>
            <a:lstStyle/>
            <a:p>
              <a:endParaRPr lang="fr-FR"/>
            </a:p>
          </p:txBody>
        </p:sp>
        <p:sp>
          <p:nvSpPr>
            <p:cNvPr id="58400" name="Freeform 32"/>
            <p:cNvSpPr>
              <a:spLocks/>
            </p:cNvSpPr>
            <p:nvPr/>
          </p:nvSpPr>
          <p:spPr bwMode="auto">
            <a:xfrm>
              <a:off x="1974" y="3031"/>
              <a:ext cx="36" cy="31"/>
            </a:xfrm>
            <a:custGeom>
              <a:avLst/>
              <a:gdLst>
                <a:gd name="T0" fmla="*/ 36 w 24"/>
                <a:gd name="T1" fmla="*/ 31 h 21"/>
                <a:gd name="T2" fmla="*/ 21 w 24"/>
                <a:gd name="T3" fmla="*/ 6 h 21"/>
                <a:gd name="T4" fmla="*/ 0 w 24"/>
                <a:gd name="T5" fmla="*/ 0 h 21"/>
                <a:gd name="T6" fmla="*/ 36 w 24"/>
                <a:gd name="T7" fmla="*/ 31 h 21"/>
                <a:gd name="T8" fmla="*/ 0 60000 65536"/>
                <a:gd name="T9" fmla="*/ 0 60000 65536"/>
                <a:gd name="T10" fmla="*/ 0 60000 65536"/>
                <a:gd name="T11" fmla="*/ 0 60000 65536"/>
                <a:gd name="T12" fmla="*/ 0 w 24"/>
                <a:gd name="T13" fmla="*/ 0 h 21"/>
                <a:gd name="T14" fmla="*/ 24 w 24"/>
                <a:gd name="T15" fmla="*/ 21 h 21"/>
              </a:gdLst>
              <a:ahLst/>
              <a:cxnLst>
                <a:cxn ang="T8">
                  <a:pos x="T0" y="T1"/>
                </a:cxn>
                <a:cxn ang="T9">
                  <a:pos x="T2" y="T3"/>
                </a:cxn>
                <a:cxn ang="T10">
                  <a:pos x="T4" y="T5"/>
                </a:cxn>
                <a:cxn ang="T11">
                  <a:pos x="T6" y="T7"/>
                </a:cxn>
              </a:cxnLst>
              <a:rect l="T12" t="T13" r="T14" b="T15"/>
              <a:pathLst>
                <a:path w="24" h="21">
                  <a:moveTo>
                    <a:pt x="24" y="21"/>
                  </a:moveTo>
                  <a:lnTo>
                    <a:pt x="14" y="4"/>
                  </a:lnTo>
                  <a:lnTo>
                    <a:pt x="0" y="0"/>
                  </a:lnTo>
                  <a:lnTo>
                    <a:pt x="24" y="21"/>
                  </a:lnTo>
                  <a:close/>
                </a:path>
              </a:pathLst>
            </a:custGeom>
            <a:solidFill>
              <a:srgbClr val="FFFFFF"/>
            </a:solidFill>
            <a:ln w="9525">
              <a:noFill/>
              <a:round/>
              <a:headEnd/>
              <a:tailEnd/>
            </a:ln>
          </p:spPr>
          <p:txBody>
            <a:bodyPr/>
            <a:lstStyle/>
            <a:p>
              <a:endParaRPr lang="fr-FR"/>
            </a:p>
          </p:txBody>
        </p:sp>
        <p:sp>
          <p:nvSpPr>
            <p:cNvPr id="58401" name="Freeform 33"/>
            <p:cNvSpPr>
              <a:spLocks/>
            </p:cNvSpPr>
            <p:nvPr/>
          </p:nvSpPr>
          <p:spPr bwMode="auto">
            <a:xfrm>
              <a:off x="1974" y="3031"/>
              <a:ext cx="36" cy="31"/>
            </a:xfrm>
            <a:custGeom>
              <a:avLst/>
              <a:gdLst>
                <a:gd name="T0" fmla="*/ 36 w 24"/>
                <a:gd name="T1" fmla="*/ 31 h 21"/>
                <a:gd name="T2" fmla="*/ 21 w 24"/>
                <a:gd name="T3" fmla="*/ 6 h 21"/>
                <a:gd name="T4" fmla="*/ 0 w 24"/>
                <a:gd name="T5" fmla="*/ 0 h 21"/>
                <a:gd name="T6" fmla="*/ 0 60000 65536"/>
                <a:gd name="T7" fmla="*/ 0 60000 65536"/>
                <a:gd name="T8" fmla="*/ 0 60000 65536"/>
                <a:gd name="T9" fmla="*/ 0 w 24"/>
                <a:gd name="T10" fmla="*/ 0 h 21"/>
                <a:gd name="T11" fmla="*/ 24 w 24"/>
                <a:gd name="T12" fmla="*/ 21 h 21"/>
              </a:gdLst>
              <a:ahLst/>
              <a:cxnLst>
                <a:cxn ang="T6">
                  <a:pos x="T0" y="T1"/>
                </a:cxn>
                <a:cxn ang="T7">
                  <a:pos x="T2" y="T3"/>
                </a:cxn>
                <a:cxn ang="T8">
                  <a:pos x="T4" y="T5"/>
                </a:cxn>
              </a:cxnLst>
              <a:rect l="T9" t="T10" r="T11" b="T12"/>
              <a:pathLst>
                <a:path w="24" h="21">
                  <a:moveTo>
                    <a:pt x="24" y="21"/>
                  </a:moveTo>
                  <a:lnTo>
                    <a:pt x="14" y="4"/>
                  </a:lnTo>
                  <a:lnTo>
                    <a:pt x="0" y="0"/>
                  </a:lnTo>
                </a:path>
              </a:pathLst>
            </a:custGeom>
            <a:noFill/>
            <a:ln w="9525">
              <a:solidFill>
                <a:schemeClr val="tx1"/>
              </a:solidFill>
              <a:round/>
              <a:headEnd/>
              <a:tailEnd/>
            </a:ln>
          </p:spPr>
          <p:txBody>
            <a:bodyPr/>
            <a:lstStyle/>
            <a:p>
              <a:endParaRPr lang="fr-FR"/>
            </a:p>
          </p:txBody>
        </p:sp>
        <p:sp>
          <p:nvSpPr>
            <p:cNvPr id="58402" name="Freeform 34"/>
            <p:cNvSpPr>
              <a:spLocks/>
            </p:cNvSpPr>
            <p:nvPr/>
          </p:nvSpPr>
          <p:spPr bwMode="auto">
            <a:xfrm>
              <a:off x="1968" y="3297"/>
              <a:ext cx="33" cy="25"/>
            </a:xfrm>
            <a:custGeom>
              <a:avLst/>
              <a:gdLst>
                <a:gd name="T0" fmla="*/ 33 w 22"/>
                <a:gd name="T1" fmla="*/ 0 h 17"/>
                <a:gd name="T2" fmla="*/ 21 w 22"/>
                <a:gd name="T3" fmla="*/ 25 h 17"/>
                <a:gd name="T4" fmla="*/ 0 w 22"/>
                <a:gd name="T5" fmla="*/ 22 h 17"/>
                <a:gd name="T6" fmla="*/ 33 w 22"/>
                <a:gd name="T7" fmla="*/ 0 h 17"/>
                <a:gd name="T8" fmla="*/ 0 60000 65536"/>
                <a:gd name="T9" fmla="*/ 0 60000 65536"/>
                <a:gd name="T10" fmla="*/ 0 60000 65536"/>
                <a:gd name="T11" fmla="*/ 0 60000 65536"/>
                <a:gd name="T12" fmla="*/ 0 w 22"/>
                <a:gd name="T13" fmla="*/ 0 h 17"/>
                <a:gd name="T14" fmla="*/ 22 w 22"/>
                <a:gd name="T15" fmla="*/ 17 h 17"/>
              </a:gdLst>
              <a:ahLst/>
              <a:cxnLst>
                <a:cxn ang="T8">
                  <a:pos x="T0" y="T1"/>
                </a:cxn>
                <a:cxn ang="T9">
                  <a:pos x="T2" y="T3"/>
                </a:cxn>
                <a:cxn ang="T10">
                  <a:pos x="T4" y="T5"/>
                </a:cxn>
                <a:cxn ang="T11">
                  <a:pos x="T6" y="T7"/>
                </a:cxn>
              </a:cxnLst>
              <a:rect l="T12" t="T13" r="T14" b="T15"/>
              <a:pathLst>
                <a:path w="22" h="17">
                  <a:moveTo>
                    <a:pt x="22" y="0"/>
                  </a:moveTo>
                  <a:lnTo>
                    <a:pt x="14" y="17"/>
                  </a:lnTo>
                  <a:lnTo>
                    <a:pt x="0" y="15"/>
                  </a:lnTo>
                  <a:lnTo>
                    <a:pt x="22" y="0"/>
                  </a:lnTo>
                  <a:close/>
                </a:path>
              </a:pathLst>
            </a:custGeom>
            <a:solidFill>
              <a:srgbClr val="FFFFFF"/>
            </a:solidFill>
            <a:ln w="9525">
              <a:noFill/>
              <a:round/>
              <a:headEnd/>
              <a:tailEnd/>
            </a:ln>
          </p:spPr>
          <p:txBody>
            <a:bodyPr/>
            <a:lstStyle/>
            <a:p>
              <a:endParaRPr lang="fr-FR"/>
            </a:p>
          </p:txBody>
        </p:sp>
        <p:sp>
          <p:nvSpPr>
            <p:cNvPr id="58403" name="Freeform 35"/>
            <p:cNvSpPr>
              <a:spLocks/>
            </p:cNvSpPr>
            <p:nvPr/>
          </p:nvSpPr>
          <p:spPr bwMode="auto">
            <a:xfrm>
              <a:off x="1968" y="3297"/>
              <a:ext cx="33" cy="25"/>
            </a:xfrm>
            <a:custGeom>
              <a:avLst/>
              <a:gdLst>
                <a:gd name="T0" fmla="*/ 33 w 22"/>
                <a:gd name="T1" fmla="*/ 0 h 17"/>
                <a:gd name="T2" fmla="*/ 21 w 22"/>
                <a:gd name="T3" fmla="*/ 25 h 17"/>
                <a:gd name="T4" fmla="*/ 0 w 22"/>
                <a:gd name="T5" fmla="*/ 22 h 17"/>
                <a:gd name="T6" fmla="*/ 0 60000 65536"/>
                <a:gd name="T7" fmla="*/ 0 60000 65536"/>
                <a:gd name="T8" fmla="*/ 0 60000 65536"/>
                <a:gd name="T9" fmla="*/ 0 w 22"/>
                <a:gd name="T10" fmla="*/ 0 h 17"/>
                <a:gd name="T11" fmla="*/ 22 w 22"/>
                <a:gd name="T12" fmla="*/ 17 h 17"/>
              </a:gdLst>
              <a:ahLst/>
              <a:cxnLst>
                <a:cxn ang="T6">
                  <a:pos x="T0" y="T1"/>
                </a:cxn>
                <a:cxn ang="T7">
                  <a:pos x="T2" y="T3"/>
                </a:cxn>
                <a:cxn ang="T8">
                  <a:pos x="T4" y="T5"/>
                </a:cxn>
              </a:cxnLst>
              <a:rect l="T9" t="T10" r="T11" b="T12"/>
              <a:pathLst>
                <a:path w="22" h="17">
                  <a:moveTo>
                    <a:pt x="22" y="0"/>
                  </a:moveTo>
                  <a:lnTo>
                    <a:pt x="14" y="17"/>
                  </a:lnTo>
                  <a:lnTo>
                    <a:pt x="0" y="15"/>
                  </a:lnTo>
                </a:path>
              </a:pathLst>
            </a:custGeom>
            <a:noFill/>
            <a:ln w="9525">
              <a:solidFill>
                <a:schemeClr val="tx1"/>
              </a:solidFill>
              <a:round/>
              <a:headEnd/>
              <a:tailEnd/>
            </a:ln>
          </p:spPr>
          <p:txBody>
            <a:bodyPr/>
            <a:lstStyle/>
            <a:p>
              <a:endParaRPr lang="fr-FR"/>
            </a:p>
          </p:txBody>
        </p:sp>
        <p:sp>
          <p:nvSpPr>
            <p:cNvPr id="58404" name="Line 36"/>
            <p:cNvSpPr>
              <a:spLocks noChangeShapeType="1"/>
            </p:cNvSpPr>
            <p:nvPr/>
          </p:nvSpPr>
          <p:spPr bwMode="auto">
            <a:xfrm flipH="1">
              <a:off x="1977" y="3073"/>
              <a:ext cx="18" cy="210"/>
            </a:xfrm>
            <a:prstGeom prst="line">
              <a:avLst/>
            </a:prstGeom>
            <a:noFill/>
            <a:ln w="9525">
              <a:solidFill>
                <a:schemeClr val="tx1"/>
              </a:solidFill>
              <a:round/>
              <a:headEnd/>
              <a:tailEnd/>
            </a:ln>
          </p:spPr>
          <p:txBody>
            <a:bodyPr/>
            <a:lstStyle/>
            <a:p>
              <a:endParaRPr lang="fr-FR"/>
            </a:p>
          </p:txBody>
        </p:sp>
        <p:sp>
          <p:nvSpPr>
            <p:cNvPr id="58405" name="Freeform 37"/>
            <p:cNvSpPr>
              <a:spLocks/>
            </p:cNvSpPr>
            <p:nvPr/>
          </p:nvSpPr>
          <p:spPr bwMode="blackWhite">
            <a:xfrm>
              <a:off x="2213" y="3274"/>
              <a:ext cx="184" cy="125"/>
            </a:xfrm>
            <a:custGeom>
              <a:avLst/>
              <a:gdLst>
                <a:gd name="T0" fmla="*/ 121 w 123"/>
                <a:gd name="T1" fmla="*/ 0 h 83"/>
                <a:gd name="T2" fmla="*/ 184 w 123"/>
                <a:gd name="T3" fmla="*/ 48 h 83"/>
                <a:gd name="T4" fmla="*/ 166 w 123"/>
                <a:gd name="T5" fmla="*/ 102 h 83"/>
                <a:gd name="T6" fmla="*/ 88 w 123"/>
                <a:gd name="T7" fmla="*/ 125 h 83"/>
                <a:gd name="T8" fmla="*/ 0 w 123"/>
                <a:gd name="T9" fmla="*/ 75 h 83"/>
                <a:gd name="T10" fmla="*/ 36 w 123"/>
                <a:gd name="T11" fmla="*/ 29 h 83"/>
                <a:gd name="T12" fmla="*/ 118 w 123"/>
                <a:gd name="T13" fmla="*/ 56 h 83"/>
                <a:gd name="T14" fmla="*/ 121 w 123"/>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3"/>
                <a:gd name="T26" fmla="*/ 123 w 123"/>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3">
                  <a:moveTo>
                    <a:pt x="81" y="0"/>
                  </a:moveTo>
                  <a:lnTo>
                    <a:pt x="123" y="32"/>
                  </a:lnTo>
                  <a:lnTo>
                    <a:pt x="111" y="68"/>
                  </a:lnTo>
                  <a:lnTo>
                    <a:pt x="59" y="83"/>
                  </a:lnTo>
                  <a:lnTo>
                    <a:pt x="0" y="50"/>
                  </a:lnTo>
                  <a:lnTo>
                    <a:pt x="24" y="19"/>
                  </a:lnTo>
                  <a:lnTo>
                    <a:pt x="79" y="37"/>
                  </a:lnTo>
                  <a:lnTo>
                    <a:pt x="81" y="0"/>
                  </a:lnTo>
                  <a:close/>
                </a:path>
              </a:pathLst>
            </a:custGeom>
            <a:solidFill>
              <a:srgbClr val="FFCC99"/>
            </a:solidFill>
            <a:ln w="9525">
              <a:solidFill>
                <a:schemeClr val="tx1"/>
              </a:solidFill>
              <a:round/>
              <a:headEnd/>
              <a:tailEnd/>
            </a:ln>
          </p:spPr>
          <p:txBody>
            <a:bodyPr/>
            <a:lstStyle/>
            <a:p>
              <a:endParaRPr lang="fr-FR"/>
            </a:p>
          </p:txBody>
        </p:sp>
        <p:sp>
          <p:nvSpPr>
            <p:cNvPr id="58406" name="Freeform 38"/>
            <p:cNvSpPr>
              <a:spLocks/>
            </p:cNvSpPr>
            <p:nvPr/>
          </p:nvSpPr>
          <p:spPr bwMode="white">
            <a:xfrm>
              <a:off x="2234" y="3201"/>
              <a:ext cx="202" cy="138"/>
            </a:xfrm>
            <a:custGeom>
              <a:avLst/>
              <a:gdLst>
                <a:gd name="T0" fmla="*/ 133 w 135"/>
                <a:gd name="T1" fmla="*/ 0 h 92"/>
                <a:gd name="T2" fmla="*/ 202 w 135"/>
                <a:gd name="T3" fmla="*/ 57 h 92"/>
                <a:gd name="T4" fmla="*/ 184 w 135"/>
                <a:gd name="T5" fmla="*/ 116 h 92"/>
                <a:gd name="T6" fmla="*/ 100 w 135"/>
                <a:gd name="T7" fmla="*/ 138 h 92"/>
                <a:gd name="T8" fmla="*/ 0 w 135"/>
                <a:gd name="T9" fmla="*/ 82 h 92"/>
                <a:gd name="T10" fmla="*/ 39 w 135"/>
                <a:gd name="T11" fmla="*/ 33 h 92"/>
                <a:gd name="T12" fmla="*/ 130 w 135"/>
                <a:gd name="T13" fmla="*/ 63 h 92"/>
                <a:gd name="T14" fmla="*/ 133 w 135"/>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135"/>
                <a:gd name="T25" fmla="*/ 0 h 92"/>
                <a:gd name="T26" fmla="*/ 135 w 135"/>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 h="92">
                  <a:moveTo>
                    <a:pt x="89" y="0"/>
                  </a:moveTo>
                  <a:lnTo>
                    <a:pt x="135" y="38"/>
                  </a:lnTo>
                  <a:lnTo>
                    <a:pt x="123" y="77"/>
                  </a:lnTo>
                  <a:lnTo>
                    <a:pt x="67" y="92"/>
                  </a:lnTo>
                  <a:lnTo>
                    <a:pt x="0" y="55"/>
                  </a:lnTo>
                  <a:lnTo>
                    <a:pt x="26" y="22"/>
                  </a:lnTo>
                  <a:lnTo>
                    <a:pt x="87" y="42"/>
                  </a:lnTo>
                  <a:lnTo>
                    <a:pt x="89" y="0"/>
                  </a:lnTo>
                  <a:close/>
                </a:path>
              </a:pathLst>
            </a:custGeom>
            <a:solidFill>
              <a:srgbClr val="FFCC99"/>
            </a:solidFill>
            <a:ln w="9525">
              <a:noFill/>
              <a:round/>
              <a:headEnd/>
              <a:tailEnd/>
            </a:ln>
          </p:spPr>
          <p:txBody>
            <a:bodyPr/>
            <a:lstStyle/>
            <a:p>
              <a:endParaRPr lang="fr-FR"/>
            </a:p>
          </p:txBody>
        </p:sp>
        <p:sp>
          <p:nvSpPr>
            <p:cNvPr id="58407" name="Freeform 39"/>
            <p:cNvSpPr>
              <a:spLocks/>
            </p:cNvSpPr>
            <p:nvPr/>
          </p:nvSpPr>
          <p:spPr bwMode="auto">
            <a:xfrm>
              <a:off x="2234" y="3201"/>
              <a:ext cx="202" cy="138"/>
            </a:xfrm>
            <a:custGeom>
              <a:avLst/>
              <a:gdLst>
                <a:gd name="T0" fmla="*/ 133 w 135"/>
                <a:gd name="T1" fmla="*/ 0 h 92"/>
                <a:gd name="T2" fmla="*/ 202 w 135"/>
                <a:gd name="T3" fmla="*/ 57 h 92"/>
                <a:gd name="T4" fmla="*/ 184 w 135"/>
                <a:gd name="T5" fmla="*/ 116 h 92"/>
                <a:gd name="T6" fmla="*/ 100 w 135"/>
                <a:gd name="T7" fmla="*/ 138 h 92"/>
                <a:gd name="T8" fmla="*/ 0 w 135"/>
                <a:gd name="T9" fmla="*/ 82 h 92"/>
                <a:gd name="T10" fmla="*/ 39 w 135"/>
                <a:gd name="T11" fmla="*/ 33 h 92"/>
                <a:gd name="T12" fmla="*/ 130 w 135"/>
                <a:gd name="T13" fmla="*/ 63 h 92"/>
                <a:gd name="T14" fmla="*/ 0 60000 65536"/>
                <a:gd name="T15" fmla="*/ 0 60000 65536"/>
                <a:gd name="T16" fmla="*/ 0 60000 65536"/>
                <a:gd name="T17" fmla="*/ 0 60000 65536"/>
                <a:gd name="T18" fmla="*/ 0 60000 65536"/>
                <a:gd name="T19" fmla="*/ 0 60000 65536"/>
                <a:gd name="T20" fmla="*/ 0 60000 65536"/>
                <a:gd name="T21" fmla="*/ 0 w 135"/>
                <a:gd name="T22" fmla="*/ 0 h 92"/>
                <a:gd name="T23" fmla="*/ 135 w 135"/>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92">
                  <a:moveTo>
                    <a:pt x="89" y="0"/>
                  </a:moveTo>
                  <a:lnTo>
                    <a:pt x="135" y="38"/>
                  </a:lnTo>
                  <a:lnTo>
                    <a:pt x="123" y="77"/>
                  </a:lnTo>
                  <a:lnTo>
                    <a:pt x="67" y="92"/>
                  </a:lnTo>
                  <a:lnTo>
                    <a:pt x="0" y="55"/>
                  </a:lnTo>
                  <a:lnTo>
                    <a:pt x="26" y="22"/>
                  </a:lnTo>
                  <a:lnTo>
                    <a:pt x="87" y="42"/>
                  </a:lnTo>
                </a:path>
              </a:pathLst>
            </a:custGeom>
            <a:noFill/>
            <a:ln w="9525">
              <a:solidFill>
                <a:schemeClr val="tx1"/>
              </a:solidFill>
              <a:round/>
              <a:headEnd/>
              <a:tailEnd/>
            </a:ln>
          </p:spPr>
          <p:txBody>
            <a:bodyPr/>
            <a:lstStyle/>
            <a:p>
              <a:endParaRPr lang="fr-FR"/>
            </a:p>
          </p:txBody>
        </p:sp>
        <p:sp>
          <p:nvSpPr>
            <p:cNvPr id="58408" name="Freeform 40"/>
            <p:cNvSpPr>
              <a:spLocks/>
            </p:cNvSpPr>
            <p:nvPr/>
          </p:nvSpPr>
          <p:spPr bwMode="auto">
            <a:xfrm>
              <a:off x="2258" y="3258"/>
              <a:ext cx="37" cy="52"/>
            </a:xfrm>
            <a:custGeom>
              <a:avLst/>
              <a:gdLst>
                <a:gd name="T0" fmla="*/ 0 w 25"/>
                <a:gd name="T1" fmla="*/ 25 h 35"/>
                <a:gd name="T2" fmla="*/ 21 w 25"/>
                <a:gd name="T3" fmla="*/ 0 h 35"/>
                <a:gd name="T4" fmla="*/ 37 w 25"/>
                <a:gd name="T5" fmla="*/ 16 h 35"/>
                <a:gd name="T6" fmla="*/ 34 w 25"/>
                <a:gd name="T7" fmla="*/ 52 h 35"/>
                <a:gd name="T8" fmla="*/ 0 60000 65536"/>
                <a:gd name="T9" fmla="*/ 0 60000 65536"/>
                <a:gd name="T10" fmla="*/ 0 60000 65536"/>
                <a:gd name="T11" fmla="*/ 0 60000 65536"/>
                <a:gd name="T12" fmla="*/ 0 w 25"/>
                <a:gd name="T13" fmla="*/ 0 h 35"/>
                <a:gd name="T14" fmla="*/ 25 w 25"/>
                <a:gd name="T15" fmla="*/ 35 h 35"/>
              </a:gdLst>
              <a:ahLst/>
              <a:cxnLst>
                <a:cxn ang="T8">
                  <a:pos x="T0" y="T1"/>
                </a:cxn>
                <a:cxn ang="T9">
                  <a:pos x="T2" y="T3"/>
                </a:cxn>
                <a:cxn ang="T10">
                  <a:pos x="T4" y="T5"/>
                </a:cxn>
                <a:cxn ang="T11">
                  <a:pos x="T6" y="T7"/>
                </a:cxn>
              </a:cxnLst>
              <a:rect l="T12" t="T13" r="T14" b="T15"/>
              <a:pathLst>
                <a:path w="25" h="35">
                  <a:moveTo>
                    <a:pt x="0" y="17"/>
                  </a:moveTo>
                  <a:lnTo>
                    <a:pt x="14" y="0"/>
                  </a:lnTo>
                  <a:lnTo>
                    <a:pt x="25" y="11"/>
                  </a:lnTo>
                  <a:lnTo>
                    <a:pt x="23" y="35"/>
                  </a:lnTo>
                </a:path>
              </a:pathLst>
            </a:custGeom>
            <a:noFill/>
            <a:ln w="6350">
              <a:solidFill>
                <a:schemeClr val="tx1"/>
              </a:solidFill>
              <a:round/>
              <a:headEnd/>
              <a:tailEnd/>
            </a:ln>
          </p:spPr>
          <p:txBody>
            <a:bodyPr/>
            <a:lstStyle/>
            <a:p>
              <a:endParaRPr lang="fr-FR"/>
            </a:p>
          </p:txBody>
        </p:sp>
        <p:sp>
          <p:nvSpPr>
            <p:cNvPr id="58409" name="Freeform 41"/>
            <p:cNvSpPr>
              <a:spLocks/>
            </p:cNvSpPr>
            <p:nvPr/>
          </p:nvSpPr>
          <p:spPr bwMode="auto">
            <a:xfrm>
              <a:off x="2228" y="3327"/>
              <a:ext cx="36" cy="49"/>
            </a:xfrm>
            <a:custGeom>
              <a:avLst/>
              <a:gdLst>
                <a:gd name="T0" fmla="*/ 0 w 24"/>
                <a:gd name="T1" fmla="*/ 25 h 33"/>
                <a:gd name="T2" fmla="*/ 24 w 24"/>
                <a:gd name="T3" fmla="*/ 0 h 33"/>
                <a:gd name="T4" fmla="*/ 36 w 24"/>
                <a:gd name="T5" fmla="*/ 12 h 33"/>
                <a:gd name="T6" fmla="*/ 33 w 24"/>
                <a:gd name="T7" fmla="*/ 49 h 33"/>
                <a:gd name="T8" fmla="*/ 0 60000 65536"/>
                <a:gd name="T9" fmla="*/ 0 60000 65536"/>
                <a:gd name="T10" fmla="*/ 0 60000 65536"/>
                <a:gd name="T11" fmla="*/ 0 60000 65536"/>
                <a:gd name="T12" fmla="*/ 0 w 24"/>
                <a:gd name="T13" fmla="*/ 0 h 33"/>
                <a:gd name="T14" fmla="*/ 24 w 24"/>
                <a:gd name="T15" fmla="*/ 33 h 33"/>
              </a:gdLst>
              <a:ahLst/>
              <a:cxnLst>
                <a:cxn ang="T8">
                  <a:pos x="T0" y="T1"/>
                </a:cxn>
                <a:cxn ang="T9">
                  <a:pos x="T2" y="T3"/>
                </a:cxn>
                <a:cxn ang="T10">
                  <a:pos x="T4" y="T5"/>
                </a:cxn>
                <a:cxn ang="T11">
                  <a:pos x="T6" y="T7"/>
                </a:cxn>
              </a:cxnLst>
              <a:rect l="T12" t="T13" r="T14" b="T15"/>
              <a:pathLst>
                <a:path w="24" h="33">
                  <a:moveTo>
                    <a:pt x="0" y="17"/>
                  </a:moveTo>
                  <a:lnTo>
                    <a:pt x="16" y="0"/>
                  </a:lnTo>
                  <a:lnTo>
                    <a:pt x="24" y="8"/>
                  </a:lnTo>
                  <a:lnTo>
                    <a:pt x="22" y="33"/>
                  </a:lnTo>
                </a:path>
              </a:pathLst>
            </a:custGeom>
            <a:noFill/>
            <a:ln w="6350">
              <a:solidFill>
                <a:schemeClr val="tx1"/>
              </a:solidFill>
              <a:round/>
              <a:headEnd/>
              <a:tailEnd/>
            </a:ln>
          </p:spPr>
          <p:txBody>
            <a:bodyPr/>
            <a:lstStyle/>
            <a:p>
              <a:endParaRPr lang="fr-FR"/>
            </a:p>
          </p:txBody>
        </p:sp>
        <p:sp>
          <p:nvSpPr>
            <p:cNvPr id="58410" name="Freeform 42"/>
            <p:cNvSpPr>
              <a:spLocks/>
            </p:cNvSpPr>
            <p:nvPr/>
          </p:nvSpPr>
          <p:spPr bwMode="auto">
            <a:xfrm>
              <a:off x="2198" y="3067"/>
              <a:ext cx="103" cy="224"/>
            </a:xfrm>
            <a:custGeom>
              <a:avLst/>
              <a:gdLst>
                <a:gd name="T0" fmla="*/ 103 w 69"/>
                <a:gd name="T1" fmla="*/ 0 h 149"/>
                <a:gd name="T2" fmla="*/ 57 w 69"/>
                <a:gd name="T3" fmla="*/ 134 h 149"/>
                <a:gd name="T4" fmla="*/ 3 w 69"/>
                <a:gd name="T5" fmla="*/ 197 h 149"/>
                <a:gd name="T6" fmla="*/ 0 w 69"/>
                <a:gd name="T7" fmla="*/ 224 h 149"/>
                <a:gd name="T8" fmla="*/ 103 w 69"/>
                <a:gd name="T9" fmla="*/ 0 h 149"/>
                <a:gd name="T10" fmla="*/ 0 60000 65536"/>
                <a:gd name="T11" fmla="*/ 0 60000 65536"/>
                <a:gd name="T12" fmla="*/ 0 60000 65536"/>
                <a:gd name="T13" fmla="*/ 0 60000 65536"/>
                <a:gd name="T14" fmla="*/ 0 60000 65536"/>
                <a:gd name="T15" fmla="*/ 0 w 69"/>
                <a:gd name="T16" fmla="*/ 0 h 149"/>
                <a:gd name="T17" fmla="*/ 69 w 69"/>
                <a:gd name="T18" fmla="*/ 149 h 149"/>
              </a:gdLst>
              <a:ahLst/>
              <a:cxnLst>
                <a:cxn ang="T10">
                  <a:pos x="T0" y="T1"/>
                </a:cxn>
                <a:cxn ang="T11">
                  <a:pos x="T2" y="T3"/>
                </a:cxn>
                <a:cxn ang="T12">
                  <a:pos x="T4" y="T5"/>
                </a:cxn>
                <a:cxn ang="T13">
                  <a:pos x="T6" y="T7"/>
                </a:cxn>
                <a:cxn ang="T14">
                  <a:pos x="T8" y="T9"/>
                </a:cxn>
              </a:cxnLst>
              <a:rect l="T15" t="T16" r="T17" b="T18"/>
              <a:pathLst>
                <a:path w="69" h="149">
                  <a:moveTo>
                    <a:pt x="69" y="0"/>
                  </a:moveTo>
                  <a:lnTo>
                    <a:pt x="38" y="89"/>
                  </a:lnTo>
                  <a:lnTo>
                    <a:pt x="2" y="131"/>
                  </a:lnTo>
                  <a:lnTo>
                    <a:pt x="0" y="149"/>
                  </a:lnTo>
                  <a:lnTo>
                    <a:pt x="69" y="0"/>
                  </a:lnTo>
                  <a:close/>
                </a:path>
              </a:pathLst>
            </a:custGeom>
            <a:solidFill>
              <a:srgbClr val="FFFFFF"/>
            </a:solidFill>
            <a:ln w="9525">
              <a:noFill/>
              <a:round/>
              <a:headEnd/>
              <a:tailEnd/>
            </a:ln>
          </p:spPr>
          <p:txBody>
            <a:bodyPr/>
            <a:lstStyle/>
            <a:p>
              <a:endParaRPr lang="fr-FR"/>
            </a:p>
          </p:txBody>
        </p:sp>
        <p:sp>
          <p:nvSpPr>
            <p:cNvPr id="58411" name="Freeform 43"/>
            <p:cNvSpPr>
              <a:spLocks/>
            </p:cNvSpPr>
            <p:nvPr/>
          </p:nvSpPr>
          <p:spPr bwMode="black">
            <a:xfrm>
              <a:off x="2198" y="3067"/>
              <a:ext cx="103" cy="224"/>
            </a:xfrm>
            <a:custGeom>
              <a:avLst/>
              <a:gdLst>
                <a:gd name="T0" fmla="*/ 103 w 69"/>
                <a:gd name="T1" fmla="*/ 0 h 149"/>
                <a:gd name="T2" fmla="*/ 57 w 69"/>
                <a:gd name="T3" fmla="*/ 134 h 149"/>
                <a:gd name="T4" fmla="*/ 3 w 69"/>
                <a:gd name="T5" fmla="*/ 197 h 149"/>
                <a:gd name="T6" fmla="*/ 0 w 69"/>
                <a:gd name="T7" fmla="*/ 224 h 149"/>
                <a:gd name="T8" fmla="*/ 0 60000 65536"/>
                <a:gd name="T9" fmla="*/ 0 60000 65536"/>
                <a:gd name="T10" fmla="*/ 0 60000 65536"/>
                <a:gd name="T11" fmla="*/ 0 60000 65536"/>
                <a:gd name="T12" fmla="*/ 0 w 69"/>
                <a:gd name="T13" fmla="*/ 0 h 149"/>
                <a:gd name="T14" fmla="*/ 69 w 69"/>
                <a:gd name="T15" fmla="*/ 149 h 149"/>
              </a:gdLst>
              <a:ahLst/>
              <a:cxnLst>
                <a:cxn ang="T8">
                  <a:pos x="T0" y="T1"/>
                </a:cxn>
                <a:cxn ang="T9">
                  <a:pos x="T2" y="T3"/>
                </a:cxn>
                <a:cxn ang="T10">
                  <a:pos x="T4" y="T5"/>
                </a:cxn>
                <a:cxn ang="T11">
                  <a:pos x="T6" y="T7"/>
                </a:cxn>
              </a:cxnLst>
              <a:rect l="T12" t="T13" r="T14" b="T15"/>
              <a:pathLst>
                <a:path w="69" h="149">
                  <a:moveTo>
                    <a:pt x="69" y="0"/>
                  </a:moveTo>
                  <a:lnTo>
                    <a:pt x="38" y="89"/>
                  </a:lnTo>
                  <a:lnTo>
                    <a:pt x="2" y="131"/>
                  </a:lnTo>
                  <a:lnTo>
                    <a:pt x="0" y="149"/>
                  </a:lnTo>
                </a:path>
              </a:pathLst>
            </a:custGeom>
            <a:solidFill>
              <a:srgbClr val="FFCC99"/>
            </a:solidFill>
            <a:ln w="6350">
              <a:solidFill>
                <a:schemeClr val="tx1"/>
              </a:solidFill>
              <a:round/>
              <a:headEnd/>
              <a:tailEnd/>
            </a:ln>
          </p:spPr>
          <p:txBody>
            <a:bodyPr/>
            <a:lstStyle/>
            <a:p>
              <a:endParaRPr lang="fr-FR"/>
            </a:p>
          </p:txBody>
        </p:sp>
        <p:sp>
          <p:nvSpPr>
            <p:cNvPr id="58412" name="Freeform 44"/>
            <p:cNvSpPr>
              <a:spLocks/>
            </p:cNvSpPr>
            <p:nvPr/>
          </p:nvSpPr>
          <p:spPr bwMode="auto">
            <a:xfrm>
              <a:off x="2138" y="3128"/>
              <a:ext cx="141" cy="100"/>
            </a:xfrm>
            <a:custGeom>
              <a:avLst/>
              <a:gdLst>
                <a:gd name="T0" fmla="*/ 141 w 94"/>
                <a:gd name="T1" fmla="*/ 0 h 66"/>
                <a:gd name="T2" fmla="*/ 81 w 94"/>
                <a:gd name="T3" fmla="*/ 50 h 66"/>
                <a:gd name="T4" fmla="*/ 21 w 94"/>
                <a:gd name="T5" fmla="*/ 73 h 66"/>
                <a:gd name="T6" fmla="*/ 0 w 94"/>
                <a:gd name="T7" fmla="*/ 100 h 66"/>
                <a:gd name="T8" fmla="*/ 141 w 94"/>
                <a:gd name="T9" fmla="*/ 0 h 66"/>
                <a:gd name="T10" fmla="*/ 0 60000 65536"/>
                <a:gd name="T11" fmla="*/ 0 60000 65536"/>
                <a:gd name="T12" fmla="*/ 0 60000 65536"/>
                <a:gd name="T13" fmla="*/ 0 60000 65536"/>
                <a:gd name="T14" fmla="*/ 0 60000 65536"/>
                <a:gd name="T15" fmla="*/ 0 w 94"/>
                <a:gd name="T16" fmla="*/ 0 h 66"/>
                <a:gd name="T17" fmla="*/ 94 w 94"/>
                <a:gd name="T18" fmla="*/ 66 h 66"/>
              </a:gdLst>
              <a:ahLst/>
              <a:cxnLst>
                <a:cxn ang="T10">
                  <a:pos x="T0" y="T1"/>
                </a:cxn>
                <a:cxn ang="T11">
                  <a:pos x="T2" y="T3"/>
                </a:cxn>
                <a:cxn ang="T12">
                  <a:pos x="T4" y="T5"/>
                </a:cxn>
                <a:cxn ang="T13">
                  <a:pos x="T6" y="T7"/>
                </a:cxn>
                <a:cxn ang="T14">
                  <a:pos x="T8" y="T9"/>
                </a:cxn>
              </a:cxnLst>
              <a:rect l="T15" t="T16" r="T17" b="T18"/>
              <a:pathLst>
                <a:path w="94" h="66">
                  <a:moveTo>
                    <a:pt x="94" y="0"/>
                  </a:moveTo>
                  <a:lnTo>
                    <a:pt x="54" y="33"/>
                  </a:lnTo>
                  <a:lnTo>
                    <a:pt x="14" y="48"/>
                  </a:lnTo>
                  <a:lnTo>
                    <a:pt x="0" y="66"/>
                  </a:lnTo>
                  <a:lnTo>
                    <a:pt x="94" y="0"/>
                  </a:lnTo>
                  <a:close/>
                </a:path>
              </a:pathLst>
            </a:custGeom>
            <a:solidFill>
              <a:srgbClr val="FFFFFF"/>
            </a:solidFill>
            <a:ln w="9525">
              <a:noFill/>
              <a:round/>
              <a:headEnd/>
              <a:tailEnd/>
            </a:ln>
          </p:spPr>
          <p:txBody>
            <a:bodyPr/>
            <a:lstStyle/>
            <a:p>
              <a:endParaRPr lang="fr-FR"/>
            </a:p>
          </p:txBody>
        </p:sp>
        <p:sp>
          <p:nvSpPr>
            <p:cNvPr id="58413" name="Freeform 45"/>
            <p:cNvSpPr>
              <a:spLocks/>
            </p:cNvSpPr>
            <p:nvPr/>
          </p:nvSpPr>
          <p:spPr bwMode="black">
            <a:xfrm>
              <a:off x="2138" y="3128"/>
              <a:ext cx="141" cy="100"/>
            </a:xfrm>
            <a:custGeom>
              <a:avLst/>
              <a:gdLst>
                <a:gd name="T0" fmla="*/ 141 w 94"/>
                <a:gd name="T1" fmla="*/ 0 h 66"/>
                <a:gd name="T2" fmla="*/ 81 w 94"/>
                <a:gd name="T3" fmla="*/ 50 h 66"/>
                <a:gd name="T4" fmla="*/ 21 w 94"/>
                <a:gd name="T5" fmla="*/ 73 h 66"/>
                <a:gd name="T6" fmla="*/ 0 w 94"/>
                <a:gd name="T7" fmla="*/ 100 h 66"/>
                <a:gd name="T8" fmla="*/ 0 60000 65536"/>
                <a:gd name="T9" fmla="*/ 0 60000 65536"/>
                <a:gd name="T10" fmla="*/ 0 60000 65536"/>
                <a:gd name="T11" fmla="*/ 0 60000 65536"/>
                <a:gd name="T12" fmla="*/ 0 w 94"/>
                <a:gd name="T13" fmla="*/ 0 h 66"/>
                <a:gd name="T14" fmla="*/ 94 w 94"/>
                <a:gd name="T15" fmla="*/ 66 h 66"/>
              </a:gdLst>
              <a:ahLst/>
              <a:cxnLst>
                <a:cxn ang="T8">
                  <a:pos x="T0" y="T1"/>
                </a:cxn>
                <a:cxn ang="T9">
                  <a:pos x="T2" y="T3"/>
                </a:cxn>
                <a:cxn ang="T10">
                  <a:pos x="T4" y="T5"/>
                </a:cxn>
                <a:cxn ang="T11">
                  <a:pos x="T6" y="T7"/>
                </a:cxn>
              </a:cxnLst>
              <a:rect l="T12" t="T13" r="T14" b="T15"/>
              <a:pathLst>
                <a:path w="94" h="66">
                  <a:moveTo>
                    <a:pt x="94" y="0"/>
                  </a:moveTo>
                  <a:lnTo>
                    <a:pt x="54" y="33"/>
                  </a:lnTo>
                  <a:lnTo>
                    <a:pt x="14" y="48"/>
                  </a:lnTo>
                  <a:lnTo>
                    <a:pt x="0" y="66"/>
                  </a:lnTo>
                </a:path>
              </a:pathLst>
            </a:custGeom>
            <a:solidFill>
              <a:srgbClr val="FFCC99"/>
            </a:solidFill>
            <a:ln w="6350">
              <a:solidFill>
                <a:schemeClr val="tx1"/>
              </a:solidFill>
              <a:round/>
              <a:headEnd/>
              <a:tailEnd/>
            </a:ln>
          </p:spPr>
          <p:txBody>
            <a:bodyPr/>
            <a:lstStyle/>
            <a:p>
              <a:endParaRPr lang="fr-FR"/>
            </a:p>
          </p:txBody>
        </p:sp>
        <p:sp>
          <p:nvSpPr>
            <p:cNvPr id="58414" name="Freeform 46"/>
            <p:cNvSpPr>
              <a:spLocks/>
            </p:cNvSpPr>
            <p:nvPr/>
          </p:nvSpPr>
          <p:spPr bwMode="white">
            <a:xfrm>
              <a:off x="2249" y="3142"/>
              <a:ext cx="184" cy="122"/>
            </a:xfrm>
            <a:custGeom>
              <a:avLst/>
              <a:gdLst>
                <a:gd name="T0" fmla="*/ 136 w 123"/>
                <a:gd name="T1" fmla="*/ 0 h 81"/>
                <a:gd name="T2" fmla="*/ 184 w 123"/>
                <a:gd name="T3" fmla="*/ 47 h 81"/>
                <a:gd name="T4" fmla="*/ 166 w 123"/>
                <a:gd name="T5" fmla="*/ 99 h 81"/>
                <a:gd name="T6" fmla="*/ 88 w 123"/>
                <a:gd name="T7" fmla="*/ 122 h 81"/>
                <a:gd name="T8" fmla="*/ 0 w 123"/>
                <a:gd name="T9" fmla="*/ 69 h 81"/>
                <a:gd name="T10" fmla="*/ 37 w 123"/>
                <a:gd name="T11" fmla="*/ 23 h 81"/>
                <a:gd name="T12" fmla="*/ 118 w 123"/>
                <a:gd name="T13" fmla="*/ 53 h 81"/>
                <a:gd name="T14" fmla="*/ 136 w 123"/>
                <a:gd name="T15" fmla="*/ 0 h 81"/>
                <a:gd name="T16" fmla="*/ 0 60000 65536"/>
                <a:gd name="T17" fmla="*/ 0 60000 65536"/>
                <a:gd name="T18" fmla="*/ 0 60000 65536"/>
                <a:gd name="T19" fmla="*/ 0 60000 65536"/>
                <a:gd name="T20" fmla="*/ 0 60000 65536"/>
                <a:gd name="T21" fmla="*/ 0 60000 65536"/>
                <a:gd name="T22" fmla="*/ 0 60000 65536"/>
                <a:gd name="T23" fmla="*/ 0 60000 65536"/>
                <a:gd name="T24" fmla="*/ 0 w 123"/>
                <a:gd name="T25" fmla="*/ 0 h 81"/>
                <a:gd name="T26" fmla="*/ 123 w 123"/>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3" h="81">
                  <a:moveTo>
                    <a:pt x="91" y="0"/>
                  </a:moveTo>
                  <a:lnTo>
                    <a:pt x="123" y="31"/>
                  </a:lnTo>
                  <a:lnTo>
                    <a:pt x="111" y="66"/>
                  </a:lnTo>
                  <a:lnTo>
                    <a:pt x="59" y="81"/>
                  </a:lnTo>
                  <a:lnTo>
                    <a:pt x="0" y="46"/>
                  </a:lnTo>
                  <a:lnTo>
                    <a:pt x="25" y="15"/>
                  </a:lnTo>
                  <a:lnTo>
                    <a:pt x="79" y="35"/>
                  </a:lnTo>
                  <a:lnTo>
                    <a:pt x="91" y="0"/>
                  </a:lnTo>
                  <a:close/>
                </a:path>
              </a:pathLst>
            </a:custGeom>
            <a:solidFill>
              <a:srgbClr val="FFCC99"/>
            </a:solidFill>
            <a:ln w="9525">
              <a:noFill/>
              <a:round/>
              <a:headEnd/>
              <a:tailEnd/>
            </a:ln>
          </p:spPr>
          <p:txBody>
            <a:bodyPr/>
            <a:lstStyle/>
            <a:p>
              <a:endParaRPr lang="fr-FR"/>
            </a:p>
          </p:txBody>
        </p:sp>
        <p:sp>
          <p:nvSpPr>
            <p:cNvPr id="58415" name="Freeform 47"/>
            <p:cNvSpPr>
              <a:spLocks/>
            </p:cNvSpPr>
            <p:nvPr/>
          </p:nvSpPr>
          <p:spPr bwMode="auto">
            <a:xfrm>
              <a:off x="2249" y="3142"/>
              <a:ext cx="184" cy="122"/>
            </a:xfrm>
            <a:custGeom>
              <a:avLst/>
              <a:gdLst>
                <a:gd name="T0" fmla="*/ 136 w 123"/>
                <a:gd name="T1" fmla="*/ 0 h 81"/>
                <a:gd name="T2" fmla="*/ 184 w 123"/>
                <a:gd name="T3" fmla="*/ 47 h 81"/>
                <a:gd name="T4" fmla="*/ 166 w 123"/>
                <a:gd name="T5" fmla="*/ 99 h 81"/>
                <a:gd name="T6" fmla="*/ 88 w 123"/>
                <a:gd name="T7" fmla="*/ 122 h 81"/>
                <a:gd name="T8" fmla="*/ 0 w 123"/>
                <a:gd name="T9" fmla="*/ 69 h 81"/>
                <a:gd name="T10" fmla="*/ 37 w 123"/>
                <a:gd name="T11" fmla="*/ 23 h 81"/>
                <a:gd name="T12" fmla="*/ 118 w 123"/>
                <a:gd name="T13" fmla="*/ 53 h 81"/>
                <a:gd name="T14" fmla="*/ 0 60000 65536"/>
                <a:gd name="T15" fmla="*/ 0 60000 65536"/>
                <a:gd name="T16" fmla="*/ 0 60000 65536"/>
                <a:gd name="T17" fmla="*/ 0 60000 65536"/>
                <a:gd name="T18" fmla="*/ 0 60000 65536"/>
                <a:gd name="T19" fmla="*/ 0 60000 65536"/>
                <a:gd name="T20" fmla="*/ 0 60000 65536"/>
                <a:gd name="T21" fmla="*/ 0 w 123"/>
                <a:gd name="T22" fmla="*/ 0 h 81"/>
                <a:gd name="T23" fmla="*/ 123 w 123"/>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1">
                  <a:moveTo>
                    <a:pt x="91" y="0"/>
                  </a:moveTo>
                  <a:lnTo>
                    <a:pt x="123" y="31"/>
                  </a:lnTo>
                  <a:lnTo>
                    <a:pt x="111" y="66"/>
                  </a:lnTo>
                  <a:lnTo>
                    <a:pt x="59" y="81"/>
                  </a:lnTo>
                  <a:lnTo>
                    <a:pt x="0" y="46"/>
                  </a:lnTo>
                  <a:lnTo>
                    <a:pt x="25" y="15"/>
                  </a:lnTo>
                  <a:lnTo>
                    <a:pt x="79" y="35"/>
                  </a:lnTo>
                </a:path>
              </a:pathLst>
            </a:custGeom>
            <a:noFill/>
            <a:ln w="9525">
              <a:solidFill>
                <a:schemeClr val="tx1"/>
              </a:solidFill>
              <a:round/>
              <a:headEnd/>
              <a:tailEnd/>
            </a:ln>
          </p:spPr>
          <p:txBody>
            <a:bodyPr/>
            <a:lstStyle/>
            <a:p>
              <a:endParaRPr lang="fr-FR"/>
            </a:p>
          </p:txBody>
        </p:sp>
        <p:sp>
          <p:nvSpPr>
            <p:cNvPr id="58416" name="Freeform 48"/>
            <p:cNvSpPr>
              <a:spLocks/>
            </p:cNvSpPr>
            <p:nvPr/>
          </p:nvSpPr>
          <p:spPr bwMode="auto">
            <a:xfrm>
              <a:off x="2267" y="3189"/>
              <a:ext cx="37" cy="49"/>
            </a:xfrm>
            <a:custGeom>
              <a:avLst/>
              <a:gdLst>
                <a:gd name="T0" fmla="*/ 0 w 25"/>
                <a:gd name="T1" fmla="*/ 22 h 33"/>
                <a:gd name="T2" fmla="*/ 25 w 25"/>
                <a:gd name="T3" fmla="*/ 0 h 33"/>
                <a:gd name="T4" fmla="*/ 37 w 25"/>
                <a:gd name="T5" fmla="*/ 12 h 33"/>
                <a:gd name="T6" fmla="*/ 34 w 25"/>
                <a:gd name="T7" fmla="*/ 49 h 33"/>
                <a:gd name="T8" fmla="*/ 0 60000 65536"/>
                <a:gd name="T9" fmla="*/ 0 60000 65536"/>
                <a:gd name="T10" fmla="*/ 0 60000 65536"/>
                <a:gd name="T11" fmla="*/ 0 60000 65536"/>
                <a:gd name="T12" fmla="*/ 0 w 25"/>
                <a:gd name="T13" fmla="*/ 0 h 33"/>
                <a:gd name="T14" fmla="*/ 25 w 25"/>
                <a:gd name="T15" fmla="*/ 33 h 33"/>
              </a:gdLst>
              <a:ahLst/>
              <a:cxnLst>
                <a:cxn ang="T8">
                  <a:pos x="T0" y="T1"/>
                </a:cxn>
                <a:cxn ang="T9">
                  <a:pos x="T2" y="T3"/>
                </a:cxn>
                <a:cxn ang="T10">
                  <a:pos x="T4" y="T5"/>
                </a:cxn>
                <a:cxn ang="T11">
                  <a:pos x="T6" y="T7"/>
                </a:cxn>
              </a:cxnLst>
              <a:rect l="T12" t="T13" r="T14" b="T15"/>
              <a:pathLst>
                <a:path w="25" h="33">
                  <a:moveTo>
                    <a:pt x="0" y="15"/>
                  </a:moveTo>
                  <a:lnTo>
                    <a:pt x="17" y="0"/>
                  </a:lnTo>
                  <a:lnTo>
                    <a:pt x="25" y="8"/>
                  </a:lnTo>
                  <a:lnTo>
                    <a:pt x="23" y="33"/>
                  </a:lnTo>
                </a:path>
              </a:pathLst>
            </a:custGeom>
            <a:noFill/>
            <a:ln w="6350">
              <a:solidFill>
                <a:schemeClr val="tx1"/>
              </a:solidFill>
              <a:round/>
              <a:headEnd/>
              <a:tailEnd/>
            </a:ln>
          </p:spPr>
          <p:txBody>
            <a:bodyPr/>
            <a:lstStyle/>
            <a:p>
              <a:endParaRPr lang="fr-F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defRPr/>
            </a:pPr>
            <a:r>
              <a:rPr lang="fr-FR"/>
              <a:t>De votre langage au langage C#</a:t>
            </a:r>
          </a:p>
        </p:txBody>
      </p:sp>
      <p:sp>
        <p:nvSpPr>
          <p:cNvPr id="59395" name="Rectangle 3"/>
          <p:cNvSpPr>
            <a:spLocks noGrp="1" noChangeArrowheads="1"/>
          </p:cNvSpPr>
          <p:nvPr>
            <p:ph idx="1"/>
          </p:nvPr>
        </p:nvSpPr>
        <p:spPr>
          <a:xfrm>
            <a:off x="2741613" y="1306513"/>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59396" name="Group 4"/>
          <p:cNvGrpSpPr>
            <a:grpSpLocks/>
          </p:cNvGrpSpPr>
          <p:nvPr/>
        </p:nvGrpSpPr>
        <p:grpSpPr bwMode="auto">
          <a:xfrm>
            <a:off x="2570163" y="5372100"/>
            <a:ext cx="228600" cy="311150"/>
            <a:chOff x="208" y="730"/>
            <a:chExt cx="249" cy="292"/>
          </a:xfrm>
        </p:grpSpPr>
        <p:sp>
          <p:nvSpPr>
            <p:cNvPr id="59397"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59398"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59399"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a:defRPr/>
            </a:pPr>
            <a:r>
              <a:rPr lang="en-US"/>
              <a:t>Que peut-on placer dans un espace de noms ?</a:t>
            </a:r>
          </a:p>
        </p:txBody>
      </p:sp>
      <p:sp>
        <p:nvSpPr>
          <p:cNvPr id="9219" name="Rectangle 3"/>
          <p:cNvSpPr>
            <a:spLocks noGrp="1" noChangeArrowheads="1"/>
          </p:cNvSpPr>
          <p:nvPr>
            <p:ph idx="1"/>
          </p:nvPr>
        </p:nvSpPr>
        <p:spPr>
          <a:xfrm>
            <a:off x="279400" y="1312863"/>
            <a:ext cx="8599488" cy="2919412"/>
          </a:xfrm>
        </p:spPr>
        <p:txBody>
          <a:bodyPr/>
          <a:lstStyle/>
          <a:p>
            <a:r>
              <a:rPr lang="fr-FR"/>
              <a:t>Dans un espace de noms, on peut placer un ou plusieurs :</a:t>
            </a:r>
          </a:p>
          <a:p>
            <a:pPr lvl="1"/>
            <a:r>
              <a:rPr lang="fr-FR" i="1">
                <a:latin typeface="Century Schoolbook" pitchFamily="18" charset="0"/>
              </a:rPr>
              <a:t>Classes </a:t>
            </a:r>
            <a:r>
              <a:rPr lang="fr-FR"/>
              <a:t>: type référence défini par le développeur</a:t>
            </a:r>
          </a:p>
          <a:p>
            <a:pPr lvl="1"/>
            <a:r>
              <a:rPr lang="fr-FR" i="1">
                <a:latin typeface="Century Schoolbook" pitchFamily="18" charset="0"/>
              </a:rPr>
              <a:t>Structures </a:t>
            </a:r>
            <a:r>
              <a:rPr lang="fr-FR"/>
              <a:t>: type valeur défini par le développeur</a:t>
            </a:r>
          </a:p>
          <a:p>
            <a:pPr lvl="1"/>
            <a:r>
              <a:rPr lang="fr-FR" i="1">
                <a:latin typeface="Century Schoolbook" pitchFamily="18" charset="0"/>
              </a:rPr>
              <a:t>Interfaces </a:t>
            </a:r>
            <a:r>
              <a:rPr lang="fr-FR"/>
              <a:t>: spécification d’un service</a:t>
            </a:r>
          </a:p>
          <a:p>
            <a:pPr lvl="1"/>
            <a:r>
              <a:rPr lang="fr-FR" i="1">
                <a:latin typeface="Century Schoolbook" pitchFamily="18" charset="0"/>
              </a:rPr>
              <a:t>Enumérations </a:t>
            </a:r>
            <a:r>
              <a:rPr lang="fr-FR"/>
              <a:t>: spécification d’un type énuméré</a:t>
            </a:r>
          </a:p>
          <a:p>
            <a:pPr lvl="1"/>
            <a:r>
              <a:rPr lang="fr-FR" i="1">
                <a:latin typeface="Century Schoolbook" pitchFamily="18" charset="0"/>
              </a:rPr>
              <a:t>Délégués </a:t>
            </a:r>
            <a:r>
              <a:rPr lang="fr-FR"/>
              <a:t>: spécification d’une adresse de fonction</a:t>
            </a:r>
          </a:p>
          <a:p>
            <a:pPr lvl="1"/>
            <a:r>
              <a:rPr lang="fr-FR"/>
              <a:t>Espace de noms imbriqués</a:t>
            </a:r>
          </a:p>
          <a:p>
            <a:r>
              <a:rPr lang="fr-FR"/>
              <a:t>Dans notre cas, il n’y a qu’une classe nommée </a:t>
            </a:r>
            <a:r>
              <a:rPr lang="fr-FR">
                <a:latin typeface="Courier New" pitchFamily="49" charset="0"/>
              </a:rPr>
              <a:t>Program</a:t>
            </a:r>
          </a:p>
          <a:p>
            <a:pPr lvl="1"/>
            <a:r>
              <a:rPr lang="fr-FR"/>
              <a:t>Par convention, la classe dans laquelle est placée la méthode </a:t>
            </a:r>
            <a:r>
              <a:rPr lang="fr-FR">
                <a:latin typeface="Courier New" pitchFamily="49" charset="0"/>
              </a:rPr>
              <a:t>Main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1026"/>
          <p:cNvSpPr>
            <a:spLocks noGrp="1" noChangeArrowheads="1"/>
          </p:cNvSpPr>
          <p:nvPr>
            <p:ph type="title"/>
          </p:nvPr>
        </p:nvSpPr>
        <p:spPr/>
        <p:txBody>
          <a:bodyPr/>
          <a:lstStyle/>
          <a:p>
            <a:pPr>
              <a:defRPr/>
            </a:pPr>
            <a:r>
              <a:rPr lang="en-US">
                <a:cs typeface="Arial" charset="0"/>
              </a:rPr>
              <a:t>À </a:t>
            </a:r>
            <a:r>
              <a:rPr lang="fr-FR"/>
              <a:t>Vous 2.2 : Bugs cachés</a:t>
            </a:r>
          </a:p>
        </p:txBody>
      </p:sp>
      <p:sp>
        <p:nvSpPr>
          <p:cNvPr id="60419" name="Rectangle 1027"/>
          <p:cNvSpPr>
            <a:spLocks noGrp="1" noChangeArrowheads="1"/>
          </p:cNvSpPr>
          <p:nvPr>
            <p:ph idx="1"/>
          </p:nvPr>
        </p:nvSpPr>
        <p:spPr>
          <a:xfrm>
            <a:off x="196850" y="1312863"/>
            <a:ext cx="8740775" cy="3533775"/>
          </a:xfrm>
          <a:noFill/>
        </p:spPr>
        <p:txBody>
          <a:bodyPr lIns="54000" rIns="54000"/>
          <a:lstStyle/>
          <a:p>
            <a:pPr marL="342900" indent="-342900">
              <a:buFont typeface="Arial" charset="0"/>
              <a:buNone/>
            </a:pPr>
            <a:r>
              <a:rPr lang="fr-FR"/>
              <a:t>	Savez-vous qu’il y a une sérieuse erreur dans notre programme de conversion monétaire ?</a:t>
            </a:r>
          </a:p>
          <a:p>
            <a:pPr marL="342900" indent="-342900">
              <a:buSzTx/>
              <a:buFont typeface="Arial" charset="0"/>
              <a:buAutoNum type="arabicPeriod"/>
            </a:pPr>
            <a:r>
              <a:rPr lang="fr-FR"/>
              <a:t>Lancez VS et ouvrez la solution qui se situe à : </a:t>
            </a:r>
            <a:r>
              <a:rPr lang="en-US">
                <a:latin typeface="Courier New" pitchFamily="49" charset="0"/>
              </a:rPr>
              <a:t>C:\Course\419\Exercises\Do22</a:t>
            </a:r>
            <a:endParaRPr lang="fr-FR"/>
          </a:p>
          <a:p>
            <a:pPr marL="342900" indent="-342900">
              <a:buSzTx/>
              <a:buFont typeface="Arial" charset="0"/>
              <a:buAutoNum type="arabicPeriod"/>
            </a:pPr>
            <a:r>
              <a:rPr lang="fr-FR"/>
              <a:t>Exécutez le programme</a:t>
            </a:r>
          </a:p>
          <a:p>
            <a:pPr marL="342900" indent="-342900">
              <a:buSzTx/>
              <a:buFont typeface="Arial" charset="0"/>
              <a:buAutoNum type="arabicPeriod"/>
            </a:pPr>
            <a:r>
              <a:rPr lang="fr-FR">
                <a:cs typeface="Arial" charset="0"/>
              </a:rPr>
              <a:t>À</a:t>
            </a:r>
            <a:r>
              <a:rPr lang="fr-FR"/>
              <a:t> la demande, entrez </a:t>
            </a:r>
            <a:r>
              <a:rPr lang="fr-FR">
                <a:latin typeface="Courier New" pitchFamily="49" charset="0"/>
              </a:rPr>
              <a:t>cent</a:t>
            </a:r>
            <a:r>
              <a:rPr lang="fr-FR"/>
              <a:t> au lieu de </a:t>
            </a:r>
            <a:r>
              <a:rPr lang="fr-FR">
                <a:latin typeface="Courier New" pitchFamily="49" charset="0"/>
              </a:rPr>
              <a:t>100</a:t>
            </a:r>
          </a:p>
          <a:p>
            <a:pPr marL="342900" indent="-342900">
              <a:buSzTx/>
              <a:buFont typeface="Arial" charset="0"/>
              <a:buAutoNum type="arabicPeriod"/>
            </a:pPr>
            <a:r>
              <a:rPr lang="fr-FR"/>
              <a:t>Que se passe-t-il ?</a:t>
            </a:r>
            <a:endParaRPr lang="fr-FR" i="1"/>
          </a:p>
          <a:p>
            <a:pPr marL="687388" lvl="1" indent="-342900">
              <a:lnSpc>
                <a:spcPct val="60000"/>
              </a:lnSpc>
              <a:spcBef>
                <a:spcPts val="1200"/>
              </a:spcBef>
              <a:spcAft>
                <a:spcPts val="300"/>
              </a:spcAft>
            </a:pPr>
            <a:r>
              <a:rPr lang="fr-FR"/>
              <a:t>Cliquez sur Non si vous obtenez une boîte de dialogue </a:t>
            </a:r>
          </a:p>
          <a:p>
            <a:pPr marL="342900" indent="-342900">
              <a:buSzTx/>
              <a:buFont typeface="Arial" charset="0"/>
              <a:buAutoNum type="arabicPeriod"/>
            </a:pPr>
            <a:r>
              <a:rPr lang="fr-FR"/>
              <a:t>Laissez cette solution ouverte pour l’instant</a:t>
            </a:r>
          </a:p>
        </p:txBody>
      </p:sp>
      <p:sp>
        <p:nvSpPr>
          <p:cNvPr id="561156" name="Text Box 1028"/>
          <p:cNvSpPr txBox="1">
            <a:spLocks noChangeArrowheads="1"/>
          </p:cNvSpPr>
          <p:nvPr/>
        </p:nvSpPr>
        <p:spPr bwMode="blackWhite">
          <a:xfrm>
            <a:off x="8191500" y="231775"/>
            <a:ext cx="669925" cy="4699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sz="1200" b="1">
                <a:solidFill>
                  <a:srgbClr val="FF0000"/>
                </a:solidFill>
                <a:cs typeface="Arial" charset="0"/>
              </a:rPr>
              <a:t>À</a:t>
            </a:r>
            <a:r>
              <a:rPr lang="en-US" sz="1200" b="1">
                <a:solidFill>
                  <a:srgbClr val="FF0000"/>
                </a:solidFill>
              </a:rPr>
              <a:t> VOUS</a:t>
            </a:r>
          </a:p>
        </p:txBody>
      </p:sp>
      <p:grpSp>
        <p:nvGrpSpPr>
          <p:cNvPr id="60421" name="Group 1029"/>
          <p:cNvGrpSpPr>
            <a:grpSpLocks/>
          </p:cNvGrpSpPr>
          <p:nvPr/>
        </p:nvGrpSpPr>
        <p:grpSpPr bwMode="auto">
          <a:xfrm>
            <a:off x="158750" y="1347788"/>
            <a:ext cx="374650" cy="269875"/>
            <a:chOff x="590" y="209"/>
            <a:chExt cx="236" cy="170"/>
          </a:xfrm>
        </p:grpSpPr>
        <p:sp>
          <p:nvSpPr>
            <p:cNvPr id="561158" name="Oval 103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60423" name="Freeform 103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60424" name="Oval 103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60425" name="Freeform 103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a:defRPr/>
            </a:pPr>
            <a:r>
              <a:rPr lang="fr-FR"/>
              <a:t>Exceptions</a:t>
            </a:r>
          </a:p>
        </p:txBody>
      </p:sp>
      <p:sp>
        <p:nvSpPr>
          <p:cNvPr id="61443" name="Rectangle 3"/>
          <p:cNvSpPr>
            <a:spLocks noGrp="1" noChangeArrowheads="1"/>
          </p:cNvSpPr>
          <p:nvPr>
            <p:ph idx="1"/>
          </p:nvPr>
        </p:nvSpPr>
        <p:spPr>
          <a:xfrm>
            <a:off x="279400" y="1312863"/>
            <a:ext cx="8669338" cy="4703762"/>
          </a:xfrm>
        </p:spPr>
        <p:txBody>
          <a:bodyPr/>
          <a:lstStyle/>
          <a:p>
            <a:r>
              <a:rPr lang="fr-FR"/>
              <a:t>Les exceptions sont un mécanisme sûr et standardisé permettant de traiter les erreurs</a:t>
            </a:r>
          </a:p>
          <a:p>
            <a:pPr lvl="1"/>
            <a:r>
              <a:rPr lang="fr-FR"/>
              <a:t>Elles sont utilisées extensivement dans les bibliothèques du framework .NET </a:t>
            </a:r>
          </a:p>
          <a:p>
            <a:r>
              <a:rPr lang="fr-FR"/>
              <a:t>Un objet de type classe hérité de </a:t>
            </a:r>
            <a:r>
              <a:rPr lang="fr-FR">
                <a:latin typeface="Courier New" pitchFamily="49" charset="0"/>
              </a:rPr>
              <a:t>System.Exception</a:t>
            </a:r>
          </a:p>
          <a:p>
            <a:r>
              <a:rPr lang="fr-FR"/>
              <a:t>De nombreuses exceptions sont définies dans le framework .NET </a:t>
            </a:r>
          </a:p>
          <a:p>
            <a:pPr lvl="1"/>
            <a:r>
              <a:rPr lang="fr-FR" noProof="1">
                <a:latin typeface="Courier New" pitchFamily="49" charset="0"/>
              </a:rPr>
              <a:t>System.OverflowException </a:t>
            </a:r>
          </a:p>
          <a:p>
            <a:pPr lvl="1"/>
            <a:r>
              <a:rPr lang="fr-FR" noProof="1">
                <a:latin typeface="Courier New" pitchFamily="49" charset="0"/>
              </a:rPr>
              <a:t>System.ArithmeticException</a:t>
            </a:r>
          </a:p>
          <a:p>
            <a:pPr lvl="1"/>
            <a:r>
              <a:rPr lang="fr-FR" noProof="1">
                <a:latin typeface="Courier New" pitchFamily="49" charset="0"/>
              </a:rPr>
              <a:t>System.IO.IOException</a:t>
            </a:r>
          </a:p>
          <a:p>
            <a:pPr lvl="1"/>
            <a:r>
              <a:rPr lang="fr-FR" noProof="1">
                <a:latin typeface="Courier New" pitchFamily="49" charset="0"/>
              </a:rPr>
              <a:t>System.IO.FileNotFoundException</a:t>
            </a:r>
          </a:p>
          <a:p>
            <a:pPr lvl="1"/>
            <a:r>
              <a:rPr lang="fr-FR"/>
              <a:t>Et de très nombreuses autres</a:t>
            </a:r>
          </a:p>
          <a:p>
            <a:r>
              <a:rPr lang="fr-FR"/>
              <a:t>Vous pouvez définir vos propres exceptions</a:t>
            </a:r>
          </a:p>
          <a:p>
            <a:r>
              <a:rPr lang="fr-FR" i="1">
                <a:latin typeface="Century Schoolbook" pitchFamily="18" charset="0"/>
              </a:rPr>
              <a:t>Ne pas traiter les exceptions rend un programme peu fiable</a:t>
            </a:r>
          </a:p>
          <a:p>
            <a:r>
              <a:rPr lang="fr-FR"/>
              <a:t>L’héritage sera abordé dans un prochain chapitre</a:t>
            </a:r>
          </a:p>
        </p:txBody>
      </p:sp>
      <p:grpSp>
        <p:nvGrpSpPr>
          <p:cNvPr id="61444" name="Group 4"/>
          <p:cNvGrpSpPr>
            <a:grpSpLocks/>
          </p:cNvGrpSpPr>
          <p:nvPr/>
        </p:nvGrpSpPr>
        <p:grpSpPr bwMode="auto">
          <a:xfrm>
            <a:off x="122238" y="5178425"/>
            <a:ext cx="428625" cy="330200"/>
            <a:chOff x="748" y="585"/>
            <a:chExt cx="270" cy="208"/>
          </a:xfrm>
        </p:grpSpPr>
        <p:sp>
          <p:nvSpPr>
            <p:cNvPr id="61450" name="Freeform 5"/>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61451" name="Freeform 6"/>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61452" name="Freeform 7"/>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grpSp>
        <p:nvGrpSpPr>
          <p:cNvPr id="61445" name="Group 8"/>
          <p:cNvGrpSpPr>
            <a:grpSpLocks/>
          </p:cNvGrpSpPr>
          <p:nvPr/>
        </p:nvGrpSpPr>
        <p:grpSpPr bwMode="auto">
          <a:xfrm>
            <a:off x="6061075" y="5611813"/>
            <a:ext cx="374650" cy="519112"/>
            <a:chOff x="175" y="723"/>
            <a:chExt cx="321" cy="443"/>
          </a:xfrm>
        </p:grpSpPr>
        <p:sp>
          <p:nvSpPr>
            <p:cNvPr id="61446" name="Freeform 9"/>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61447" name="Oval 10"/>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61448" name="Freeform 11"/>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61449" name="Freeform 12"/>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a:defRPr/>
            </a:pPr>
            <a:r>
              <a:rPr lang="en-US">
                <a:cs typeface="Arial" charset="0"/>
              </a:rPr>
              <a:t>À</a:t>
            </a:r>
            <a:r>
              <a:rPr lang="fr-FR"/>
              <a:t> Vous 2.3 : Exceptions</a:t>
            </a:r>
          </a:p>
        </p:txBody>
      </p:sp>
      <p:sp>
        <p:nvSpPr>
          <p:cNvPr id="62467" name="Rectangle 3"/>
          <p:cNvSpPr>
            <a:spLocks noGrp="1" noChangeArrowheads="1"/>
          </p:cNvSpPr>
          <p:nvPr>
            <p:ph idx="1"/>
          </p:nvPr>
        </p:nvSpPr>
        <p:spPr>
          <a:xfrm>
            <a:off x="268288" y="1177925"/>
            <a:ext cx="8599487" cy="366713"/>
          </a:xfrm>
        </p:spPr>
        <p:txBody>
          <a:bodyPr/>
          <a:lstStyle/>
          <a:p>
            <a:r>
              <a:rPr lang="fr-FR"/>
              <a:t>Le programme aurait dû traiter les exceptions :</a:t>
            </a:r>
          </a:p>
        </p:txBody>
      </p:sp>
      <p:sp>
        <p:nvSpPr>
          <p:cNvPr id="62468" name="Text Box 4"/>
          <p:cNvSpPr txBox="1">
            <a:spLocks noChangeArrowheads="1"/>
          </p:cNvSpPr>
          <p:nvPr/>
        </p:nvSpPr>
        <p:spPr bwMode="blackWhite">
          <a:xfrm>
            <a:off x="646113" y="1597025"/>
            <a:ext cx="7632700" cy="4010025"/>
          </a:xfrm>
          <a:prstGeom prst="rect">
            <a:avLst/>
          </a:prstGeom>
          <a:solidFill>
            <a:schemeClr val="accent1"/>
          </a:solidFill>
          <a:ln w="12700">
            <a:solidFill>
              <a:schemeClr val="tx1"/>
            </a:solidFill>
            <a:miter lim="800000"/>
            <a:headEnd/>
            <a:tailEnd/>
          </a:ln>
        </p:spPr>
        <p:txBody>
          <a:bodyPr>
            <a:spAutoFit/>
          </a:bodyPr>
          <a:lstStyle/>
          <a:p>
            <a:pPr eaLnBrk="1" hangingPunct="1">
              <a:lnSpc>
                <a:spcPct val="80000"/>
              </a:lnSpc>
            </a:pPr>
            <a:r>
              <a:rPr lang="en-US" sz="1600" b="1">
                <a:latin typeface="Courier New" pitchFamily="49" charset="0"/>
              </a:rPr>
              <a:t>public static double</a:t>
            </a:r>
            <a:r>
              <a:rPr lang="en-US" sz="1600">
                <a:latin typeface="Courier New" pitchFamily="49" charset="0"/>
              </a:rPr>
              <a:t> GetAmount(</a:t>
            </a:r>
            <a:r>
              <a:rPr lang="en-US" sz="1600" b="1">
                <a:latin typeface="Courier New" pitchFamily="49" charset="0"/>
              </a:rPr>
              <a:t>string</a:t>
            </a:r>
            <a:r>
              <a:rPr lang="en-US" sz="1600">
                <a:latin typeface="Courier New" pitchFamily="49" charset="0"/>
              </a:rPr>
              <a:t> prompt)</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double</a:t>
            </a:r>
            <a:r>
              <a:rPr lang="en-US" sz="1600">
                <a:latin typeface="Courier New" pitchFamily="49" charset="0"/>
              </a:rPr>
              <a:t> data = 0.00; </a:t>
            </a:r>
          </a:p>
          <a:p>
            <a:pPr eaLnBrk="1" hangingPunct="1">
              <a:lnSpc>
                <a:spcPct val="80000"/>
              </a:lnSpc>
            </a:pPr>
            <a:r>
              <a:rPr lang="en-US" sz="1600">
                <a:latin typeface="Courier New" pitchFamily="49" charset="0"/>
              </a:rPr>
              <a:t>    </a:t>
            </a:r>
            <a:r>
              <a:rPr lang="en-US" sz="1600" b="1">
                <a:latin typeface="Courier New" pitchFamily="49" charset="0"/>
              </a:rPr>
              <a:t>bool</a:t>
            </a:r>
            <a:r>
              <a:rPr lang="en-US" sz="1600">
                <a:latin typeface="Courier New" pitchFamily="49" charset="0"/>
              </a:rPr>
              <a:t> noData = </a:t>
            </a:r>
            <a:r>
              <a:rPr lang="en-US" sz="1600" b="1">
                <a:latin typeface="Courier New" pitchFamily="49" charset="0"/>
              </a:rPr>
              <a:t>true</a:t>
            </a: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while</a:t>
            </a:r>
            <a:r>
              <a:rPr lang="en-US" sz="1600">
                <a:latin typeface="Courier New" pitchFamily="49" charset="0"/>
              </a:rPr>
              <a:t> (noData)</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try</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System.Console.Write(prompt);</a:t>
            </a:r>
          </a:p>
          <a:p>
            <a:pPr eaLnBrk="1" hangingPunct="1">
              <a:lnSpc>
                <a:spcPct val="80000"/>
              </a:lnSpc>
            </a:pPr>
            <a:r>
              <a:rPr lang="en-US" sz="1600">
                <a:latin typeface="Courier New" pitchFamily="49" charset="0"/>
              </a:rPr>
              <a:t>	    </a:t>
            </a:r>
            <a:r>
              <a:rPr lang="en-US" sz="1600" b="1">
                <a:latin typeface="Courier New" pitchFamily="49" charset="0"/>
              </a:rPr>
              <a:t>string</a:t>
            </a:r>
            <a:r>
              <a:rPr lang="en-US" sz="1600">
                <a:latin typeface="Courier New" pitchFamily="49" charset="0"/>
              </a:rPr>
              <a:t> input = System.Console.ReadLine();</a:t>
            </a:r>
          </a:p>
          <a:p>
            <a:pPr eaLnBrk="1" hangingPunct="1">
              <a:lnSpc>
                <a:spcPct val="80000"/>
              </a:lnSpc>
            </a:pPr>
            <a:r>
              <a:rPr lang="en-US" sz="1600">
                <a:latin typeface="Courier New" pitchFamily="49" charset="0"/>
              </a:rPr>
              <a:t>	    data = </a:t>
            </a:r>
            <a:r>
              <a:rPr lang="en-US" sz="1600" b="1">
                <a:latin typeface="Courier New" pitchFamily="49" charset="0"/>
              </a:rPr>
              <a:t>double</a:t>
            </a:r>
            <a:r>
              <a:rPr lang="en-US" sz="1600">
                <a:latin typeface="Courier New" pitchFamily="49" charset="0"/>
              </a:rPr>
              <a:t>.Parse(input);</a:t>
            </a:r>
          </a:p>
          <a:p>
            <a:pPr eaLnBrk="1" hangingPunct="1">
              <a:lnSpc>
                <a:spcPct val="80000"/>
              </a:lnSpc>
            </a:pPr>
            <a:r>
              <a:rPr lang="en-US" sz="1600">
                <a:latin typeface="Courier New" pitchFamily="49" charset="0"/>
              </a:rPr>
              <a:t>	    </a:t>
            </a:r>
            <a:r>
              <a:rPr lang="en-US" sz="1600" b="1">
                <a:latin typeface="Courier New" pitchFamily="49" charset="0"/>
              </a:rPr>
              <a:t>if</a:t>
            </a:r>
            <a:r>
              <a:rPr lang="en-US" sz="1600">
                <a:latin typeface="Courier New" pitchFamily="49" charset="0"/>
              </a:rPr>
              <a:t> (data &gt; 0.00) noData = </a:t>
            </a:r>
            <a:r>
              <a:rPr lang="en-US" sz="1600" b="1">
                <a:latin typeface="Courier New" pitchFamily="49" charset="0"/>
              </a:rPr>
              <a:t>false</a:t>
            </a:r>
            <a:r>
              <a:rPr lang="en-US" sz="1600">
                <a:latin typeface="Courier New" pitchFamily="49" charset="0"/>
              </a:rPr>
              <a:t>;</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catch</a:t>
            </a:r>
            <a:r>
              <a:rPr lang="en-US" sz="1600">
                <a:latin typeface="Courier New" pitchFamily="49" charset="0"/>
              </a:rPr>
              <a:t>(System.Exception e)</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System.Console.WriteLine(e.Message);</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b="1">
                <a:latin typeface="Courier New" pitchFamily="49" charset="0"/>
              </a:rPr>
              <a:t>return</a:t>
            </a:r>
            <a:r>
              <a:rPr lang="en-US" sz="1600">
                <a:latin typeface="Courier New" pitchFamily="49" charset="0"/>
              </a:rPr>
              <a:t> data;</a:t>
            </a:r>
          </a:p>
          <a:p>
            <a:pPr eaLnBrk="1" hangingPunct="1">
              <a:lnSpc>
                <a:spcPct val="80000"/>
              </a:lnSpc>
            </a:pPr>
            <a:r>
              <a:rPr lang="en-US" sz="1600">
                <a:latin typeface="Courier New" pitchFamily="49" charset="0"/>
              </a:rPr>
              <a:t>}</a:t>
            </a:r>
          </a:p>
        </p:txBody>
      </p:sp>
      <p:sp>
        <p:nvSpPr>
          <p:cNvPr id="565254" name="Text Box 6"/>
          <p:cNvSpPr txBox="1">
            <a:spLocks noChangeArrowheads="1"/>
          </p:cNvSpPr>
          <p:nvPr/>
        </p:nvSpPr>
        <p:spPr bwMode="blackWhite">
          <a:xfrm>
            <a:off x="8191500" y="231775"/>
            <a:ext cx="669925" cy="4699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sz="1200" b="1">
                <a:solidFill>
                  <a:srgbClr val="FF0000"/>
                </a:solidFill>
                <a:cs typeface="Arial" charset="0"/>
              </a:rPr>
              <a:t>À</a:t>
            </a:r>
            <a:r>
              <a:rPr lang="fr-FR" sz="1200" b="1">
                <a:solidFill>
                  <a:srgbClr val="FF0000"/>
                </a:solidFill>
              </a:rPr>
              <a:t> VOUS</a:t>
            </a:r>
          </a:p>
        </p:txBody>
      </p:sp>
      <p:sp>
        <p:nvSpPr>
          <p:cNvPr id="62470" name="Rectangle 7"/>
          <p:cNvSpPr>
            <a:spLocks noChangeArrowheads="1"/>
          </p:cNvSpPr>
          <p:nvPr/>
        </p:nvSpPr>
        <p:spPr bwMode="auto">
          <a:xfrm>
            <a:off x="411163" y="5732463"/>
            <a:ext cx="8464550" cy="641350"/>
          </a:xfrm>
          <a:prstGeom prst="rect">
            <a:avLst/>
          </a:prstGeom>
          <a:noFill/>
          <a:ln w="9525">
            <a:noFill/>
            <a:miter lim="800000"/>
            <a:headEnd/>
            <a:tailEnd/>
          </a:ln>
        </p:spPr>
        <p:txBody>
          <a:bodyPr>
            <a:spAutoFit/>
          </a:bodyPr>
          <a:lstStyle/>
          <a:p>
            <a:pPr marL="342900" indent="-342900">
              <a:spcBef>
                <a:spcPts val="1400"/>
              </a:spcBef>
              <a:buClr>
                <a:schemeClr val="accent2"/>
              </a:buClr>
              <a:buSzPct val="115000"/>
              <a:buFont typeface="Arial" charset="0"/>
              <a:buChar char="•"/>
            </a:pPr>
            <a:r>
              <a:rPr lang="fr-FR" sz="1800" b="1">
                <a:solidFill>
                  <a:srgbClr val="000080"/>
                </a:solidFill>
              </a:rPr>
              <a:t> Modifiez le programme que vous venez de tester en y incluant la gestion</a:t>
            </a:r>
            <a:br>
              <a:rPr lang="fr-FR" sz="1800" b="1">
                <a:solidFill>
                  <a:srgbClr val="000080"/>
                </a:solidFill>
              </a:rPr>
            </a:br>
            <a:r>
              <a:rPr lang="fr-FR" sz="1800" b="1">
                <a:solidFill>
                  <a:srgbClr val="000080"/>
                </a:solidFill>
              </a:rPr>
              <a:t> des exceptions. Compilez et testez. Que se passe-t-il maintenant ?</a:t>
            </a:r>
          </a:p>
        </p:txBody>
      </p:sp>
      <p:sp>
        <p:nvSpPr>
          <p:cNvPr id="565257" name="Text Box 9"/>
          <p:cNvSpPr txBox="1">
            <a:spLocks noChangeArrowheads="1"/>
          </p:cNvSpPr>
          <p:nvPr/>
        </p:nvSpPr>
        <p:spPr bwMode="blackWhite">
          <a:xfrm>
            <a:off x="173038" y="5834063"/>
            <a:ext cx="669925" cy="469900"/>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gn="ctr">
              <a:defRPr/>
            </a:pPr>
            <a:r>
              <a:rPr lang="en-US" sz="1200" b="1">
                <a:solidFill>
                  <a:srgbClr val="FF0000"/>
                </a:solidFill>
                <a:cs typeface="Arial" charset="0"/>
              </a:rPr>
              <a:t>À</a:t>
            </a:r>
            <a:r>
              <a:rPr lang="fr-FR" sz="1200" b="1">
                <a:solidFill>
                  <a:srgbClr val="FF0000"/>
                </a:solidFill>
              </a:rPr>
              <a:t> VOUS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1026"/>
          <p:cNvSpPr>
            <a:spLocks noGrp="1" noChangeArrowheads="1"/>
          </p:cNvSpPr>
          <p:nvPr>
            <p:ph type="title"/>
          </p:nvPr>
        </p:nvSpPr>
        <p:spPr/>
        <p:txBody>
          <a:bodyPr/>
          <a:lstStyle/>
          <a:p>
            <a:pPr>
              <a:defRPr/>
            </a:pPr>
            <a:r>
              <a:rPr lang="fr-FR">
                <a:latin typeface="Courier New" pitchFamily="49" charset="0"/>
              </a:rPr>
              <a:t>try</a:t>
            </a:r>
            <a:r>
              <a:rPr lang="fr-FR"/>
              <a:t>…</a:t>
            </a:r>
            <a:r>
              <a:rPr lang="fr-FR">
                <a:latin typeface="Courier New" pitchFamily="49" charset="0"/>
              </a:rPr>
              <a:t>catch</a:t>
            </a:r>
            <a:r>
              <a:rPr lang="fr-FR"/>
              <a:t>…</a:t>
            </a:r>
            <a:r>
              <a:rPr lang="fr-FR">
                <a:latin typeface="Courier New" pitchFamily="49" charset="0"/>
              </a:rPr>
              <a:t>finally</a:t>
            </a:r>
          </a:p>
        </p:txBody>
      </p:sp>
      <p:sp>
        <p:nvSpPr>
          <p:cNvPr id="63491" name="Rectangle 1027"/>
          <p:cNvSpPr>
            <a:spLocks noGrp="1" noChangeArrowheads="1"/>
          </p:cNvSpPr>
          <p:nvPr>
            <p:ph idx="1"/>
          </p:nvPr>
        </p:nvSpPr>
        <p:spPr>
          <a:xfrm>
            <a:off x="279400" y="1312863"/>
            <a:ext cx="8599488" cy="4506912"/>
          </a:xfrm>
          <a:noFill/>
        </p:spPr>
        <p:txBody>
          <a:bodyPr lIns="54000" rIns="54000"/>
          <a:lstStyle/>
          <a:p>
            <a:pPr>
              <a:lnSpc>
                <a:spcPct val="90000"/>
              </a:lnSpc>
              <a:spcBef>
                <a:spcPts val="1200"/>
              </a:spcBef>
              <a:spcAft>
                <a:spcPts val="300"/>
              </a:spcAft>
            </a:pPr>
            <a:r>
              <a:rPr lang="fr-FR"/>
              <a:t>La forme générale du traitement d’une exception est la suivante :</a:t>
            </a:r>
          </a:p>
          <a:p>
            <a:pPr>
              <a:lnSpc>
                <a:spcPct val="70000"/>
              </a:lnSpc>
              <a:spcBef>
                <a:spcPct val="0"/>
              </a:spcBef>
            </a:pPr>
            <a:endParaRPr lang="fr-FR"/>
          </a:p>
          <a:p>
            <a:pPr lvl="1">
              <a:lnSpc>
                <a:spcPct val="90000"/>
              </a:lnSpc>
              <a:buFont typeface="Arial" charset="0"/>
              <a:buNone/>
            </a:pPr>
            <a:r>
              <a:rPr lang="fr-FR" sz="1600" b="1">
                <a:latin typeface="Courier New" pitchFamily="49" charset="0"/>
              </a:rPr>
              <a:t>try</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Code qui peut lever </a:t>
            </a:r>
            <a:r>
              <a:rPr lang="fr-FR" sz="1600" b="1" i="1">
                <a:latin typeface="Courier New" pitchFamily="49" charset="0"/>
              </a:rPr>
              <a:t>exception-type-1 </a:t>
            </a:r>
            <a:r>
              <a:rPr lang="fr-FR" sz="1600" b="1">
                <a:latin typeface="Courier New" pitchFamily="49" charset="0"/>
              </a:rPr>
              <a:t>ou</a:t>
            </a:r>
            <a:r>
              <a:rPr lang="fr-FR" sz="1600" b="1" i="1">
                <a:latin typeface="Courier New" pitchFamily="49" charset="0"/>
              </a:rPr>
              <a:t> 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a:t>
            </a:r>
            <a:r>
              <a:rPr lang="fr-FR" sz="1600" b="1" i="1">
                <a:latin typeface="Courier New" pitchFamily="49" charset="0"/>
              </a:rPr>
              <a:t>exception-type-1</a:t>
            </a:r>
            <a:r>
              <a:rPr lang="fr-FR" sz="1600" b="1">
                <a:latin typeface="Courier New" pitchFamily="49" charset="0"/>
              </a:rPr>
              <a:t> </a:t>
            </a:r>
            <a:r>
              <a:rPr lang="fr-FR" sz="1600" b="1" i="1">
                <a:latin typeface="Courier New" pitchFamily="49" charset="0"/>
              </a:rPr>
              <a:t>nom-variable</a:t>
            </a:r>
            <a:r>
              <a:rPr lang="fr-FR" sz="1600" b="1">
                <a:latin typeface="Courier New" pitchFamily="49" charset="0"/>
              </a:rPr>
              <a:t>)</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exception-type-1</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catch (exception-type-2 </a:t>
            </a:r>
            <a:r>
              <a:rPr lang="fr-FR" sz="1600" b="1" i="1">
                <a:latin typeface="Courier New" pitchFamily="49" charset="0"/>
              </a:rPr>
              <a:t>nom-variable</a:t>
            </a:r>
            <a:r>
              <a:rPr lang="fr-FR" sz="1600" b="1">
                <a:latin typeface="Courier New" pitchFamily="49" charset="0"/>
              </a:rPr>
              <a:t>) // Plusieurs catch possibles</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si le code du bloc try lève </a:t>
            </a:r>
            <a:r>
              <a:rPr lang="fr-FR" sz="1600" b="1" i="1">
                <a:latin typeface="Courier New" pitchFamily="49" charset="0"/>
              </a:rPr>
              <a:t>exception-type-2</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finally	// Optionnel</a:t>
            </a:r>
          </a:p>
          <a:p>
            <a:pPr lvl="1">
              <a:lnSpc>
                <a:spcPct val="90000"/>
              </a:lnSpc>
              <a:buFont typeface="Arial" charset="0"/>
              <a:buNone/>
            </a:pPr>
            <a:r>
              <a:rPr lang="fr-FR" sz="1600" b="1">
                <a:latin typeface="Courier New" pitchFamily="49" charset="0"/>
              </a:rPr>
              <a:t>{</a:t>
            </a:r>
          </a:p>
          <a:p>
            <a:pPr lvl="1">
              <a:lnSpc>
                <a:spcPct val="90000"/>
              </a:lnSpc>
              <a:buFont typeface="Arial" charset="0"/>
              <a:buNone/>
            </a:pPr>
            <a:r>
              <a:rPr lang="fr-FR" sz="1600" b="1">
                <a:latin typeface="Courier New" pitchFamily="49" charset="0"/>
              </a:rPr>
              <a:t>   // Arrive ici dans tous les cas, même si pas d’exception levée</a:t>
            </a:r>
          </a:p>
          <a:p>
            <a:pPr lvl="1">
              <a:lnSpc>
                <a:spcPct val="90000"/>
              </a:lnSpc>
              <a:buFont typeface="Arial" charset="0"/>
              <a:buNone/>
            </a:pPr>
            <a:r>
              <a:rPr lang="fr-FR" sz="1600" b="1">
                <a:latin typeface="Courier New" pitchFamily="49"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1026"/>
          <p:cNvSpPr>
            <a:spLocks noGrp="1" noChangeArrowheads="1"/>
          </p:cNvSpPr>
          <p:nvPr>
            <p:ph type="title"/>
          </p:nvPr>
        </p:nvSpPr>
        <p:spPr/>
        <p:txBody>
          <a:bodyPr/>
          <a:lstStyle/>
          <a:p>
            <a:pPr>
              <a:defRPr/>
            </a:pPr>
            <a:r>
              <a:rPr lang="fr-FR"/>
              <a:t>Ce qui se passe lors de la levée d’une exception</a:t>
            </a:r>
          </a:p>
        </p:txBody>
      </p:sp>
      <p:sp>
        <p:nvSpPr>
          <p:cNvPr id="64515" name="Rectangle 1027"/>
          <p:cNvSpPr>
            <a:spLocks noGrp="1" noChangeArrowheads="1"/>
          </p:cNvSpPr>
          <p:nvPr>
            <p:ph idx="1"/>
          </p:nvPr>
        </p:nvSpPr>
        <p:spPr>
          <a:xfrm>
            <a:off x="279400" y="1312863"/>
            <a:ext cx="8599488" cy="2868612"/>
          </a:xfrm>
        </p:spPr>
        <p:txBody>
          <a:bodyPr/>
          <a:lstStyle/>
          <a:p>
            <a:pPr marL="342900" indent="-342900"/>
            <a:r>
              <a:rPr lang="fr-FR"/>
              <a:t>Lors de la levée d’une exception, les événements suivants surviennent :</a:t>
            </a:r>
          </a:p>
          <a:p>
            <a:pPr marL="687388" lvl="1" indent="-342900">
              <a:buFont typeface="Arial" charset="0"/>
              <a:buAutoNum type="arabicPeriod"/>
            </a:pPr>
            <a:r>
              <a:rPr lang="fr-FR"/>
              <a:t>Un nouvel objet exception est créé</a:t>
            </a:r>
          </a:p>
          <a:p>
            <a:pPr marL="687388" lvl="1" indent="-342900">
              <a:buFont typeface="Arial" charset="0"/>
              <a:buAutoNum type="arabicPeriod"/>
            </a:pPr>
            <a:r>
              <a:rPr lang="fr-FR"/>
              <a:t>Le flot du programme saute toutes les instructions depuis l’endroit où l’exception a été levée jusqu’à la clause </a:t>
            </a:r>
            <a:r>
              <a:rPr lang="fr-FR">
                <a:latin typeface="Courier New" pitchFamily="49" charset="0"/>
                <a:cs typeface="Courier New" pitchFamily="49" charset="0"/>
              </a:rPr>
              <a:t>catch</a:t>
            </a:r>
            <a:r>
              <a:rPr lang="fr-FR"/>
              <a:t> convenable la plus proche</a:t>
            </a:r>
          </a:p>
          <a:p>
            <a:pPr marL="687388" lvl="1" indent="-342900">
              <a:buFont typeface="Arial" charset="0"/>
              <a:buAutoNum type="arabicPeriod"/>
            </a:pPr>
            <a:r>
              <a:rPr lang="fr-FR"/>
              <a:t>Si aucune clause </a:t>
            </a:r>
            <a:r>
              <a:rPr lang="fr-FR">
                <a:latin typeface="Courier New" pitchFamily="49" charset="0"/>
                <a:cs typeface="Courier New" pitchFamily="49" charset="0"/>
              </a:rPr>
              <a:t>catch</a:t>
            </a:r>
            <a:r>
              <a:rPr lang="fr-FR"/>
              <a:t> convenable n’est trouvée, le programme se termine</a:t>
            </a:r>
          </a:p>
          <a:p>
            <a:pPr marL="1143000" lvl="2" indent="-342900"/>
            <a:r>
              <a:rPr lang="fr-FR"/>
              <a:t>Un message indique qu’une exception est non traitée </a:t>
            </a:r>
          </a:p>
          <a:p>
            <a:pPr marL="1143000" lvl="2" indent="-342900"/>
            <a:r>
              <a:rPr lang="fr-FR"/>
              <a:t>Et une trace de la pile des appels est affichée</a:t>
            </a:r>
          </a:p>
          <a:p>
            <a:pPr marL="342900" indent="-342900"/>
            <a:r>
              <a:rPr lang="fr-FR"/>
              <a:t>Notez bien que la clause </a:t>
            </a:r>
            <a:r>
              <a:rPr lang="fr-FR">
                <a:latin typeface="Courier New" pitchFamily="49" charset="0"/>
              </a:rPr>
              <a:t>finally</a:t>
            </a:r>
            <a:r>
              <a:rPr lang="fr-FR">
                <a:cs typeface="Arial" charset="0"/>
              </a:rPr>
              <a:t> est exécutée dans </a:t>
            </a:r>
            <a:r>
              <a:rPr lang="fr-FR" i="1">
                <a:latin typeface="Century Schoolbook" pitchFamily="18" charset="0"/>
              </a:rPr>
              <a:t>tous </a:t>
            </a:r>
            <a:r>
              <a:rPr lang="fr-FR">
                <a:cs typeface="Arial" charset="0"/>
              </a:rPr>
              <a:t>les cas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pPr>
              <a:defRPr/>
            </a:pPr>
            <a:r>
              <a:rPr lang="fr-FR"/>
              <a:t>Lever une exception</a:t>
            </a:r>
          </a:p>
        </p:txBody>
      </p:sp>
      <p:sp>
        <p:nvSpPr>
          <p:cNvPr id="65539" name="Rectangle 3"/>
          <p:cNvSpPr>
            <a:spLocks noGrp="1" noChangeArrowheads="1"/>
          </p:cNvSpPr>
          <p:nvPr>
            <p:ph idx="1"/>
          </p:nvPr>
        </p:nvSpPr>
        <p:spPr>
          <a:xfrm>
            <a:off x="279400" y="1266825"/>
            <a:ext cx="8599488" cy="5056188"/>
          </a:xfrm>
        </p:spPr>
        <p:txBody>
          <a:bodyPr/>
          <a:lstStyle/>
          <a:p>
            <a:pPr>
              <a:lnSpc>
                <a:spcPct val="80000"/>
              </a:lnSpc>
              <a:spcBef>
                <a:spcPts val="1200"/>
              </a:spcBef>
              <a:spcAft>
                <a:spcPts val="300"/>
              </a:spcAft>
            </a:pPr>
            <a:r>
              <a:rPr lang="fr-FR"/>
              <a:t>C’est le mécanisme préféré de traitement des erreurs en C#</a:t>
            </a:r>
          </a:p>
          <a:p>
            <a:pPr>
              <a:lnSpc>
                <a:spcPct val="80000"/>
              </a:lnSpc>
              <a:spcBef>
                <a:spcPts val="1200"/>
              </a:spcBef>
              <a:spcAft>
                <a:spcPts val="300"/>
              </a:spcAft>
            </a:pPr>
            <a:r>
              <a:rPr lang="fr-FR"/>
              <a:t>C’est le mot-clé </a:t>
            </a:r>
            <a:r>
              <a:rPr lang="fr-FR">
                <a:latin typeface="Courier New" pitchFamily="49" charset="0"/>
              </a:rPr>
              <a:t>throw</a:t>
            </a:r>
            <a:r>
              <a:rPr lang="fr-FR"/>
              <a:t> qui permet de lever une exception</a:t>
            </a:r>
          </a:p>
          <a:p>
            <a:pPr>
              <a:lnSpc>
                <a:spcPct val="80000"/>
              </a:lnSpc>
            </a:pPr>
            <a:r>
              <a:rPr lang="fr-FR"/>
              <a:t>Exemple :</a:t>
            </a: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80000"/>
              </a:lnSpc>
            </a:pPr>
            <a:endParaRPr lang="fr-FR"/>
          </a:p>
          <a:p>
            <a:pPr>
              <a:lnSpc>
                <a:spcPct val="90000"/>
              </a:lnSpc>
            </a:pPr>
            <a:r>
              <a:rPr lang="fr-FR"/>
              <a:t>L’exécution se poursuivra au bloc </a:t>
            </a:r>
            <a:r>
              <a:rPr lang="fr-FR">
                <a:latin typeface="Courier New" pitchFamily="49" charset="0"/>
                <a:cs typeface="Courier New" pitchFamily="49" charset="0"/>
              </a:rPr>
              <a:t>catch(</a:t>
            </a:r>
            <a:r>
              <a:rPr lang="fr-FR">
                <a:latin typeface="Courier New" pitchFamily="49" charset="0"/>
              </a:rPr>
              <a:t>Exception</a:t>
            </a:r>
            <a:r>
              <a:rPr lang="fr-FR"/>
              <a:t> …</a:t>
            </a:r>
            <a:r>
              <a:rPr lang="fr-FR">
                <a:latin typeface="Courier New" pitchFamily="49" charset="0"/>
                <a:cs typeface="Courier New" pitchFamily="49" charset="0"/>
              </a:rPr>
              <a:t>)</a:t>
            </a:r>
            <a:r>
              <a:rPr lang="fr-FR"/>
              <a:t> le plus proche</a:t>
            </a:r>
          </a:p>
          <a:p>
            <a:pPr lvl="1"/>
            <a:r>
              <a:rPr lang="fr-FR"/>
              <a:t>Ou le programme se terminera, s’il n’y en a pas</a:t>
            </a:r>
          </a:p>
        </p:txBody>
      </p:sp>
      <p:sp>
        <p:nvSpPr>
          <p:cNvPr id="571396" name="Text Box 4"/>
          <p:cNvSpPr txBox="1">
            <a:spLocks noChangeArrowheads="1"/>
          </p:cNvSpPr>
          <p:nvPr/>
        </p:nvSpPr>
        <p:spPr bwMode="blackWhite">
          <a:xfrm>
            <a:off x="541338" y="2684463"/>
            <a:ext cx="8320087" cy="2487612"/>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a:lnSpc>
                <a:spcPct val="80000"/>
              </a:lnSpc>
              <a:spcBef>
                <a:spcPts val="1200"/>
              </a:spcBef>
              <a:spcAft>
                <a:spcPts val="300"/>
              </a:spcAft>
              <a:buClr>
                <a:schemeClr val="accent2"/>
              </a:buClr>
              <a:buSzPct val="115000"/>
              <a:buFont typeface="Arial" charset="0"/>
              <a:buNone/>
            </a:pPr>
            <a:r>
              <a:rPr lang="en-US" sz="1600" b="1">
                <a:solidFill>
                  <a:srgbClr val="000080"/>
                </a:solidFill>
                <a:latin typeface="Courier New" pitchFamily="49" charset="0"/>
              </a:rPr>
              <a:t>public void</a:t>
            </a:r>
            <a:r>
              <a:rPr lang="en-US" sz="1600">
                <a:solidFill>
                  <a:srgbClr val="000080"/>
                </a:solidFill>
                <a:latin typeface="Courier New" pitchFamily="49" charset="0"/>
              </a:rPr>
              <a:t> Travail()</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a:t>
            </a:r>
          </a:p>
          <a:p>
            <a:pPr>
              <a:lnSpc>
                <a:spcPct val="60000"/>
              </a:lnSpc>
              <a:spcBef>
                <a:spcPts val="1200"/>
              </a:spcBef>
              <a:spcAft>
                <a:spcPts val="300"/>
              </a:spcAft>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if</a:t>
            </a:r>
            <a:r>
              <a:rPr lang="en-US" sz="1600">
                <a:solidFill>
                  <a:srgbClr val="000080"/>
                </a:solidFill>
                <a:latin typeface="Courier New" pitchFamily="49" charset="0"/>
              </a:rPr>
              <a:t> (…</a:t>
            </a:r>
            <a:r>
              <a:rPr lang="en-US" sz="1600">
                <a:solidFill>
                  <a:srgbClr val="000080"/>
                </a:solidFill>
                <a:cs typeface="Arial" charset="0"/>
              </a:rPr>
              <a:t> </a:t>
            </a:r>
            <a:r>
              <a:rPr lang="en-US" sz="1600" i="1">
                <a:solidFill>
                  <a:srgbClr val="000080"/>
                </a:solidFill>
                <a:latin typeface="Courier New" pitchFamily="49" charset="0"/>
              </a:rPr>
              <a:t>uneErreur </a:t>
            </a:r>
            <a:r>
              <a:rPr lang="en-US" sz="1600">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r>
              <a:rPr lang="en-US" sz="1600" b="1">
                <a:solidFill>
                  <a:srgbClr val="000080"/>
                </a:solidFill>
                <a:latin typeface="Courier New" pitchFamily="49" charset="0"/>
              </a:rPr>
              <a:t>throw</a:t>
            </a:r>
            <a:r>
              <a:rPr lang="en-US" sz="1600">
                <a:solidFill>
                  <a:srgbClr val="000080"/>
                </a:solidFill>
                <a:latin typeface="Courier New" pitchFamily="49" charset="0"/>
              </a:rPr>
              <a:t> </a:t>
            </a:r>
            <a:r>
              <a:rPr lang="en-US" sz="1600" b="1">
                <a:solidFill>
                  <a:srgbClr val="000080"/>
                </a:solidFill>
                <a:latin typeface="Courier New" pitchFamily="49" charset="0"/>
              </a:rPr>
              <a:t>new</a:t>
            </a:r>
            <a:r>
              <a:rPr lang="en-US" sz="1600">
                <a:solidFill>
                  <a:srgbClr val="000080"/>
                </a:solidFill>
                <a:latin typeface="Courier New" pitchFamily="49" charset="0"/>
              </a:rPr>
              <a:t> Exception("Coco, y’a un problème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   … </a:t>
            </a:r>
            <a:r>
              <a:rPr lang="en-US" sz="1600" i="1">
                <a:solidFill>
                  <a:srgbClr val="000080"/>
                </a:solidFill>
                <a:latin typeface="Courier New" pitchFamily="49" charset="0"/>
              </a:rPr>
              <a:t>instructions</a:t>
            </a:r>
            <a:r>
              <a:rPr lang="en-US" sz="1600">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en-US" sz="1600">
                <a:solidFill>
                  <a:srgbClr val="000080"/>
                </a:solidFill>
                <a:latin typeface="Courier New" pitchFamily="49" charset="0"/>
              </a:rPr>
              <a:t>}</a:t>
            </a:r>
          </a:p>
        </p:txBody>
      </p:sp>
      <p:sp>
        <p:nvSpPr>
          <p:cNvPr id="65541" name="AutoShape 5"/>
          <p:cNvSpPr>
            <a:spLocks noChangeArrowheads="1"/>
          </p:cNvSpPr>
          <p:nvPr/>
        </p:nvSpPr>
        <p:spPr bwMode="blackWhite">
          <a:xfrm>
            <a:off x="4549775" y="2449513"/>
            <a:ext cx="2527300" cy="598487"/>
          </a:xfrm>
          <a:prstGeom prst="wedgeRectCallout">
            <a:avLst>
              <a:gd name="adj1" fmla="val -114449"/>
              <a:gd name="adj2" fmla="val 156102"/>
            </a:avLst>
          </a:prstGeom>
          <a:solidFill>
            <a:schemeClr val="hlink"/>
          </a:solidFill>
          <a:ln w="12700">
            <a:solidFill>
              <a:schemeClr val="tx1"/>
            </a:solidFill>
            <a:miter lim="800000"/>
            <a:headEnd/>
            <a:tailEnd/>
          </a:ln>
        </p:spPr>
        <p:txBody>
          <a:bodyPr/>
          <a:lstStyle/>
          <a:p>
            <a:r>
              <a:rPr lang="en-US" b="1"/>
              <a:t>Si une erreur non récupérable survient ici…</a:t>
            </a:r>
          </a:p>
        </p:txBody>
      </p:sp>
      <p:sp>
        <p:nvSpPr>
          <p:cNvPr id="65542" name="AutoShape 6"/>
          <p:cNvSpPr>
            <a:spLocks noChangeArrowheads="1"/>
          </p:cNvSpPr>
          <p:nvPr/>
        </p:nvSpPr>
        <p:spPr bwMode="blackWhite">
          <a:xfrm>
            <a:off x="4405313" y="5037138"/>
            <a:ext cx="2941637" cy="554037"/>
          </a:xfrm>
          <a:prstGeom prst="wedgeRectCallout">
            <a:avLst>
              <a:gd name="adj1" fmla="val -104940"/>
              <a:gd name="adj2" fmla="val -72921"/>
            </a:avLst>
          </a:prstGeom>
          <a:solidFill>
            <a:schemeClr val="hlink"/>
          </a:solidFill>
          <a:ln w="12700">
            <a:solidFill>
              <a:schemeClr val="tx1"/>
            </a:solidFill>
            <a:miter lim="800000"/>
            <a:headEnd/>
            <a:tailEnd/>
          </a:ln>
        </p:spPr>
        <p:txBody>
          <a:bodyPr/>
          <a:lstStyle/>
          <a:p>
            <a:r>
              <a:rPr lang="en-US" b="1"/>
              <a:t>Ces instructions sont sautées si une exception est levée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pPr>
              <a:defRPr/>
            </a:pPr>
            <a:r>
              <a:rPr lang="fr-FR" dirty="0"/>
              <a:t>Éviter une exception non voulue</a:t>
            </a:r>
          </a:p>
        </p:txBody>
      </p:sp>
      <p:sp>
        <p:nvSpPr>
          <p:cNvPr id="66563" name="Rectangle 3"/>
          <p:cNvSpPr>
            <a:spLocks noGrp="1" noChangeArrowheads="1"/>
          </p:cNvSpPr>
          <p:nvPr>
            <p:ph idx="1"/>
          </p:nvPr>
        </p:nvSpPr>
        <p:spPr>
          <a:xfrm>
            <a:off x="279400" y="1211263"/>
            <a:ext cx="8599488" cy="5267325"/>
          </a:xfrm>
          <a:noFill/>
        </p:spPr>
        <p:txBody>
          <a:bodyPr/>
          <a:lstStyle/>
          <a:p>
            <a:r>
              <a:rPr lang="fr-FR"/>
              <a:t>Certaines exceptions (dépassements arithmétiques ou erreurs de conversion) peuvent être activées/désactivées dans des sections spécifiques en utilisant les blocs </a:t>
            </a:r>
            <a:r>
              <a:rPr lang="fr-FR">
                <a:latin typeface="Courier New" pitchFamily="49" charset="0"/>
              </a:rPr>
              <a:t>checked/unchecked</a:t>
            </a:r>
            <a:endParaRPr lang="fr-FR"/>
          </a:p>
          <a:p>
            <a:pPr lvl="1">
              <a:lnSpc>
                <a:spcPct val="90000"/>
              </a:lnSpc>
            </a:pPr>
            <a:r>
              <a:rPr lang="fr-FR"/>
              <a:t>Peuvent être imbriqués</a:t>
            </a:r>
          </a:p>
          <a:p>
            <a:pPr>
              <a:lnSpc>
                <a:spcPct val="90000"/>
              </a:lnSpc>
              <a:spcBef>
                <a:spcPts val="800"/>
              </a:spcBef>
            </a:pPr>
            <a:r>
              <a:rPr lang="fr-FR"/>
              <a:t>Par exemple :</a:t>
            </a:r>
          </a:p>
          <a:p>
            <a:endParaRPr lang="fr-FR"/>
          </a:p>
          <a:p>
            <a:endParaRPr lang="fr-FR"/>
          </a:p>
          <a:p>
            <a:endParaRPr lang="fr-FR"/>
          </a:p>
          <a:p>
            <a:endParaRPr lang="fr-FR"/>
          </a:p>
          <a:p>
            <a:endParaRPr lang="fr-FR"/>
          </a:p>
          <a:p>
            <a:pPr>
              <a:lnSpc>
                <a:spcPct val="90000"/>
              </a:lnSpc>
            </a:pPr>
            <a:r>
              <a:rPr lang="fr-FR"/>
              <a:t>Une option du compilateur contrôle le déclenchement des exceptions arithmétiques</a:t>
            </a:r>
          </a:p>
          <a:p>
            <a:pPr lvl="1">
              <a:lnSpc>
                <a:spcPct val="90000"/>
              </a:lnSpc>
            </a:pPr>
            <a:r>
              <a:rPr lang="fr-FR"/>
              <a:t>Par défaut, le compilateur Visual Studio ne lève </a:t>
            </a:r>
            <a:r>
              <a:rPr lang="fr-FR" i="1"/>
              <a:t>pas</a:t>
            </a:r>
            <a:r>
              <a:rPr lang="fr-FR"/>
              <a:t> d’exception en cas de </a:t>
            </a:r>
            <a:r>
              <a:rPr lang="fr-FR">
                <a:solidFill>
                  <a:schemeClr val="tx1"/>
                </a:solidFill>
              </a:rPr>
              <a:t>dépassement de capacité arithmétique</a:t>
            </a:r>
            <a:endParaRPr lang="fr-FR"/>
          </a:p>
          <a:p>
            <a:pPr lvl="1">
              <a:lnSpc>
                <a:spcPct val="90000"/>
              </a:lnSpc>
            </a:pPr>
            <a:r>
              <a:rPr lang="fr-FR"/>
              <a:t>Mais il peut en être autrement pour d’autres compilateurs</a:t>
            </a:r>
          </a:p>
        </p:txBody>
      </p:sp>
      <p:sp>
        <p:nvSpPr>
          <p:cNvPr id="66564" name="Text Box 4"/>
          <p:cNvSpPr txBox="1">
            <a:spLocks noChangeArrowheads="1"/>
          </p:cNvSpPr>
          <p:nvPr/>
        </p:nvSpPr>
        <p:spPr bwMode="blackWhite">
          <a:xfrm>
            <a:off x="630238" y="2760663"/>
            <a:ext cx="3708400" cy="2168525"/>
          </a:xfrm>
          <a:prstGeom prst="rect">
            <a:avLst/>
          </a:prstGeom>
          <a:solidFill>
            <a:schemeClr val="accent1"/>
          </a:solidFill>
          <a:ln w="12700">
            <a:solidFill>
              <a:schemeClr val="tx1"/>
            </a:solidFill>
            <a:miter lim="800000"/>
            <a:headEnd/>
            <a:tailEnd/>
          </a:ln>
        </p:spPr>
        <p:txBody>
          <a:bodyPr/>
          <a:lstStyle/>
          <a:p>
            <a:pPr eaLnBrk="1" hangingPunct="1">
              <a:lnSpc>
                <a:spcPct val="80000"/>
              </a:lnSpc>
            </a:pPr>
            <a:r>
              <a:rPr lang="en-US" sz="1600" b="1">
                <a:latin typeface="Courier New" pitchFamily="49" charset="0"/>
              </a:rPr>
              <a:t>public static void</a:t>
            </a:r>
            <a:r>
              <a:rPr lang="en-US" sz="1600">
                <a:latin typeface="Courier New" pitchFamily="49" charset="0"/>
              </a:rPr>
              <a:t> Main()</a:t>
            </a:r>
          </a:p>
          <a:p>
            <a:pPr eaLnBrk="1" hangingPunct="1">
              <a:lnSpc>
                <a:spcPct val="80000"/>
              </a:lnSpc>
            </a:pPr>
            <a:r>
              <a:rPr lang="en-US" sz="1600">
                <a:latin typeface="Courier New" pitchFamily="49" charset="0"/>
              </a:rPr>
              <a:t>{</a:t>
            </a:r>
          </a:p>
          <a:p>
            <a:pPr eaLnBrk="1" hangingPunct="1">
              <a:lnSpc>
                <a:spcPct val="80000"/>
              </a:lnSpc>
            </a:pPr>
            <a:r>
              <a:rPr lang="en-US" sz="1600">
                <a:latin typeface="Courier New" pitchFamily="49" charset="0"/>
              </a:rPr>
              <a:t>  </a:t>
            </a:r>
            <a:r>
              <a:rPr lang="en-US" sz="1600" b="1">
                <a:latin typeface="Courier New" pitchFamily="49" charset="0"/>
              </a:rPr>
              <a:t>int</a:t>
            </a:r>
            <a:r>
              <a:rPr lang="en-US" sz="1600">
                <a:latin typeface="Courier New" pitchFamily="49" charset="0"/>
              </a:rPr>
              <a:t> val = </a:t>
            </a:r>
            <a:r>
              <a:rPr lang="en-US" sz="1600" b="1">
                <a:latin typeface="Courier New" pitchFamily="49" charset="0"/>
              </a:rPr>
              <a:t>int</a:t>
            </a:r>
            <a:r>
              <a:rPr lang="en-US" sz="1600">
                <a:latin typeface="Courier New" pitchFamily="49" charset="0"/>
              </a:rPr>
              <a:t>.MaxValue;</a:t>
            </a:r>
          </a:p>
          <a:p>
            <a:pPr eaLnBrk="1" hangingPunct="1">
              <a:lnSpc>
                <a:spcPct val="80000"/>
              </a:lnSpc>
            </a:pPr>
            <a:endParaRPr lang="en-US" sz="1600">
              <a:latin typeface="Courier New" pitchFamily="49" charset="0"/>
            </a:endParaRPr>
          </a:p>
          <a:p>
            <a:pPr eaLnBrk="1" hangingPunct="1">
              <a:lnSpc>
                <a:spcPct val="80000"/>
              </a:lnSpc>
            </a:pPr>
            <a:r>
              <a:rPr lang="en-US" sz="1600">
                <a:latin typeface="Courier New" pitchFamily="49" charset="0"/>
              </a:rPr>
              <a:t>  </a:t>
            </a:r>
            <a:r>
              <a:rPr lang="en-US" sz="1600" b="1">
                <a:latin typeface="Courier New" pitchFamily="49" charset="0"/>
              </a:rPr>
              <a:t>unchecked</a:t>
            </a:r>
            <a:endParaRPr lang="en-US" sz="1600">
              <a:latin typeface="Courier New" pitchFamily="49" charset="0"/>
            </a:endParaRP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val++;</a:t>
            </a:r>
          </a:p>
          <a:p>
            <a:pPr eaLnBrk="1" hangingPunct="1">
              <a:lnSpc>
                <a:spcPct val="80000"/>
              </a:lnSpc>
            </a:pPr>
            <a:r>
              <a:rPr lang="en-US" sz="1600">
                <a:latin typeface="Courier New" pitchFamily="49" charset="0"/>
              </a:rPr>
              <a:t>  }</a:t>
            </a:r>
          </a:p>
          <a:p>
            <a:pPr eaLnBrk="1" hangingPunct="1">
              <a:lnSpc>
                <a:spcPct val="80000"/>
              </a:lnSpc>
            </a:pPr>
            <a:r>
              <a:rPr lang="en-US" sz="1600">
                <a:latin typeface="Courier New" pitchFamily="49" charset="0"/>
              </a:rPr>
              <a:t>    </a:t>
            </a:r>
            <a:r>
              <a:rPr lang="en-US" sz="1600" i="1">
                <a:latin typeface="Courier New" pitchFamily="49" charset="0"/>
              </a:rPr>
              <a:t>… instructions …</a:t>
            </a:r>
          </a:p>
          <a:p>
            <a:pPr eaLnBrk="1" hangingPunct="1">
              <a:lnSpc>
                <a:spcPct val="80000"/>
              </a:lnSpc>
            </a:pPr>
            <a:r>
              <a:rPr lang="en-US" sz="1600">
                <a:latin typeface="Courier New" pitchFamily="49" charset="0"/>
              </a:rPr>
              <a:t>}</a:t>
            </a:r>
          </a:p>
        </p:txBody>
      </p:sp>
      <p:sp>
        <p:nvSpPr>
          <p:cNvPr id="66565" name="AutoShape 5"/>
          <p:cNvSpPr>
            <a:spLocks noChangeArrowheads="1"/>
          </p:cNvSpPr>
          <p:nvPr/>
        </p:nvSpPr>
        <p:spPr bwMode="blackWhite">
          <a:xfrm>
            <a:off x="4260850" y="3359150"/>
            <a:ext cx="3627438" cy="608013"/>
          </a:xfrm>
          <a:prstGeom prst="wedgeRectCallout">
            <a:avLst>
              <a:gd name="adj1" fmla="val -111796"/>
              <a:gd name="adj2" fmla="val 69843"/>
            </a:avLst>
          </a:prstGeom>
          <a:solidFill>
            <a:schemeClr val="hlink"/>
          </a:solidFill>
          <a:ln w="12700">
            <a:solidFill>
              <a:schemeClr val="tx1"/>
            </a:solidFill>
            <a:miter lim="800000"/>
            <a:headEnd/>
            <a:tailEnd/>
          </a:ln>
        </p:spPr>
        <p:txBody>
          <a:bodyPr/>
          <a:lstStyle/>
          <a:p>
            <a:r>
              <a:rPr lang="fr-FR" b="1"/>
              <a:t>L’exception liée au dépassement de capacité arithmétique ne sera </a:t>
            </a:r>
            <a:r>
              <a:rPr lang="fr-FR" b="1" i="1">
                <a:solidFill>
                  <a:srgbClr val="000080"/>
                </a:solidFill>
                <a:latin typeface="Century Schoolbook" pitchFamily="18" charset="0"/>
              </a:rPr>
              <a:t>pas</a:t>
            </a:r>
            <a:r>
              <a:rPr lang="fr-FR" sz="1800" b="1" i="1">
                <a:solidFill>
                  <a:srgbClr val="000080"/>
                </a:solidFill>
                <a:latin typeface="Century Schoolbook" pitchFamily="18" charset="0"/>
              </a:rPr>
              <a:t> </a:t>
            </a:r>
            <a:r>
              <a:rPr lang="fr-FR" b="1"/>
              <a:t>levée</a:t>
            </a:r>
          </a:p>
        </p:txBody>
      </p:sp>
      <p:grpSp>
        <p:nvGrpSpPr>
          <p:cNvPr id="66566" name="Group 6"/>
          <p:cNvGrpSpPr>
            <a:grpSpLocks/>
          </p:cNvGrpSpPr>
          <p:nvPr/>
        </p:nvGrpSpPr>
        <p:grpSpPr bwMode="auto">
          <a:xfrm>
            <a:off x="206375" y="5056188"/>
            <a:ext cx="342900" cy="592137"/>
            <a:chOff x="336" y="2064"/>
            <a:chExt cx="352" cy="607"/>
          </a:xfrm>
        </p:grpSpPr>
        <p:sp>
          <p:nvSpPr>
            <p:cNvPr id="66567" name="Freeform 7"/>
            <p:cNvSpPr>
              <a:spLocks/>
            </p:cNvSpPr>
            <p:nvPr/>
          </p:nvSpPr>
          <p:spPr bwMode="blackWhite">
            <a:xfrm>
              <a:off x="376" y="2608"/>
              <a:ext cx="280" cy="63"/>
            </a:xfrm>
            <a:custGeom>
              <a:avLst/>
              <a:gdLst>
                <a:gd name="T0" fmla="*/ 280 w 272"/>
                <a:gd name="T1" fmla="*/ 28 h 58"/>
                <a:gd name="T2" fmla="*/ 280 w 272"/>
                <a:gd name="T3" fmla="*/ 2 h 58"/>
                <a:gd name="T4" fmla="*/ 278 w 272"/>
                <a:gd name="T5" fmla="*/ 2 h 58"/>
                <a:gd name="T6" fmla="*/ 274 w 272"/>
                <a:gd name="T7" fmla="*/ 2 h 58"/>
                <a:gd name="T8" fmla="*/ 266 w 272"/>
                <a:gd name="T9" fmla="*/ 2 h 58"/>
                <a:gd name="T10" fmla="*/ 255 w 272"/>
                <a:gd name="T11" fmla="*/ 2 h 58"/>
                <a:gd name="T12" fmla="*/ 241 w 272"/>
                <a:gd name="T13" fmla="*/ 2 h 58"/>
                <a:gd name="T14" fmla="*/ 226 w 272"/>
                <a:gd name="T15" fmla="*/ 2 h 58"/>
                <a:gd name="T16" fmla="*/ 210 w 272"/>
                <a:gd name="T17" fmla="*/ 2 h 58"/>
                <a:gd name="T18" fmla="*/ 191 w 272"/>
                <a:gd name="T19" fmla="*/ 2 h 58"/>
                <a:gd name="T20" fmla="*/ 167 w 272"/>
                <a:gd name="T21" fmla="*/ 0 h 58"/>
                <a:gd name="T22" fmla="*/ 140 w 272"/>
                <a:gd name="T23" fmla="*/ 0 h 58"/>
                <a:gd name="T24" fmla="*/ 113 w 272"/>
                <a:gd name="T25" fmla="*/ 0 h 58"/>
                <a:gd name="T26" fmla="*/ 89 w 272"/>
                <a:gd name="T27" fmla="*/ 2 h 58"/>
                <a:gd name="T28" fmla="*/ 72 w 272"/>
                <a:gd name="T29" fmla="*/ 2 h 58"/>
                <a:gd name="T30" fmla="*/ 56 w 272"/>
                <a:gd name="T31" fmla="*/ 2 h 58"/>
                <a:gd name="T32" fmla="*/ 41 w 272"/>
                <a:gd name="T33" fmla="*/ 2 h 58"/>
                <a:gd name="T34" fmla="*/ 27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1 h 58"/>
                <a:gd name="T48" fmla="*/ 2 w 272"/>
                <a:gd name="T49" fmla="*/ 20 h 58"/>
                <a:gd name="T50" fmla="*/ 2 w 272"/>
                <a:gd name="T51" fmla="*/ 26 h 58"/>
                <a:gd name="T52" fmla="*/ 0 w 272"/>
                <a:gd name="T53" fmla="*/ 30 h 58"/>
                <a:gd name="T54" fmla="*/ 0 w 272"/>
                <a:gd name="T55" fmla="*/ 33 h 58"/>
                <a:gd name="T56" fmla="*/ 2 w 272"/>
                <a:gd name="T57" fmla="*/ 39 h 58"/>
                <a:gd name="T58" fmla="*/ 10 w 272"/>
                <a:gd name="T59" fmla="*/ 43 h 58"/>
                <a:gd name="T60" fmla="*/ 25 w 272"/>
                <a:gd name="T61" fmla="*/ 50 h 58"/>
                <a:gd name="T62" fmla="*/ 41 w 272"/>
                <a:gd name="T63" fmla="*/ 54 h 58"/>
                <a:gd name="T64" fmla="*/ 62 w 272"/>
                <a:gd name="T65" fmla="*/ 56 h 58"/>
                <a:gd name="T66" fmla="*/ 86 w 272"/>
                <a:gd name="T67" fmla="*/ 61 h 58"/>
                <a:gd name="T68" fmla="*/ 111 w 272"/>
                <a:gd name="T69" fmla="*/ 63 h 58"/>
                <a:gd name="T70" fmla="*/ 140 w 272"/>
                <a:gd name="T71" fmla="*/ 63 h 58"/>
                <a:gd name="T72" fmla="*/ 169 w 272"/>
                <a:gd name="T73" fmla="*/ 63 h 58"/>
                <a:gd name="T74" fmla="*/ 194 w 272"/>
                <a:gd name="T75" fmla="*/ 61 h 58"/>
                <a:gd name="T76" fmla="*/ 218 w 272"/>
                <a:gd name="T77" fmla="*/ 56 h 58"/>
                <a:gd name="T78" fmla="*/ 239 w 272"/>
                <a:gd name="T79" fmla="*/ 54 h 58"/>
                <a:gd name="T80" fmla="*/ 255 w 272"/>
                <a:gd name="T81" fmla="*/ 50 h 58"/>
                <a:gd name="T82" fmla="*/ 270 w 272"/>
                <a:gd name="T83" fmla="*/ 43 h 58"/>
                <a:gd name="T84" fmla="*/ 278 w 272"/>
                <a:gd name="T85" fmla="*/ 39 h 58"/>
                <a:gd name="T86" fmla="*/ 280 w 272"/>
                <a:gd name="T87" fmla="*/ 33 h 58"/>
                <a:gd name="T88" fmla="*/ 280 w 272"/>
                <a:gd name="T89" fmla="*/ 30 h 58"/>
                <a:gd name="T90" fmla="*/ 280 w 272"/>
                <a:gd name="T91" fmla="*/ 28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66568" name="Oval 8"/>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66569" name="Line 9"/>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66570" name="Rectangle 10"/>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66571" name="Freeform 11"/>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66572" name="Freeform 12"/>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fr-FR"/>
              <a:t>De votre langage au langage C#</a:t>
            </a:r>
          </a:p>
        </p:txBody>
      </p:sp>
      <p:sp>
        <p:nvSpPr>
          <p:cNvPr id="72707" name="Rectangle 3"/>
          <p:cNvSpPr>
            <a:spLocks noGrp="1" noChangeArrowheads="1"/>
          </p:cNvSpPr>
          <p:nvPr>
            <p:ph idx="1"/>
          </p:nvPr>
        </p:nvSpPr>
        <p:spPr>
          <a:xfrm>
            <a:off x="2754313" y="1246188"/>
            <a:ext cx="3852862" cy="4860925"/>
          </a:xfrm>
        </p:spPr>
        <p:txBody>
          <a:bodyPr/>
          <a:lstStyle/>
          <a:p>
            <a:pPr>
              <a:lnSpc>
                <a:spcPct val="95000"/>
              </a:lnSpc>
              <a:spcBef>
                <a:spcPts val="1200"/>
              </a:spcBef>
              <a:spcAft>
                <a:spcPts val="300"/>
              </a:spcAft>
              <a:buFont typeface="Arial" charset="0"/>
              <a:buNone/>
            </a:pPr>
            <a:r>
              <a:rPr lang="fr-FR"/>
              <a:t>Espaces de noms et méthodes</a:t>
            </a:r>
          </a:p>
          <a:p>
            <a:pPr>
              <a:lnSpc>
                <a:spcPct val="95000"/>
              </a:lnSpc>
              <a:spcBef>
                <a:spcPts val="1200"/>
              </a:spcBef>
              <a:spcAft>
                <a:spcPts val="300"/>
              </a:spcAft>
              <a:buFont typeface="Arial" charset="0"/>
              <a:buNone/>
            </a:pPr>
            <a:r>
              <a:rPr lang="fr-FR"/>
              <a:t>Types de données et littéraux</a:t>
            </a:r>
          </a:p>
          <a:p>
            <a:pPr>
              <a:lnSpc>
                <a:spcPct val="95000"/>
              </a:lnSpc>
              <a:spcBef>
                <a:spcPts val="1200"/>
              </a:spcBef>
              <a:spcAft>
                <a:spcPts val="300"/>
              </a:spcAft>
              <a:buFont typeface="Arial" charset="0"/>
              <a:buNone/>
            </a:pPr>
            <a:r>
              <a:rPr lang="fr-FR"/>
              <a:t>Exercice 2.1</a:t>
            </a:r>
          </a:p>
          <a:p>
            <a:pPr>
              <a:lnSpc>
                <a:spcPct val="95000"/>
              </a:lnSpc>
              <a:spcBef>
                <a:spcPts val="1200"/>
              </a:spcBef>
              <a:spcAft>
                <a:spcPts val="300"/>
              </a:spcAft>
              <a:buFont typeface="Arial" charset="0"/>
              <a:buNone/>
            </a:pPr>
            <a:r>
              <a:rPr lang="fr-FR"/>
              <a:t>Expressions et opérateurs</a:t>
            </a:r>
          </a:p>
          <a:p>
            <a:pPr>
              <a:lnSpc>
                <a:spcPct val="95000"/>
              </a:lnSpc>
              <a:spcBef>
                <a:spcPts val="1200"/>
              </a:spcBef>
              <a:spcAft>
                <a:spcPts val="300"/>
              </a:spcAft>
              <a:buFont typeface="Arial" charset="0"/>
              <a:buNone/>
            </a:pPr>
            <a:r>
              <a:rPr lang="en-US">
                <a:cs typeface="Arial" charset="0"/>
              </a:rPr>
              <a:t>É</a:t>
            </a:r>
            <a:r>
              <a:rPr lang="fr-FR"/>
              <a:t>numérations</a:t>
            </a:r>
          </a:p>
          <a:p>
            <a:pPr>
              <a:lnSpc>
                <a:spcPct val="95000"/>
              </a:lnSpc>
              <a:spcBef>
                <a:spcPts val="1200"/>
              </a:spcBef>
              <a:spcAft>
                <a:spcPts val="300"/>
              </a:spcAft>
              <a:buFont typeface="Arial" charset="0"/>
              <a:buNone/>
            </a:pPr>
            <a:r>
              <a:rPr lang="fr-FR"/>
              <a:t>Tableaux et chaînes</a:t>
            </a:r>
          </a:p>
          <a:p>
            <a:pPr>
              <a:lnSpc>
                <a:spcPct val="95000"/>
              </a:lnSpc>
              <a:spcBef>
                <a:spcPts val="1200"/>
              </a:spcBef>
              <a:spcAft>
                <a:spcPts val="300"/>
              </a:spcAft>
              <a:buFont typeface="Arial" charset="0"/>
              <a:buNone/>
            </a:pPr>
            <a:r>
              <a:rPr lang="fr-FR"/>
              <a:t>Transmission d’arguments</a:t>
            </a:r>
          </a:p>
          <a:p>
            <a:pPr>
              <a:lnSpc>
                <a:spcPct val="95000"/>
              </a:lnSpc>
              <a:spcBef>
                <a:spcPts val="1200"/>
              </a:spcBef>
              <a:spcAft>
                <a:spcPts val="300"/>
              </a:spcAft>
              <a:buFont typeface="Arial" charset="0"/>
              <a:buNone/>
            </a:pPr>
            <a:r>
              <a:rPr lang="fr-FR"/>
              <a:t>Boucles et conditions</a:t>
            </a:r>
          </a:p>
          <a:p>
            <a:pPr>
              <a:lnSpc>
                <a:spcPct val="95000"/>
              </a:lnSpc>
              <a:spcBef>
                <a:spcPts val="1200"/>
              </a:spcBef>
              <a:spcAft>
                <a:spcPts val="300"/>
              </a:spcAft>
              <a:buFont typeface="Arial" charset="0"/>
              <a:buNone/>
            </a:pPr>
            <a:r>
              <a:rPr lang="fr-FR"/>
              <a:t>Exercice 2.2</a:t>
            </a:r>
          </a:p>
          <a:p>
            <a:pPr>
              <a:lnSpc>
                <a:spcPct val="95000"/>
              </a:lnSpc>
              <a:spcBef>
                <a:spcPts val="1200"/>
              </a:spcBef>
              <a:spcAft>
                <a:spcPts val="300"/>
              </a:spcAft>
              <a:buFont typeface="Arial" charset="0"/>
              <a:buNone/>
            </a:pPr>
            <a:r>
              <a:rPr lang="fr-FR"/>
              <a:t>Exceptions</a:t>
            </a:r>
          </a:p>
          <a:p>
            <a:pPr>
              <a:lnSpc>
                <a:spcPct val="95000"/>
              </a:lnSpc>
              <a:spcBef>
                <a:spcPts val="1200"/>
              </a:spcBef>
              <a:spcAft>
                <a:spcPts val="300"/>
              </a:spcAft>
              <a:buFont typeface="Arial" charset="0"/>
              <a:buNone/>
            </a:pPr>
            <a:r>
              <a:rPr lang="fr-FR"/>
              <a:t>Questions de révision</a:t>
            </a:r>
          </a:p>
        </p:txBody>
      </p:sp>
      <p:grpSp>
        <p:nvGrpSpPr>
          <p:cNvPr id="72708" name="Group 4"/>
          <p:cNvGrpSpPr>
            <a:grpSpLocks/>
          </p:cNvGrpSpPr>
          <p:nvPr/>
        </p:nvGrpSpPr>
        <p:grpSpPr bwMode="auto">
          <a:xfrm>
            <a:off x="2557463" y="5800725"/>
            <a:ext cx="228600" cy="311150"/>
            <a:chOff x="208" y="730"/>
            <a:chExt cx="249" cy="292"/>
          </a:xfrm>
        </p:grpSpPr>
        <p:sp>
          <p:nvSpPr>
            <p:cNvPr id="72709" name="AutoShape 5"/>
            <p:cNvSpPr>
              <a:spLocks noChangeArrowheads="1"/>
            </p:cNvSpPr>
            <p:nvPr/>
          </p:nvSpPr>
          <p:spPr bwMode="black">
            <a:xfrm rot="5400000">
              <a:off x="189" y="754"/>
              <a:ext cx="285" cy="248"/>
            </a:xfrm>
            <a:prstGeom prst="triangle">
              <a:avLst>
                <a:gd name="adj" fmla="val 50000"/>
              </a:avLst>
            </a:prstGeom>
            <a:gradFill rotWithShape="0">
              <a:gsLst>
                <a:gs pos="0">
                  <a:srgbClr val="CC0000"/>
                </a:gs>
                <a:gs pos="100000">
                  <a:srgbClr val="3C0000"/>
                </a:gs>
              </a:gsLst>
              <a:lin ang="5400000" scaled="1"/>
            </a:gradFill>
            <a:ln w="19050">
              <a:noFill/>
              <a:miter lim="800000"/>
              <a:headEnd/>
              <a:tailEnd/>
            </a:ln>
          </p:spPr>
          <p:txBody>
            <a:bodyPr rot="10800000" vert="eaVert" wrap="none" anchor="ctr"/>
            <a:lstStyle/>
            <a:p>
              <a:endParaRPr lang="fr-FR"/>
            </a:p>
          </p:txBody>
        </p:sp>
        <p:sp>
          <p:nvSpPr>
            <p:cNvPr id="72710" name="Freeform 6"/>
            <p:cNvSpPr>
              <a:spLocks/>
            </p:cNvSpPr>
            <p:nvPr/>
          </p:nvSpPr>
          <p:spPr bwMode="hidden">
            <a:xfrm>
              <a:off x="209" y="730"/>
              <a:ext cx="245" cy="158"/>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solidFill>
              <a:srgbClr val="FF2929"/>
            </a:solidFill>
            <a:ln w="28575">
              <a:noFill/>
              <a:round/>
              <a:headEnd/>
              <a:tailEnd/>
            </a:ln>
          </p:spPr>
          <p:txBody>
            <a:bodyPr/>
            <a:lstStyle/>
            <a:p>
              <a:endParaRPr lang="fr-FR"/>
            </a:p>
          </p:txBody>
        </p:sp>
        <p:sp>
          <p:nvSpPr>
            <p:cNvPr id="72711" name="Freeform 7"/>
            <p:cNvSpPr>
              <a:spLocks/>
            </p:cNvSpPr>
            <p:nvPr/>
          </p:nvSpPr>
          <p:spPr bwMode="hidden">
            <a:xfrm>
              <a:off x="209" y="866"/>
              <a:ext cx="248" cy="156"/>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solidFill>
              <a:srgbClr val="360000"/>
            </a:solidFill>
            <a:ln w="28575">
              <a:noFill/>
              <a:round/>
              <a:headEnd/>
              <a:tailEnd/>
            </a:ln>
          </p:spPr>
          <p:txBody>
            <a:bodyPr/>
            <a:lstStyle/>
            <a:p>
              <a:endParaRPr lang="fr-F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defRPr/>
            </a:pPr>
            <a:r>
              <a:rPr lang="fr-FR"/>
              <a:t>Révisions</a:t>
            </a:r>
          </a:p>
        </p:txBody>
      </p:sp>
      <p:sp>
        <p:nvSpPr>
          <p:cNvPr id="73731" name="Rectangle 19"/>
          <p:cNvSpPr>
            <a:spLocks noGrp="1" noChangeArrowheads="1"/>
          </p:cNvSpPr>
          <p:nvPr>
            <p:ph idx="1"/>
          </p:nvPr>
        </p:nvSpPr>
        <p:spPr>
          <a:xfrm>
            <a:off x="368300" y="1312863"/>
            <a:ext cx="8599488" cy="4454525"/>
          </a:xfrm>
        </p:spPr>
        <p:txBody>
          <a:bodyPr/>
          <a:lstStyle/>
          <a:p>
            <a:pPr>
              <a:buFont typeface="Arial" charset="0"/>
              <a:buNone/>
            </a:pPr>
            <a:r>
              <a:rPr lang="fr-FR"/>
              <a:t>	Qu’est-ce qu’un espace de noms ? </a:t>
            </a:r>
          </a:p>
          <a:p>
            <a:pPr>
              <a:spcBef>
                <a:spcPts val="200"/>
              </a:spcBef>
              <a:buFont typeface="Arial" charset="0"/>
              <a:buNone/>
            </a:pPr>
            <a:endParaRPr lang="fr-FR"/>
          </a:p>
          <a:p>
            <a:pPr>
              <a:spcBef>
                <a:spcPts val="200"/>
              </a:spcBef>
              <a:buFont typeface="Arial" charset="0"/>
              <a:buNone/>
            </a:pPr>
            <a:r>
              <a:rPr lang="fr-FR"/>
              <a:t>	___________________________________________________________</a:t>
            </a:r>
          </a:p>
          <a:p>
            <a:pPr marL="744538" lvl="1">
              <a:buFont typeface="Arial" charset="0"/>
              <a:buNone/>
            </a:pPr>
            <a:r>
              <a:rPr lang="fr-FR" b="1"/>
              <a:t>		</a:t>
            </a:r>
          </a:p>
          <a:p>
            <a:pPr>
              <a:spcBef>
                <a:spcPts val="200"/>
              </a:spcBef>
              <a:buSzTx/>
              <a:buFont typeface="Arial" charset="0"/>
              <a:buNone/>
            </a:pPr>
            <a:r>
              <a:rPr lang="fr-FR"/>
              <a:t>	Qu’est-ce que la surcharge ?</a:t>
            </a:r>
          </a:p>
          <a:p>
            <a:pPr marL="744538" lvl="1">
              <a:buFont typeface="Arial" charset="0"/>
              <a:buNone/>
            </a:pPr>
            <a:endParaRPr lang="fr-FR" b="1"/>
          </a:p>
          <a:p>
            <a:pPr>
              <a:spcBef>
                <a:spcPts val="200"/>
              </a:spcBef>
              <a:buSzTx/>
              <a:buFont typeface="Arial" charset="0"/>
              <a:buNone/>
            </a:pPr>
            <a:r>
              <a:rPr lang="fr-FR"/>
              <a:t>	___________________________________________________________</a:t>
            </a:r>
          </a:p>
          <a:p>
            <a:pPr marL="744538" lvl="1">
              <a:lnSpc>
                <a:spcPct val="160000"/>
              </a:lnSpc>
              <a:buFont typeface="Arial" charset="0"/>
              <a:buNone/>
            </a:pPr>
            <a:r>
              <a:rPr lang="fr-FR" b="1"/>
              <a:t>		</a:t>
            </a:r>
          </a:p>
          <a:p>
            <a:pPr>
              <a:lnSpc>
                <a:spcPct val="160000"/>
              </a:lnSpc>
              <a:spcBef>
                <a:spcPts val="200"/>
              </a:spcBef>
              <a:buSzTx/>
              <a:buFont typeface="Arial" charset="0"/>
              <a:buNone/>
            </a:pPr>
            <a:r>
              <a:rPr lang="fr-FR"/>
              <a:t>	 Comme les variables, les expressions ont un(e) _____ et un(e) _____		</a:t>
            </a:r>
          </a:p>
          <a:p>
            <a:pPr>
              <a:lnSpc>
                <a:spcPct val="160000"/>
              </a:lnSpc>
              <a:spcBef>
                <a:spcPts val="200"/>
              </a:spcBef>
              <a:buSzTx/>
              <a:buFont typeface="Arial" charset="0"/>
              <a:buNone/>
            </a:pPr>
            <a:r>
              <a:rPr lang="fr-FR"/>
              <a:t>	Quelle est la syntaxe d’une boucle </a:t>
            </a:r>
            <a:r>
              <a:rPr lang="fr-FR">
                <a:latin typeface="Courier New" pitchFamily="49" charset="0"/>
              </a:rPr>
              <a:t>foreach</a:t>
            </a:r>
            <a:r>
              <a:rPr lang="fr-FR"/>
              <a:t> ?</a:t>
            </a:r>
          </a:p>
          <a:p>
            <a:pPr>
              <a:buFont typeface="Arial" charset="0"/>
              <a:buNone/>
            </a:pPr>
            <a:r>
              <a:rPr lang="fr-FR"/>
              <a:t>	___________________________________________________________</a:t>
            </a:r>
          </a:p>
        </p:txBody>
      </p:sp>
      <p:sp>
        <p:nvSpPr>
          <p:cNvPr id="73732" name="Rectangle 3"/>
          <p:cNvSpPr>
            <a:spLocks noChangeArrowheads="1"/>
          </p:cNvSpPr>
          <p:nvPr/>
        </p:nvSpPr>
        <p:spPr bwMode="auto">
          <a:xfrm>
            <a:off x="3683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None/>
            </a:pPr>
            <a:r>
              <a:rPr lang="en-US" sz="1800" b="1">
                <a:solidFill>
                  <a:srgbClr val="000080"/>
                </a:solidFill>
              </a:rPr>
              <a:t>	</a:t>
            </a:r>
          </a:p>
        </p:txBody>
      </p:sp>
      <p:grpSp>
        <p:nvGrpSpPr>
          <p:cNvPr id="73733" name="Group 4"/>
          <p:cNvGrpSpPr>
            <a:grpSpLocks/>
          </p:cNvGrpSpPr>
          <p:nvPr/>
        </p:nvGrpSpPr>
        <p:grpSpPr bwMode="auto">
          <a:xfrm>
            <a:off x="200025" y="1295400"/>
            <a:ext cx="374650" cy="269875"/>
            <a:chOff x="590" y="209"/>
            <a:chExt cx="236" cy="170"/>
          </a:xfrm>
        </p:grpSpPr>
        <p:sp>
          <p:nvSpPr>
            <p:cNvPr id="445445"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3750"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3751"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3752"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3734" name="Group 9"/>
          <p:cNvGrpSpPr>
            <a:grpSpLocks/>
          </p:cNvGrpSpPr>
          <p:nvPr/>
        </p:nvGrpSpPr>
        <p:grpSpPr bwMode="auto">
          <a:xfrm>
            <a:off x="200025" y="2543175"/>
            <a:ext cx="374650" cy="269875"/>
            <a:chOff x="590" y="209"/>
            <a:chExt cx="236" cy="170"/>
          </a:xfrm>
        </p:grpSpPr>
        <p:sp>
          <p:nvSpPr>
            <p:cNvPr id="445450"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3746"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3747"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3748"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3735" name="Group 14"/>
          <p:cNvGrpSpPr>
            <a:grpSpLocks/>
          </p:cNvGrpSpPr>
          <p:nvPr/>
        </p:nvGrpSpPr>
        <p:grpSpPr bwMode="auto">
          <a:xfrm>
            <a:off x="246063" y="4027488"/>
            <a:ext cx="374650" cy="269875"/>
            <a:chOff x="590" y="209"/>
            <a:chExt cx="236" cy="170"/>
          </a:xfrm>
        </p:grpSpPr>
        <p:sp>
          <p:nvSpPr>
            <p:cNvPr id="445455"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3742"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3743"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3744"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3736" name="Group 20"/>
          <p:cNvGrpSpPr>
            <a:grpSpLocks/>
          </p:cNvGrpSpPr>
          <p:nvPr/>
        </p:nvGrpSpPr>
        <p:grpSpPr bwMode="auto">
          <a:xfrm>
            <a:off x="225425" y="4897438"/>
            <a:ext cx="374650" cy="269875"/>
            <a:chOff x="590" y="209"/>
            <a:chExt cx="236" cy="170"/>
          </a:xfrm>
        </p:grpSpPr>
        <p:sp>
          <p:nvSpPr>
            <p:cNvPr id="445461"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3738"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3739"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3740"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fr-FR"/>
              <a:t>Révisions</a:t>
            </a:r>
            <a:br>
              <a:rPr lang="fr-FR"/>
            </a:br>
            <a:r>
              <a:rPr lang="fr-FR"/>
              <a:t>(suite)</a:t>
            </a:r>
          </a:p>
        </p:txBody>
      </p:sp>
      <p:sp>
        <p:nvSpPr>
          <p:cNvPr id="74755" name="Rectangle 19"/>
          <p:cNvSpPr>
            <a:spLocks noGrp="1" noChangeArrowheads="1"/>
          </p:cNvSpPr>
          <p:nvPr>
            <p:ph idx="1"/>
          </p:nvPr>
        </p:nvSpPr>
        <p:spPr>
          <a:xfrm>
            <a:off x="368300" y="1312863"/>
            <a:ext cx="8599488" cy="4419600"/>
          </a:xfrm>
        </p:spPr>
        <p:txBody>
          <a:bodyPr/>
          <a:lstStyle/>
          <a:p>
            <a:pPr>
              <a:buFont typeface="Arial" charset="0"/>
              <a:buNone/>
              <a:tabLst>
                <a:tab pos="230188" algn="l"/>
              </a:tabLst>
            </a:pPr>
            <a:r>
              <a:rPr lang="fr-FR"/>
              <a:t>	</a:t>
            </a:r>
            <a:r>
              <a:rPr lang="fr-FR" noProof="1"/>
              <a:t>Dans quel cas la conversion implicite de type est-elle permise ?</a:t>
            </a:r>
          </a:p>
          <a:p>
            <a:pPr>
              <a:spcBef>
                <a:spcPts val="200"/>
              </a:spcBef>
              <a:buFont typeface="Arial" charset="0"/>
              <a:buNone/>
              <a:tabLst>
                <a:tab pos="230188" algn="l"/>
              </a:tabLst>
            </a:pPr>
            <a:r>
              <a:rPr lang="fr-FR" noProof="1"/>
              <a:t>	</a:t>
            </a:r>
          </a:p>
          <a:p>
            <a:pPr>
              <a:spcBef>
                <a:spcPts val="200"/>
              </a:spcBef>
              <a:buFont typeface="Arial" charset="0"/>
              <a:buNone/>
              <a:tabLst>
                <a:tab pos="230188" algn="l"/>
              </a:tabLst>
            </a:pPr>
            <a:r>
              <a:rPr lang="fr-FR" noProof="1"/>
              <a:t>	___________________________________________________________</a:t>
            </a:r>
          </a:p>
          <a:p>
            <a:pPr marL="344488" lvl="1" indent="0">
              <a:buFont typeface="Arial" charset="0"/>
              <a:buNone/>
              <a:tabLst>
                <a:tab pos="230188" algn="l"/>
              </a:tabLst>
            </a:pPr>
            <a:r>
              <a:rPr lang="fr-FR" b="1" noProof="1"/>
              <a:t>		</a:t>
            </a:r>
          </a:p>
          <a:p>
            <a:pPr>
              <a:spcBef>
                <a:spcPts val="200"/>
              </a:spcBef>
              <a:buSzTx/>
              <a:buFont typeface="Arial" charset="0"/>
              <a:buNone/>
              <a:tabLst>
                <a:tab pos="230188" algn="l"/>
              </a:tabLst>
            </a:pPr>
            <a:r>
              <a:rPr lang="fr-FR" noProof="1"/>
              <a:t>	Qu’est-ce qu’un sous-typage ?</a:t>
            </a:r>
          </a:p>
          <a:p>
            <a:pPr marL="344488" lvl="1" indent="0">
              <a:buFont typeface="Arial" charset="0"/>
              <a:buNone/>
              <a:tabLst>
                <a:tab pos="230188" algn="l"/>
              </a:tabLst>
            </a:pPr>
            <a:endParaRPr lang="fr-FR" b="1" noProof="1"/>
          </a:p>
          <a:p>
            <a:pPr>
              <a:spcBef>
                <a:spcPts val="200"/>
              </a:spcBef>
              <a:buSzTx/>
              <a:buFont typeface="Arial" charset="0"/>
              <a:buNone/>
              <a:tabLst>
                <a:tab pos="230188" algn="l"/>
              </a:tabLst>
            </a:pPr>
            <a:r>
              <a:rPr lang="fr-FR" noProof="1"/>
              <a:t>	___________________________________________________________</a:t>
            </a:r>
          </a:p>
          <a:p>
            <a:pPr marL="344488" lvl="1" indent="0">
              <a:buFont typeface="Arial" charset="0"/>
              <a:buNone/>
              <a:tabLst>
                <a:tab pos="230188" algn="l"/>
              </a:tabLst>
            </a:pPr>
            <a:endParaRPr lang="fr-FR" b="1" noProof="1"/>
          </a:p>
          <a:p>
            <a:pPr>
              <a:spcBef>
                <a:spcPts val="200"/>
              </a:spcBef>
              <a:buSzTx/>
              <a:buFont typeface="Arial" charset="0"/>
              <a:buNone/>
              <a:tabLst>
                <a:tab pos="230188" algn="l"/>
              </a:tabLst>
            </a:pPr>
            <a:r>
              <a:rPr lang="fr-FR" noProof="1"/>
              <a:t>	Quels sont les mots-clés associés aux exceptions ?</a:t>
            </a:r>
          </a:p>
          <a:p>
            <a:pPr marL="344488" lvl="1" indent="0">
              <a:buFont typeface="Arial" charset="0"/>
              <a:buNone/>
              <a:tabLst>
                <a:tab pos="230188" algn="l"/>
              </a:tabLst>
            </a:pPr>
            <a:endParaRPr lang="fr-FR" b="1" noProof="1"/>
          </a:p>
          <a:p>
            <a:pPr>
              <a:spcBef>
                <a:spcPts val="200"/>
              </a:spcBef>
              <a:buSzTx/>
              <a:buFont typeface="Arial" charset="0"/>
              <a:buNone/>
              <a:tabLst>
                <a:tab pos="230188" algn="l"/>
              </a:tabLst>
            </a:pPr>
            <a:r>
              <a:rPr lang="fr-FR" noProof="1"/>
              <a:t>	___________________________________________________________</a:t>
            </a:r>
          </a:p>
          <a:p>
            <a:pPr marL="344488" lvl="1" indent="0">
              <a:buFont typeface="Arial" charset="0"/>
              <a:buNone/>
              <a:tabLst>
                <a:tab pos="230188" algn="l"/>
              </a:tabLst>
            </a:pPr>
            <a:endParaRPr lang="fr-FR" b="1" noProof="1"/>
          </a:p>
          <a:p>
            <a:pPr>
              <a:spcBef>
                <a:spcPts val="200"/>
              </a:spcBef>
              <a:buSzTx/>
              <a:buFont typeface="Arial" charset="0"/>
              <a:buNone/>
              <a:tabLst>
                <a:tab pos="230188" algn="l"/>
              </a:tabLst>
            </a:pPr>
            <a:r>
              <a:rPr lang="fr-FR" noProof="1"/>
              <a:t>	Que signifie évaluation court-circuit ?</a:t>
            </a:r>
            <a:r>
              <a:rPr lang="fr-FR" b="0" noProof="1"/>
              <a:t>		</a:t>
            </a:r>
          </a:p>
          <a:p>
            <a:pPr>
              <a:buFont typeface="Arial" charset="0"/>
              <a:buNone/>
              <a:tabLst>
                <a:tab pos="230188" algn="l"/>
              </a:tabLst>
            </a:pPr>
            <a:r>
              <a:rPr lang="fr-FR" noProof="1"/>
              <a:t>	___________________________________________________________</a:t>
            </a:r>
          </a:p>
        </p:txBody>
      </p:sp>
      <p:grpSp>
        <p:nvGrpSpPr>
          <p:cNvPr id="74756" name="Group 4"/>
          <p:cNvGrpSpPr>
            <a:grpSpLocks/>
          </p:cNvGrpSpPr>
          <p:nvPr/>
        </p:nvGrpSpPr>
        <p:grpSpPr bwMode="auto">
          <a:xfrm>
            <a:off x="212725" y="1295400"/>
            <a:ext cx="374650" cy="269875"/>
            <a:chOff x="590" y="209"/>
            <a:chExt cx="236" cy="170"/>
          </a:xfrm>
        </p:grpSpPr>
        <p:sp>
          <p:nvSpPr>
            <p:cNvPr id="447493" name="Oval 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4773" name="Freeform 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4774" name="Oval 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4775" name="Freeform 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4757" name="Group 9"/>
          <p:cNvGrpSpPr>
            <a:grpSpLocks/>
          </p:cNvGrpSpPr>
          <p:nvPr/>
        </p:nvGrpSpPr>
        <p:grpSpPr bwMode="auto">
          <a:xfrm>
            <a:off x="212725" y="2533650"/>
            <a:ext cx="374650" cy="269875"/>
            <a:chOff x="590" y="209"/>
            <a:chExt cx="236" cy="170"/>
          </a:xfrm>
        </p:grpSpPr>
        <p:sp>
          <p:nvSpPr>
            <p:cNvPr id="447498"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4769"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4770"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4771"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4758" name="Group 14"/>
          <p:cNvGrpSpPr>
            <a:grpSpLocks/>
          </p:cNvGrpSpPr>
          <p:nvPr/>
        </p:nvGrpSpPr>
        <p:grpSpPr bwMode="auto">
          <a:xfrm>
            <a:off x="212725" y="3752850"/>
            <a:ext cx="374650" cy="269875"/>
            <a:chOff x="590" y="209"/>
            <a:chExt cx="236" cy="170"/>
          </a:xfrm>
        </p:grpSpPr>
        <p:sp>
          <p:nvSpPr>
            <p:cNvPr id="447503"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4765"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4766"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4767"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4759" name="Group 20"/>
          <p:cNvGrpSpPr>
            <a:grpSpLocks/>
          </p:cNvGrpSpPr>
          <p:nvPr/>
        </p:nvGrpSpPr>
        <p:grpSpPr bwMode="auto">
          <a:xfrm>
            <a:off x="228600" y="4935538"/>
            <a:ext cx="374650" cy="269875"/>
            <a:chOff x="590" y="209"/>
            <a:chExt cx="236" cy="170"/>
          </a:xfrm>
        </p:grpSpPr>
        <p:sp>
          <p:nvSpPr>
            <p:cNvPr id="447509" name="Oval 2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4761" name="Freeform 22"/>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4762" name="Oval 23"/>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4763" name="Freeform 24"/>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4" name="Rectangle 32"/>
          <p:cNvSpPr>
            <a:spLocks noGrp="1" noChangeArrowheads="1"/>
          </p:cNvSpPr>
          <p:nvPr>
            <p:ph type="title"/>
          </p:nvPr>
        </p:nvSpPr>
        <p:spPr/>
        <p:txBody>
          <a:bodyPr/>
          <a:lstStyle/>
          <a:p>
            <a:pPr>
              <a:defRPr/>
            </a:pPr>
            <a:r>
              <a:rPr lang="en-US"/>
              <a:t>Que peut-on placer dans une </a:t>
            </a:r>
            <a:r>
              <a:rPr lang="fr-FR"/>
              <a:t>classe ?</a:t>
            </a:r>
          </a:p>
        </p:txBody>
      </p:sp>
      <p:sp>
        <p:nvSpPr>
          <p:cNvPr id="10243" name="Rectangle 33"/>
          <p:cNvSpPr>
            <a:spLocks noGrp="1" noChangeArrowheads="1"/>
          </p:cNvSpPr>
          <p:nvPr>
            <p:ph idx="1"/>
          </p:nvPr>
        </p:nvSpPr>
        <p:spPr>
          <a:xfrm>
            <a:off x="200025" y="1233488"/>
            <a:ext cx="8599488" cy="4846637"/>
          </a:xfrm>
        </p:spPr>
        <p:txBody>
          <a:bodyPr/>
          <a:lstStyle/>
          <a:p>
            <a:r>
              <a:rPr lang="fr-FR"/>
              <a:t>Chaque classe ou structure peut contenir des :</a:t>
            </a:r>
          </a:p>
          <a:p>
            <a:pPr lvl="1"/>
            <a:r>
              <a:rPr lang="fr-FR" i="1">
                <a:latin typeface="Century Schoolbook" pitchFamily="18" charset="0"/>
              </a:rPr>
              <a:t>Champs</a:t>
            </a:r>
            <a:r>
              <a:rPr lang="fr-FR">
                <a:latin typeface="Century Schoolbook" pitchFamily="18" charset="0"/>
              </a:rPr>
              <a:t> :</a:t>
            </a:r>
            <a:r>
              <a:rPr lang="fr-FR"/>
              <a:t> données membres</a:t>
            </a:r>
          </a:p>
          <a:p>
            <a:pPr lvl="1"/>
            <a:r>
              <a:rPr lang="fr-FR" i="1">
                <a:latin typeface="Century Schoolbook" pitchFamily="18" charset="0"/>
              </a:rPr>
              <a:t>Méthodes</a:t>
            </a:r>
            <a:r>
              <a:rPr lang="fr-FR">
                <a:latin typeface="Century Schoolbook" pitchFamily="18" charset="0"/>
              </a:rPr>
              <a:t> :</a:t>
            </a:r>
            <a:r>
              <a:rPr lang="fr-FR" i="1"/>
              <a:t> </a:t>
            </a:r>
            <a:r>
              <a:rPr lang="fr-FR"/>
              <a:t>fonctions membres</a:t>
            </a:r>
          </a:p>
          <a:p>
            <a:pPr lvl="1"/>
            <a:r>
              <a:rPr lang="fr-FR" i="1">
                <a:latin typeface="Century Schoolbook" pitchFamily="18" charset="0"/>
              </a:rPr>
              <a:t>Propriétés</a:t>
            </a:r>
            <a:r>
              <a:rPr lang="fr-FR">
                <a:latin typeface="Century Schoolbook" pitchFamily="18" charset="0"/>
              </a:rPr>
              <a:t> :</a:t>
            </a:r>
            <a:r>
              <a:rPr lang="fr-FR" i="1"/>
              <a:t> </a:t>
            </a:r>
            <a:r>
              <a:rPr lang="fr-FR"/>
              <a:t>syntaxe alternative pour lire/écrire un champ</a:t>
            </a:r>
          </a:p>
          <a:p>
            <a:pPr lvl="1"/>
            <a:r>
              <a:rPr lang="fr-FR" i="1">
                <a:latin typeface="Century Schoolbook" pitchFamily="18" charset="0"/>
              </a:rPr>
              <a:t>Opérateurs</a:t>
            </a:r>
            <a:r>
              <a:rPr lang="fr-FR">
                <a:latin typeface="Century Schoolbook" pitchFamily="18" charset="0"/>
              </a:rPr>
              <a:t> :</a:t>
            </a:r>
            <a:r>
              <a:rPr lang="fr-FR" i="1"/>
              <a:t> </a:t>
            </a:r>
            <a:r>
              <a:rPr lang="fr-FR"/>
              <a:t>représentation symbolique alternative pour une méthode</a:t>
            </a:r>
          </a:p>
          <a:p>
            <a:pPr lvl="1"/>
            <a:r>
              <a:rPr lang="fr-FR" i="1">
                <a:latin typeface="Century Schoolbook" pitchFamily="18" charset="0"/>
              </a:rPr>
              <a:t>Events </a:t>
            </a:r>
            <a:r>
              <a:rPr lang="fr-FR"/>
              <a:t>: permet le choix d’une fonction lors de l’exécution</a:t>
            </a:r>
          </a:p>
          <a:p>
            <a:pPr lvl="1"/>
            <a:r>
              <a:rPr lang="fr-FR" i="1">
                <a:latin typeface="Century Schoolbook" pitchFamily="18" charset="0"/>
              </a:rPr>
              <a:t>Enumérations </a:t>
            </a:r>
            <a:r>
              <a:rPr lang="fr-FR"/>
              <a:t>: spécification d’un type énuméré</a:t>
            </a:r>
          </a:p>
          <a:p>
            <a:pPr lvl="1"/>
            <a:r>
              <a:rPr lang="fr-FR" i="1">
                <a:latin typeface="Century Schoolbook" pitchFamily="18" charset="0"/>
              </a:rPr>
              <a:t>Délégués </a:t>
            </a:r>
            <a:r>
              <a:rPr lang="fr-FR"/>
              <a:t>: spécification d’une adresse de fonction</a:t>
            </a:r>
          </a:p>
          <a:p>
            <a:pPr lvl="1"/>
            <a:r>
              <a:rPr lang="fr-FR"/>
              <a:t>Classes et structures imbriquées</a:t>
            </a:r>
          </a:p>
          <a:p>
            <a:r>
              <a:rPr lang="fr-FR"/>
              <a:t>Dans notre cas, il n’y a que des méthodes</a:t>
            </a:r>
          </a:p>
          <a:p>
            <a:pPr lvl="1"/>
            <a:r>
              <a:rPr lang="fr-FR">
                <a:latin typeface="Courier New" pitchFamily="49" charset="0"/>
              </a:rPr>
              <a:t>Main</a:t>
            </a:r>
            <a:r>
              <a:rPr lang="fr-FR"/>
              <a:t>, </a:t>
            </a:r>
            <a:r>
              <a:rPr lang="fr-FR">
                <a:latin typeface="Courier New" pitchFamily="49" charset="0"/>
              </a:rPr>
              <a:t>GetAmount</a:t>
            </a:r>
            <a:r>
              <a:rPr lang="fr-FR"/>
              <a:t>, </a:t>
            </a:r>
            <a:r>
              <a:rPr lang="fr-FR">
                <a:latin typeface="Courier New" pitchFamily="49" charset="0"/>
              </a:rPr>
              <a:t>SymbolFor</a:t>
            </a:r>
            <a:r>
              <a:rPr lang="fr-FR"/>
              <a:t> et </a:t>
            </a:r>
            <a:r>
              <a:rPr lang="fr-FR">
                <a:latin typeface="Courier New" pitchFamily="49" charset="0"/>
              </a:rPr>
              <a:t>Convert</a:t>
            </a:r>
          </a:p>
          <a:p>
            <a:r>
              <a:rPr lang="fr-FR"/>
              <a:t>Notez que les espaces de noms sont parfois utilisés lors de l’appel d’une méthode, comme dans </a:t>
            </a:r>
            <a:r>
              <a:rPr lang="fr-FR">
                <a:latin typeface="Courier New" pitchFamily="49" charset="0"/>
              </a:rPr>
              <a:t>System.Console.WriteLine(…);</a:t>
            </a:r>
          </a:p>
          <a:p>
            <a:pPr lvl="1"/>
            <a:r>
              <a:rPr lang="fr-FR">
                <a:latin typeface="Courier New" pitchFamily="49" charset="0"/>
              </a:rPr>
              <a:t>System</a:t>
            </a:r>
            <a:r>
              <a:rPr lang="fr-FR"/>
              <a:t> est un espace de noms</a:t>
            </a:r>
          </a:p>
          <a:p>
            <a:pPr lvl="1"/>
            <a:r>
              <a:rPr lang="fr-FR">
                <a:latin typeface="Courier New" pitchFamily="49" charset="0"/>
              </a:rPr>
              <a:t>Console</a:t>
            </a:r>
            <a:r>
              <a:rPr lang="fr-FR">
                <a:cs typeface="Arial" charset="0"/>
              </a:rPr>
              <a:t> </a:t>
            </a:r>
            <a:r>
              <a:rPr lang="fr-FR"/>
              <a:t>est une classe qui se situe dans cet espace de noms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spcAft>
                <a:spcPts val="300"/>
              </a:spcAft>
              <a:defRPr/>
            </a:pPr>
            <a:r>
              <a:rPr lang="fr-FR"/>
              <a:t>Résumé du chapitre</a:t>
            </a:r>
          </a:p>
        </p:txBody>
      </p:sp>
      <p:sp>
        <p:nvSpPr>
          <p:cNvPr id="75779" name="Rectangle 3"/>
          <p:cNvSpPr>
            <a:spLocks noGrp="1" noChangeArrowheads="1"/>
          </p:cNvSpPr>
          <p:nvPr>
            <p:ph idx="1"/>
          </p:nvPr>
        </p:nvSpPr>
        <p:spPr>
          <a:xfrm>
            <a:off x="279400" y="1312863"/>
            <a:ext cx="8599488" cy="3986212"/>
          </a:xfrm>
        </p:spPr>
        <p:txBody>
          <a:bodyPr/>
          <a:lstStyle/>
          <a:p>
            <a:pPr>
              <a:buFont typeface="Arial" charset="0"/>
              <a:buNone/>
            </a:pPr>
            <a:r>
              <a:rPr lang="fr-FR"/>
              <a:t>Dans ce chapitre, nous avons étudié</a:t>
            </a:r>
          </a:p>
          <a:p>
            <a:r>
              <a:rPr lang="fr-FR"/>
              <a:t>Les différences fondamentales entre C# et d’autres langages</a:t>
            </a:r>
          </a:p>
          <a:p>
            <a:r>
              <a:rPr lang="fr-FR"/>
              <a:t>L’organisation d’un programme</a:t>
            </a:r>
          </a:p>
          <a:p>
            <a:r>
              <a:rPr lang="fr-FR"/>
              <a:t>Les types de données</a:t>
            </a:r>
          </a:p>
          <a:p>
            <a:r>
              <a:rPr lang="fr-FR"/>
              <a:t>Les opérateurs et les expressions</a:t>
            </a:r>
          </a:p>
          <a:p>
            <a:r>
              <a:rPr lang="fr-FR"/>
              <a:t>Les énumérations</a:t>
            </a:r>
          </a:p>
          <a:p>
            <a:r>
              <a:rPr lang="fr-FR"/>
              <a:t>Les chaînes et les tableaux</a:t>
            </a:r>
          </a:p>
          <a:p>
            <a:r>
              <a:rPr lang="fr-FR"/>
              <a:t>Les boucles et les expressions conditionnelles</a:t>
            </a:r>
          </a:p>
          <a:p>
            <a:r>
              <a:rPr lang="fr-FR"/>
              <a:t>Les exceptions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050"/>
          <p:cNvSpPr>
            <a:spLocks noGrp="1" noChangeArrowheads="1"/>
          </p:cNvSpPr>
          <p:nvPr>
            <p:ph type="title"/>
          </p:nvPr>
        </p:nvSpPr>
        <p:spPr/>
        <p:txBody>
          <a:bodyPr/>
          <a:lstStyle/>
          <a:p>
            <a:pPr>
              <a:defRPr/>
            </a:pPr>
            <a:r>
              <a:rPr lang="fr-FR"/>
              <a:t>Utilisation de la directive </a:t>
            </a:r>
            <a:r>
              <a:rPr lang="fr-FR">
                <a:latin typeface="Courier New" pitchFamily="49" charset="0"/>
                <a:cs typeface="Courier New" pitchFamily="49" charset="0"/>
              </a:rPr>
              <a:t>using</a:t>
            </a:r>
            <a:r>
              <a:rPr lang="fr-FR"/>
              <a:t> </a:t>
            </a:r>
          </a:p>
        </p:txBody>
      </p:sp>
      <p:sp>
        <p:nvSpPr>
          <p:cNvPr id="11267" name="Rectangle 2051"/>
          <p:cNvSpPr>
            <a:spLocks noGrp="1" noChangeArrowheads="1"/>
          </p:cNvSpPr>
          <p:nvPr>
            <p:ph idx="1"/>
          </p:nvPr>
        </p:nvSpPr>
        <p:spPr>
          <a:xfrm>
            <a:off x="279400" y="1312863"/>
            <a:ext cx="8599488" cy="5068887"/>
          </a:xfrm>
        </p:spPr>
        <p:txBody>
          <a:bodyPr/>
          <a:lstStyle/>
          <a:p>
            <a:pPr eaLnBrk="1" hangingPunct="1">
              <a:lnSpc>
                <a:spcPct val="110000"/>
              </a:lnSpc>
              <a:spcBef>
                <a:spcPct val="0"/>
              </a:spcBef>
              <a:buSzTx/>
              <a:buFontTx/>
              <a:buChar char="•"/>
            </a:pPr>
            <a:r>
              <a:rPr lang="fr-FR">
                <a:solidFill>
                  <a:schemeClr val="tx1"/>
                </a:solidFill>
              </a:rPr>
              <a:t>Alternativement, nous aurions pu utiliser une directive </a:t>
            </a:r>
            <a:r>
              <a:rPr lang="fr-FR">
                <a:solidFill>
                  <a:schemeClr val="tx1"/>
                </a:solidFill>
                <a:latin typeface="Courier New" pitchFamily="49" charset="0"/>
              </a:rPr>
              <a:t>using</a:t>
            </a:r>
            <a:r>
              <a:rPr lang="fr-FR">
                <a:solidFill>
                  <a:schemeClr val="tx1"/>
                </a:solidFill>
              </a:rPr>
              <a:t> :</a:t>
            </a: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Char char="•"/>
            </a:pPr>
            <a:endParaRPr lang="fr-FR">
              <a:solidFill>
                <a:schemeClr val="tx1"/>
              </a:solidFill>
            </a:endParaRPr>
          </a:p>
          <a:p>
            <a:pPr eaLnBrk="1" hangingPunct="1">
              <a:lnSpc>
                <a:spcPct val="110000"/>
              </a:lnSpc>
              <a:spcBef>
                <a:spcPct val="0"/>
              </a:spcBef>
              <a:buClrTx/>
              <a:buSzTx/>
              <a:buFontTx/>
              <a:buNone/>
            </a:pPr>
            <a:endParaRPr lang="fr-FR">
              <a:solidFill>
                <a:schemeClr val="tx1"/>
              </a:solidFill>
            </a:endParaRPr>
          </a:p>
          <a:p>
            <a:pPr eaLnBrk="1" hangingPunct="1">
              <a:lnSpc>
                <a:spcPct val="110000"/>
              </a:lnSpc>
              <a:spcBef>
                <a:spcPct val="0"/>
              </a:spcBef>
              <a:buSzTx/>
              <a:buFontTx/>
              <a:buChar char="•"/>
            </a:pPr>
            <a:r>
              <a:rPr lang="fr-FR">
                <a:solidFill>
                  <a:schemeClr val="tx1"/>
                </a:solidFill>
              </a:rPr>
              <a:t>Il s’agit d’une possibilité intéressante</a:t>
            </a:r>
          </a:p>
          <a:p>
            <a:pPr lvl="1" eaLnBrk="1" hangingPunct="1">
              <a:lnSpc>
                <a:spcPct val="110000"/>
              </a:lnSpc>
              <a:spcBef>
                <a:spcPct val="0"/>
              </a:spcBef>
              <a:buClrTx/>
              <a:buFontTx/>
              <a:buNone/>
            </a:pPr>
            <a:r>
              <a:rPr lang="fr-FR">
                <a:solidFill>
                  <a:schemeClr val="accent2"/>
                </a:solidFill>
              </a:rPr>
              <a:t>—</a:t>
            </a:r>
            <a:r>
              <a:rPr lang="fr-FR">
                <a:solidFill>
                  <a:schemeClr val="tx1"/>
                </a:solidFill>
              </a:rPr>
              <a:t> Elle évite de la saisie et n’alourdit pas le programme</a:t>
            </a:r>
            <a:endParaRPr lang="fr-FR" sz="1400">
              <a:solidFill>
                <a:schemeClr val="tx1"/>
              </a:solidFill>
              <a:latin typeface="Courier New" pitchFamily="49" charset="0"/>
            </a:endParaRPr>
          </a:p>
          <a:p>
            <a:pPr>
              <a:buFont typeface="Arial" charset="0"/>
              <a:buNone/>
            </a:pPr>
            <a:endParaRPr lang="fr-FR"/>
          </a:p>
        </p:txBody>
      </p:sp>
      <p:sp>
        <p:nvSpPr>
          <p:cNvPr id="395268" name="Text Box 2052"/>
          <p:cNvSpPr txBox="1">
            <a:spLocks noChangeArrowheads="1"/>
          </p:cNvSpPr>
          <p:nvPr/>
        </p:nvSpPr>
        <p:spPr bwMode="blackWhite">
          <a:xfrm>
            <a:off x="544513" y="1930400"/>
            <a:ext cx="6037262" cy="3082925"/>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spAutoFit/>
          </a:bodyPr>
          <a:lstStyle/>
          <a:p>
            <a:pPr eaLnBrk="1" hangingPunct="1">
              <a:defRPr/>
            </a:pPr>
            <a:r>
              <a:rPr lang="fr-FR" b="1" noProof="1">
                <a:latin typeface="Courier New" pitchFamily="49" charset="0"/>
              </a:rPr>
              <a:t>using </a:t>
            </a:r>
            <a:r>
              <a:rPr lang="fr-FR" noProof="1">
                <a:latin typeface="Courier New" pitchFamily="49" charset="0"/>
              </a:rPr>
              <a:t>System;</a:t>
            </a:r>
          </a:p>
          <a:p>
            <a:pPr eaLnBrk="1" hangingPunct="1">
              <a:defRPr/>
            </a:pPr>
            <a:r>
              <a:rPr lang="fr-FR" b="1" noProof="1">
                <a:latin typeface="Courier New" pitchFamily="49" charset="0"/>
              </a:rPr>
              <a:t>namespace</a:t>
            </a:r>
            <a:r>
              <a:rPr lang="fr-FR" noProof="1">
                <a:latin typeface="Courier New" pitchFamily="49" charset="0"/>
              </a:rPr>
              <a:t> CurrencyConverter</a:t>
            </a:r>
          </a:p>
          <a:p>
            <a:pPr eaLnBrk="1" hangingPunct="1">
              <a:defRPr/>
            </a:pPr>
            <a:r>
              <a:rPr lang="fr-FR" noProof="1">
                <a:latin typeface="Courier New" pitchFamily="49" charset="0"/>
              </a:rPr>
              <a:t>{</a:t>
            </a:r>
          </a:p>
          <a:p>
            <a:pPr eaLnBrk="1" hangingPunct="1">
              <a:defRPr/>
            </a:pPr>
            <a:r>
              <a:rPr lang="fr-FR" b="1" noProof="1">
                <a:latin typeface="Courier New" pitchFamily="49" charset="0"/>
              </a:rPr>
              <a:t>  class</a:t>
            </a:r>
            <a:r>
              <a:rPr lang="fr-FR" noProof="1">
                <a:latin typeface="Courier New" pitchFamily="49" charset="0"/>
              </a:rPr>
              <a:t> Program</a:t>
            </a:r>
          </a:p>
          <a:p>
            <a:pPr eaLnBrk="1" hangingPunct="1">
              <a:defRPr/>
            </a:pPr>
            <a:r>
              <a:rPr lang="fr-FR" noProof="1">
                <a:latin typeface="Courier New" pitchFamily="49" charset="0"/>
              </a:rPr>
              <a:t>  {</a:t>
            </a:r>
          </a:p>
          <a:p>
            <a:pPr eaLnBrk="1" hangingPunct="1">
              <a:defRPr/>
            </a:pPr>
            <a:r>
              <a:rPr lang="fr-FR" b="1">
                <a:latin typeface="Courier New" pitchFamily="49" charset="0"/>
              </a:rPr>
              <a:t>    </a:t>
            </a:r>
            <a:r>
              <a:rPr lang="fr-FR" b="1" noProof="1">
                <a:latin typeface="Courier New" pitchFamily="49" charset="0"/>
              </a:rPr>
              <a:t>static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instructions</a:t>
            </a:r>
            <a:r>
              <a:rPr lang="fr-FR" noProof="1">
                <a:latin typeface="Courier New" pitchFamily="49" charset="0"/>
              </a:rPr>
              <a:t> …</a:t>
            </a:r>
          </a:p>
          <a:p>
            <a:pPr eaLnBrk="1" hangingPunct="1">
              <a:defRPr/>
            </a:pPr>
            <a:r>
              <a:rPr lang="fr-FR" noProof="1">
                <a:latin typeface="Courier New" pitchFamily="49" charset="0"/>
              </a:rPr>
              <a:t>      Console.Write(…);</a:t>
            </a:r>
          </a:p>
          <a:p>
            <a:pPr eaLnBrk="1" hangingPunct="1">
              <a:defRPr/>
            </a:pPr>
            <a:r>
              <a:rPr lang="fr-FR" noProof="1">
                <a:latin typeface="Courier New" pitchFamily="49" charset="0"/>
              </a:rPr>
              <a:t>      Console.WriteLine(…);</a:t>
            </a:r>
          </a:p>
          <a:p>
            <a:pPr eaLnBrk="1" hangingPunct="1">
              <a:defRPr/>
            </a:pPr>
            <a:r>
              <a:rPr lang="fr-FR" noProof="1">
                <a:latin typeface="Courier New" pitchFamily="49" charset="0"/>
              </a:rPr>
              <a:t>    }</a:t>
            </a:r>
          </a:p>
          <a:p>
            <a:pPr eaLnBrk="1" hangingPunct="1">
              <a:defRPr/>
            </a:pPr>
            <a:r>
              <a:rPr lang="fr-FR" noProof="1">
                <a:latin typeface="Courier New" pitchFamily="49" charset="0"/>
              </a:rPr>
              <a:t>    … </a:t>
            </a:r>
            <a:r>
              <a:rPr lang="fr-FR" i="1" noProof="1">
                <a:latin typeface="Courier New" pitchFamily="49" charset="0"/>
              </a:rPr>
              <a:t>autres méthodes</a:t>
            </a:r>
            <a:r>
              <a:rPr lang="fr-FR" noProof="1">
                <a:latin typeface="Courier New" pitchFamily="49" charset="0"/>
              </a:rPr>
              <a:t> …</a:t>
            </a:r>
          </a:p>
          <a:p>
            <a:pPr eaLnBrk="1" hangingPunct="1">
              <a:defRPr/>
            </a:pPr>
            <a:r>
              <a:rPr lang="fr-FR" noProof="1">
                <a:latin typeface="Courier New" pitchFamily="49" charset="0"/>
              </a:rPr>
              <a:t>  }</a:t>
            </a:r>
          </a:p>
          <a:p>
            <a:pPr eaLnBrk="1" hangingPunct="1">
              <a:defRPr/>
            </a:pPr>
            <a:r>
              <a:rPr lang="fr-FR" noProof="1">
                <a:latin typeface="Courier New" pitchFamily="49" charset="0"/>
              </a:rPr>
              <a:t>}</a:t>
            </a:r>
          </a:p>
        </p:txBody>
      </p:sp>
      <p:sp>
        <p:nvSpPr>
          <p:cNvPr id="11269" name="AutoShape 2053"/>
          <p:cNvSpPr>
            <a:spLocks noChangeArrowheads="1"/>
          </p:cNvSpPr>
          <p:nvPr/>
        </p:nvSpPr>
        <p:spPr bwMode="blackWhite">
          <a:xfrm>
            <a:off x="4067175" y="2068513"/>
            <a:ext cx="2786063" cy="317500"/>
          </a:xfrm>
          <a:prstGeom prst="wedgeRectCallout">
            <a:avLst>
              <a:gd name="adj1" fmla="val -121625"/>
              <a:gd name="adj2" fmla="val -41000"/>
            </a:avLst>
          </a:prstGeom>
          <a:solidFill>
            <a:schemeClr val="hlink"/>
          </a:solidFill>
          <a:ln w="9525">
            <a:solidFill>
              <a:schemeClr val="tx1"/>
            </a:solidFill>
            <a:miter lim="800000"/>
            <a:headEnd/>
            <a:tailEnd/>
          </a:ln>
        </p:spPr>
        <p:txBody>
          <a:bodyPr/>
          <a:lstStyle/>
          <a:p>
            <a:pPr algn="ctr"/>
            <a:r>
              <a:rPr lang="fr-FR" b="1"/>
              <a:t>Une directive </a:t>
            </a:r>
            <a:r>
              <a:rPr lang="fr-FR" b="1">
                <a:latin typeface="Courier New" pitchFamily="49" charset="0"/>
                <a:cs typeface="Courier New" pitchFamily="49" charset="0"/>
              </a:rPr>
              <a:t>using</a:t>
            </a:r>
            <a:r>
              <a:rPr lang="fr-FR" b="1"/>
              <a:t> ici et…</a:t>
            </a:r>
          </a:p>
        </p:txBody>
      </p:sp>
      <p:sp>
        <p:nvSpPr>
          <p:cNvPr id="11270" name="AutoShape 2054"/>
          <p:cNvSpPr>
            <a:spLocks noChangeArrowheads="1"/>
          </p:cNvSpPr>
          <p:nvPr/>
        </p:nvSpPr>
        <p:spPr bwMode="blackWhite">
          <a:xfrm>
            <a:off x="5616575" y="2701925"/>
            <a:ext cx="2060575" cy="752475"/>
          </a:xfrm>
          <a:prstGeom prst="wedgeRectCallout">
            <a:avLst>
              <a:gd name="adj1" fmla="val -171032"/>
              <a:gd name="adj2" fmla="val 93458"/>
            </a:avLst>
          </a:prstGeom>
          <a:solidFill>
            <a:schemeClr val="hlink"/>
          </a:solidFill>
          <a:ln w="9525">
            <a:solidFill>
              <a:schemeClr val="tx1"/>
            </a:solidFill>
            <a:miter lim="800000"/>
            <a:headEnd/>
            <a:tailEnd/>
          </a:ln>
        </p:spPr>
        <p:txBody>
          <a:bodyPr/>
          <a:lstStyle/>
          <a:p>
            <a:pPr algn="ctr"/>
            <a:r>
              <a:rPr lang="fr-FR" b="1"/>
              <a:t>… il n’est plus nécessaire d’utiliser l’espace de noms ici</a:t>
            </a:r>
          </a:p>
        </p:txBody>
      </p:sp>
      <p:sp>
        <p:nvSpPr>
          <p:cNvPr id="11271" name="Text Box 9"/>
          <p:cNvSpPr txBox="1">
            <a:spLocks noChangeArrowheads="1"/>
          </p:cNvSpPr>
          <p:nvPr/>
        </p:nvSpPr>
        <p:spPr bwMode="auto">
          <a:xfrm>
            <a:off x="708025" y="6173788"/>
            <a:ext cx="4584700" cy="304800"/>
          </a:xfrm>
          <a:prstGeom prst="rect">
            <a:avLst/>
          </a:prstGeom>
          <a:noFill/>
          <a:ln w="12700">
            <a:noFill/>
            <a:miter lim="800000"/>
            <a:headEnd/>
            <a:tailEnd/>
          </a:ln>
        </p:spPr>
        <p:txBody>
          <a:bodyPr>
            <a:spAutoFit/>
          </a:bodyPr>
          <a:lstStyle/>
          <a:p>
            <a:pPr>
              <a:spcBef>
                <a:spcPct val="50000"/>
              </a:spcBef>
            </a:pPr>
            <a:r>
              <a:rPr lang="en-US"/>
              <a:t>\Course\419\Exercises-Completed\Ex21</a:t>
            </a:r>
          </a:p>
        </p:txBody>
      </p:sp>
      <p:sp>
        <p:nvSpPr>
          <p:cNvPr id="11272" name="cddrive"/>
          <p:cNvSpPr>
            <a:spLocks noEditPoints="1" noChangeArrowheads="1"/>
          </p:cNvSpPr>
          <p:nvPr/>
        </p:nvSpPr>
        <p:spPr bwMode="auto">
          <a:xfrm>
            <a:off x="315913" y="6172200"/>
            <a:ext cx="388937" cy="304800"/>
          </a:xfrm>
          <a:custGeom>
            <a:avLst/>
            <a:gdLst>
              <a:gd name="T0" fmla="*/ 63052013 w 21600"/>
              <a:gd name="T1" fmla="*/ 0 h 21600"/>
              <a:gd name="T2" fmla="*/ 126104386 w 21600"/>
              <a:gd name="T3" fmla="*/ 30346399 h 21600"/>
              <a:gd name="T4" fmla="*/ 63052013 w 21600"/>
              <a:gd name="T5" fmla="*/ 60692798 h 21600"/>
              <a:gd name="T6" fmla="*/ 0 w 21600"/>
              <a:gd name="T7" fmla="*/ 30346399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Aft>
                <a:spcPts val="300"/>
              </a:spcAft>
              <a:defRPr/>
            </a:pPr>
            <a:r>
              <a:rPr lang="fr-FR"/>
              <a:t>Définition d’une méthode</a:t>
            </a:r>
          </a:p>
        </p:txBody>
      </p:sp>
      <p:sp>
        <p:nvSpPr>
          <p:cNvPr id="12291" name="Rectangle 3"/>
          <p:cNvSpPr>
            <a:spLocks noGrp="1" noChangeArrowheads="1"/>
          </p:cNvSpPr>
          <p:nvPr>
            <p:ph idx="1"/>
          </p:nvPr>
        </p:nvSpPr>
        <p:spPr>
          <a:xfrm>
            <a:off x="279400" y="1312863"/>
            <a:ext cx="8599488" cy="1909762"/>
          </a:xfrm>
        </p:spPr>
        <p:txBody>
          <a:bodyPr/>
          <a:lstStyle/>
          <a:p>
            <a:r>
              <a:rPr lang="fr-FR"/>
              <a:t>Considérons maintenant la définition d’une méthode</a:t>
            </a:r>
          </a:p>
          <a:p>
            <a:pPr>
              <a:spcAft>
                <a:spcPts val="300"/>
              </a:spcAft>
            </a:pPr>
            <a:r>
              <a:rPr lang="fr-FR"/>
              <a:t>En général, cette définition a deux parties</a:t>
            </a:r>
          </a:p>
          <a:p>
            <a:pPr lvl="1"/>
            <a:r>
              <a:rPr lang="fr-FR"/>
              <a:t>Une </a:t>
            </a:r>
            <a:r>
              <a:rPr lang="fr-FR" i="1">
                <a:latin typeface="Century Schoolbook" pitchFamily="18" charset="0"/>
              </a:rPr>
              <a:t>spécification</a:t>
            </a:r>
            <a:r>
              <a:rPr lang="fr-FR"/>
              <a:t> (ou en-tête, ou interface) qui indique comment l’utiliser</a:t>
            </a:r>
          </a:p>
          <a:p>
            <a:pPr lvl="1"/>
            <a:r>
              <a:rPr lang="fr-FR"/>
              <a:t>Un </a:t>
            </a:r>
            <a:r>
              <a:rPr lang="fr-FR" i="1">
                <a:latin typeface="Century Schoolbook" pitchFamily="18" charset="0"/>
              </a:rPr>
              <a:t>corps</a:t>
            </a:r>
            <a:r>
              <a:rPr lang="fr-FR"/>
              <a:t> (ou bloc ou implémentation) qui indique ce que fait la méthode</a:t>
            </a:r>
          </a:p>
          <a:p>
            <a:pPr>
              <a:spcAft>
                <a:spcPts val="300"/>
              </a:spcAft>
            </a:pPr>
            <a:r>
              <a:rPr lang="fr-FR"/>
              <a:t>Dans notre programme, </a:t>
            </a:r>
            <a:r>
              <a:rPr lang="fr-FR">
                <a:latin typeface="Courier New" pitchFamily="49" charset="0"/>
              </a:rPr>
              <a:t>Main</a:t>
            </a:r>
            <a:r>
              <a:rPr lang="fr-FR"/>
              <a:t> est définie comme suit :</a:t>
            </a:r>
          </a:p>
        </p:txBody>
      </p:sp>
      <p:grpSp>
        <p:nvGrpSpPr>
          <p:cNvPr id="12292" name="Group 29"/>
          <p:cNvGrpSpPr>
            <a:grpSpLocks/>
          </p:cNvGrpSpPr>
          <p:nvPr/>
        </p:nvGrpSpPr>
        <p:grpSpPr bwMode="auto">
          <a:xfrm>
            <a:off x="1939925" y="3703638"/>
            <a:ext cx="4071938" cy="1162050"/>
            <a:chOff x="1435" y="2333"/>
            <a:chExt cx="2395" cy="732"/>
          </a:xfrm>
        </p:grpSpPr>
        <p:sp>
          <p:nvSpPr>
            <p:cNvPr id="2" name="Rectangle 5"/>
            <p:cNvSpPr>
              <a:spLocks noChangeArrowheads="1"/>
            </p:cNvSpPr>
            <p:nvPr/>
          </p:nvSpPr>
          <p:spPr bwMode="blackWhite">
            <a:xfrm>
              <a:off x="1435" y="2333"/>
              <a:ext cx="2395" cy="21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b="1">
                  <a:latin typeface="Courier New" pitchFamily="49" charset="0"/>
                  <a:cs typeface="Times New Roman" pitchFamily="18" charset="0"/>
                </a:rPr>
                <a:t>static</a:t>
              </a:r>
              <a:r>
                <a:rPr lang="en-US" sz="1600">
                  <a:latin typeface="Courier New" pitchFamily="49" charset="0"/>
                  <a:cs typeface="Times New Roman" pitchFamily="18" charset="0"/>
                </a:rPr>
                <a:t> </a:t>
              </a:r>
              <a:r>
                <a:rPr lang="en-US" sz="1600" b="1">
                  <a:latin typeface="Courier New" pitchFamily="49" charset="0"/>
                  <a:cs typeface="Times New Roman" pitchFamily="18" charset="0"/>
                </a:rPr>
                <a:t>void</a:t>
              </a:r>
              <a:r>
                <a:rPr lang="en-US" sz="1600">
                  <a:latin typeface="Courier New" pitchFamily="49" charset="0"/>
                  <a:cs typeface="Times New Roman" pitchFamily="18" charset="0"/>
                </a:rPr>
                <a:t> </a:t>
              </a:r>
              <a:r>
                <a:rPr lang="en-US" sz="1600" noProof="1">
                  <a:latin typeface="Courier New" pitchFamily="49" charset="0"/>
                </a:rPr>
                <a:t>Main(</a:t>
              </a:r>
              <a:r>
                <a:rPr lang="en-US" sz="1600" b="1" noProof="1">
                  <a:latin typeface="Courier New" pitchFamily="49" charset="0"/>
                </a:rPr>
                <a:t>string</a:t>
              </a:r>
              <a:r>
                <a:rPr lang="en-US" sz="1600" noProof="1">
                  <a:latin typeface="Courier New" pitchFamily="49" charset="0"/>
                </a:rPr>
                <a:t>[] args</a:t>
              </a:r>
              <a:r>
                <a:rPr lang="fr-FR" sz="1600">
                  <a:latin typeface="Courier New" pitchFamily="49" charset="0"/>
                </a:rPr>
                <a:t>)</a:t>
              </a:r>
              <a:endParaRPr lang="en-US" sz="1600">
                <a:latin typeface="Courier New" pitchFamily="49" charset="0"/>
              </a:endParaRPr>
            </a:p>
          </p:txBody>
        </p:sp>
        <p:sp>
          <p:nvSpPr>
            <p:cNvPr id="12294" name="Rectangle 6"/>
            <p:cNvSpPr>
              <a:spLocks noChangeArrowheads="1"/>
            </p:cNvSpPr>
            <p:nvPr/>
          </p:nvSpPr>
          <p:spPr bwMode="blackWhite">
            <a:xfrm>
              <a:off x="1435" y="2544"/>
              <a:ext cx="2395" cy="521"/>
            </a:xfrm>
            <a:prstGeom prst="rect">
              <a:avLst/>
            </a:prstGeom>
            <a:solidFill>
              <a:schemeClr val="accent1"/>
            </a:solidFill>
            <a:ln w="12700">
              <a:noFill/>
              <a:miter lim="800000"/>
              <a:headEnd/>
              <a:tailEnd/>
            </a:ln>
            <a:effectLst>
              <a:outerShdw dist="35921" dir="2700000" algn="ctr" rotWithShape="0">
                <a:schemeClr val="bg2"/>
              </a:outerShdw>
            </a:effectLst>
          </p:spPr>
          <p:txBody>
            <a:bodyPr/>
            <a:lstStyle/>
            <a:p>
              <a:pPr eaLnBrk="1" hangingPunct="1">
                <a:defRPr/>
              </a:pPr>
              <a:r>
                <a:rPr lang="en-US" sz="1600">
                  <a:latin typeface="Courier New" pitchFamily="49" charset="0"/>
                  <a:cs typeface="Times New Roman" pitchFamily="18" charset="0"/>
                </a:rPr>
                <a:t>{</a:t>
              </a:r>
              <a:endParaRPr lang="en-US" sz="1600">
                <a:latin typeface="Times New Roman" pitchFamily="18" charset="0"/>
                <a:cs typeface="Times New Roman" pitchFamily="18" charset="0"/>
              </a:endParaRPr>
            </a:p>
            <a:p>
              <a:pPr eaLnBrk="1" hangingPunct="1">
                <a:defRPr/>
              </a:pPr>
              <a:r>
                <a:rPr lang="en-US" sz="1600">
                  <a:latin typeface="Courier New" pitchFamily="49" charset="0"/>
                  <a:cs typeface="Times New Roman" pitchFamily="18" charset="0"/>
                </a:rPr>
                <a:t>    … </a:t>
              </a:r>
              <a:r>
                <a:rPr lang="en-US" sz="1600" i="1">
                  <a:latin typeface="Courier New" pitchFamily="49" charset="0"/>
                  <a:cs typeface="Times New Roman" pitchFamily="18" charset="0"/>
                </a:rPr>
                <a:t>instructions</a:t>
              </a:r>
              <a:r>
                <a:rPr lang="en-US" sz="1600">
                  <a:latin typeface="Courier New" pitchFamily="49" charset="0"/>
                  <a:cs typeface="Times New Roman" pitchFamily="18" charset="0"/>
                </a:rPr>
                <a:t> …</a:t>
              </a:r>
            </a:p>
            <a:p>
              <a:pPr eaLnBrk="1" hangingPunct="1">
                <a:defRPr/>
              </a:pPr>
              <a:r>
                <a:rPr lang="en-US" sz="1600">
                  <a:latin typeface="Times New Roman" pitchFamily="18" charset="0"/>
                  <a:cs typeface="Times New Roman" pitchFamily="18" charset="0"/>
                </a:rPr>
                <a:t>}</a:t>
              </a:r>
              <a:endParaRPr lang="en-US" sz="1600">
                <a:latin typeface="Courier New" pitchFamily="49" charset="0"/>
                <a:cs typeface="Times New Roman" pitchFamily="18" charset="0"/>
              </a:endParaRPr>
            </a:p>
          </p:txBody>
        </p:sp>
        <p:sp>
          <p:nvSpPr>
            <p:cNvPr id="12296" name="Line 7"/>
            <p:cNvSpPr>
              <a:spLocks noChangeShapeType="1"/>
            </p:cNvSpPr>
            <p:nvPr/>
          </p:nvSpPr>
          <p:spPr bwMode="blackWhite">
            <a:xfrm>
              <a:off x="1435" y="2333"/>
              <a:ext cx="2395" cy="0"/>
            </a:xfrm>
            <a:prstGeom prst="line">
              <a:avLst/>
            </a:prstGeom>
            <a:noFill/>
            <a:ln w="12700" cap="sq">
              <a:solidFill>
                <a:schemeClr val="tx1"/>
              </a:solidFill>
              <a:round/>
              <a:headEnd/>
              <a:tailEnd/>
            </a:ln>
          </p:spPr>
          <p:txBody>
            <a:bodyPr>
              <a:spAutoFit/>
            </a:bodyPr>
            <a:lstStyle/>
            <a:p>
              <a:endParaRPr lang="fr-FR"/>
            </a:p>
          </p:txBody>
        </p:sp>
        <p:sp>
          <p:nvSpPr>
            <p:cNvPr id="12297" name="Line 8"/>
            <p:cNvSpPr>
              <a:spLocks noChangeShapeType="1"/>
            </p:cNvSpPr>
            <p:nvPr/>
          </p:nvSpPr>
          <p:spPr bwMode="blackWhite">
            <a:xfrm>
              <a:off x="1435" y="2544"/>
              <a:ext cx="2395" cy="0"/>
            </a:xfrm>
            <a:prstGeom prst="line">
              <a:avLst/>
            </a:prstGeom>
            <a:noFill/>
            <a:ln w="12700">
              <a:solidFill>
                <a:schemeClr val="tx1"/>
              </a:solidFill>
              <a:round/>
              <a:headEnd/>
              <a:tailEnd/>
            </a:ln>
          </p:spPr>
          <p:txBody>
            <a:bodyPr>
              <a:spAutoFit/>
            </a:bodyPr>
            <a:lstStyle/>
            <a:p>
              <a:endParaRPr lang="fr-FR"/>
            </a:p>
          </p:txBody>
        </p:sp>
        <p:sp>
          <p:nvSpPr>
            <p:cNvPr id="12298" name="Line 9"/>
            <p:cNvSpPr>
              <a:spLocks noChangeShapeType="1"/>
            </p:cNvSpPr>
            <p:nvPr/>
          </p:nvSpPr>
          <p:spPr bwMode="blackWhite">
            <a:xfrm>
              <a:off x="1435" y="3065"/>
              <a:ext cx="2395" cy="0"/>
            </a:xfrm>
            <a:prstGeom prst="line">
              <a:avLst/>
            </a:prstGeom>
            <a:noFill/>
            <a:ln w="12700" cap="sq">
              <a:solidFill>
                <a:schemeClr val="tx1"/>
              </a:solidFill>
              <a:round/>
              <a:headEnd/>
              <a:tailEnd/>
            </a:ln>
          </p:spPr>
          <p:txBody>
            <a:bodyPr>
              <a:spAutoFit/>
            </a:bodyPr>
            <a:lstStyle/>
            <a:p>
              <a:endParaRPr lang="fr-FR"/>
            </a:p>
          </p:txBody>
        </p:sp>
        <p:sp>
          <p:nvSpPr>
            <p:cNvPr id="12299" name="Line 10"/>
            <p:cNvSpPr>
              <a:spLocks noChangeShapeType="1"/>
            </p:cNvSpPr>
            <p:nvPr/>
          </p:nvSpPr>
          <p:spPr bwMode="blackWhite">
            <a:xfrm>
              <a:off x="1435" y="2333"/>
              <a:ext cx="0" cy="732"/>
            </a:xfrm>
            <a:prstGeom prst="line">
              <a:avLst/>
            </a:prstGeom>
            <a:noFill/>
            <a:ln w="12700" cap="sq">
              <a:solidFill>
                <a:schemeClr val="tx1"/>
              </a:solidFill>
              <a:round/>
              <a:headEnd/>
              <a:tailEnd/>
            </a:ln>
          </p:spPr>
          <p:txBody>
            <a:bodyPr>
              <a:spAutoFit/>
            </a:bodyPr>
            <a:lstStyle/>
            <a:p>
              <a:endParaRPr lang="fr-FR"/>
            </a:p>
          </p:txBody>
        </p:sp>
        <p:sp>
          <p:nvSpPr>
            <p:cNvPr id="12300" name="Line 11"/>
            <p:cNvSpPr>
              <a:spLocks noChangeShapeType="1"/>
            </p:cNvSpPr>
            <p:nvPr/>
          </p:nvSpPr>
          <p:spPr bwMode="blackWhite">
            <a:xfrm>
              <a:off x="3830" y="2333"/>
              <a:ext cx="0" cy="732"/>
            </a:xfrm>
            <a:prstGeom prst="line">
              <a:avLst/>
            </a:prstGeom>
            <a:noFill/>
            <a:ln w="12700" cap="sq">
              <a:solidFill>
                <a:schemeClr val="tx1"/>
              </a:solidFill>
              <a:round/>
              <a:headEnd/>
              <a:tailEnd/>
            </a:ln>
          </p:spPr>
          <p:txBody>
            <a:bodyPr>
              <a:spAutoFit/>
            </a:bodyPr>
            <a:lstStyle/>
            <a:p>
              <a:endParaRPr lang="fr-FR"/>
            </a:p>
          </p:txBody>
        </p:sp>
      </p:grpSp>
      <p:sp>
        <p:nvSpPr>
          <p:cNvPr id="12293" name="Text Box 22"/>
          <p:cNvSpPr txBox="1">
            <a:spLocks noChangeArrowheads="1"/>
          </p:cNvSpPr>
          <p:nvPr/>
        </p:nvSpPr>
        <p:spPr bwMode="auto">
          <a:xfrm>
            <a:off x="6086475" y="3686175"/>
            <a:ext cx="1893888" cy="825500"/>
          </a:xfrm>
          <a:prstGeom prst="rect">
            <a:avLst/>
          </a:prstGeom>
          <a:noFill/>
          <a:ln w="12700">
            <a:noFill/>
            <a:miter lim="800000"/>
            <a:headEnd/>
            <a:tailEnd/>
          </a:ln>
        </p:spPr>
        <p:txBody>
          <a:bodyPr>
            <a:spAutoFit/>
          </a:bodyPr>
          <a:lstStyle/>
          <a:p>
            <a:pPr>
              <a:buFont typeface="Wingdings" pitchFamily="2" charset="2"/>
              <a:buNone/>
            </a:pPr>
            <a:r>
              <a:rPr lang="fr-FR"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Spécification</a:t>
            </a:r>
          </a:p>
          <a:p>
            <a:pPr>
              <a:buFont typeface="Wingdings" pitchFamily="2" charset="2"/>
              <a:buNone/>
            </a:pPr>
            <a:endParaRPr lang="en-US" sz="1600" i="1">
              <a:latin typeface="Lucida Sans" pitchFamily="34" charset="0"/>
            </a:endParaRPr>
          </a:p>
          <a:p>
            <a:r>
              <a:rPr lang="en-US" sz="1600" b="1" noProof="1">
                <a:solidFill>
                  <a:schemeClr val="accent2"/>
                </a:solidFill>
                <a:latin typeface="Courier New" pitchFamily="49" charset="0"/>
                <a:sym typeface="Wingdings" pitchFamily="2" charset="2"/>
              </a:rPr>
              <a:t></a:t>
            </a:r>
            <a:r>
              <a:rPr lang="en-US" sz="1600" i="1">
                <a:latin typeface="Lucida Sans" pitchFamily="34" charset="0"/>
              </a:rPr>
              <a:t> </a:t>
            </a:r>
            <a:r>
              <a:rPr lang="en-US" sz="1600"/>
              <a:t>Corps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
</p:tagLst>
</file>

<file path=ppt/tags/tag2.xml><?xml version="1.0" encoding="utf-8"?>
<p:tagLst xmlns:a="http://schemas.openxmlformats.org/drawingml/2006/main" xmlns:r="http://schemas.openxmlformats.org/officeDocument/2006/relationships" xmlns:p="http://schemas.openxmlformats.org/presentationml/2006/main">
  <p:tag name="IPF" val="522C"/>
</p:tagLst>
</file>

<file path=ppt/tags/tag3.xml><?xml version="1.0" encoding="utf-8"?>
<p:tagLst xmlns:a="http://schemas.openxmlformats.org/drawingml/2006/main" xmlns:r="http://schemas.openxmlformats.org/officeDocument/2006/relationships" xmlns:p="http://schemas.openxmlformats.org/presentationml/2006/main">
  <p:tag name="IPF" val="4C2C"/>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6220</TotalTime>
  <Words>10261</Words>
  <Application>Microsoft Office PowerPoint</Application>
  <PresentationFormat>Affichage à l'écran (4:3)</PresentationFormat>
  <Paragraphs>1337</Paragraphs>
  <Slides>70</Slides>
  <Notes>70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70</vt:i4>
      </vt:variant>
    </vt:vector>
  </HeadingPairs>
  <TitlesOfParts>
    <vt:vector size="78" baseType="lpstr">
      <vt:lpstr>Arial</vt:lpstr>
      <vt:lpstr>AvantGarde Md BT</vt:lpstr>
      <vt:lpstr>Century Schoolbook</vt:lpstr>
      <vt:lpstr>Courier New</vt:lpstr>
      <vt:lpstr>Lucida Sans</vt:lpstr>
      <vt:lpstr>Times New Roman</vt:lpstr>
      <vt:lpstr>Wingdings</vt:lpstr>
      <vt:lpstr>EPIC</vt:lpstr>
      <vt:lpstr>De votre langage au langage C#</vt:lpstr>
      <vt:lpstr>Objectifs du chapitre</vt:lpstr>
      <vt:lpstr>De votre langage au langage C#</vt:lpstr>
      <vt:lpstr>Organisation d’un programme</vt:lpstr>
      <vt:lpstr>Déclaration d’un espace de noms</vt:lpstr>
      <vt:lpstr>Que peut-on placer dans un espace de noms ?</vt:lpstr>
      <vt:lpstr>Que peut-on placer dans une classe ?</vt:lpstr>
      <vt:lpstr>Utilisation de la directive using </vt:lpstr>
      <vt:lpstr>Définition d’une méthode</vt:lpstr>
      <vt:lpstr>Spécification des méthodes</vt:lpstr>
      <vt:lpstr>Signature des méthodes</vt:lpstr>
      <vt:lpstr>Spécifications alternatives pour la méthode Main</vt:lpstr>
      <vt:lpstr>De votre langage au langage C#</vt:lpstr>
      <vt:lpstr>Types primaires </vt:lpstr>
      <vt:lpstr>Variables : Valeur et référence</vt:lpstr>
      <vt:lpstr>Types définis par l’utilisateur</vt:lpstr>
      <vt:lpstr>Les différents schémas d’allocation mémoire</vt:lpstr>
      <vt:lpstr>Littéraux numériques</vt:lpstr>
      <vt:lpstr>Littéraux numériques</vt:lpstr>
      <vt:lpstr>Définitions explicites et implicites</vt:lpstr>
      <vt:lpstr>Définitions explicites et implicites  (suite)</vt:lpstr>
      <vt:lpstr>De votre langage au langage C#</vt:lpstr>
      <vt:lpstr>Exercice 2.1</vt:lpstr>
      <vt:lpstr>De votre langage au langage C#</vt:lpstr>
      <vt:lpstr>Expressions</vt:lpstr>
      <vt:lpstr>Opérateurs</vt:lpstr>
      <vt:lpstr>Opérateurs (suite)</vt:lpstr>
      <vt:lpstr>Opérateurs d’affectation composés</vt:lpstr>
      <vt:lpstr>Opérateur d’affectation</vt:lpstr>
      <vt:lpstr>Opérateur d’égalité</vt:lpstr>
      <vt:lpstr>Opérations multi-types</vt:lpstr>
      <vt:lpstr>Sous-typage (downcast)</vt:lpstr>
      <vt:lpstr>Sous-typage (downcast)  (suite)</vt:lpstr>
      <vt:lpstr>À Vous 2.1 : Coercition </vt:lpstr>
      <vt:lpstr>De votre langage au langage C#</vt:lpstr>
      <vt:lpstr>Énumérations</vt:lpstr>
      <vt:lpstr>enum : Exemple</vt:lpstr>
      <vt:lpstr>De votre langage au langage C#</vt:lpstr>
      <vt:lpstr>Tableaux</vt:lpstr>
      <vt:lpstr>Tableaux multidimensionnels</vt:lpstr>
      <vt:lpstr>Chaînes et tableaux</vt:lpstr>
      <vt:lpstr>Opérateurs sur chaîne</vt:lpstr>
      <vt:lpstr>Opérations nommées</vt:lpstr>
      <vt:lpstr>Formatage de chaîne</vt:lpstr>
      <vt:lpstr>Formatage de l’affichage</vt:lpstr>
      <vt:lpstr>Conversion de données</vt:lpstr>
      <vt:lpstr>De votre langage au langage C#</vt:lpstr>
      <vt:lpstr>Transmission d’arguments</vt:lpstr>
      <vt:lpstr>Transmission d’arguments (suite)</vt:lpstr>
      <vt:lpstr>Transmission de types valeur par référence</vt:lpstr>
      <vt:lpstr>Tableaux en arguments</vt:lpstr>
      <vt:lpstr>De votre langage au langage C#</vt:lpstr>
      <vt:lpstr>Boucles et conditions</vt:lpstr>
      <vt:lpstr>Évaluation court-circuit</vt:lpstr>
      <vt:lpstr>La boucle foreach </vt:lpstr>
      <vt:lpstr>L’instruction switch</vt:lpstr>
      <vt:lpstr>De votre langage au langage C#</vt:lpstr>
      <vt:lpstr>Exercice 2.2</vt:lpstr>
      <vt:lpstr>De votre langage au langage C#</vt:lpstr>
      <vt:lpstr>À Vous 2.2 : Bugs cachés</vt:lpstr>
      <vt:lpstr>Exceptions</vt:lpstr>
      <vt:lpstr>À Vous 2.3 : Exceptions</vt:lpstr>
      <vt:lpstr>try…catch…finally</vt:lpstr>
      <vt:lpstr>Ce qui se passe lors de la levée d’une exception</vt:lpstr>
      <vt:lpstr>Lever une exception</vt:lpstr>
      <vt:lpstr>Éviter une exception non voulue</vt:lpstr>
      <vt:lpstr>De votre langage au langage C#</vt:lpstr>
      <vt:lpstr>Révisions</vt:lpstr>
      <vt:lpstr>Révisions (suite)</vt:lpstr>
      <vt:lpstr>Résumé du chapitre</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the Language</dc:title>
  <dc:creator>Greg Adams</dc:creator>
  <cp:lastModifiedBy>Cyril Vincent</cp:lastModifiedBy>
  <cp:revision>511</cp:revision>
  <cp:lastPrinted>2003-06-17T23:04:01Z</cp:lastPrinted>
  <dcterms:created xsi:type="dcterms:W3CDTF">2000-07-13T22:04:16Z</dcterms:created>
  <dcterms:modified xsi:type="dcterms:W3CDTF">2020-12-14T07:50:11Z</dcterms:modified>
</cp:coreProperties>
</file>