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7"/>
  </p:notesMasterIdLst>
  <p:handoutMasterIdLst>
    <p:handoutMasterId r:id="rId38"/>
  </p:handoutMasterIdLst>
  <p:sldIdLst>
    <p:sldId id="256" r:id="rId2"/>
    <p:sldId id="257" r:id="rId3"/>
    <p:sldId id="259" r:id="rId4"/>
    <p:sldId id="260" r:id="rId5"/>
    <p:sldId id="261" r:id="rId6"/>
    <p:sldId id="293" r:id="rId7"/>
    <p:sldId id="294" r:id="rId8"/>
    <p:sldId id="295" r:id="rId9"/>
    <p:sldId id="296" r:id="rId10"/>
    <p:sldId id="298" r:id="rId11"/>
    <p:sldId id="299" r:id="rId12"/>
    <p:sldId id="297" r:id="rId13"/>
    <p:sldId id="264" r:id="rId14"/>
    <p:sldId id="266" r:id="rId15"/>
    <p:sldId id="314" r:id="rId16"/>
    <p:sldId id="316" r:id="rId17"/>
    <p:sldId id="268" r:id="rId18"/>
    <p:sldId id="318" r:id="rId19"/>
    <p:sldId id="319" r:id="rId20"/>
    <p:sldId id="320" r:id="rId21"/>
    <p:sldId id="321" r:id="rId22"/>
    <p:sldId id="269" r:id="rId23"/>
    <p:sldId id="271" r:id="rId24"/>
    <p:sldId id="272" r:id="rId25"/>
    <p:sldId id="275" r:id="rId26"/>
    <p:sldId id="323" r:id="rId27"/>
    <p:sldId id="324" r:id="rId28"/>
    <p:sldId id="325" r:id="rId29"/>
    <p:sldId id="326" r:id="rId30"/>
    <p:sldId id="333" r:id="rId31"/>
    <p:sldId id="336" r:id="rId32"/>
    <p:sldId id="338" r:id="rId33"/>
    <p:sldId id="339" r:id="rId34"/>
    <p:sldId id="340" r:id="rId35"/>
    <p:sldId id="343" r:id="rId36"/>
  </p:sldIdLst>
  <p:sldSz cx="9144000" cy="6858000" type="screen4x3"/>
  <p:notesSz cx="6756400" cy="9929813"/>
  <p:defaultTextStyle>
    <a:defPPr>
      <a:defRPr lang="en-GB"/>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0066"/>
    <a:srgbClr val="800080"/>
    <a:srgbClr val="800000"/>
    <a:srgbClr val="000000"/>
    <a:srgbClr val="292929"/>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7653" autoAdjust="0"/>
    <p:restoredTop sz="91331" autoAdjust="0"/>
  </p:normalViewPr>
  <p:slideViewPr>
    <p:cSldViewPr>
      <p:cViewPr varScale="1">
        <p:scale>
          <a:sx n="74" d="100"/>
          <a:sy n="74" d="100"/>
        </p:scale>
        <p:origin x="624" y="72"/>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522"/>
    </p:cViewPr>
  </p:sorterViewPr>
  <p:notesViewPr>
    <p:cSldViewPr>
      <p:cViewPr>
        <p:scale>
          <a:sx n="100" d="100"/>
          <a:sy n="100" d="100"/>
        </p:scale>
        <p:origin x="-1572" y="-72"/>
      </p:cViewPr>
      <p:guideLst>
        <p:guide orient="horz" pos="3127"/>
        <p:guide pos="2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 Target="slides/slide4.xml"/><Relationship Id="rId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28938"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7" name="Rectangle 3"/>
          <p:cNvSpPr>
            <a:spLocks noGrp="1" noChangeArrowheads="1"/>
          </p:cNvSpPr>
          <p:nvPr>
            <p:ph type="dt" sz="quarter" idx="1"/>
          </p:nvPr>
        </p:nvSpPr>
        <p:spPr bwMode="auto">
          <a:xfrm>
            <a:off x="3827463" y="0"/>
            <a:ext cx="2928937" cy="49530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smtClean="0">
                <a:latin typeface="Times New Roman" pitchFamily="18" charset="0"/>
              </a:defRPr>
            </a:lvl1pPr>
          </a:lstStyle>
          <a:p>
            <a:pPr>
              <a:defRPr/>
            </a:pPr>
            <a:endParaRPr lang="en-GB"/>
          </a:p>
        </p:txBody>
      </p:sp>
      <p:sp>
        <p:nvSpPr>
          <p:cNvPr id="129028" name="Rectangle 4"/>
          <p:cNvSpPr>
            <a:spLocks noGrp="1" noChangeArrowheads="1"/>
          </p:cNvSpPr>
          <p:nvPr>
            <p:ph type="ftr" sz="quarter" idx="2"/>
          </p:nvPr>
        </p:nvSpPr>
        <p:spPr bwMode="auto">
          <a:xfrm>
            <a:off x="0" y="9434513"/>
            <a:ext cx="2928938"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smtClean="0">
                <a:latin typeface="Times New Roman" pitchFamily="18" charset="0"/>
              </a:defRPr>
            </a:lvl1pPr>
          </a:lstStyle>
          <a:p>
            <a:pPr>
              <a:defRPr/>
            </a:pPr>
            <a:endParaRPr lang="en-GB"/>
          </a:p>
        </p:txBody>
      </p:sp>
      <p:sp>
        <p:nvSpPr>
          <p:cNvPr id="129029" name="Rectangle 5"/>
          <p:cNvSpPr>
            <a:spLocks noGrp="1" noChangeArrowheads="1"/>
          </p:cNvSpPr>
          <p:nvPr>
            <p:ph type="sldNum" sz="quarter" idx="3"/>
          </p:nvPr>
        </p:nvSpPr>
        <p:spPr bwMode="auto">
          <a:xfrm>
            <a:off x="3827463" y="9434513"/>
            <a:ext cx="2928937" cy="49530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smtClean="0">
                <a:latin typeface="Times New Roman" pitchFamily="18" charset="0"/>
              </a:defRPr>
            </a:lvl1pPr>
          </a:lstStyle>
          <a:p>
            <a:pPr>
              <a:defRPr/>
            </a:pPr>
            <a:fld id="{ADDDA595-6434-4780-8F23-F6A1177F52B4}" type="slidenum">
              <a:rPr lang="en-GB"/>
              <a:pPr>
                <a:defRPr/>
              </a:pPr>
              <a:t>‹N°›</a:t>
            </a:fld>
            <a:endParaRPr lang="en-GB"/>
          </a:p>
        </p:txBody>
      </p:sp>
    </p:spTree>
    <p:extLst>
      <p:ext uri="{BB962C8B-B14F-4D97-AF65-F5344CB8AC3E}">
        <p14:creationId xmlns:p14="http://schemas.microsoft.com/office/powerpoint/2010/main" val="11006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idx="2"/>
          </p:nvPr>
        </p:nvSpPr>
        <p:spPr bwMode="auto">
          <a:xfrm>
            <a:off x="592118" y="607188"/>
            <a:ext cx="5620362" cy="421484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722398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592138" y="606425"/>
            <a:ext cx="5619750" cy="4214813"/>
          </a:xfrm>
          <a:ln/>
        </p:spPr>
      </p:sp>
      <p:sp>
        <p:nvSpPr>
          <p:cNvPr id="46083"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35691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8E0EDEE5-FC03-43DC-BFAC-A035C24E0E34}" type="slidenum">
              <a:rPr lang="fr-FR" altLang="fr-FR" sz="1200" smtClean="0"/>
              <a:pPr/>
              <a:t>10</a:t>
            </a:fld>
            <a:endParaRPr lang="fr-FR" altLang="fr-FR" sz="1200" smtClean="0"/>
          </a:p>
        </p:txBody>
      </p:sp>
      <p:sp>
        <p:nvSpPr>
          <p:cNvPr id="43011" name="Rectangle 2"/>
          <p:cNvSpPr>
            <a:spLocks noGrp="1" noRot="1" noChangeAspect="1" noChangeArrowheads="1" noTextEdit="1"/>
          </p:cNvSpPr>
          <p:nvPr>
            <p:ph type="sldImg"/>
          </p:nvPr>
        </p:nvSpPr>
        <p:spPr>
          <a:xfrm>
            <a:off x="592138" y="606425"/>
            <a:ext cx="5619750" cy="4214813"/>
          </a:xfrm>
          <a:ln/>
        </p:spPr>
      </p:sp>
      <p:sp>
        <p:nvSpPr>
          <p:cNvPr id="43012"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extLst>
      <p:ext uri="{BB962C8B-B14F-4D97-AF65-F5344CB8AC3E}">
        <p14:creationId xmlns:p14="http://schemas.microsoft.com/office/powerpoint/2010/main" val="330698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2F8E9F27-038B-481A-B745-ED45D827B42F}" type="slidenum">
              <a:rPr lang="fr-FR" altLang="fr-FR" sz="1200" smtClean="0"/>
              <a:pPr/>
              <a:t>11</a:t>
            </a:fld>
            <a:endParaRPr lang="fr-FR" altLang="fr-FR" sz="1200" smtClean="0"/>
          </a:p>
        </p:txBody>
      </p:sp>
      <p:sp>
        <p:nvSpPr>
          <p:cNvPr id="44035" name="Rectangle 2"/>
          <p:cNvSpPr>
            <a:spLocks noGrp="1" noRot="1" noChangeAspect="1" noChangeArrowheads="1" noTextEdit="1"/>
          </p:cNvSpPr>
          <p:nvPr>
            <p:ph type="sldImg"/>
          </p:nvPr>
        </p:nvSpPr>
        <p:spPr>
          <a:xfrm>
            <a:off x="592138" y="606425"/>
            <a:ext cx="5619750" cy="4214813"/>
          </a:xfrm>
          <a:ln/>
        </p:spPr>
      </p:sp>
      <p:sp>
        <p:nvSpPr>
          <p:cNvPr id="44036"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extLst>
      <p:ext uri="{BB962C8B-B14F-4D97-AF65-F5344CB8AC3E}">
        <p14:creationId xmlns:p14="http://schemas.microsoft.com/office/powerpoint/2010/main" val="227995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0419"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D7C0210A-A5A1-4202-AB92-FA70F94F9AB0}" type="slidenum">
              <a:rPr lang="fr-FR" altLang="fr-FR" sz="800"/>
              <a:pPr eaLnBrk="1" hangingPunct="1">
                <a:spcBef>
                  <a:spcPct val="0"/>
                </a:spcBef>
              </a:pPr>
              <a:t>12</a:t>
            </a:fld>
            <a:endParaRPr lang="fr-FR" altLang="fr-FR" sz="800"/>
          </a:p>
        </p:txBody>
      </p:sp>
      <p:sp>
        <p:nvSpPr>
          <p:cNvPr id="60420" name="Rectangle 2"/>
          <p:cNvSpPr>
            <a:spLocks noGrp="1" noRot="1" noChangeAspect="1" noChangeArrowheads="1" noTextEdit="1"/>
          </p:cNvSpPr>
          <p:nvPr>
            <p:ph type="sldImg"/>
          </p:nvPr>
        </p:nvSpPr>
        <p:spPr>
          <a:xfrm>
            <a:off x="592138" y="606425"/>
            <a:ext cx="5619750" cy="4214813"/>
          </a:xfrm>
          <a:ln/>
        </p:spPr>
      </p:sp>
      <p:sp>
        <p:nvSpPr>
          <p:cNvPr id="60421"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p>
        </p:txBody>
      </p:sp>
    </p:spTree>
    <p:extLst>
      <p:ext uri="{BB962C8B-B14F-4D97-AF65-F5344CB8AC3E}">
        <p14:creationId xmlns:p14="http://schemas.microsoft.com/office/powerpoint/2010/main" val="45883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1443"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77EE2423-76E6-4C2B-BF7B-8C2369B672BF}" type="slidenum">
              <a:rPr lang="fr-FR" altLang="fr-FR" sz="800"/>
              <a:pPr eaLnBrk="1" hangingPunct="1">
                <a:spcBef>
                  <a:spcPct val="0"/>
                </a:spcBef>
              </a:pPr>
              <a:t>13</a:t>
            </a:fld>
            <a:endParaRPr lang="fr-FR" altLang="fr-FR" sz="800"/>
          </a:p>
        </p:txBody>
      </p:sp>
      <p:sp>
        <p:nvSpPr>
          <p:cNvPr id="61444" name="Rectangle 2"/>
          <p:cNvSpPr>
            <a:spLocks noGrp="1" noRot="1" noChangeAspect="1" noChangeArrowheads="1" noTextEdit="1"/>
          </p:cNvSpPr>
          <p:nvPr>
            <p:ph type="sldImg"/>
          </p:nvPr>
        </p:nvSpPr>
        <p:spPr>
          <a:xfrm>
            <a:off x="592138" y="606425"/>
            <a:ext cx="5619750" cy="4214813"/>
          </a:xfrm>
          <a:ln/>
        </p:spPr>
      </p:sp>
      <p:sp>
        <p:nvSpPr>
          <p:cNvPr id="61445"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L’encapsulation consiste à organiser les informations dans une classe et donc indirectement dans les objets en deux catégories:</a:t>
            </a:r>
          </a:p>
          <a:p>
            <a:pPr eaLnBrk="1" hangingPunct="1">
              <a:buFontTx/>
              <a:buChar char="-"/>
            </a:pPr>
            <a:r>
              <a:rPr lang="fr-FR" altLang="fr-FR" smtClean="0"/>
              <a:t>les caractéristiques des objets qui sont matérialisées par des variables qui s’appellent attributs ou en encore champs.</a:t>
            </a:r>
          </a:p>
          <a:p>
            <a:pPr eaLnBrk="1" hangingPunct="1">
              <a:buFontTx/>
              <a:buChar char="-"/>
            </a:pPr>
            <a:r>
              <a:rPr lang="fr-FR" altLang="fr-FR" smtClean="0"/>
              <a:t>Les opérations qui pourront être utilisées sur les objets que l’on appelle méthodes.</a:t>
            </a:r>
          </a:p>
          <a:p>
            <a:pPr eaLnBrk="1" hangingPunct="1"/>
            <a:endParaRPr lang="fr-FR" altLang="fr-FR" smtClean="0"/>
          </a:p>
          <a:p>
            <a:pPr eaLnBrk="1" hangingPunct="1"/>
            <a:r>
              <a:rPr lang="fr-FR" altLang="fr-FR" smtClean="0"/>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itchFamily="49" charset="0"/>
              </a:rPr>
              <a:t>enMarche</a:t>
            </a:r>
            <a:r>
              <a:rPr lang="fr-FR" altLang="fr-FR" smtClean="0"/>
              <a:t>, décrit plutôt un état.</a:t>
            </a:r>
          </a:p>
          <a:p>
            <a:pPr eaLnBrk="1" hangingPunct="1"/>
            <a:endParaRPr lang="fr-FR" altLang="fr-FR" smtClean="0"/>
          </a:p>
          <a:p>
            <a:pPr eaLnBrk="1" hangingPunct="1"/>
            <a:r>
              <a:rPr lang="fr-FR" altLang="fr-FR" smtClean="0"/>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399680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3491"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F7336137-C96F-466B-9ABA-7EFFB8A45D08}" type="slidenum">
              <a:rPr lang="fr-FR" altLang="fr-FR" sz="800"/>
              <a:pPr eaLnBrk="1" hangingPunct="1">
                <a:spcBef>
                  <a:spcPct val="0"/>
                </a:spcBef>
              </a:pPr>
              <a:t>14</a:t>
            </a:fld>
            <a:endParaRPr lang="fr-FR" altLang="fr-FR" sz="800"/>
          </a:p>
        </p:txBody>
      </p:sp>
      <p:sp>
        <p:nvSpPr>
          <p:cNvPr id="63492" name="Rectangle 2"/>
          <p:cNvSpPr>
            <a:spLocks noGrp="1" noRot="1" noChangeAspect="1" noChangeArrowheads="1" noTextEdit="1"/>
          </p:cNvSpPr>
          <p:nvPr>
            <p:ph type="sldImg"/>
          </p:nvPr>
        </p:nvSpPr>
        <p:spPr>
          <a:xfrm>
            <a:off x="592138" y="606425"/>
            <a:ext cx="5619750" cy="4214813"/>
          </a:xfrm>
          <a:ln/>
        </p:spPr>
      </p:sp>
      <p:sp>
        <p:nvSpPr>
          <p:cNvPr id="63493"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228324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8E0EDEE5-FC03-43DC-BFAC-A035C24E0E34}" type="slidenum">
              <a:rPr lang="fr-FR" altLang="fr-FR" sz="1200" smtClean="0"/>
              <a:pPr/>
              <a:t>15</a:t>
            </a:fld>
            <a:endParaRPr lang="fr-FR" altLang="fr-FR" sz="1200" smtClean="0"/>
          </a:p>
        </p:txBody>
      </p:sp>
      <p:sp>
        <p:nvSpPr>
          <p:cNvPr id="43011" name="Rectangle 2"/>
          <p:cNvSpPr>
            <a:spLocks noGrp="1" noRot="1" noChangeAspect="1" noChangeArrowheads="1" noTextEdit="1"/>
          </p:cNvSpPr>
          <p:nvPr>
            <p:ph type="sldImg"/>
          </p:nvPr>
        </p:nvSpPr>
        <p:spPr>
          <a:xfrm>
            <a:off x="592138" y="606425"/>
            <a:ext cx="5619750" cy="4214813"/>
          </a:xfrm>
          <a:ln/>
        </p:spPr>
      </p:sp>
      <p:sp>
        <p:nvSpPr>
          <p:cNvPr id="43012"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extLst>
      <p:ext uri="{BB962C8B-B14F-4D97-AF65-F5344CB8AC3E}">
        <p14:creationId xmlns:p14="http://schemas.microsoft.com/office/powerpoint/2010/main" val="166737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3551589C-1B38-46CD-843C-ECEEC1C32BF6}" type="slidenum">
              <a:rPr lang="fr-FR" altLang="fr-FR" sz="1200" smtClean="0"/>
              <a:pPr/>
              <a:t>16</a:t>
            </a:fld>
            <a:endParaRPr lang="fr-FR" altLang="fr-FR" sz="1200" smtClean="0"/>
          </a:p>
        </p:txBody>
      </p:sp>
      <p:sp>
        <p:nvSpPr>
          <p:cNvPr id="45059" name="Rectangle 2"/>
          <p:cNvSpPr>
            <a:spLocks noGrp="1" noRot="1" noChangeAspect="1" noChangeArrowheads="1" noTextEdit="1"/>
          </p:cNvSpPr>
          <p:nvPr>
            <p:ph type="sldImg"/>
          </p:nvPr>
        </p:nvSpPr>
        <p:spPr>
          <a:xfrm>
            <a:off x="592138" y="606425"/>
            <a:ext cx="5619750" cy="4214813"/>
          </a:xfrm>
          <a:ln/>
        </p:spPr>
      </p:sp>
      <p:sp>
        <p:nvSpPr>
          <p:cNvPr id="45060"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Three standard compartments for the three standard properties on 2-24 plus extra compartments if necessary. A negative salary would throw the InvalidUpdate exception. Exceptions is an example of the more detail that may be added to design level diagrams.</a:t>
            </a:r>
          </a:p>
        </p:txBody>
      </p:sp>
    </p:spTree>
    <p:extLst>
      <p:ext uri="{BB962C8B-B14F-4D97-AF65-F5344CB8AC3E}">
        <p14:creationId xmlns:p14="http://schemas.microsoft.com/office/powerpoint/2010/main" val="1716340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5539"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B8FAED5F-CD48-4EBF-8446-920D294EE88B}" type="slidenum">
              <a:rPr lang="fr-FR" altLang="fr-FR" sz="800"/>
              <a:pPr eaLnBrk="1" hangingPunct="1">
                <a:spcBef>
                  <a:spcPct val="0"/>
                </a:spcBef>
              </a:pPr>
              <a:t>17</a:t>
            </a:fld>
            <a:endParaRPr lang="fr-FR" altLang="fr-FR" sz="800"/>
          </a:p>
        </p:txBody>
      </p:sp>
      <p:sp>
        <p:nvSpPr>
          <p:cNvPr id="65540" name="Rectangle 2"/>
          <p:cNvSpPr>
            <a:spLocks noGrp="1" noRot="1" noChangeAspect="1" noChangeArrowheads="1" noTextEdit="1"/>
          </p:cNvSpPr>
          <p:nvPr>
            <p:ph type="sldImg"/>
          </p:nvPr>
        </p:nvSpPr>
        <p:spPr>
          <a:xfrm>
            <a:off x="592138" y="606425"/>
            <a:ext cx="5619750" cy="4214813"/>
          </a:xfrm>
          <a:ln/>
        </p:spPr>
      </p:sp>
      <p:sp>
        <p:nvSpPr>
          <p:cNvPr id="65541"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6137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25FB8987-2D05-442E-94AA-51707DF8F703}" type="slidenum">
              <a:rPr lang="fr-FR" altLang="fr-FR" sz="1200" smtClean="0"/>
              <a:pPr/>
              <a:t>18</a:t>
            </a:fld>
            <a:endParaRPr lang="fr-FR" altLang="fr-FR" sz="1200" smtClean="0"/>
          </a:p>
        </p:txBody>
      </p:sp>
      <p:sp>
        <p:nvSpPr>
          <p:cNvPr id="47107" name="Rectangle 2"/>
          <p:cNvSpPr>
            <a:spLocks noGrp="1" noRot="1" noChangeAspect="1" noChangeArrowheads="1" noTextEdit="1"/>
          </p:cNvSpPr>
          <p:nvPr>
            <p:ph type="sldImg"/>
          </p:nvPr>
        </p:nvSpPr>
        <p:spPr>
          <a:xfrm>
            <a:off x="592138" y="606425"/>
            <a:ext cx="5619750" cy="4214813"/>
          </a:xfrm>
          <a:ln/>
        </p:spPr>
      </p:sp>
      <p:sp>
        <p:nvSpPr>
          <p:cNvPr id="47108"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Some standard UML types (see Object Constraint Language in the OMG UML Spec) are Boolean, Integer, Real, and String. Note first letter capitalized.  Encapsulation says the attributes should be private, not visible from outside the object. Why diagram hourlyRate?  To show it is needed and explain what it is. </a:t>
            </a:r>
          </a:p>
          <a:p>
            <a:pPr eaLnBrk="1" hangingPunct="1"/>
            <a:endParaRPr lang="fr-FR" altLang="fr-FR" smtClean="0"/>
          </a:p>
        </p:txBody>
      </p:sp>
    </p:spTree>
    <p:extLst>
      <p:ext uri="{BB962C8B-B14F-4D97-AF65-F5344CB8AC3E}">
        <p14:creationId xmlns:p14="http://schemas.microsoft.com/office/powerpoint/2010/main" val="97687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4F871427-B86D-48C1-B8D5-D6CD152336FA}" type="slidenum">
              <a:rPr lang="fr-FR" altLang="fr-FR" sz="1200" smtClean="0"/>
              <a:pPr/>
              <a:t>19</a:t>
            </a:fld>
            <a:endParaRPr lang="fr-FR" altLang="fr-FR" sz="1200" smtClean="0"/>
          </a:p>
        </p:txBody>
      </p:sp>
      <p:sp>
        <p:nvSpPr>
          <p:cNvPr id="48131" name="Rectangle 2"/>
          <p:cNvSpPr>
            <a:spLocks noGrp="1" noRot="1" noChangeAspect="1" noChangeArrowheads="1" noTextEdit="1"/>
          </p:cNvSpPr>
          <p:nvPr>
            <p:ph type="sldImg"/>
          </p:nvPr>
        </p:nvSpPr>
        <p:spPr>
          <a:xfrm>
            <a:off x="592138" y="606425"/>
            <a:ext cx="5619750" cy="4214813"/>
          </a:xfrm>
          <a:ln/>
        </p:spPr>
      </p:sp>
      <p:sp>
        <p:nvSpPr>
          <p:cNvPr id="48132"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The parameter list is comma-separated. If you don’t put the operations on your diagram you effectively have a data model. </a:t>
            </a:r>
          </a:p>
          <a:p>
            <a:pPr eaLnBrk="1" hangingPunct="1"/>
            <a:endParaRPr lang="fr-FR" altLang="fr-FR" smtClean="0"/>
          </a:p>
        </p:txBody>
      </p:sp>
    </p:spTree>
    <p:extLst>
      <p:ext uri="{BB962C8B-B14F-4D97-AF65-F5344CB8AC3E}">
        <p14:creationId xmlns:p14="http://schemas.microsoft.com/office/powerpoint/2010/main" val="38744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592138" y="606425"/>
            <a:ext cx="5619750" cy="4214813"/>
          </a:xfrm>
          <a:ln/>
        </p:spPr>
      </p:sp>
      <p:sp>
        <p:nvSpPr>
          <p:cNvPr id="47107" name="Rectangle 3"/>
          <p:cNvSpPr>
            <a:spLocks noGrp="1" noChangeArrowheads="1"/>
          </p:cNvSpPr>
          <p:nvPr>
            <p:ph type="body" idx="1"/>
          </p:nvPr>
        </p:nvSpPr>
        <p:spPr>
          <a:xfrm>
            <a:off x="220663" y="4238625"/>
            <a:ext cx="6265862" cy="5299075"/>
          </a:xfrm>
          <a:prstGeom prst="rect">
            <a:avLst/>
          </a:prstGeom>
          <a:noFill/>
          <a:ln/>
        </p:spPr>
        <p:txBody>
          <a:bodyPr/>
          <a:lstStyle/>
          <a:p>
            <a:pPr eaLnBrk="1" hangingPunct="1"/>
            <a:endParaRPr lang="en-US" smtClean="0"/>
          </a:p>
        </p:txBody>
      </p:sp>
    </p:spTree>
    <p:extLst>
      <p:ext uri="{BB962C8B-B14F-4D97-AF65-F5344CB8AC3E}">
        <p14:creationId xmlns:p14="http://schemas.microsoft.com/office/powerpoint/2010/main" val="2556256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E7A34719-B9CF-4C43-B4AB-CB968F5C3670}" type="slidenum">
              <a:rPr lang="fr-FR" altLang="fr-FR" sz="1200" smtClean="0"/>
              <a:pPr/>
              <a:t>20</a:t>
            </a:fld>
            <a:endParaRPr lang="fr-FR" altLang="fr-FR" sz="1200" smtClean="0"/>
          </a:p>
        </p:txBody>
      </p:sp>
      <p:sp>
        <p:nvSpPr>
          <p:cNvPr id="49155" name="Rectangle 2"/>
          <p:cNvSpPr>
            <a:spLocks noGrp="1" noRot="1" noChangeAspect="1" noChangeArrowheads="1" noTextEdit="1"/>
          </p:cNvSpPr>
          <p:nvPr>
            <p:ph type="sldImg"/>
          </p:nvPr>
        </p:nvSpPr>
        <p:spPr>
          <a:xfrm>
            <a:off x="592138" y="606425"/>
            <a:ext cx="5619750" cy="4214813"/>
          </a:xfrm>
          <a:ln/>
        </p:spPr>
      </p:sp>
      <p:sp>
        <p:nvSpPr>
          <p:cNvPr id="49156"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extLst>
      <p:ext uri="{BB962C8B-B14F-4D97-AF65-F5344CB8AC3E}">
        <p14:creationId xmlns:p14="http://schemas.microsoft.com/office/powerpoint/2010/main" val="3067200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9054968C-E13A-42F0-8F0C-923800EF97ED}" type="slidenum">
              <a:rPr lang="fr-FR" altLang="fr-FR" sz="1200" smtClean="0"/>
              <a:pPr/>
              <a:t>21</a:t>
            </a:fld>
            <a:endParaRPr lang="fr-FR" altLang="fr-FR" sz="1200" smtClean="0"/>
          </a:p>
        </p:txBody>
      </p:sp>
      <p:sp>
        <p:nvSpPr>
          <p:cNvPr id="51203" name="Rectangle 2"/>
          <p:cNvSpPr>
            <a:spLocks noGrp="1" noRot="1" noChangeAspect="1" noChangeArrowheads="1" noTextEdit="1"/>
          </p:cNvSpPr>
          <p:nvPr>
            <p:ph type="sldImg"/>
          </p:nvPr>
        </p:nvSpPr>
        <p:spPr>
          <a:xfrm>
            <a:off x="592138" y="606425"/>
            <a:ext cx="5619750" cy="4214813"/>
          </a:xfrm>
          <a:ln/>
        </p:spPr>
      </p:sp>
      <p:sp>
        <p:nvSpPr>
          <p:cNvPr id="51204"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p>
        </p:txBody>
      </p:sp>
    </p:spTree>
    <p:extLst>
      <p:ext uri="{BB962C8B-B14F-4D97-AF65-F5344CB8AC3E}">
        <p14:creationId xmlns:p14="http://schemas.microsoft.com/office/powerpoint/2010/main" val="148530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6563"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9DDFBE18-F57E-432F-AA61-729FDE5A0171}" type="slidenum">
              <a:rPr lang="fr-FR" altLang="fr-FR" sz="800"/>
              <a:pPr eaLnBrk="1" hangingPunct="1">
                <a:spcBef>
                  <a:spcPct val="0"/>
                </a:spcBef>
              </a:pPr>
              <a:t>22</a:t>
            </a:fld>
            <a:endParaRPr lang="fr-FR" altLang="fr-FR" sz="800"/>
          </a:p>
        </p:txBody>
      </p:sp>
      <p:sp>
        <p:nvSpPr>
          <p:cNvPr id="66564" name="Rectangle 2"/>
          <p:cNvSpPr>
            <a:spLocks noGrp="1" noRot="1" noChangeAspect="1" noChangeArrowheads="1" noTextEdit="1"/>
          </p:cNvSpPr>
          <p:nvPr>
            <p:ph type="sldImg"/>
          </p:nvPr>
        </p:nvSpPr>
        <p:spPr>
          <a:xfrm>
            <a:off x="592138" y="606425"/>
            <a:ext cx="5619750" cy="4214813"/>
          </a:xfrm>
          <a:ln/>
        </p:spPr>
      </p:sp>
      <p:sp>
        <p:nvSpPr>
          <p:cNvPr id="66565"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p>
          <a:p>
            <a:pPr eaLnBrk="1" hangingPunct="1"/>
            <a:r>
              <a:rPr lang="fr-FR" altLang="fr-FR" smtClean="0"/>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itchFamily="49" charset="0"/>
              </a:rPr>
              <a:t>enMarche</a:t>
            </a:r>
            <a:r>
              <a:rPr lang="fr-FR" altLang="fr-FR" smtClean="0"/>
              <a:t> en variable nommée par exemple </a:t>
            </a:r>
            <a:r>
              <a:rPr lang="fr-FR" altLang="fr-FR" smtClean="0">
                <a:latin typeface="Courier New" pitchFamily="49" charset="0"/>
              </a:rPr>
              <a:t>etat</a:t>
            </a:r>
            <a:r>
              <a:rPr lang="fr-FR" altLang="fr-FR" smtClean="0"/>
              <a:t> de type entière et qui contiendra trois valeurs possibles: 0 (arrêtée), 1 (en marche), et 2 (en panne), puis on ajoutera par exemple une méthode </a:t>
            </a:r>
            <a:r>
              <a:rPr lang="fr-FR" altLang="fr-FR" smtClean="0">
                <a:latin typeface="Courier New" pitchFamily="49" charset="0"/>
              </a:rPr>
              <a:t>reparer</a:t>
            </a:r>
            <a:r>
              <a:rPr lang="fr-FR" altLang="fr-FR" smtClean="0"/>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1386953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8611"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37DFB6F1-BAF5-4F80-BBE0-595CB4CFF80C}" type="slidenum">
              <a:rPr lang="fr-FR" altLang="fr-FR" sz="800"/>
              <a:pPr eaLnBrk="1" hangingPunct="1">
                <a:spcBef>
                  <a:spcPct val="0"/>
                </a:spcBef>
              </a:pPr>
              <a:t>23</a:t>
            </a:fld>
            <a:endParaRPr lang="fr-FR" altLang="fr-FR" sz="800"/>
          </a:p>
        </p:txBody>
      </p:sp>
      <p:sp>
        <p:nvSpPr>
          <p:cNvPr id="68612" name="Rectangle 2"/>
          <p:cNvSpPr>
            <a:spLocks noGrp="1" noRot="1" noChangeAspect="1" noChangeArrowheads="1" noTextEdit="1"/>
          </p:cNvSpPr>
          <p:nvPr>
            <p:ph type="sldImg"/>
          </p:nvPr>
        </p:nvSpPr>
        <p:spPr>
          <a:xfrm>
            <a:off x="592138" y="606425"/>
            <a:ext cx="5619750" cy="4214813"/>
          </a:xfrm>
          <a:ln/>
        </p:spPr>
      </p:sp>
      <p:sp>
        <p:nvSpPr>
          <p:cNvPr id="68613"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smtClean="0"/>
          </a:p>
          <a:p>
            <a:pPr algn="just" eaLnBrk="1" hangingPunct="1"/>
            <a:r>
              <a:rPr lang="fr-FR" altLang="fr-FR" smtClean="0"/>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smtClean="0"/>
          </a:p>
          <a:p>
            <a:pPr algn="just" eaLnBrk="1" hangingPunct="1"/>
            <a:r>
              <a:rPr lang="fr-FR" altLang="fr-FR" smtClean="0"/>
              <a:t>Par convention, on donnera un nom aux accesseurs qui commencent par le préfixe get.</a:t>
            </a:r>
          </a:p>
          <a:p>
            <a:pPr eaLnBrk="1" hangingPunct="1"/>
            <a:endParaRPr lang="fr-FR" altLang="fr-FR" smtClean="0"/>
          </a:p>
        </p:txBody>
      </p:sp>
    </p:spTree>
    <p:extLst>
      <p:ext uri="{BB962C8B-B14F-4D97-AF65-F5344CB8AC3E}">
        <p14:creationId xmlns:p14="http://schemas.microsoft.com/office/powerpoint/2010/main" val="3438629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69635"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55B77901-9DB4-4367-83A6-FD29DD27EB2D}" type="slidenum">
              <a:rPr lang="fr-FR" altLang="fr-FR" sz="800"/>
              <a:pPr eaLnBrk="1" hangingPunct="1">
                <a:spcBef>
                  <a:spcPct val="0"/>
                </a:spcBef>
              </a:pPr>
              <a:t>24</a:t>
            </a:fld>
            <a:endParaRPr lang="fr-FR" altLang="fr-FR" sz="800"/>
          </a:p>
        </p:txBody>
      </p:sp>
      <p:sp>
        <p:nvSpPr>
          <p:cNvPr id="69636" name="Rectangle 2"/>
          <p:cNvSpPr>
            <a:spLocks noGrp="1" noRot="1" noChangeAspect="1" noChangeArrowheads="1" noTextEdit="1"/>
          </p:cNvSpPr>
          <p:nvPr>
            <p:ph type="sldImg"/>
          </p:nvPr>
        </p:nvSpPr>
        <p:spPr>
          <a:xfrm>
            <a:off x="592138" y="606425"/>
            <a:ext cx="5619750" cy="4214813"/>
          </a:xfrm>
          <a:ln/>
        </p:spPr>
      </p:sp>
      <p:sp>
        <p:nvSpPr>
          <p:cNvPr id="69637"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p>
          <a:p>
            <a:pPr eaLnBrk="1" hangingPunct="1"/>
            <a:r>
              <a:rPr lang="fr-FR" altLang="fr-FR" smtClean="0"/>
              <a:t>Règle de programmation orientée objet: Il faut éviter de créer des méthodes qui lisent et modifient l’état d’un objet.</a:t>
            </a:r>
          </a:p>
        </p:txBody>
      </p:sp>
    </p:spTree>
    <p:extLst>
      <p:ext uri="{BB962C8B-B14F-4D97-AF65-F5344CB8AC3E}">
        <p14:creationId xmlns:p14="http://schemas.microsoft.com/office/powerpoint/2010/main" val="2313403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72707"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BB7E96A4-D412-481C-9732-77E22E5C2F00}" type="slidenum">
              <a:rPr lang="fr-FR" altLang="fr-FR" sz="800"/>
              <a:pPr eaLnBrk="1" hangingPunct="1">
                <a:spcBef>
                  <a:spcPct val="0"/>
                </a:spcBef>
              </a:pPr>
              <a:t>25</a:t>
            </a:fld>
            <a:endParaRPr lang="fr-FR" altLang="fr-FR" sz="800"/>
          </a:p>
        </p:txBody>
      </p:sp>
      <p:sp>
        <p:nvSpPr>
          <p:cNvPr id="72708" name="Rectangle 2"/>
          <p:cNvSpPr>
            <a:spLocks noGrp="1" noRot="1" noChangeAspect="1" noChangeArrowheads="1" noTextEdit="1"/>
          </p:cNvSpPr>
          <p:nvPr>
            <p:ph type="sldImg"/>
          </p:nvPr>
        </p:nvSpPr>
        <p:spPr>
          <a:xfrm>
            <a:off x="592138" y="606425"/>
            <a:ext cx="5619750" cy="4214813"/>
          </a:xfrm>
          <a:ln/>
        </p:spPr>
      </p:sp>
      <p:sp>
        <p:nvSpPr>
          <p:cNvPr id="72709"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Un constructeur est une méthode particulière qui est utilisée pour initialiser l'objet lors de l'instanciation d'une classe. Le fait d’utiliser un constructeur garantit que l’objet est dans un état conforme à la spécification dès sa création.</a:t>
            </a:r>
          </a:p>
          <a:p>
            <a:pPr algn="just" eaLnBrk="1" hangingPunct="1"/>
            <a:r>
              <a:rPr lang="fr-FR" altLang="fr-FR" smtClean="0"/>
              <a:t> </a:t>
            </a:r>
          </a:p>
          <a:p>
            <a:pPr algn="just" eaLnBrk="1" hangingPunct="1"/>
            <a:r>
              <a:rPr lang="fr-FR" altLang="fr-FR" smtClean="0"/>
              <a:t>Le mot-clé </a:t>
            </a:r>
            <a:r>
              <a:rPr lang="fr-FR" altLang="fr-FR" smtClean="0">
                <a:latin typeface="Courier New" pitchFamily="49" charset="0"/>
              </a:rPr>
              <a:t>new</a:t>
            </a:r>
            <a:r>
              <a:rPr lang="fr-FR" altLang="fr-FR" smtClean="0"/>
              <a:t> crée une instance de la classe et appelle le constructeur:</a:t>
            </a:r>
          </a:p>
          <a:p>
            <a:pPr algn="just" eaLnBrk="1" hangingPunct="1"/>
            <a:r>
              <a:rPr lang="fr-FR" altLang="fr-FR" smtClean="0"/>
              <a:t> </a:t>
            </a:r>
          </a:p>
          <a:p>
            <a:pPr algn="just" eaLnBrk="1" hangingPunct="1"/>
            <a:r>
              <a:rPr lang="en-GB" altLang="fr-FR" smtClean="0">
                <a:latin typeface="Courier New" pitchFamily="49" charset="0"/>
                <a:cs typeface="Times New Roman" pitchFamily="18" charset="0"/>
              </a:rPr>
              <a:t>toto = new Point(100,250);</a:t>
            </a:r>
            <a:endParaRPr lang="fr-FR" altLang="fr-FR" smtClean="0">
              <a:latin typeface="Courier New" pitchFamily="49" charset="0"/>
              <a:cs typeface="Times New Roman" pitchFamily="18" charset="0"/>
            </a:endParaRPr>
          </a:p>
          <a:p>
            <a:pPr algn="just" eaLnBrk="1" hangingPunct="1"/>
            <a:r>
              <a:rPr lang="en-GB" altLang="fr-FR" smtClean="0"/>
              <a:t> </a:t>
            </a:r>
            <a:endParaRPr lang="fr-FR" altLang="fr-FR" smtClean="0"/>
          </a:p>
          <a:p>
            <a:pPr algn="just" eaLnBrk="1" hangingPunct="1"/>
            <a:r>
              <a:rPr lang="fr-FR" altLang="fr-FR" smtClean="0"/>
              <a:t>Les caractéristiques des constructeurs sont les suivantes:</a:t>
            </a:r>
          </a:p>
          <a:p>
            <a:pPr algn="just" eaLnBrk="1" hangingPunct="1"/>
            <a:r>
              <a:rPr lang="fr-FR" altLang="fr-FR" smtClean="0"/>
              <a:t> </a:t>
            </a:r>
          </a:p>
          <a:p>
            <a:pPr algn="just" eaLnBrk="1" hangingPunct="1">
              <a:buFontTx/>
              <a:buChar char="•"/>
            </a:pPr>
            <a:r>
              <a:rPr lang="fr-FR" altLang="fr-FR" smtClean="0"/>
              <a:t>Un constructeur doit porter exactement le même nom que la classe.</a:t>
            </a:r>
          </a:p>
          <a:p>
            <a:pPr algn="just" eaLnBrk="1" hangingPunct="1">
              <a:buFontTx/>
              <a:buChar char="•"/>
            </a:pPr>
            <a:r>
              <a:rPr lang="fr-FR" altLang="fr-FR" smtClean="0"/>
              <a:t>Un constructeur peut avoir un ou plusieurs arguments</a:t>
            </a:r>
          </a:p>
          <a:p>
            <a:pPr algn="just" eaLnBrk="1" hangingPunct="1">
              <a:buFontTx/>
              <a:buChar char="•"/>
            </a:pPr>
            <a:r>
              <a:rPr lang="fr-FR" altLang="fr-FR" smtClean="0"/>
              <a:t>Un constructeur ne renvoie aucune valeur</a:t>
            </a:r>
          </a:p>
          <a:p>
            <a:pPr algn="just" eaLnBrk="1" hangingPunct="1">
              <a:buFontTx/>
              <a:buChar char="•"/>
            </a:pPr>
            <a:r>
              <a:rPr lang="fr-FR" altLang="fr-FR" smtClean="0"/>
              <a:t>Un constructeur est appelé par l'instruction new</a:t>
            </a:r>
          </a:p>
          <a:p>
            <a:pPr algn="just" eaLnBrk="1" hangingPunct="1">
              <a:buFontTx/>
              <a:buChar char="•"/>
            </a:pPr>
            <a:r>
              <a:rPr lang="fr-FR" altLang="fr-FR" smtClean="0"/>
              <a:t>Une classe peut avoir plusieurs constructeurs</a:t>
            </a:r>
          </a:p>
          <a:p>
            <a:pPr algn="just" eaLnBrk="1" hangingPunct="1"/>
            <a:r>
              <a:rPr lang="fr-FR" altLang="fr-FR" smtClean="0"/>
              <a:t> </a:t>
            </a:r>
          </a:p>
          <a:p>
            <a:pPr algn="just" eaLnBrk="1" hangingPunct="1"/>
            <a:r>
              <a:rPr lang="fr-FR" altLang="fr-FR" smtClean="0"/>
              <a:t>Si aucun constructeur n'est défini, Java crée automatiquement un constructeur par défaut. </a:t>
            </a:r>
          </a:p>
          <a:p>
            <a:pPr algn="just" eaLnBrk="1" hangingPunct="1"/>
            <a:endParaRPr lang="fr-FR" altLang="fr-FR" smtClean="0"/>
          </a:p>
          <a:p>
            <a:pPr eaLnBrk="1" hangingPunct="1"/>
            <a:endParaRPr lang="fr-FR" altLang="fr-FR" smtClean="0"/>
          </a:p>
        </p:txBody>
      </p:sp>
    </p:spTree>
    <p:extLst>
      <p:ext uri="{BB962C8B-B14F-4D97-AF65-F5344CB8AC3E}">
        <p14:creationId xmlns:p14="http://schemas.microsoft.com/office/powerpoint/2010/main" val="1435418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7490D32A-06C4-479F-8EC4-F718690F27D6}" type="slidenum">
              <a:rPr lang="fr-FR" altLang="fr-FR" sz="1200" smtClean="0"/>
              <a:pPr/>
              <a:t>26</a:t>
            </a:fld>
            <a:endParaRPr lang="fr-FR" altLang="fr-FR" sz="1200" smtClean="0"/>
          </a:p>
        </p:txBody>
      </p:sp>
      <p:sp>
        <p:nvSpPr>
          <p:cNvPr id="54275" name="Rectangle 2"/>
          <p:cNvSpPr>
            <a:spLocks noGrp="1" noRot="1" noChangeAspect="1" noChangeArrowheads="1" noTextEdit="1"/>
          </p:cNvSpPr>
          <p:nvPr>
            <p:ph type="sldImg"/>
          </p:nvPr>
        </p:nvSpPr>
        <p:spPr>
          <a:xfrm>
            <a:off x="592138" y="606425"/>
            <a:ext cx="5619750" cy="4214813"/>
          </a:xfrm>
          <a:ln/>
        </p:spPr>
      </p:sp>
      <p:sp>
        <p:nvSpPr>
          <p:cNvPr id="54276"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Ask attendees how the multiplicity would change if A SectionHead must have 3 or more Employees.</a:t>
            </a:r>
          </a:p>
        </p:txBody>
      </p:sp>
    </p:spTree>
    <p:extLst>
      <p:ext uri="{BB962C8B-B14F-4D97-AF65-F5344CB8AC3E}">
        <p14:creationId xmlns:p14="http://schemas.microsoft.com/office/powerpoint/2010/main" val="60577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83971"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4EA02DBC-06E6-4B48-B0AC-FD9256F86DCF}" type="slidenum">
              <a:rPr lang="fr-FR" altLang="fr-FR" sz="800"/>
              <a:pPr eaLnBrk="1" hangingPunct="1">
                <a:spcBef>
                  <a:spcPct val="0"/>
                </a:spcBef>
              </a:pPr>
              <a:t>27</a:t>
            </a:fld>
            <a:endParaRPr lang="fr-FR" altLang="fr-FR" sz="800"/>
          </a:p>
        </p:txBody>
      </p:sp>
      <p:sp>
        <p:nvSpPr>
          <p:cNvPr id="83972" name="Rectangle 2"/>
          <p:cNvSpPr>
            <a:spLocks noGrp="1" noRot="1" noChangeAspect="1" noChangeArrowheads="1" noTextEdit="1"/>
          </p:cNvSpPr>
          <p:nvPr>
            <p:ph type="sldImg"/>
          </p:nvPr>
        </p:nvSpPr>
        <p:spPr>
          <a:xfrm>
            <a:off x="592138" y="606425"/>
            <a:ext cx="5619750" cy="4214813"/>
          </a:xfrm>
          <a:ln/>
        </p:spPr>
      </p:sp>
      <p:sp>
        <p:nvSpPr>
          <p:cNvPr id="83973"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827085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84995"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F55A1186-F1D7-46F5-B2A9-40B0BB380AC3}" type="slidenum">
              <a:rPr lang="fr-FR" altLang="fr-FR" sz="800"/>
              <a:pPr eaLnBrk="1" hangingPunct="1">
                <a:spcBef>
                  <a:spcPct val="0"/>
                </a:spcBef>
              </a:pPr>
              <a:t>28</a:t>
            </a:fld>
            <a:endParaRPr lang="fr-FR" altLang="fr-FR" sz="800"/>
          </a:p>
        </p:txBody>
      </p:sp>
      <p:sp>
        <p:nvSpPr>
          <p:cNvPr id="84996" name="Rectangle 2"/>
          <p:cNvSpPr>
            <a:spLocks noGrp="1" noRot="1" noChangeAspect="1" noChangeArrowheads="1" noTextEdit="1"/>
          </p:cNvSpPr>
          <p:nvPr>
            <p:ph type="sldImg"/>
          </p:nvPr>
        </p:nvSpPr>
        <p:spPr>
          <a:xfrm>
            <a:off x="592138" y="606425"/>
            <a:ext cx="5619750" cy="4214813"/>
          </a:xfrm>
          <a:ln/>
        </p:spPr>
      </p:sp>
      <p:sp>
        <p:nvSpPr>
          <p:cNvPr id="84997"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L’héritage est un concept important de la programmation orientée objet. L’héritage consiste à créer une nouvelle classe (sous-classe) à partir d’une classe existante (super-classe).</a:t>
            </a:r>
          </a:p>
          <a:p>
            <a:pPr eaLnBrk="1" hangingPunct="1"/>
            <a:endParaRPr lang="fr-FR" altLang="fr-FR" smtClean="0"/>
          </a:p>
          <a:p>
            <a:pPr eaLnBrk="1" hangingPunct="1"/>
            <a:r>
              <a:rPr lang="fr-FR" altLang="fr-FR" smtClean="0"/>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p>
          <a:p>
            <a:pPr eaLnBrk="1" hangingPunct="1"/>
            <a:r>
              <a:rPr lang="fr-FR" altLang="fr-FR" smtClean="0"/>
              <a:t>Concrètement, l’héritage consiste avec Java à ajouter des attributs et des nouvelles méthodes dans la sous-classe en plus de ceux définis dans la super-classe.</a:t>
            </a:r>
          </a:p>
          <a:p>
            <a:pPr eaLnBrk="1" hangingPunct="1"/>
            <a:endParaRPr lang="fr-FR" altLang="fr-FR" smtClean="0"/>
          </a:p>
          <a:p>
            <a:pPr eaLnBrk="1" hangingPunct="1"/>
            <a:r>
              <a:rPr lang="fr-FR" altLang="fr-FR" smtClean="0"/>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40553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86019"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097C805C-3D94-4332-AA20-C52A00FBB967}" type="slidenum">
              <a:rPr lang="fr-FR" altLang="fr-FR" sz="800"/>
              <a:pPr eaLnBrk="1" hangingPunct="1">
                <a:spcBef>
                  <a:spcPct val="0"/>
                </a:spcBef>
              </a:pPr>
              <a:t>29</a:t>
            </a:fld>
            <a:endParaRPr lang="fr-FR" altLang="fr-FR" sz="800"/>
          </a:p>
        </p:txBody>
      </p:sp>
      <p:sp>
        <p:nvSpPr>
          <p:cNvPr id="86020" name="Rectangle 2"/>
          <p:cNvSpPr>
            <a:spLocks noGrp="1" noRot="1" noChangeAspect="1" noChangeArrowheads="1" noTextEdit="1"/>
          </p:cNvSpPr>
          <p:nvPr>
            <p:ph type="sldImg"/>
          </p:nvPr>
        </p:nvSpPr>
        <p:spPr>
          <a:xfrm>
            <a:off x="592138" y="606425"/>
            <a:ext cx="5619750" cy="4214813"/>
          </a:xfrm>
          <a:ln/>
        </p:spPr>
      </p:sp>
      <p:sp>
        <p:nvSpPr>
          <p:cNvPr id="86021"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184545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56323"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6FBBF60D-3E64-4C5B-A5F5-0D8FC9E6449A}"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592138" y="606425"/>
            <a:ext cx="5619750" cy="4214813"/>
          </a:xfrm>
          <a:ln/>
        </p:spPr>
      </p:sp>
      <p:sp>
        <p:nvSpPr>
          <p:cNvPr id="56325"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p>
          <a:p>
            <a:pPr eaLnBrk="1" hangingPunct="1"/>
            <a:r>
              <a:rPr lang="fr-FR" altLang="fr-FR" smtClean="0"/>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276440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92163"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270DA1C0-F390-48C4-AF86-5E0F5A957806}" type="slidenum">
              <a:rPr lang="fr-FR" altLang="fr-FR" sz="800"/>
              <a:pPr eaLnBrk="1" hangingPunct="1">
                <a:spcBef>
                  <a:spcPct val="0"/>
                </a:spcBef>
              </a:pPr>
              <a:t>30</a:t>
            </a:fld>
            <a:endParaRPr lang="fr-FR" altLang="fr-FR" sz="800"/>
          </a:p>
        </p:txBody>
      </p:sp>
      <p:sp>
        <p:nvSpPr>
          <p:cNvPr id="92164" name="Rectangle 2"/>
          <p:cNvSpPr>
            <a:spLocks noGrp="1" noRot="1" noChangeAspect="1" noChangeArrowheads="1" noTextEdit="1"/>
          </p:cNvSpPr>
          <p:nvPr>
            <p:ph type="sldImg"/>
          </p:nvPr>
        </p:nvSpPr>
        <p:spPr>
          <a:xfrm>
            <a:off x="592138" y="606425"/>
            <a:ext cx="5619750" cy="4214813"/>
          </a:xfrm>
          <a:ln/>
        </p:spPr>
      </p:sp>
      <p:sp>
        <p:nvSpPr>
          <p:cNvPr id="92165"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Le polymorphisme utilise les fonctions virtuelles. Ce mécanisme de liaison dynamique permet de choisir au moment de l'exécution quelle méthode appliquer à un objet.</a:t>
            </a:r>
          </a:p>
          <a:p>
            <a:pPr algn="just" eaLnBrk="1" hangingPunct="1"/>
            <a:r>
              <a:rPr lang="fr-FR" altLang="fr-FR" smtClean="0"/>
              <a:t> </a:t>
            </a:r>
          </a:p>
          <a:p>
            <a:pPr algn="just" eaLnBrk="1" hangingPunct="1"/>
            <a:r>
              <a:rPr lang="fr-FR" altLang="fr-FR" smtClean="0"/>
              <a:t>Contrairement au C++, il n'est pas nécessaire de déclarer une fonction comme virtuelle, elles le sont toutes par défaut.</a:t>
            </a:r>
          </a:p>
          <a:p>
            <a:pPr eaLnBrk="1" hangingPunct="1"/>
            <a:endParaRPr lang="fr-FR" altLang="fr-FR" smtClean="0"/>
          </a:p>
          <a:p>
            <a:pPr eaLnBrk="1" hangingPunct="1"/>
            <a:r>
              <a:rPr lang="fr-FR" altLang="fr-FR" smtClean="0"/>
              <a:t>L’exemple ci-dessus considère qu’une méthode </a:t>
            </a:r>
            <a:r>
              <a:rPr lang="fr-FR" altLang="fr-FR" smtClean="0">
                <a:latin typeface="Courier New" pitchFamily="49" charset="0"/>
              </a:rPr>
              <a:t>testFonctionVirtuelle</a:t>
            </a:r>
            <a:r>
              <a:rPr lang="fr-FR" altLang="fr-FR" smtClean="0"/>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4122242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95235"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EBCEFFC9-A949-42E1-BDE8-4159C165EFBE}" type="slidenum">
              <a:rPr lang="fr-FR" altLang="fr-FR" sz="800"/>
              <a:pPr eaLnBrk="1" hangingPunct="1">
                <a:spcBef>
                  <a:spcPct val="0"/>
                </a:spcBef>
              </a:pPr>
              <a:t>31</a:t>
            </a:fld>
            <a:endParaRPr lang="fr-FR" altLang="fr-FR" sz="800"/>
          </a:p>
        </p:txBody>
      </p:sp>
      <p:sp>
        <p:nvSpPr>
          <p:cNvPr id="95236" name="Rectangle 2"/>
          <p:cNvSpPr>
            <a:spLocks noGrp="1" noRot="1" noChangeAspect="1" noChangeArrowheads="1" noTextEdit="1"/>
          </p:cNvSpPr>
          <p:nvPr>
            <p:ph type="sldImg"/>
          </p:nvPr>
        </p:nvSpPr>
        <p:spPr>
          <a:xfrm>
            <a:off x="592138" y="606425"/>
            <a:ext cx="5619750" cy="4214813"/>
          </a:xfrm>
          <a:ln/>
        </p:spPr>
      </p:sp>
      <p:sp>
        <p:nvSpPr>
          <p:cNvPr id="95237"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algn="just" eaLnBrk="1" hangingPunct="1"/>
            <a:r>
              <a:rPr lang="fr-FR" altLang="fr-FR" smtClean="0"/>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t> </a:t>
            </a:r>
          </a:p>
          <a:p>
            <a:pPr algn="just" eaLnBrk="1" hangingPunct="1"/>
            <a:r>
              <a:rPr lang="en-GB" altLang="fr-FR" smtClean="0">
                <a:latin typeface="Courier New" pitchFamily="49" charset="0"/>
                <a:cs typeface="Times New Roman" pitchFamily="18" charset="0"/>
              </a:rPr>
              <a:t>public abstract class message {</a:t>
            </a:r>
            <a:endParaRPr lang="fr-FR" altLang="fr-FR" smtClean="0">
              <a:latin typeface="Courier New" pitchFamily="49" charset="0"/>
              <a:cs typeface="Times New Roman" pitchFamily="18" charset="0"/>
            </a:endParaRPr>
          </a:p>
          <a:p>
            <a:pPr algn="just" eaLnBrk="1" hangingPunct="1"/>
            <a:r>
              <a:rPr lang="en-GB" altLang="fr-FR" smtClean="0">
                <a:latin typeface="Courier New" pitchFamily="49" charset="0"/>
                <a:cs typeface="Times New Roman" pitchFamily="18" charset="0"/>
              </a:rPr>
              <a:t>	public abstract void methode();</a:t>
            </a:r>
            <a:endParaRPr lang="fr-FR" altLang="fr-FR" smtClean="0">
              <a:latin typeface="Courier New" pitchFamily="49" charset="0"/>
              <a:cs typeface="Times New Roman" pitchFamily="18" charset="0"/>
            </a:endParaRPr>
          </a:p>
          <a:p>
            <a:pPr algn="just" eaLnBrk="1" hangingPunct="1"/>
            <a:r>
              <a:rPr lang="en-GB" altLang="fr-FR" smtClean="0">
                <a:latin typeface="Courier New" pitchFamily="49" charset="0"/>
                <a:cs typeface="Times New Roman" pitchFamily="18" charset="0"/>
              </a:rPr>
              <a:t>}</a:t>
            </a:r>
            <a:endParaRPr lang="fr-FR" altLang="fr-FR" smtClean="0">
              <a:latin typeface="Courier New" pitchFamily="49" charset="0"/>
              <a:cs typeface="Times New Roman" pitchFamily="18" charset="0"/>
            </a:endParaRPr>
          </a:p>
          <a:p>
            <a:pPr algn="just" eaLnBrk="1" hangingPunct="1"/>
            <a:r>
              <a:rPr lang="en-GB" altLang="fr-FR" smtClean="0">
                <a:latin typeface="Courier New" pitchFamily="49" charset="0"/>
                <a:cs typeface="Times New Roman" pitchFamily="18" charset="0"/>
              </a:rPr>
              <a:t> </a:t>
            </a:r>
            <a:endParaRPr lang="fr-FR" altLang="fr-FR" smtClean="0">
              <a:latin typeface="Courier New" pitchFamily="49" charset="0"/>
              <a:cs typeface="Times New Roman" pitchFamily="18" charset="0"/>
            </a:endParaRPr>
          </a:p>
          <a:p>
            <a:pPr algn="just" eaLnBrk="1" hangingPunct="1"/>
            <a:r>
              <a:rPr lang="en-GB" altLang="fr-FR" smtClean="0">
                <a:latin typeface="Courier New" pitchFamily="49" charset="0"/>
                <a:cs typeface="Times New Roman" pitchFamily="18" charset="0"/>
              </a:rPr>
              <a:t>public class Instanciable extends message {</a:t>
            </a:r>
            <a:endParaRPr lang="fr-FR" altLang="fr-FR" smtClean="0">
              <a:latin typeface="Courier New" pitchFamily="49" charset="0"/>
              <a:cs typeface="Times New Roman" pitchFamily="18" charset="0"/>
            </a:endParaRPr>
          </a:p>
          <a:p>
            <a:pPr algn="just" eaLnBrk="1" hangingPunct="1"/>
            <a:r>
              <a:rPr lang="en-GB" altLang="fr-FR" smtClean="0">
                <a:latin typeface="Courier New" pitchFamily="49" charset="0"/>
                <a:cs typeface="Times New Roman" pitchFamily="18" charset="0"/>
              </a:rPr>
              <a:t>	public void methode();</a:t>
            </a:r>
            <a:endParaRPr lang="fr-FR" altLang="fr-FR" smtClean="0">
              <a:latin typeface="Courier New" pitchFamily="49" charset="0"/>
              <a:cs typeface="Times New Roman" pitchFamily="18" charset="0"/>
            </a:endParaRPr>
          </a:p>
          <a:p>
            <a:pPr algn="just" eaLnBrk="1" hangingPunct="1"/>
            <a:r>
              <a:rPr lang="fr-FR" altLang="fr-FR" smtClean="0">
                <a:latin typeface="Courier New" pitchFamily="49" charset="0"/>
                <a:cs typeface="Times New Roman" pitchFamily="18" charset="0"/>
              </a:rPr>
              <a:t>}</a:t>
            </a:r>
          </a:p>
          <a:p>
            <a:pPr algn="just" eaLnBrk="1" hangingPunct="1"/>
            <a:r>
              <a:rPr lang="fr-FR" altLang="fr-FR" smtClean="0">
                <a:latin typeface="Courier New" pitchFamily="49" charset="0"/>
              </a:rPr>
              <a:t> </a:t>
            </a:r>
          </a:p>
        </p:txBody>
      </p:sp>
    </p:spTree>
    <p:extLst>
      <p:ext uri="{BB962C8B-B14F-4D97-AF65-F5344CB8AC3E}">
        <p14:creationId xmlns:p14="http://schemas.microsoft.com/office/powerpoint/2010/main" val="3685245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99331"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A8BB66E3-766E-4C60-8CD2-EFEE2A3F58E8}" type="slidenum">
              <a:rPr lang="fr-FR" altLang="fr-FR" sz="800"/>
              <a:pPr eaLnBrk="1" hangingPunct="1">
                <a:spcBef>
                  <a:spcPct val="0"/>
                </a:spcBef>
              </a:pPr>
              <a:t>32</a:t>
            </a:fld>
            <a:endParaRPr lang="fr-FR" altLang="fr-FR" sz="800"/>
          </a:p>
        </p:txBody>
      </p:sp>
      <p:sp>
        <p:nvSpPr>
          <p:cNvPr id="99332" name="Rectangle 2"/>
          <p:cNvSpPr>
            <a:spLocks noGrp="1" noRot="1" noChangeAspect="1" noChangeArrowheads="1" noTextEdit="1"/>
          </p:cNvSpPr>
          <p:nvPr>
            <p:ph type="sldImg"/>
          </p:nvPr>
        </p:nvSpPr>
        <p:spPr>
          <a:xfrm>
            <a:off x="592138" y="606425"/>
            <a:ext cx="5619750" cy="4214813"/>
          </a:xfrm>
          <a:ln/>
        </p:spPr>
      </p:sp>
      <p:sp>
        <p:nvSpPr>
          <p:cNvPr id="99333"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p>
          <a:p>
            <a:pPr eaLnBrk="1" hangingPunct="1">
              <a:buFontTx/>
              <a:buChar char="-"/>
            </a:pPr>
            <a:r>
              <a:rPr lang="fr-FR" altLang="fr-FR" smtClean="0"/>
              <a:t>Une interface ne peut pas implémenter une seule méthode, alors qu’une classe abstraite le peut</a:t>
            </a:r>
          </a:p>
          <a:p>
            <a:pPr eaLnBrk="1" hangingPunct="1">
              <a:buFontTx/>
              <a:buChar char="-"/>
            </a:pPr>
            <a:r>
              <a:rPr lang="fr-FR" altLang="fr-FR" smtClean="0"/>
              <a:t>Une classe peut implémenter plusieurs interfaces mais ne peut avoir qu’une seule super-classe</a:t>
            </a:r>
          </a:p>
          <a:p>
            <a:pPr eaLnBrk="1" hangingPunct="1">
              <a:buFontTx/>
              <a:buChar char="-"/>
            </a:pPr>
            <a:r>
              <a:rPr lang="fr-FR" altLang="fr-FR" smtClean="0"/>
              <a:t>Une interface ne fait pas partie d’une hiérarchie de classes.</a:t>
            </a:r>
          </a:p>
        </p:txBody>
      </p:sp>
    </p:spTree>
    <p:extLst>
      <p:ext uri="{BB962C8B-B14F-4D97-AF65-F5344CB8AC3E}">
        <p14:creationId xmlns:p14="http://schemas.microsoft.com/office/powerpoint/2010/main" val="156077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79"/>
          <p:cNvSpPr>
            <a:spLocks noGrp="1" noChangeArrowheads="1"/>
          </p:cNvSpPr>
          <p:nvPr>
            <p:ph type="sldNum" sz="quarter" idx="5"/>
          </p:nvPr>
        </p:nvSpPr>
        <p:spPr>
          <a:xfrm>
            <a:off x="3826718" y="9431731"/>
            <a:ext cx="2928092"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32" tIns="45816" rIns="91632" bIns="45816"/>
          <a:lstStyle>
            <a:lvl1pPr>
              <a:defRPr sz="1400">
                <a:solidFill>
                  <a:schemeClr val="tx1"/>
                </a:solidFill>
                <a:latin typeface="Arial" charset="0"/>
              </a:defRPr>
            </a:lvl1pPr>
            <a:lvl2pPr marL="744510" indent="-286350">
              <a:defRPr sz="1400">
                <a:solidFill>
                  <a:schemeClr val="tx1"/>
                </a:solidFill>
                <a:latin typeface="Arial" charset="0"/>
              </a:defRPr>
            </a:lvl2pPr>
            <a:lvl3pPr marL="1145400" indent="-229080">
              <a:defRPr sz="1400">
                <a:solidFill>
                  <a:schemeClr val="tx1"/>
                </a:solidFill>
                <a:latin typeface="Arial" charset="0"/>
              </a:defRPr>
            </a:lvl3pPr>
            <a:lvl4pPr marL="1603560" indent="-229080">
              <a:defRPr sz="1400">
                <a:solidFill>
                  <a:schemeClr val="tx1"/>
                </a:solidFill>
                <a:latin typeface="Arial" charset="0"/>
              </a:defRPr>
            </a:lvl4pPr>
            <a:lvl5pPr marL="2061721" indent="-229080">
              <a:defRPr sz="1400">
                <a:solidFill>
                  <a:schemeClr val="tx1"/>
                </a:solidFill>
                <a:latin typeface="Arial" charset="0"/>
              </a:defRPr>
            </a:lvl5pPr>
            <a:lvl6pPr marL="2519881" indent="-229080" eaLnBrk="0" fontAlgn="base" hangingPunct="0">
              <a:spcBef>
                <a:spcPct val="0"/>
              </a:spcBef>
              <a:spcAft>
                <a:spcPct val="0"/>
              </a:spcAft>
              <a:defRPr sz="1400">
                <a:solidFill>
                  <a:schemeClr val="tx1"/>
                </a:solidFill>
                <a:latin typeface="Arial" charset="0"/>
              </a:defRPr>
            </a:lvl6pPr>
            <a:lvl7pPr marL="2978041" indent="-229080" eaLnBrk="0" fontAlgn="base" hangingPunct="0">
              <a:spcBef>
                <a:spcPct val="0"/>
              </a:spcBef>
              <a:spcAft>
                <a:spcPct val="0"/>
              </a:spcAft>
              <a:defRPr sz="1400">
                <a:solidFill>
                  <a:schemeClr val="tx1"/>
                </a:solidFill>
                <a:latin typeface="Arial" charset="0"/>
              </a:defRPr>
            </a:lvl7pPr>
            <a:lvl8pPr marL="3436201" indent="-229080" eaLnBrk="0" fontAlgn="base" hangingPunct="0">
              <a:spcBef>
                <a:spcPct val="0"/>
              </a:spcBef>
              <a:spcAft>
                <a:spcPct val="0"/>
              </a:spcAft>
              <a:defRPr sz="1400">
                <a:solidFill>
                  <a:schemeClr val="tx1"/>
                </a:solidFill>
                <a:latin typeface="Arial" charset="0"/>
              </a:defRPr>
            </a:lvl8pPr>
            <a:lvl9pPr marL="3894361" indent="-229080" eaLnBrk="0" fontAlgn="base" hangingPunct="0">
              <a:spcBef>
                <a:spcPct val="0"/>
              </a:spcBef>
              <a:spcAft>
                <a:spcPct val="0"/>
              </a:spcAft>
              <a:defRPr sz="1400">
                <a:solidFill>
                  <a:schemeClr val="tx1"/>
                </a:solidFill>
                <a:latin typeface="Arial" charset="0"/>
              </a:defRPr>
            </a:lvl9pPr>
          </a:lstStyle>
          <a:p>
            <a:fld id="{407D14D3-7DED-44E3-B3A7-DEEEDA5529B4}" type="slidenum">
              <a:rPr lang="fr-FR" altLang="fr-FR" sz="1200"/>
              <a:pPr/>
              <a:t>33</a:t>
            </a:fld>
            <a:endParaRPr lang="fr-FR" altLang="fr-FR" sz="1200"/>
          </a:p>
        </p:txBody>
      </p:sp>
      <p:sp>
        <p:nvSpPr>
          <p:cNvPr id="36867" name="Rectangle 2"/>
          <p:cNvSpPr>
            <a:spLocks noGrp="1" noRot="1" noChangeAspect="1" noChangeArrowheads="1" noTextEdit="1"/>
          </p:cNvSpPr>
          <p:nvPr>
            <p:ph type="sldImg"/>
          </p:nvPr>
        </p:nvSpPr>
        <p:spPr>
          <a:xfrm>
            <a:off x="592138" y="606425"/>
            <a:ext cx="5619750" cy="4214813"/>
          </a:xfrm>
          <a:ln/>
        </p:spPr>
      </p:sp>
      <p:sp>
        <p:nvSpPr>
          <p:cNvPr id="36868" name="Rectangle 3"/>
          <p:cNvSpPr>
            <a:spLocks noGrp="1" noChangeArrowheads="1"/>
          </p:cNvSpPr>
          <p:nvPr>
            <p:ph type="body" idx="1"/>
          </p:nvPr>
        </p:nvSpPr>
        <p:spPr>
          <a:xfrm>
            <a:off x="675959" y="4716661"/>
            <a:ext cx="5404484"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32" tIns="45816" rIns="91632" bIns="45816"/>
          <a:lstStyle/>
          <a:p>
            <a:pPr eaLnBrk="1" hangingPunct="1"/>
            <a:r>
              <a:rPr lang="fr-FR" altLang="fr-FR" smtClean="0"/>
              <a:t>An analogy to an Interface is a portal, or a functional view. The word view is also used in the data world as a slice from a table or tables.  Emphasize no attributes in the interfaces.</a:t>
            </a:r>
          </a:p>
          <a:p>
            <a:pPr eaLnBrk="1" hangingPunct="1"/>
            <a:r>
              <a:rPr lang="fr-FR" altLang="fr-FR" smtClean="0"/>
              <a:t> </a:t>
            </a:r>
          </a:p>
          <a:p>
            <a:pPr eaLnBrk="1" hangingPunct="1"/>
            <a:r>
              <a:rPr lang="fr-FR" altLang="fr-FR" smtClean="0"/>
              <a:t>An example would be the ability of a customer to check the status of their courier parcel over the Web to UPS but not change any of the information.</a:t>
            </a:r>
          </a:p>
          <a:p>
            <a:pPr eaLnBrk="1" hangingPunct="1"/>
            <a:r>
              <a:rPr lang="fr-FR" altLang="fr-FR" smtClean="0"/>
              <a:t> </a:t>
            </a:r>
          </a:p>
          <a:p>
            <a:pPr eaLnBrk="1" hangingPunct="1"/>
            <a:r>
              <a:rPr lang="fr-FR" altLang="fr-FR" smtClean="0"/>
              <a:t>Interface is a stereotype, and so should be displayed in guillemets. Together doesn’t show the guillemets.</a:t>
            </a:r>
          </a:p>
          <a:p>
            <a:pPr eaLnBrk="1" hangingPunct="1"/>
            <a:endParaRPr lang="fr-FR" altLang="fr-FR" smtClean="0"/>
          </a:p>
        </p:txBody>
      </p:sp>
    </p:spTree>
    <p:extLst>
      <p:ext uri="{BB962C8B-B14F-4D97-AF65-F5344CB8AC3E}">
        <p14:creationId xmlns:p14="http://schemas.microsoft.com/office/powerpoint/2010/main" val="692716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100355"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606B5243-E14F-4CA4-B5DF-C2A553057B92}" type="slidenum">
              <a:rPr lang="fr-FR" altLang="fr-FR" sz="800"/>
              <a:pPr eaLnBrk="1" hangingPunct="1">
                <a:spcBef>
                  <a:spcPct val="0"/>
                </a:spcBef>
              </a:pPr>
              <a:t>34</a:t>
            </a:fld>
            <a:endParaRPr lang="fr-FR" altLang="fr-FR" sz="800"/>
          </a:p>
        </p:txBody>
      </p:sp>
      <p:sp>
        <p:nvSpPr>
          <p:cNvPr id="100356" name="Rectangle 2"/>
          <p:cNvSpPr>
            <a:spLocks noGrp="1" noRot="1" noChangeAspect="1" noChangeArrowheads="1" noTextEdit="1"/>
          </p:cNvSpPr>
          <p:nvPr>
            <p:ph type="sldImg"/>
          </p:nvPr>
        </p:nvSpPr>
        <p:spPr>
          <a:xfrm>
            <a:off x="592138" y="606425"/>
            <a:ext cx="5619750" cy="4214813"/>
          </a:xfrm>
          <a:ln/>
        </p:spPr>
      </p:sp>
      <p:sp>
        <p:nvSpPr>
          <p:cNvPr id="100357"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43294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57347"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D3706F0E-F254-4D97-93C7-FB900699C2E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358775" y="606425"/>
            <a:ext cx="6086475" cy="4214813"/>
          </a:xfrm>
          <a:ln/>
        </p:spPr>
      </p:sp>
      <p:sp>
        <p:nvSpPr>
          <p:cNvPr id="57349"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Les techniques de POO mettent en place une série de mécanismes permettant d’obtenir du logiciel de qualité. Celle-ci peut être définie par les critères qui suivent.</a:t>
            </a:r>
          </a:p>
          <a:p>
            <a:pPr eaLnBrk="1" hangingPunct="1"/>
            <a:endParaRPr lang="fr-FR" altLang="fr-FR" smtClean="0"/>
          </a:p>
          <a:p>
            <a:pPr eaLnBrk="1" hangingPunct="1"/>
            <a:r>
              <a:rPr lang="fr-FR" altLang="fr-FR" b="1" smtClean="0"/>
              <a:t>Validité</a:t>
            </a:r>
            <a:r>
              <a:rPr lang="fr-FR" altLang="fr-FR" smtClean="0"/>
              <a:t>: Un logiciel est valide si il a un comportement correct par rapport à sa spécification.</a:t>
            </a:r>
          </a:p>
          <a:p>
            <a:pPr eaLnBrk="1" hangingPunct="1"/>
            <a:r>
              <a:rPr lang="fr-FR" altLang="fr-FR" b="1" smtClean="0"/>
              <a:t>Robustesse</a:t>
            </a:r>
            <a:r>
              <a:rPr lang="fr-FR" altLang="fr-FR" smtClean="0"/>
              <a:t>: capacité du logiciel à fonctionner dans des conditions anormales (même si des cas n’ont pas été prévus dans la spécification).</a:t>
            </a:r>
          </a:p>
          <a:p>
            <a:pPr eaLnBrk="1" hangingPunct="1"/>
            <a:r>
              <a:rPr lang="fr-FR" altLang="fr-FR" b="1" smtClean="0"/>
              <a:t>Extensibilité</a:t>
            </a:r>
            <a:r>
              <a:rPr lang="fr-FR" altLang="fr-FR" smtClean="0"/>
              <a:t>: Facilité à laquelle on peut modifier le logiciel pour répondre à des changements de spécifications.</a:t>
            </a:r>
          </a:p>
          <a:p>
            <a:pPr eaLnBrk="1" hangingPunct="1"/>
            <a:r>
              <a:rPr lang="fr-FR" altLang="fr-FR" b="1" smtClean="0"/>
              <a:t>Réutilisabilité</a:t>
            </a:r>
            <a:r>
              <a:rPr lang="fr-FR" altLang="fr-FR" smtClean="0"/>
              <a:t>: Capacité à réutiliser tout ou partie d’un programme pour construire de nouveaux logiciels.</a:t>
            </a:r>
          </a:p>
          <a:p>
            <a:pPr eaLnBrk="1" hangingPunct="1"/>
            <a:r>
              <a:rPr lang="fr-FR" altLang="fr-FR" b="1" smtClean="0"/>
              <a:t>Compatibilité</a:t>
            </a:r>
            <a:r>
              <a:rPr lang="fr-FR" altLang="fr-FR" smtClean="0"/>
              <a:t>: Capacité à pouvoir faire fonctionner un logiciel avec d’autres.</a:t>
            </a:r>
          </a:p>
          <a:p>
            <a:pPr eaLnBrk="1" hangingPunct="1"/>
            <a:r>
              <a:rPr lang="fr-FR" altLang="fr-FR" b="1" smtClean="0"/>
              <a:t>Efficacité:</a:t>
            </a:r>
            <a:r>
              <a:rPr lang="fr-FR" altLang="fr-FR" smtClean="0"/>
              <a:t> Utilisation optimale des ressources matérielles et logicielles.</a:t>
            </a:r>
          </a:p>
          <a:p>
            <a:pPr eaLnBrk="1" hangingPunct="1"/>
            <a:r>
              <a:rPr lang="fr-FR" altLang="fr-FR" b="1" smtClean="0"/>
              <a:t>Portabilité</a:t>
            </a:r>
            <a:r>
              <a:rPr lang="fr-FR" altLang="fr-FR" smtClean="0"/>
              <a:t>: Facilité à adapter le logiciel dans d’autres environnements matériels et logiciels.</a:t>
            </a:r>
          </a:p>
          <a:p>
            <a:pPr eaLnBrk="1" hangingPunct="1"/>
            <a:endParaRPr lang="fr-FR" altLang="fr-FR" smtClean="0"/>
          </a:p>
          <a:p>
            <a:pPr eaLnBrk="1" hangingPunct="1"/>
            <a:endParaRPr lang="fr-FR" altLang="fr-FR" smtClean="0"/>
          </a:p>
        </p:txBody>
      </p:sp>
    </p:spTree>
    <p:extLst>
      <p:ext uri="{BB962C8B-B14F-4D97-AF65-F5344CB8AC3E}">
        <p14:creationId xmlns:p14="http://schemas.microsoft.com/office/powerpoint/2010/main" val="84418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58371"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EBB61B99-8531-422B-8809-10669885C597}"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358775" y="606425"/>
            <a:ext cx="6086475" cy="4214813"/>
          </a:xfrm>
          <a:ln/>
        </p:spPr>
      </p:sp>
      <p:sp>
        <p:nvSpPr>
          <p:cNvPr id="58373"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9146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800D24B3-DEFD-4705-A42B-B6C085ED5CD4}" type="slidenum">
              <a:rPr lang="fr-FR" altLang="fr-FR" sz="1200" smtClean="0"/>
              <a:pPr/>
              <a:t>6</a:t>
            </a:fld>
            <a:endParaRPr lang="fr-FR" altLang="fr-FR" sz="1200" smtClean="0"/>
          </a:p>
        </p:txBody>
      </p:sp>
      <p:sp>
        <p:nvSpPr>
          <p:cNvPr id="38915" name="Rectangle 2"/>
          <p:cNvSpPr>
            <a:spLocks noGrp="1" noRot="1" noChangeAspect="1" noChangeArrowheads="1" noTextEdit="1"/>
          </p:cNvSpPr>
          <p:nvPr>
            <p:ph type="sldImg"/>
          </p:nvPr>
        </p:nvSpPr>
        <p:spPr>
          <a:xfrm>
            <a:off x="592138" y="606425"/>
            <a:ext cx="5619750" cy="4214813"/>
          </a:xfrm>
          <a:ln/>
        </p:spPr>
      </p:sp>
      <p:sp>
        <p:nvSpPr>
          <p:cNvPr id="38916"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You could use the conference room as an example to explain this page. </a:t>
            </a:r>
          </a:p>
        </p:txBody>
      </p:sp>
    </p:spTree>
    <p:extLst>
      <p:ext uri="{BB962C8B-B14F-4D97-AF65-F5344CB8AC3E}">
        <p14:creationId xmlns:p14="http://schemas.microsoft.com/office/powerpoint/2010/main" val="259246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05D408AC-1A7A-41FE-8C31-F35AC1DBD1EC}" type="slidenum">
              <a:rPr lang="fr-FR" altLang="fr-FR" sz="1200" smtClean="0"/>
              <a:pPr/>
              <a:t>7</a:t>
            </a:fld>
            <a:endParaRPr lang="fr-FR" altLang="fr-FR" sz="1200" smtClean="0"/>
          </a:p>
        </p:txBody>
      </p:sp>
      <p:sp>
        <p:nvSpPr>
          <p:cNvPr id="39939" name="Rectangle 2"/>
          <p:cNvSpPr>
            <a:spLocks noGrp="1" noRot="1" noChangeAspect="1" noChangeArrowheads="1" noTextEdit="1"/>
          </p:cNvSpPr>
          <p:nvPr>
            <p:ph type="sldImg"/>
          </p:nvPr>
        </p:nvSpPr>
        <p:spPr>
          <a:xfrm>
            <a:off x="592138" y="606425"/>
            <a:ext cx="5619750" cy="4214813"/>
          </a:xfrm>
          <a:ln/>
        </p:spPr>
      </p:sp>
      <p:sp>
        <p:nvSpPr>
          <p:cNvPr id="39940"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Mention that the people and rooms are tangible while the meeting is intangible. Point out that different systems are interested in different characteristics. </a:t>
            </a:r>
          </a:p>
        </p:txBody>
      </p:sp>
    </p:spTree>
    <p:extLst>
      <p:ext uri="{BB962C8B-B14F-4D97-AF65-F5344CB8AC3E}">
        <p14:creationId xmlns:p14="http://schemas.microsoft.com/office/powerpoint/2010/main" val="121787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xfrm>
            <a:off x="3827063" y="9431599"/>
            <a:ext cx="2927773" cy="496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fld id="{4A7980A1-AD80-4F7D-8A5F-969EE475463D}" type="slidenum">
              <a:rPr lang="fr-FR" altLang="fr-FR" sz="1200" smtClean="0"/>
              <a:pPr/>
              <a:t>8</a:t>
            </a:fld>
            <a:endParaRPr lang="fr-FR" altLang="fr-FR" sz="1200" smtClean="0"/>
          </a:p>
        </p:txBody>
      </p:sp>
      <p:sp>
        <p:nvSpPr>
          <p:cNvPr id="40963" name="Rectangle 2"/>
          <p:cNvSpPr>
            <a:spLocks noGrp="1" noRot="1" noChangeAspect="1" noChangeArrowheads="1" noTextEdit="1"/>
          </p:cNvSpPr>
          <p:nvPr>
            <p:ph type="sldImg"/>
          </p:nvPr>
        </p:nvSpPr>
        <p:spPr>
          <a:xfrm>
            <a:off x="592138" y="606425"/>
            <a:ext cx="5619750" cy="4214813"/>
          </a:xfrm>
          <a:ln/>
        </p:spPr>
      </p:sp>
      <p:sp>
        <p:nvSpPr>
          <p:cNvPr id="40964" name="Rectangle 3"/>
          <p:cNvSpPr>
            <a:spLocks noGrp="1" noChangeArrowheads="1"/>
          </p:cNvSpPr>
          <p:nvPr>
            <p:ph type="body" idx="1"/>
          </p:nvPr>
        </p:nvSpPr>
        <p:spPr>
          <a:xfrm>
            <a:off x="675640" y="4716661"/>
            <a:ext cx="5405120" cy="44684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t>Class is the “type” characteristic.</a:t>
            </a:r>
          </a:p>
          <a:p>
            <a:pPr eaLnBrk="1" hangingPunct="1"/>
            <a:r>
              <a:rPr lang="fr-FR" altLang="fr-FR" smtClean="0"/>
              <a:t>State Information is the “what it knows” characteristics</a:t>
            </a:r>
          </a:p>
          <a:p>
            <a:pPr eaLnBrk="1" hangingPunct="1"/>
            <a:r>
              <a:rPr lang="fr-FR" altLang="fr-FR" smtClean="0"/>
              <a:t>Behavior is the “what it can do” characteristics</a:t>
            </a:r>
          </a:p>
          <a:p>
            <a:pPr eaLnBrk="1" hangingPunct="1"/>
            <a:r>
              <a:rPr lang="fr-FR" altLang="fr-FR" smtClean="0"/>
              <a:t>Identity is the “Who/what it is” characteristic – it’s unique and unchanging</a:t>
            </a:r>
          </a:p>
          <a:p>
            <a:pPr eaLnBrk="1" hangingPunct="1"/>
            <a:r>
              <a:rPr lang="fr-FR" altLang="fr-FR" smtClean="0"/>
              <a:t>Attributes – if none, why? There are 3+ from the Joe Smith line.</a:t>
            </a:r>
          </a:p>
          <a:p>
            <a:pPr eaLnBrk="1" hangingPunct="1"/>
            <a:r>
              <a:rPr lang="fr-FR" altLang="fr-FR" smtClean="0"/>
              <a:t>The method specifies the algorithm of the operation. </a:t>
            </a:r>
          </a:p>
        </p:txBody>
      </p:sp>
    </p:spTree>
    <p:extLst>
      <p:ext uri="{BB962C8B-B14F-4D97-AF65-F5344CB8AC3E}">
        <p14:creationId xmlns:p14="http://schemas.microsoft.com/office/powerpoint/2010/main" val="28908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xfrm>
            <a:off x="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 HANDSHAKE – Philippe MASINA</a:t>
            </a:r>
          </a:p>
        </p:txBody>
      </p:sp>
      <p:sp>
        <p:nvSpPr>
          <p:cNvPr id="59395" name="Rectangle 7"/>
          <p:cNvSpPr>
            <a:spLocks noGrp="1" noChangeArrowheads="1"/>
          </p:cNvSpPr>
          <p:nvPr>
            <p:ph type="sldNum" sz="quarter" idx="5"/>
          </p:nvPr>
        </p:nvSpPr>
        <p:spPr>
          <a:xfrm>
            <a:off x="3826691" y="9431872"/>
            <a:ext cx="2928096" cy="49633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lvl1pPr defTabSz="957591" eaLnBrk="0" hangingPunct="0">
              <a:spcBef>
                <a:spcPct val="30000"/>
              </a:spcBef>
              <a:defRPr sz="1000">
                <a:solidFill>
                  <a:schemeClr val="tx1"/>
                </a:solidFill>
                <a:latin typeface="Arial" charset="0"/>
                <a:cs typeface="Arial" charset="0"/>
              </a:defRPr>
            </a:lvl1pPr>
            <a:lvl2pPr marL="754466" indent="-290179" defTabSz="957591" eaLnBrk="0" hangingPunct="0">
              <a:spcBef>
                <a:spcPct val="30000"/>
              </a:spcBef>
              <a:defRPr sz="1000">
                <a:solidFill>
                  <a:schemeClr val="tx1"/>
                </a:solidFill>
                <a:latin typeface="Arial" charset="0"/>
                <a:cs typeface="Arial" charset="0"/>
              </a:defRPr>
            </a:lvl2pPr>
            <a:lvl3pPr marL="1160717" indent="-232143" defTabSz="957591" eaLnBrk="0" hangingPunct="0">
              <a:spcBef>
                <a:spcPct val="30000"/>
              </a:spcBef>
              <a:defRPr sz="1000">
                <a:solidFill>
                  <a:schemeClr val="tx1"/>
                </a:solidFill>
                <a:latin typeface="Arial" charset="0"/>
                <a:cs typeface="Arial" charset="0"/>
              </a:defRPr>
            </a:lvl3pPr>
            <a:lvl4pPr marL="1625003" indent="-232143" defTabSz="957591" eaLnBrk="0" hangingPunct="0">
              <a:spcBef>
                <a:spcPct val="30000"/>
              </a:spcBef>
              <a:defRPr sz="1000">
                <a:solidFill>
                  <a:schemeClr val="tx1"/>
                </a:solidFill>
                <a:latin typeface="Arial" charset="0"/>
                <a:cs typeface="Arial" charset="0"/>
              </a:defRPr>
            </a:lvl4pPr>
            <a:lvl5pPr marL="2089290" indent="-232143" defTabSz="957591" eaLnBrk="0" hangingPunct="0">
              <a:spcBef>
                <a:spcPct val="30000"/>
              </a:spcBef>
              <a:defRPr sz="1000">
                <a:solidFill>
                  <a:schemeClr val="tx1"/>
                </a:solidFill>
                <a:latin typeface="Arial" charset="0"/>
                <a:cs typeface="Arial" charset="0"/>
              </a:defRPr>
            </a:lvl5pPr>
            <a:lvl6pPr marL="2553576" indent="-232143" defTabSz="957591" eaLnBrk="0" fontAlgn="base" hangingPunct="0">
              <a:spcBef>
                <a:spcPct val="30000"/>
              </a:spcBef>
              <a:spcAft>
                <a:spcPct val="0"/>
              </a:spcAft>
              <a:defRPr sz="1000">
                <a:solidFill>
                  <a:schemeClr val="tx1"/>
                </a:solidFill>
                <a:latin typeface="Arial" charset="0"/>
                <a:cs typeface="Arial" charset="0"/>
              </a:defRPr>
            </a:lvl6pPr>
            <a:lvl7pPr marL="3017863" indent="-232143" defTabSz="957591" eaLnBrk="0" fontAlgn="base" hangingPunct="0">
              <a:spcBef>
                <a:spcPct val="30000"/>
              </a:spcBef>
              <a:spcAft>
                <a:spcPct val="0"/>
              </a:spcAft>
              <a:defRPr sz="1000">
                <a:solidFill>
                  <a:schemeClr val="tx1"/>
                </a:solidFill>
                <a:latin typeface="Arial" charset="0"/>
                <a:cs typeface="Arial" charset="0"/>
              </a:defRPr>
            </a:lvl7pPr>
            <a:lvl8pPr marL="3482150" indent="-232143" defTabSz="957591" eaLnBrk="0" fontAlgn="base" hangingPunct="0">
              <a:spcBef>
                <a:spcPct val="30000"/>
              </a:spcBef>
              <a:spcAft>
                <a:spcPct val="0"/>
              </a:spcAft>
              <a:defRPr sz="1000">
                <a:solidFill>
                  <a:schemeClr val="tx1"/>
                </a:solidFill>
                <a:latin typeface="Arial" charset="0"/>
                <a:cs typeface="Arial" charset="0"/>
              </a:defRPr>
            </a:lvl8pPr>
            <a:lvl9pPr marL="3946436" indent="-232143" defTabSz="957591" eaLnBrk="0" fontAlgn="base" hangingPunct="0">
              <a:spcBef>
                <a:spcPct val="30000"/>
              </a:spcBef>
              <a:spcAft>
                <a:spcPct val="0"/>
              </a:spcAft>
              <a:defRPr sz="1000">
                <a:solidFill>
                  <a:schemeClr val="tx1"/>
                </a:solidFill>
                <a:latin typeface="Arial" charset="0"/>
                <a:cs typeface="Arial" charset="0"/>
              </a:defRPr>
            </a:lvl9pPr>
          </a:lstStyle>
          <a:p>
            <a:pPr eaLnBrk="1" hangingPunct="1">
              <a:spcBef>
                <a:spcPct val="0"/>
              </a:spcBef>
            </a:pPr>
            <a:r>
              <a:rPr lang="fr-FR" altLang="fr-FR" sz="800"/>
              <a:t>IV-</a:t>
            </a:r>
            <a:fld id="{18E5E5BB-7433-4E60-AA59-F7F5EE248F4D}" type="slidenum">
              <a:rPr lang="fr-FR" altLang="fr-FR" sz="800"/>
              <a:pPr eaLnBrk="1" hangingPunct="1">
                <a:spcBef>
                  <a:spcPct val="0"/>
                </a:spcBef>
              </a:pPr>
              <a:t>9</a:t>
            </a:fld>
            <a:endParaRPr lang="fr-FR" altLang="fr-FR" sz="800"/>
          </a:p>
        </p:txBody>
      </p:sp>
      <p:sp>
        <p:nvSpPr>
          <p:cNvPr id="59396" name="Rectangle 2"/>
          <p:cNvSpPr>
            <a:spLocks noGrp="1" noRot="1" noChangeAspect="1" noChangeArrowheads="1" noTextEdit="1"/>
          </p:cNvSpPr>
          <p:nvPr>
            <p:ph type="sldImg"/>
          </p:nvPr>
        </p:nvSpPr>
        <p:spPr>
          <a:xfrm>
            <a:off x="592138" y="606425"/>
            <a:ext cx="5619750" cy="4214813"/>
          </a:xfrm>
          <a:ln/>
        </p:spPr>
      </p:sp>
      <p:sp>
        <p:nvSpPr>
          <p:cNvPr id="59397" name="Rectangle 3"/>
          <p:cNvSpPr>
            <a:spLocks noGrp="1" noChangeArrowheads="1"/>
          </p:cNvSpPr>
          <p:nvPr>
            <p:ph type="body" idx="1"/>
          </p:nvPr>
        </p:nvSpPr>
        <p:spPr>
          <a:xfrm>
            <a:off x="675964" y="4716743"/>
            <a:ext cx="5404475" cy="44685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lstStyle/>
          <a:p>
            <a:pPr eaLnBrk="1" hangingPunct="1"/>
            <a:r>
              <a:rPr lang="fr-FR" altLang="fr-FR" smtClean="0"/>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50039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5" name="Rectangle 4"/>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p:txBody>
      </p:sp>
      <p:sp>
        <p:nvSpPr>
          <p:cNvPr id="98312" name="Rectangle 8"/>
          <p:cNvSpPr>
            <a:spLocks noGrp="1" noChangeArrowheads="1"/>
          </p:cNvSpPr>
          <p:nvPr>
            <p:ph type="ctrTitle" sz="quarter"/>
          </p:nvPr>
        </p:nvSpPr>
        <p:spPr>
          <a:xfrm>
            <a:off x="285721" y="1363663"/>
            <a:ext cx="7572404" cy="1638300"/>
          </a:xfrm>
          <a:effectLst>
            <a:outerShdw dist="35921" dir="2700000" algn="ctr" rotWithShape="0">
              <a:schemeClr val="bg2">
                <a:alpha val="50000"/>
              </a:schemeClr>
            </a:outerShdw>
          </a:effectLst>
        </p:spPr>
        <p:txBody>
          <a:bodyPr anchor="t"/>
          <a:lstStyle>
            <a:lvl1pPr>
              <a:defRPr sz="3600"/>
            </a:lvl1pPr>
          </a:lstStyle>
          <a:p>
            <a:r>
              <a:rPr lang="en-US"/>
              <a:t>Click to edit chapter title style</a:t>
            </a:r>
          </a:p>
        </p:txBody>
      </p:sp>
      <p:sp>
        <p:nvSpPr>
          <p:cNvPr id="98313" name="Rectangle 9"/>
          <p:cNvSpPr>
            <a:spLocks noGrp="1" noChangeArrowheads="1"/>
          </p:cNvSpPr>
          <p:nvPr>
            <p:ph type="subTitle" sz="quarter" idx="1"/>
          </p:nvPr>
        </p:nvSpPr>
        <p:spPr bwMode="black">
          <a:xfrm>
            <a:off x="322263" y="398463"/>
            <a:ext cx="4267200" cy="381000"/>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en-US"/>
              <a:t>Chapitre 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24193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2419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312863"/>
            <a:ext cx="8664606" cy="1277273"/>
          </a:xfrm>
        </p:spPr>
        <p:txBody>
          <a:bodyPr/>
          <a:lstStyle>
            <a:lvl4pPr>
              <a:defRPr/>
            </a:lvl4pPr>
            <a:lvl5pPr>
              <a:buNone/>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a:t>
            </a:r>
            <a:r>
              <a:rPr lang="fr-FR" dirty="0" smtClean="0"/>
              <a:t>niveau</a:t>
            </a:r>
            <a:endParaRPr lang="fr-FR" dirty="0"/>
          </a:p>
        </p:txBody>
      </p:sp>
      <p:sp>
        <p:nvSpPr>
          <p:cNvPr id="4" name="Titre 3"/>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 name="Rectangle 9"/>
          <p:cNvSpPr/>
          <p:nvPr userDrawn="1"/>
        </p:nvSpPr>
        <p:spPr bwMode="auto">
          <a:xfrm>
            <a:off x="0" y="0"/>
            <a:ext cx="360000" cy="6858000"/>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charset="0"/>
            </a:endParaRPr>
          </a:p>
        </p:txBody>
      </p:sp>
      <p:sp>
        <p:nvSpPr>
          <p:cNvPr id="8" name="Rectangle 7"/>
          <p:cNvSpPr/>
          <p:nvPr userDrawn="1"/>
        </p:nvSpPr>
        <p:spPr bwMode="auto">
          <a:xfrm>
            <a:off x="0" y="6550223"/>
            <a:ext cx="9144000" cy="307777"/>
          </a:xfrm>
          <a:prstGeom prst="rect">
            <a:avLst/>
          </a:prstGeom>
          <a:solidFill>
            <a:schemeClr val="bg2">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2"/>
              </a:solidFill>
              <a:effectLst/>
              <a:latin typeface="Arial" charset="0"/>
            </a:endParaRPr>
          </a:p>
        </p:txBody>
      </p:sp>
      <p:sp>
        <p:nvSpPr>
          <p:cNvPr id="97284" name="Text Box 4"/>
          <p:cNvSpPr txBox="1">
            <a:spLocks noChangeArrowheads="1"/>
          </p:cNvSpPr>
          <p:nvPr/>
        </p:nvSpPr>
        <p:spPr bwMode="auto">
          <a:xfrm>
            <a:off x="100013" y="6592888"/>
            <a:ext cx="7185025" cy="246221"/>
          </a:xfrm>
          <a:prstGeom prst="rect">
            <a:avLst/>
          </a:prstGeom>
          <a:noFill/>
          <a:ln w="9525">
            <a:noFill/>
            <a:miter lim="800000"/>
            <a:headEnd/>
            <a:tailEnd/>
          </a:ln>
          <a:effectLst/>
        </p:spPr>
        <p:txBody>
          <a:bodyPr>
            <a:spAutoFit/>
          </a:bodyPr>
          <a:lstStyle/>
          <a:p>
            <a:pPr algn="ctr">
              <a:spcBef>
                <a:spcPct val="50000"/>
              </a:spcBef>
            </a:pPr>
            <a:r>
              <a:rPr lang="en-US" sz="1000" dirty="0" smtClean="0">
                <a:solidFill>
                  <a:schemeClr val="tx2"/>
                </a:solidFill>
              </a:rPr>
              <a:t>Version 1.0</a:t>
            </a:r>
            <a:endParaRPr lang="en-US" sz="1000" dirty="0">
              <a:solidFill>
                <a:schemeClr val="tx2"/>
              </a:solidFill>
            </a:endParaRPr>
          </a:p>
        </p:txBody>
      </p:sp>
      <p:sp>
        <p:nvSpPr>
          <p:cNvPr id="97285"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7286"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B6CF8F43-D6BF-44C9-85E9-64DD9CECBDB3}" type="slidenum">
              <a:rPr lang="en-US" b="1" smtClean="0">
                <a:solidFill>
                  <a:schemeClr val="tx2"/>
                </a:solidFill>
              </a:rPr>
              <a:pPr algn="r">
                <a:spcBef>
                  <a:spcPct val="50000"/>
                </a:spcBef>
              </a:pPr>
              <a:t>‹N°›</a:t>
            </a:fld>
            <a:endParaRPr lang="en-US" b="1" dirty="0">
              <a:solidFill>
                <a:schemeClr val="tx2"/>
              </a:solidFill>
            </a:endParaRPr>
          </a:p>
        </p:txBody>
      </p:sp>
      <p:sp>
        <p:nvSpPr>
          <p:cNvPr id="97289" name="Rectangle 9"/>
          <p:cNvSpPr>
            <a:spLocks noGrp="1" noChangeArrowheads="1"/>
          </p:cNvSpPr>
          <p:nvPr>
            <p:ph type="body" idx="1"/>
          </p:nvPr>
        </p:nvSpPr>
        <p:spPr bwMode="auto">
          <a:xfrm>
            <a:off x="214282" y="1312863"/>
            <a:ext cx="8664606" cy="1266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0" fontAlgn="base" hangingPunct="0">
        <a:spcBef>
          <a:spcPct val="0"/>
        </a:spcBef>
        <a:spcAft>
          <a:spcPct val="0"/>
        </a:spcAft>
        <a:defRPr sz="2400" b="1">
          <a:solidFill>
            <a:schemeClr val="tx2"/>
          </a:solidFill>
          <a:latin typeface="Arial" charset="0"/>
        </a:defRPr>
      </a:lvl6pPr>
      <a:lvl7pPr marL="914400" algn="l" rtl="0" eaLnBrk="0" fontAlgn="base" hangingPunct="0">
        <a:spcBef>
          <a:spcPct val="0"/>
        </a:spcBef>
        <a:spcAft>
          <a:spcPct val="0"/>
        </a:spcAft>
        <a:defRPr sz="2400" b="1">
          <a:solidFill>
            <a:schemeClr val="tx2"/>
          </a:solidFill>
          <a:latin typeface="Arial" charset="0"/>
        </a:defRPr>
      </a:lvl7pPr>
      <a:lvl8pPr marL="1371600" algn="l" rtl="0" eaLnBrk="0" fontAlgn="base" hangingPunct="0">
        <a:spcBef>
          <a:spcPct val="0"/>
        </a:spcBef>
        <a:spcAft>
          <a:spcPct val="0"/>
        </a:spcAft>
        <a:defRPr sz="2400" b="1">
          <a:solidFill>
            <a:schemeClr val="tx2"/>
          </a:solidFill>
          <a:latin typeface="Arial" charset="0"/>
        </a:defRPr>
      </a:lvl8pPr>
      <a:lvl9pPr marL="1828800" algn="l" rtl="0" eaLnBrk="0" fontAlgn="base" hangingPunct="0">
        <a:spcBef>
          <a:spcPct val="0"/>
        </a:spcBef>
        <a:spcAft>
          <a:spcPct val="0"/>
        </a:spcAft>
        <a:defRPr sz="2400" b="1">
          <a:solidFill>
            <a:schemeClr val="tx2"/>
          </a:solidFill>
          <a:latin typeface="Arial" charset="0"/>
        </a:defRPr>
      </a:lvl9pPr>
    </p:titleStyle>
    <p:bodyStyle>
      <a:lvl1pPr marL="230188" indent="-230188" algn="l" rtl="0" eaLnBrk="0" fontAlgn="base" hangingPunct="0">
        <a:spcBef>
          <a:spcPts val="1400"/>
        </a:spcBef>
        <a:spcAft>
          <a:spcPct val="0"/>
        </a:spcAft>
        <a:buClr>
          <a:schemeClr val="accent2"/>
        </a:buClr>
        <a:buSzPct val="115000"/>
        <a:buFont typeface="Arial" charset="0"/>
        <a:buChar char="•"/>
        <a:defRPr b="1">
          <a:solidFill>
            <a:schemeClr val="tx2"/>
          </a:solidFill>
          <a:latin typeface="+mn-lt"/>
          <a:ea typeface="+mn-ea"/>
          <a:cs typeface="+mn-cs"/>
        </a:defRPr>
      </a:lvl1pPr>
      <a:lvl2pPr marL="685800" indent="-341313" algn="l" rtl="0" eaLnBrk="0" fontAlgn="base" hangingPunct="0">
        <a:spcBef>
          <a:spcPts val="200"/>
        </a:spcBef>
        <a:spcAft>
          <a:spcPct val="0"/>
        </a:spcAft>
        <a:buClr>
          <a:schemeClr val="accent2"/>
        </a:buClr>
        <a:buFont typeface="Arial" charset="0"/>
        <a:buChar char="—"/>
        <a:defRPr>
          <a:solidFill>
            <a:schemeClr val="tx2"/>
          </a:solidFill>
          <a:latin typeface="+mn-lt"/>
        </a:defRPr>
      </a:lvl2pPr>
      <a:lvl3pPr marL="1017588" indent="-217488" algn="l" rtl="0" eaLnBrk="0" fontAlgn="base" hangingPunct="0">
        <a:spcBef>
          <a:spcPts val="200"/>
        </a:spcBef>
        <a:spcAft>
          <a:spcPct val="0"/>
        </a:spcAft>
        <a:buClr>
          <a:schemeClr val="accent2"/>
        </a:buClr>
        <a:buFont typeface="Arial" charset="0"/>
        <a:buChar char="–"/>
        <a:defRPr>
          <a:solidFill>
            <a:schemeClr val="tx2"/>
          </a:solidFill>
          <a:latin typeface="+mn-lt"/>
        </a:defRPr>
      </a:lvl3pPr>
      <a:lvl4pPr marL="1363663" indent="-231775" algn="l" rtl="0" eaLnBrk="0" fontAlgn="base" hangingPunct="0">
        <a:spcBef>
          <a:spcPts val="200"/>
        </a:spcBef>
        <a:spcAft>
          <a:spcPct val="0"/>
        </a:spcAft>
        <a:buClr>
          <a:schemeClr val="accent2"/>
        </a:buClr>
        <a:buFont typeface="Arial" charset="0"/>
        <a:buChar char="–"/>
        <a:defRPr>
          <a:solidFill>
            <a:schemeClr val="tx2"/>
          </a:solidFill>
          <a:latin typeface="+mn-lt"/>
        </a:defRPr>
      </a:lvl4pPr>
      <a:lvl5pPr marL="2165350" indent="-228600" algn="l" rtl="0" eaLnBrk="0" fontAlgn="base" hangingPunct="0">
        <a:spcBef>
          <a:spcPct val="20000"/>
        </a:spcBef>
        <a:spcAft>
          <a:spcPct val="0"/>
        </a:spcAft>
        <a:buChar char="»"/>
        <a:defRPr>
          <a:solidFill>
            <a:schemeClr val="tx1"/>
          </a:solidFill>
          <a:latin typeface="+mn-lt"/>
        </a:defRPr>
      </a:lvl5pPr>
      <a:lvl6pPr marL="2622550" indent="-228600" algn="l" rtl="0" eaLnBrk="0" fontAlgn="base" hangingPunct="0">
        <a:spcBef>
          <a:spcPct val="20000"/>
        </a:spcBef>
        <a:spcAft>
          <a:spcPct val="0"/>
        </a:spcAft>
        <a:buChar char="»"/>
        <a:defRPr>
          <a:solidFill>
            <a:schemeClr val="tx1"/>
          </a:solidFill>
          <a:latin typeface="+mn-lt"/>
        </a:defRPr>
      </a:lvl6pPr>
      <a:lvl7pPr marL="3079750" indent="-228600" algn="l" rtl="0" eaLnBrk="0" fontAlgn="base" hangingPunct="0">
        <a:spcBef>
          <a:spcPct val="20000"/>
        </a:spcBef>
        <a:spcAft>
          <a:spcPct val="0"/>
        </a:spcAft>
        <a:buChar char="»"/>
        <a:defRPr>
          <a:solidFill>
            <a:schemeClr val="tx1"/>
          </a:solidFill>
          <a:latin typeface="+mn-lt"/>
        </a:defRPr>
      </a:lvl7pPr>
      <a:lvl8pPr marL="3536950" indent="-228600" algn="l" rtl="0" eaLnBrk="0" fontAlgn="base" hangingPunct="0">
        <a:spcBef>
          <a:spcPct val="20000"/>
        </a:spcBef>
        <a:spcAft>
          <a:spcPct val="0"/>
        </a:spcAft>
        <a:buChar char="»"/>
        <a:defRPr>
          <a:solidFill>
            <a:schemeClr val="tx1"/>
          </a:solidFill>
          <a:latin typeface="+mn-lt"/>
        </a:defRPr>
      </a:lvl8pPr>
      <a:lvl9pPr marL="3994150" indent="-228600" algn="l" rtl="0" eaLnBrk="0" fontAlgn="base" hangingPunct="0">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bwMode="black">
          <a:xfrm>
            <a:off x="461963" y="1516063"/>
            <a:ext cx="7548562" cy="1638300"/>
          </a:xfrm>
          <a:prstGeom prst="rect">
            <a:avLst/>
          </a:prstGeom>
          <a:noFill/>
          <a:ln w="9525">
            <a:noFill/>
            <a:miter lim="800000"/>
            <a:headEnd/>
            <a:tailEnd/>
          </a:ln>
          <a:effectLst>
            <a:outerShdw dist="35921"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lvl="0" algn="ctr">
              <a:defRPr/>
            </a:pPr>
            <a:r>
              <a:rPr lang="fr-FR" sz="3600" b="1" kern="0" dirty="0">
                <a:solidFill>
                  <a:schemeClr val="tx2"/>
                </a:solidFill>
                <a:latin typeface="+mj-lt"/>
                <a:ea typeface="+mj-ea"/>
                <a:cs typeface="+mj-cs"/>
              </a:rPr>
              <a:t>UML </a:t>
            </a:r>
            <a:r>
              <a:rPr lang="fr-FR" sz="3600" b="1" kern="0" dirty="0" smtClean="0">
                <a:solidFill>
                  <a:schemeClr val="tx2"/>
                </a:solidFill>
                <a:latin typeface="+mj-lt"/>
                <a:ea typeface="+mj-ea"/>
                <a:cs typeface="+mj-cs"/>
              </a:rPr>
              <a:t>2</a:t>
            </a:r>
          </a:p>
          <a:p>
            <a:pPr lvl="0" algn="ctr">
              <a:defRPr/>
            </a:pPr>
            <a:r>
              <a:rPr lang="fr-FR" sz="3600" b="1" kern="0" dirty="0">
                <a:solidFill>
                  <a:schemeClr val="tx2"/>
                </a:solidFill>
                <a:latin typeface="+mj-lt"/>
                <a:ea typeface="+mj-ea"/>
                <a:cs typeface="+mj-cs"/>
              </a:rPr>
              <a:t>L'approche </a:t>
            </a:r>
            <a:r>
              <a:rPr lang="fr-FR" sz="3600" b="1" kern="0" dirty="0" smtClean="0">
                <a:solidFill>
                  <a:schemeClr val="tx2"/>
                </a:solidFill>
                <a:latin typeface="+mj-lt"/>
                <a:ea typeface="+mj-ea"/>
                <a:cs typeface="+mj-cs"/>
              </a:rPr>
              <a:t>Objet</a:t>
            </a:r>
          </a:p>
          <a:p>
            <a:pPr lvl="0" algn="ctr">
              <a:defRPr/>
            </a:pPr>
            <a:endParaRPr lang="fr-FR" sz="3600" b="1" kern="0" dirty="0" smtClean="0">
              <a:solidFill>
                <a:schemeClr val="tx2"/>
              </a:solidFill>
              <a:latin typeface="+mj-lt"/>
              <a:ea typeface="+mj-ea"/>
              <a:cs typeface="+mj-cs"/>
            </a:endParaRPr>
          </a:p>
          <a:p>
            <a:pPr lvl="0" algn="ctr">
              <a:defRPr/>
            </a:pPr>
            <a:r>
              <a:rPr lang="fr-FR" sz="3600" dirty="0" smtClean="0">
                <a:solidFill>
                  <a:schemeClr val="tx2"/>
                </a:solidFill>
              </a:rPr>
              <a:t>Chapitre 1</a:t>
            </a:r>
          </a:p>
          <a:p>
            <a:pPr lvl="0" algn="ctr"/>
            <a:endParaRPr lang="fr-FR" dirty="0" smtClean="0">
              <a:solidFill>
                <a:schemeClr val="tx2"/>
              </a:solidFill>
            </a:endParaRPr>
          </a:p>
          <a:p>
            <a:pPr lvl="0" algn="ctr"/>
            <a:r>
              <a:rPr lang="fr-FR" dirty="0" smtClean="0">
                <a:solidFill>
                  <a:schemeClr val="tx2"/>
                </a:solidFill>
              </a:rPr>
              <a:t>v1.0</a:t>
            </a:r>
          </a:p>
          <a:p>
            <a:pPr lvl="0" algn="ctr"/>
            <a:endParaRPr kumimoji="0" lang="fr-FR" sz="3600" b="1" i="0" u="none" strike="noStrike" kern="0" cap="none" spc="0" normalizeH="0" baseline="0" noProof="0" dirty="0" smtClean="0">
              <a:ln>
                <a:noFill/>
              </a:ln>
              <a:solidFill>
                <a:schemeClr val="tx2"/>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36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fr-FR"/>
              <a:t>Qu’est-ce qu’une classe ?</a:t>
            </a:r>
          </a:p>
        </p:txBody>
      </p:sp>
      <p:sp>
        <p:nvSpPr>
          <p:cNvPr id="51203" name="Rectangle 3"/>
          <p:cNvSpPr>
            <a:spLocks noGrp="1" noChangeArrowheads="1"/>
          </p:cNvSpPr>
          <p:nvPr>
            <p:ph sz="quarter" idx="1"/>
          </p:nvPr>
        </p:nvSpPr>
        <p:spPr>
          <a:xfrm>
            <a:off x="228600" y="2895600"/>
            <a:ext cx="8599488" cy="1266825"/>
          </a:xfrm>
        </p:spPr>
        <p:txBody>
          <a:bodyPr>
            <a:normAutofit/>
          </a:bodyPr>
          <a:lstStyle/>
          <a:p>
            <a:pPr marL="274320" indent="-274320" eaLnBrk="1" fontAlgn="auto" hangingPunct="1">
              <a:spcAft>
                <a:spcPts val="0"/>
              </a:spcAft>
              <a:buFont typeface="Wingdings"/>
              <a:buChar char=""/>
              <a:defRPr/>
            </a:pPr>
            <a:r>
              <a:rPr lang="fr-FR"/>
              <a:t>Une classe représente un concept au sein du système modélisé</a:t>
            </a:r>
          </a:p>
          <a:p>
            <a:pPr marL="640080" lvl="1" indent="-274320" eaLnBrk="1" fontAlgn="auto" hangingPunct="1">
              <a:spcAft>
                <a:spcPts val="0"/>
              </a:spcAft>
              <a:buFont typeface="Wingdings 2"/>
              <a:buChar char=""/>
              <a:defRPr/>
            </a:pPr>
            <a:r>
              <a:rPr lang="fr-FR" i="1"/>
              <a:t>Employé</a:t>
            </a:r>
            <a:r>
              <a:rPr lang="fr-FR"/>
              <a:t>, dans un système de gestion de personnel</a:t>
            </a:r>
          </a:p>
          <a:p>
            <a:pPr marL="640080" lvl="1" indent="-274320" eaLnBrk="1" fontAlgn="auto" hangingPunct="1">
              <a:spcAft>
                <a:spcPts val="0"/>
              </a:spcAft>
              <a:buFont typeface="Wingdings 2"/>
              <a:buChar char=""/>
              <a:defRPr/>
            </a:pPr>
            <a:r>
              <a:rPr lang="fr-FR" i="1"/>
              <a:t>StationDeBase</a:t>
            </a:r>
            <a:r>
              <a:rPr lang="fr-FR"/>
              <a:t>, dans un réseau GSM</a:t>
            </a:r>
          </a:p>
          <a:p>
            <a:pPr marL="640080" lvl="1" indent="-274320" eaLnBrk="1" fontAlgn="auto" hangingPunct="1">
              <a:spcAft>
                <a:spcPts val="0"/>
              </a:spcAft>
              <a:buFont typeface="Wingdings 2"/>
              <a:buChar char=""/>
              <a:defRPr/>
            </a:pPr>
            <a:r>
              <a:rPr lang="fr-FR" i="1"/>
              <a:t>Chaîne</a:t>
            </a:r>
            <a:r>
              <a:rPr lang="fr-FR"/>
              <a:t>, dans un langage de programmation</a:t>
            </a:r>
          </a:p>
        </p:txBody>
      </p:sp>
      <p:sp>
        <p:nvSpPr>
          <p:cNvPr id="51205" name="Rectangle 5"/>
          <p:cNvSpPr>
            <a:spLocks noChangeArrowheads="1"/>
          </p:cNvSpPr>
          <p:nvPr/>
        </p:nvSpPr>
        <p:spPr bwMode="blackWhite">
          <a:xfrm>
            <a:off x="930275" y="1639888"/>
            <a:ext cx="7391400" cy="99695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anchor="ctr">
            <a:spAutoFit/>
          </a:bodyPr>
          <a:lstStyle/>
          <a:p>
            <a:pPr>
              <a:defRPr/>
            </a:pPr>
            <a:endParaRPr lang="fr-FR"/>
          </a:p>
        </p:txBody>
      </p:sp>
      <p:sp>
        <p:nvSpPr>
          <p:cNvPr id="13317" name="Text Box 4"/>
          <p:cNvSpPr txBox="1">
            <a:spLocks noChangeArrowheads="1"/>
          </p:cNvSpPr>
          <p:nvPr/>
        </p:nvSpPr>
        <p:spPr bwMode="blackWhite">
          <a:xfrm>
            <a:off x="920750" y="1649413"/>
            <a:ext cx="7391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800" b="1" i="1" dirty="0">
                <a:solidFill>
                  <a:schemeClr val="tx2"/>
                </a:solidFill>
                <a:latin typeface="Century Schoolbook" pitchFamily="18" charset="0"/>
              </a:rPr>
              <a:t>“La description d’un ensemble d’objets qui partagent les mêmes attributs, opérations, méthodes, relations et comportement”*</a:t>
            </a:r>
          </a:p>
        </p:txBody>
      </p:sp>
      <p:sp>
        <p:nvSpPr>
          <p:cNvPr id="13318" name="Rectangle 6"/>
          <p:cNvSpPr>
            <a:spLocks noChangeArrowheads="1"/>
          </p:cNvSpPr>
          <p:nvPr/>
        </p:nvSpPr>
        <p:spPr bwMode="auto">
          <a:xfrm>
            <a:off x="304800" y="5934075"/>
            <a:ext cx="80645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spcBef>
                <a:spcPts val="200"/>
              </a:spcBef>
              <a:buClr>
                <a:schemeClr val="accent2"/>
              </a:buClr>
              <a:buFont typeface="Arial" charset="0"/>
              <a:buNone/>
            </a:pPr>
            <a:r>
              <a:rPr lang="en-US" altLang="fr-FR">
                <a:solidFill>
                  <a:srgbClr val="000080"/>
                </a:solidFill>
              </a:rPr>
              <a:t>*Source: </a:t>
            </a:r>
            <a:r>
              <a:rPr lang="en-US" altLang="fr-FR" i="1">
                <a:solidFill>
                  <a:srgbClr val="000080"/>
                </a:solidFill>
              </a:rPr>
              <a:t>The Unified Modeling Language Reference Manual. </a:t>
            </a:r>
            <a:r>
              <a:rPr lang="en-US" altLang="fr-FR">
                <a:solidFill>
                  <a:srgbClr val="000080"/>
                </a:solidFill>
              </a:rPr>
              <a:t>par James Rumbaugh, Ivar Jacobson, </a:t>
            </a:r>
          </a:p>
          <a:p>
            <a:pPr>
              <a:spcBef>
                <a:spcPts val="200"/>
              </a:spcBef>
              <a:buClr>
                <a:schemeClr val="accent2"/>
              </a:buClr>
              <a:buFont typeface="Arial" charset="0"/>
              <a:buNone/>
            </a:pPr>
            <a:r>
              <a:rPr lang="en-US" altLang="fr-FR">
                <a:solidFill>
                  <a:srgbClr val="000080"/>
                </a:solidFill>
              </a:rPr>
              <a:t>et Grady Booch. Éditions : Addison-Wesley, 1998.</a:t>
            </a:r>
          </a:p>
        </p:txBody>
      </p:sp>
    </p:spTree>
    <p:extLst>
      <p:ext uri="{BB962C8B-B14F-4D97-AF65-F5344CB8AC3E}">
        <p14:creationId xmlns:p14="http://schemas.microsoft.com/office/powerpoint/2010/main" val="2697587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fr-FR"/>
              <a:t>Propriétés des classes</a:t>
            </a:r>
          </a:p>
        </p:txBody>
      </p:sp>
      <p:sp>
        <p:nvSpPr>
          <p:cNvPr id="55299" name="Rectangle 3"/>
          <p:cNvSpPr>
            <a:spLocks noGrp="1" noChangeArrowheads="1"/>
          </p:cNvSpPr>
          <p:nvPr>
            <p:ph sz="quarter" idx="1"/>
          </p:nvPr>
        </p:nvSpPr>
        <p:spPr>
          <a:xfrm>
            <a:off x="279400" y="1312863"/>
            <a:ext cx="8599488" cy="4170362"/>
          </a:xfrm>
        </p:spPr>
        <p:txBody>
          <a:bodyPr>
            <a:normAutofit/>
          </a:bodyPr>
          <a:lstStyle/>
          <a:p>
            <a:pPr marL="274320" indent="-274320" eaLnBrk="1" fontAlgn="auto" hangingPunct="1">
              <a:spcAft>
                <a:spcPts val="0"/>
              </a:spcAft>
              <a:buFont typeface="Wingdings"/>
              <a:buChar char=""/>
              <a:defRPr/>
            </a:pPr>
            <a:r>
              <a:rPr lang="fr-FR"/>
              <a:t>Une classe possède les </a:t>
            </a:r>
            <a:r>
              <a:rPr lang="fr-FR" i="1"/>
              <a:t>propriétés</a:t>
            </a:r>
            <a:r>
              <a:rPr lang="fr-FR"/>
              <a:t> suivantes</a:t>
            </a:r>
          </a:p>
          <a:p>
            <a:pPr marL="640080" lvl="1" indent="-274320" eaLnBrk="1" fontAlgn="auto" hangingPunct="1">
              <a:spcAft>
                <a:spcPts val="0"/>
              </a:spcAft>
              <a:buFont typeface="Wingdings 2"/>
              <a:buChar char=""/>
              <a:defRPr/>
            </a:pPr>
            <a:r>
              <a:rPr lang="fr-FR"/>
              <a:t>Un nom de classe</a:t>
            </a:r>
          </a:p>
          <a:p>
            <a:pPr marL="640080" lvl="1" indent="-274320" eaLnBrk="1" fontAlgn="auto" hangingPunct="1">
              <a:spcAft>
                <a:spcPts val="0"/>
              </a:spcAft>
              <a:buFont typeface="Wingdings 2"/>
              <a:buChar char=""/>
              <a:defRPr/>
            </a:pPr>
            <a:r>
              <a:rPr lang="fr-FR"/>
              <a:t>Un ensemble d’</a:t>
            </a:r>
            <a:r>
              <a:rPr lang="fr-FR" i="1"/>
              <a:t>attributs</a:t>
            </a:r>
            <a:r>
              <a:rPr lang="fr-FR"/>
              <a:t>, utilisés pour décrire l’état de l’instance</a:t>
            </a:r>
          </a:p>
          <a:p>
            <a:pPr lvl="2" indent="-182880" eaLnBrk="1" fontAlgn="auto" hangingPunct="1">
              <a:spcAft>
                <a:spcPts val="0"/>
              </a:spcAft>
              <a:buClr>
                <a:schemeClr val="accent1">
                  <a:shade val="75000"/>
                </a:schemeClr>
              </a:buClr>
              <a:buFont typeface="Wingdings"/>
              <a:buChar char=""/>
              <a:defRPr/>
            </a:pPr>
            <a:r>
              <a:rPr lang="fr-FR" sz="1800"/>
              <a:t>Toutes les instances partagent le même ensemble d’attributs avec des valeurs pouvant être différentes</a:t>
            </a:r>
          </a:p>
          <a:p>
            <a:pPr marL="640080" lvl="1" indent="-274320" eaLnBrk="1" fontAlgn="auto" hangingPunct="1">
              <a:spcAft>
                <a:spcPts val="0"/>
              </a:spcAft>
              <a:buFont typeface="Wingdings 2"/>
              <a:buChar char=""/>
              <a:defRPr/>
            </a:pPr>
            <a:r>
              <a:rPr lang="fr-FR"/>
              <a:t>Un ensemble d’</a:t>
            </a:r>
            <a:r>
              <a:rPr lang="fr-FR" i="1"/>
              <a:t>opérations</a:t>
            </a:r>
            <a:r>
              <a:rPr lang="fr-FR"/>
              <a:t>, décrivant le comportement des instances</a:t>
            </a:r>
          </a:p>
          <a:p>
            <a:pPr lvl="2" indent="-182880" eaLnBrk="1" fontAlgn="auto" hangingPunct="1">
              <a:spcAft>
                <a:spcPts val="0"/>
              </a:spcAft>
              <a:buClr>
                <a:schemeClr val="accent1">
                  <a:shade val="75000"/>
                </a:schemeClr>
              </a:buClr>
              <a:buFont typeface="Wingdings"/>
              <a:buChar char=""/>
              <a:defRPr/>
            </a:pPr>
            <a:r>
              <a:rPr lang="fr-FR" sz="1800"/>
              <a:t>La mise en œuvre d’une opération est appelée </a:t>
            </a:r>
            <a:r>
              <a:rPr lang="fr-FR" sz="1800" i="1"/>
              <a:t>méthode</a:t>
            </a:r>
            <a:endParaRPr lang="fr-FR" sz="1800"/>
          </a:p>
          <a:p>
            <a:pPr lvl="2" indent="-182880" eaLnBrk="1" fontAlgn="auto" hangingPunct="1">
              <a:spcAft>
                <a:spcPts val="0"/>
              </a:spcAft>
              <a:buClr>
                <a:schemeClr val="accent1">
                  <a:shade val="75000"/>
                </a:schemeClr>
              </a:buClr>
              <a:buFont typeface="Wingdings"/>
              <a:buChar char=""/>
              <a:defRPr/>
            </a:pPr>
            <a:r>
              <a:rPr lang="fr-FR" sz="1800"/>
              <a:t>Toutes les instances partagent le même ensemble d’opérations et de méthodes</a:t>
            </a:r>
          </a:p>
          <a:p>
            <a:pPr marL="274320" indent="-274320" eaLnBrk="1" fontAlgn="auto" hangingPunct="1">
              <a:spcAft>
                <a:spcPts val="0"/>
              </a:spcAft>
              <a:buFont typeface="Wingdings"/>
              <a:buChar char=""/>
              <a:defRPr/>
            </a:pPr>
            <a:r>
              <a:rPr lang="fr-FR"/>
              <a:t>La classe, ou ses instances, prend part à plusieurs types de </a:t>
            </a:r>
            <a:br>
              <a:rPr lang="fr-FR"/>
            </a:br>
            <a:r>
              <a:rPr lang="fr-FR"/>
              <a:t>relations, décrites plus loin dans ce chapitre</a:t>
            </a:r>
          </a:p>
          <a:p>
            <a:pPr marL="274320" indent="-274320" eaLnBrk="1" fontAlgn="auto" hangingPunct="1">
              <a:spcAft>
                <a:spcPts val="0"/>
              </a:spcAft>
              <a:buFont typeface="Wingdings"/>
              <a:buChar char=""/>
              <a:defRPr/>
            </a:pPr>
            <a:r>
              <a:rPr lang="fr-FR"/>
              <a:t>Des extensions plus spécifiques aux caractéristiques des </a:t>
            </a:r>
            <a:br>
              <a:rPr lang="fr-FR"/>
            </a:br>
            <a:r>
              <a:rPr lang="fr-FR"/>
              <a:t>classes sont expliquées dans le chapitre 5</a:t>
            </a:r>
          </a:p>
        </p:txBody>
      </p:sp>
    </p:spTree>
    <p:extLst>
      <p:ext uri="{BB962C8B-B14F-4D97-AF65-F5344CB8AC3E}">
        <p14:creationId xmlns:p14="http://schemas.microsoft.com/office/powerpoint/2010/main" val="4037046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solidFill>
            <a:schemeClr val="bg2"/>
          </a:solidFill>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209800"/>
            <a:ext cx="1899138"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Personne</a:t>
            </a:r>
          </a:p>
        </p:txBody>
      </p:sp>
      <p:sp>
        <p:nvSpPr>
          <p:cNvPr id="7172" name="Rectangle 1029"/>
          <p:cNvSpPr>
            <a:spLocks noChangeArrowheads="1"/>
          </p:cNvSpPr>
          <p:nvPr/>
        </p:nvSpPr>
        <p:spPr bwMode="auto">
          <a:xfrm>
            <a:off x="703385" y="2895600"/>
            <a:ext cx="1899138" cy="990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nom : String</a:t>
            </a:r>
          </a:p>
          <a:p>
            <a:pPr eaLnBrk="1" hangingPunct="1">
              <a:spcBef>
                <a:spcPct val="0"/>
              </a:spcBef>
              <a:buClrTx/>
              <a:buFontTx/>
              <a:buNone/>
            </a:pPr>
            <a:r>
              <a:rPr lang="fr-FR" altLang="fr-FR" sz="2400">
                <a:solidFill>
                  <a:schemeClr val="tx2"/>
                </a:solidFill>
              </a:rPr>
              <a:t>Tel : String</a:t>
            </a:r>
          </a:p>
        </p:txBody>
      </p:sp>
      <p:sp>
        <p:nvSpPr>
          <p:cNvPr id="7173" name="Rectangle 1030"/>
          <p:cNvSpPr>
            <a:spLocks noChangeArrowheads="1"/>
          </p:cNvSpPr>
          <p:nvPr/>
        </p:nvSpPr>
        <p:spPr bwMode="auto">
          <a:xfrm>
            <a:off x="703385" y="3810000"/>
            <a:ext cx="1899138" cy="762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appeler ()</a:t>
            </a:r>
          </a:p>
        </p:txBody>
      </p:sp>
      <p:sp>
        <p:nvSpPr>
          <p:cNvPr id="7174" name="Text Box 1031"/>
          <p:cNvSpPr txBox="1">
            <a:spLocks noChangeArrowheads="1"/>
          </p:cNvSpPr>
          <p:nvPr/>
        </p:nvSpPr>
        <p:spPr bwMode="auto">
          <a:xfrm>
            <a:off x="281354" y="1676400"/>
            <a:ext cx="3165231" cy="579438"/>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3200">
                <a:solidFill>
                  <a:schemeClr val="tx2"/>
                </a:solidFill>
                <a:latin typeface="Tahoma" pitchFamily="34" charset="0"/>
              </a:rPr>
              <a:t>Classe Personne</a:t>
            </a:r>
          </a:p>
        </p:txBody>
      </p:sp>
      <p:sp>
        <p:nvSpPr>
          <p:cNvPr id="7175" name="Rectangle 1032"/>
          <p:cNvSpPr>
            <a:spLocks noChangeArrowheads="1"/>
          </p:cNvSpPr>
          <p:nvPr/>
        </p:nvSpPr>
        <p:spPr bwMode="auto">
          <a:xfrm>
            <a:off x="5627077" y="1752600"/>
            <a:ext cx="2672862"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Pierre : Personne</a:t>
            </a:r>
          </a:p>
        </p:txBody>
      </p:sp>
      <p:sp>
        <p:nvSpPr>
          <p:cNvPr id="7176" name="Rectangle 1033"/>
          <p:cNvSpPr>
            <a:spLocks noChangeArrowheads="1"/>
          </p:cNvSpPr>
          <p:nvPr/>
        </p:nvSpPr>
        <p:spPr bwMode="auto">
          <a:xfrm>
            <a:off x="5627077" y="2438400"/>
            <a:ext cx="2672862" cy="990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nom : Pierre</a:t>
            </a:r>
          </a:p>
          <a:p>
            <a:pPr eaLnBrk="1" hangingPunct="1">
              <a:spcBef>
                <a:spcPct val="0"/>
              </a:spcBef>
              <a:buClrTx/>
              <a:buFontTx/>
              <a:buNone/>
            </a:pPr>
            <a:r>
              <a:rPr lang="fr-FR" altLang="fr-FR" sz="2400">
                <a:solidFill>
                  <a:schemeClr val="tx2"/>
                </a:solidFill>
              </a:rPr>
              <a:t>Tel : 04 55 55 55 55</a:t>
            </a:r>
          </a:p>
        </p:txBody>
      </p:sp>
      <p:sp>
        <p:nvSpPr>
          <p:cNvPr id="7177" name="Rectangle 1034"/>
          <p:cNvSpPr>
            <a:spLocks noChangeArrowheads="1"/>
          </p:cNvSpPr>
          <p:nvPr/>
        </p:nvSpPr>
        <p:spPr bwMode="auto">
          <a:xfrm>
            <a:off x="5627077" y="3352800"/>
            <a:ext cx="2672862" cy="609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appeler ( )</a:t>
            </a:r>
          </a:p>
        </p:txBody>
      </p:sp>
      <p:sp>
        <p:nvSpPr>
          <p:cNvPr id="7178" name="Rectangle 1035"/>
          <p:cNvSpPr>
            <a:spLocks noChangeArrowheads="1"/>
          </p:cNvSpPr>
          <p:nvPr/>
        </p:nvSpPr>
        <p:spPr bwMode="auto">
          <a:xfrm>
            <a:off x="4079631" y="4419600"/>
            <a:ext cx="2674327"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Paul : Personne</a:t>
            </a:r>
          </a:p>
        </p:txBody>
      </p:sp>
      <p:sp>
        <p:nvSpPr>
          <p:cNvPr id="7179" name="Rectangle 1036"/>
          <p:cNvSpPr>
            <a:spLocks noChangeArrowheads="1"/>
          </p:cNvSpPr>
          <p:nvPr/>
        </p:nvSpPr>
        <p:spPr bwMode="auto">
          <a:xfrm>
            <a:off x="4079631" y="5105400"/>
            <a:ext cx="2674327" cy="990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nom : Paul</a:t>
            </a:r>
          </a:p>
          <a:p>
            <a:pPr eaLnBrk="1" hangingPunct="1">
              <a:spcBef>
                <a:spcPct val="0"/>
              </a:spcBef>
              <a:buClrTx/>
              <a:buFontTx/>
              <a:buNone/>
            </a:pPr>
            <a:r>
              <a:rPr lang="fr-FR" altLang="fr-FR" sz="2400">
                <a:solidFill>
                  <a:schemeClr val="tx2"/>
                </a:solidFill>
              </a:rPr>
              <a:t>Tel : 04 54 33 55 44</a:t>
            </a:r>
          </a:p>
        </p:txBody>
      </p:sp>
      <p:sp>
        <p:nvSpPr>
          <p:cNvPr id="7180" name="Rectangle 1037"/>
          <p:cNvSpPr>
            <a:spLocks noChangeArrowheads="1"/>
          </p:cNvSpPr>
          <p:nvPr/>
        </p:nvSpPr>
        <p:spPr bwMode="auto">
          <a:xfrm>
            <a:off x="4079631" y="6019800"/>
            <a:ext cx="2674327" cy="609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appeler ( )</a:t>
            </a:r>
          </a:p>
        </p:txBody>
      </p:sp>
      <p:sp>
        <p:nvSpPr>
          <p:cNvPr id="7181" name="Text Box 1038"/>
          <p:cNvSpPr txBox="1">
            <a:spLocks noChangeArrowheads="1"/>
          </p:cNvSpPr>
          <p:nvPr/>
        </p:nvSpPr>
        <p:spPr bwMode="auto">
          <a:xfrm>
            <a:off x="5697415" y="1219200"/>
            <a:ext cx="2461846" cy="1077218"/>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3200">
                <a:solidFill>
                  <a:schemeClr val="tx2"/>
                </a:solidFill>
                <a:latin typeface="Tahoma"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447800"/>
            <a:ext cx="1415562" cy="1676400"/>
          </a:xfrm>
          <a:prstGeom prst="rect">
            <a:avLst/>
          </a:prstGeom>
          <a:solidFill>
            <a:schemeClr val="bg2"/>
          </a:solidFill>
          <a:ln>
            <a:noFill/>
          </a:ln>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800600"/>
            <a:ext cx="1679331" cy="1682750"/>
          </a:xfrm>
          <a:prstGeom prst="rect">
            <a:avLst/>
          </a:prstGeom>
          <a:solidFill>
            <a:schemeClr val="bg2"/>
          </a:solidFill>
          <a:ln>
            <a:noFill/>
          </a:ln>
        </p:spPr>
      </p:pic>
      <p:sp>
        <p:nvSpPr>
          <p:cNvPr id="7184" name="Text Box 1041"/>
          <p:cNvSpPr txBox="1">
            <a:spLocks noChangeArrowheads="1"/>
          </p:cNvSpPr>
          <p:nvPr/>
        </p:nvSpPr>
        <p:spPr bwMode="auto">
          <a:xfrm>
            <a:off x="4149969" y="3916364"/>
            <a:ext cx="2461846" cy="57943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3200">
                <a:solidFill>
                  <a:schemeClr val="tx2"/>
                </a:solidFill>
                <a:latin typeface="Tahoma" pitchFamily="34" charset="0"/>
              </a:rPr>
              <a:t>L’objet Paul</a:t>
            </a:r>
          </a:p>
        </p:txBody>
      </p:sp>
      <p:sp>
        <p:nvSpPr>
          <p:cNvPr id="7185" name="AutoShape 1043"/>
          <p:cNvSpPr>
            <a:spLocks noChangeArrowheads="1"/>
          </p:cNvSpPr>
          <p:nvPr/>
        </p:nvSpPr>
        <p:spPr bwMode="auto">
          <a:xfrm>
            <a:off x="2883877" y="2971800"/>
            <a:ext cx="2110154" cy="304800"/>
          </a:xfrm>
          <a:prstGeom prst="rightArrow">
            <a:avLst>
              <a:gd name="adj1" fmla="val 50000"/>
              <a:gd name="adj2" fmla="val 1875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7186" name="AutoShape 1044"/>
          <p:cNvSpPr>
            <a:spLocks noChangeArrowheads="1"/>
          </p:cNvSpPr>
          <p:nvPr/>
        </p:nvSpPr>
        <p:spPr bwMode="auto">
          <a:xfrm rot="1390949">
            <a:off x="2672861" y="4419600"/>
            <a:ext cx="1617785" cy="304800"/>
          </a:xfrm>
          <a:prstGeom prst="rightArrow">
            <a:avLst>
              <a:gd name="adj1" fmla="val 50000"/>
              <a:gd name="adj2" fmla="val 14375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7187" name="Text Box 1045"/>
          <p:cNvSpPr txBox="1">
            <a:spLocks noChangeArrowheads="1"/>
          </p:cNvSpPr>
          <p:nvPr/>
        </p:nvSpPr>
        <p:spPr bwMode="auto">
          <a:xfrm>
            <a:off x="353158" y="4724400"/>
            <a:ext cx="3445119" cy="1754326"/>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Pierre est une instance de la classe Personne</a:t>
            </a:r>
          </a:p>
          <a:p>
            <a:pPr eaLnBrk="1" hangingPunct="1">
              <a:spcBef>
                <a:spcPct val="50000"/>
              </a:spcBef>
              <a:buClrTx/>
              <a:buFontTx/>
              <a:buNone/>
            </a:pPr>
            <a:r>
              <a:rPr lang="fr-FR" altLang="fr-FR" sz="2400" i="1">
                <a:solidFill>
                  <a:schemeClr val="tx2"/>
                </a:solidFill>
              </a:rPr>
              <a:t>Pierre est un objet de type Personne</a:t>
            </a:r>
          </a:p>
        </p:txBody>
      </p:sp>
    </p:spTree>
    <p:extLst>
      <p:ext uri="{BB962C8B-B14F-4D97-AF65-F5344CB8AC3E}">
        <p14:creationId xmlns:p14="http://schemas.microsoft.com/office/powerpoint/2010/main" val="41865916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chemeClr val="bg2"/>
          </a:solidFill>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209800"/>
            <a:ext cx="3798277" cy="381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1800">
                <a:solidFill>
                  <a:schemeClr val="tx2"/>
                </a:solidFill>
              </a:rPr>
              <a:t>Voiture</a:t>
            </a:r>
          </a:p>
        </p:txBody>
      </p:sp>
      <p:sp>
        <p:nvSpPr>
          <p:cNvPr id="8196" name="Rectangle 5"/>
          <p:cNvSpPr>
            <a:spLocks noChangeArrowheads="1"/>
          </p:cNvSpPr>
          <p:nvPr/>
        </p:nvSpPr>
        <p:spPr bwMode="auto">
          <a:xfrm>
            <a:off x="703385" y="2590800"/>
            <a:ext cx="3798277" cy="1143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immatriculation : String</a:t>
            </a:r>
          </a:p>
          <a:p>
            <a:pPr eaLnBrk="1" hangingPunct="1">
              <a:spcBef>
                <a:spcPct val="0"/>
              </a:spcBef>
              <a:buClrTx/>
              <a:buFontTx/>
              <a:buNone/>
            </a:pPr>
            <a:r>
              <a:rPr lang="fr-FR" altLang="fr-FR" sz="1800">
                <a:solidFill>
                  <a:schemeClr val="tx2"/>
                </a:solidFill>
              </a:rPr>
              <a:t>marque : String</a:t>
            </a:r>
          </a:p>
          <a:p>
            <a:pPr eaLnBrk="1" hangingPunct="1">
              <a:spcBef>
                <a:spcPct val="0"/>
              </a:spcBef>
              <a:buClrTx/>
              <a:buFontTx/>
              <a:buNone/>
            </a:pPr>
            <a:r>
              <a:rPr lang="fr-FR" altLang="fr-FR" sz="1800">
                <a:solidFill>
                  <a:schemeClr val="tx2"/>
                </a:solidFill>
              </a:rPr>
              <a:t>type : String</a:t>
            </a:r>
          </a:p>
          <a:p>
            <a:pPr eaLnBrk="1" hangingPunct="1">
              <a:spcBef>
                <a:spcPct val="0"/>
              </a:spcBef>
              <a:buClrTx/>
              <a:buFontTx/>
              <a:buNone/>
            </a:pPr>
            <a:r>
              <a:rPr lang="fr-FR" altLang="fr-FR" sz="1800">
                <a:solidFill>
                  <a:schemeClr val="tx2"/>
                </a:solidFill>
              </a:rPr>
              <a:t>enMarche : boolean</a:t>
            </a:r>
          </a:p>
        </p:txBody>
      </p:sp>
      <p:sp>
        <p:nvSpPr>
          <p:cNvPr id="8197" name="Rectangle 6"/>
          <p:cNvSpPr>
            <a:spLocks noChangeArrowheads="1"/>
          </p:cNvSpPr>
          <p:nvPr/>
        </p:nvSpPr>
        <p:spPr bwMode="auto">
          <a:xfrm>
            <a:off x="703385" y="3733800"/>
            <a:ext cx="3798277" cy="9144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demarrer ()</a:t>
            </a:r>
          </a:p>
          <a:p>
            <a:pPr eaLnBrk="1" hangingPunct="1">
              <a:spcBef>
                <a:spcPct val="0"/>
              </a:spcBef>
              <a:buClrTx/>
              <a:buFontTx/>
              <a:buNone/>
            </a:pPr>
            <a:r>
              <a:rPr lang="fr-FR" altLang="fr-FR" sz="1800">
                <a:solidFill>
                  <a:schemeClr val="tx2"/>
                </a:solidFill>
              </a:rPr>
              <a:t>stopper()</a:t>
            </a:r>
          </a:p>
          <a:p>
            <a:pPr eaLnBrk="1" hangingPunct="1">
              <a:spcBef>
                <a:spcPct val="0"/>
              </a:spcBef>
              <a:buClrTx/>
              <a:buFontTx/>
              <a:buNone/>
            </a:pPr>
            <a:r>
              <a:rPr lang="fr-FR" altLang="fr-FR" sz="1800">
                <a:solidFill>
                  <a:schemeClr val="tx2"/>
                </a:solidFill>
              </a:rPr>
              <a:t>reimmatriculer(String immatriculation)</a:t>
            </a:r>
          </a:p>
        </p:txBody>
      </p:sp>
      <p:sp>
        <p:nvSpPr>
          <p:cNvPr id="8198" name="AutoShape 8"/>
          <p:cNvSpPr>
            <a:spLocks noChangeArrowheads="1"/>
          </p:cNvSpPr>
          <p:nvPr/>
        </p:nvSpPr>
        <p:spPr bwMode="auto">
          <a:xfrm rot="10007344">
            <a:off x="4079631" y="1981200"/>
            <a:ext cx="2110154" cy="304800"/>
          </a:xfrm>
          <a:prstGeom prst="rightArrow">
            <a:avLst>
              <a:gd name="adj1" fmla="val 50000"/>
              <a:gd name="adj2" fmla="val 1875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8199" name="Text Box 9"/>
          <p:cNvSpPr txBox="1">
            <a:spLocks noChangeArrowheads="1"/>
          </p:cNvSpPr>
          <p:nvPr/>
        </p:nvSpPr>
        <p:spPr bwMode="auto">
          <a:xfrm>
            <a:off x="6189785" y="1524000"/>
            <a:ext cx="2461846"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i="1">
                <a:solidFill>
                  <a:schemeClr val="tx2"/>
                </a:solidFill>
              </a:rPr>
              <a:t>nom de la classe</a:t>
            </a:r>
          </a:p>
        </p:txBody>
      </p:sp>
      <p:sp>
        <p:nvSpPr>
          <p:cNvPr id="8200" name="AutoShape 10"/>
          <p:cNvSpPr>
            <a:spLocks noChangeArrowheads="1"/>
          </p:cNvSpPr>
          <p:nvPr/>
        </p:nvSpPr>
        <p:spPr bwMode="auto">
          <a:xfrm rot="-10067070">
            <a:off x="4220308" y="4267200"/>
            <a:ext cx="2110154" cy="304800"/>
          </a:xfrm>
          <a:prstGeom prst="rightArrow">
            <a:avLst>
              <a:gd name="adj1" fmla="val 50000"/>
              <a:gd name="adj2" fmla="val 1875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8201" name="Text Box 11"/>
          <p:cNvSpPr txBox="1">
            <a:spLocks noChangeArrowheads="1"/>
          </p:cNvSpPr>
          <p:nvPr/>
        </p:nvSpPr>
        <p:spPr bwMode="auto">
          <a:xfrm>
            <a:off x="5978769" y="4419600"/>
            <a:ext cx="2461846"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i="1">
                <a:solidFill>
                  <a:schemeClr val="tx2"/>
                </a:solidFill>
              </a:rPr>
              <a:t>méthodes</a:t>
            </a:r>
          </a:p>
        </p:txBody>
      </p:sp>
      <p:sp>
        <p:nvSpPr>
          <p:cNvPr id="8202" name="AutoShape 12"/>
          <p:cNvSpPr>
            <a:spLocks noChangeArrowheads="1"/>
          </p:cNvSpPr>
          <p:nvPr/>
        </p:nvSpPr>
        <p:spPr bwMode="auto">
          <a:xfrm>
            <a:off x="4220308" y="3200400"/>
            <a:ext cx="2110154" cy="304800"/>
          </a:xfrm>
          <a:prstGeom prst="leftArrow">
            <a:avLst>
              <a:gd name="adj1" fmla="val 50000"/>
              <a:gd name="adj2" fmla="val 1875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8203" name="Text Box 13"/>
          <p:cNvSpPr txBox="1">
            <a:spLocks noChangeArrowheads="1"/>
          </p:cNvSpPr>
          <p:nvPr/>
        </p:nvSpPr>
        <p:spPr bwMode="auto">
          <a:xfrm>
            <a:off x="5839558" y="3124200"/>
            <a:ext cx="2460380"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i="1">
                <a:solidFill>
                  <a:schemeClr val="tx2"/>
                </a:solidFill>
              </a:rPr>
              <a:t>attributs</a:t>
            </a:r>
          </a:p>
        </p:txBody>
      </p:sp>
    </p:spTree>
    <p:extLst>
      <p:ext uri="{BB962C8B-B14F-4D97-AF65-F5344CB8AC3E}">
        <p14:creationId xmlns:p14="http://schemas.microsoft.com/office/powerpoint/2010/main" val="39636836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7"/>
          <p:cNvSpPr>
            <a:spLocks noChangeArrowheads="1"/>
          </p:cNvSpPr>
          <p:nvPr/>
        </p:nvSpPr>
        <p:spPr bwMode="auto">
          <a:xfrm flipH="1" flipV="1">
            <a:off x="281354" y="1143000"/>
            <a:ext cx="7526215" cy="5181600"/>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spcBef>
                <a:spcPct val="0"/>
              </a:spcBef>
              <a:buClrTx/>
              <a:buFontTx/>
              <a:buNone/>
            </a:pPr>
            <a:endParaRPr lang="fr-FR" altLang="fr-FR" sz="1400">
              <a:latin typeface="Courier New" pitchFamily="49" charset="0"/>
              <a:cs typeface="Courier New" pitchFamily="49" charset="0"/>
            </a:endParaRPr>
          </a:p>
        </p:txBody>
      </p:sp>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sp>
        <p:nvSpPr>
          <p:cNvPr id="10244" name="Text Box 4"/>
          <p:cNvSpPr txBox="1">
            <a:spLocks noChangeArrowheads="1"/>
          </p:cNvSpPr>
          <p:nvPr/>
        </p:nvSpPr>
        <p:spPr bwMode="auto">
          <a:xfrm>
            <a:off x="422031" y="1143000"/>
            <a:ext cx="8305800" cy="52578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public class Point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x,y</a:t>
            </a:r>
            <a:r>
              <a:rPr lang="fr-FR" altLang="fr-FR" sz="1800" dirty="0">
                <a:solidFill>
                  <a:schemeClr val="tx2"/>
                </a:solidFill>
                <a:latin typeface="Courier New" pitchFamily="49" charset="0"/>
                <a:cs typeface="Courier New" pitchFamily="49" charset="0"/>
              </a:rPr>
              <a:t>;</a:t>
            </a:r>
          </a:p>
          <a:p>
            <a:pPr eaLnBrk="1" hangingPunct="1">
              <a:spcBef>
                <a:spcPct val="30000"/>
              </a:spcBef>
              <a:buClrTx/>
              <a:buFontTx/>
              <a:buNone/>
            </a:pPr>
            <a:endParaRPr lang="fr-FR" altLang="fr-FR" sz="1800" dirty="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void</a:t>
            </a:r>
            <a:r>
              <a:rPr lang="fr-FR" altLang="fr-FR" sz="1800" dirty="0">
                <a:solidFill>
                  <a:schemeClr val="tx2"/>
                </a:solidFill>
                <a:latin typeface="Courier New" pitchFamily="49" charset="0"/>
                <a:cs typeface="Courier New" pitchFamily="49" charset="0"/>
              </a:rPr>
              <a:t> affiche()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 code pour la méthode affiche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void</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deplacer</a:t>
            </a:r>
            <a:r>
              <a:rPr lang="fr-FR" altLang="fr-FR" sz="1800" dirty="0">
                <a:solidFill>
                  <a:schemeClr val="tx2"/>
                </a:solidFill>
                <a:latin typeface="Courier New" pitchFamily="49" charset="0"/>
                <a:cs typeface="Courier New" pitchFamily="49" charset="0"/>
              </a:rPr>
              <a:t> (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xdep</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ydep</a:t>
            </a:r>
            <a:r>
              <a:rPr lang="fr-FR" altLang="fr-FR" sz="1800" dirty="0">
                <a:solidFill>
                  <a:schemeClr val="tx2"/>
                </a:solidFill>
                <a:latin typeface="Courier New" pitchFamily="49" charset="0"/>
                <a:cs typeface="Courier New" pitchFamily="49" charset="0"/>
              </a:rPr>
              <a:t> )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 code pour la méthode </a:t>
            </a:r>
            <a:r>
              <a:rPr lang="fr-FR" altLang="fr-FR" sz="1800" dirty="0" err="1">
                <a:solidFill>
                  <a:schemeClr val="tx2"/>
                </a:solidFill>
                <a:latin typeface="Courier New" pitchFamily="49" charset="0"/>
                <a:cs typeface="Courier New" pitchFamily="49" charset="0"/>
              </a:rPr>
              <a:t>deplacer</a:t>
            </a:r>
            <a:endParaRPr lang="fr-FR" altLang="fr-FR" sz="1800" dirty="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getX</a:t>
            </a:r>
            <a:r>
              <a:rPr lang="fr-FR" altLang="fr-FR" sz="1800" dirty="0">
                <a:solidFill>
                  <a:schemeClr val="tx2"/>
                </a:solidFill>
                <a:latin typeface="Courier New" pitchFamily="49" charset="0"/>
                <a:cs typeface="Courier New" pitchFamily="49" charset="0"/>
              </a:rPr>
              <a:t> ()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return x;</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3526683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fr-FR"/>
              <a:t>Qu’est-ce qu’une classe ?</a:t>
            </a:r>
          </a:p>
        </p:txBody>
      </p:sp>
      <p:sp>
        <p:nvSpPr>
          <p:cNvPr id="51203" name="Rectangle 3"/>
          <p:cNvSpPr>
            <a:spLocks noGrp="1" noChangeArrowheads="1"/>
          </p:cNvSpPr>
          <p:nvPr>
            <p:ph sz="quarter" idx="1"/>
          </p:nvPr>
        </p:nvSpPr>
        <p:spPr>
          <a:xfrm>
            <a:off x="228600" y="2895600"/>
            <a:ext cx="8599488" cy="1266825"/>
          </a:xfrm>
        </p:spPr>
        <p:txBody>
          <a:bodyPr>
            <a:normAutofit/>
          </a:bodyPr>
          <a:lstStyle/>
          <a:p>
            <a:pPr marL="274320" indent="-274320" eaLnBrk="1" fontAlgn="auto" hangingPunct="1">
              <a:spcAft>
                <a:spcPts val="0"/>
              </a:spcAft>
              <a:buFont typeface="Wingdings"/>
              <a:buChar char=""/>
              <a:defRPr/>
            </a:pPr>
            <a:r>
              <a:rPr lang="fr-FR"/>
              <a:t>Une classe représente un concept au sein du système modélisé</a:t>
            </a:r>
          </a:p>
          <a:p>
            <a:pPr marL="640080" lvl="1" indent="-274320" eaLnBrk="1" fontAlgn="auto" hangingPunct="1">
              <a:spcAft>
                <a:spcPts val="0"/>
              </a:spcAft>
              <a:buFont typeface="Wingdings 2"/>
              <a:buChar char=""/>
              <a:defRPr/>
            </a:pPr>
            <a:r>
              <a:rPr lang="fr-FR" i="1"/>
              <a:t>Employé</a:t>
            </a:r>
            <a:r>
              <a:rPr lang="fr-FR"/>
              <a:t>, dans un système de gestion de personnel</a:t>
            </a:r>
          </a:p>
          <a:p>
            <a:pPr marL="640080" lvl="1" indent="-274320" eaLnBrk="1" fontAlgn="auto" hangingPunct="1">
              <a:spcAft>
                <a:spcPts val="0"/>
              </a:spcAft>
              <a:buFont typeface="Wingdings 2"/>
              <a:buChar char=""/>
              <a:defRPr/>
            </a:pPr>
            <a:r>
              <a:rPr lang="fr-FR" i="1"/>
              <a:t>StationDeBase</a:t>
            </a:r>
            <a:r>
              <a:rPr lang="fr-FR"/>
              <a:t>, dans un réseau GSM</a:t>
            </a:r>
          </a:p>
          <a:p>
            <a:pPr marL="640080" lvl="1" indent="-274320" eaLnBrk="1" fontAlgn="auto" hangingPunct="1">
              <a:spcAft>
                <a:spcPts val="0"/>
              </a:spcAft>
              <a:buFont typeface="Wingdings 2"/>
              <a:buChar char=""/>
              <a:defRPr/>
            </a:pPr>
            <a:r>
              <a:rPr lang="fr-FR" i="1"/>
              <a:t>Chaîne</a:t>
            </a:r>
            <a:r>
              <a:rPr lang="fr-FR"/>
              <a:t>, dans un langage de programmation</a:t>
            </a:r>
          </a:p>
        </p:txBody>
      </p:sp>
      <p:sp>
        <p:nvSpPr>
          <p:cNvPr id="51205" name="Rectangle 5"/>
          <p:cNvSpPr>
            <a:spLocks noChangeArrowheads="1"/>
          </p:cNvSpPr>
          <p:nvPr/>
        </p:nvSpPr>
        <p:spPr bwMode="blackWhite">
          <a:xfrm>
            <a:off x="930275" y="1639888"/>
            <a:ext cx="7391400" cy="99695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anchor="ctr">
            <a:spAutoFit/>
          </a:bodyPr>
          <a:lstStyle/>
          <a:p>
            <a:pPr>
              <a:defRPr/>
            </a:pPr>
            <a:endParaRPr lang="fr-FR"/>
          </a:p>
        </p:txBody>
      </p:sp>
      <p:sp>
        <p:nvSpPr>
          <p:cNvPr id="13317" name="Text Box 4"/>
          <p:cNvSpPr txBox="1">
            <a:spLocks noChangeArrowheads="1"/>
          </p:cNvSpPr>
          <p:nvPr/>
        </p:nvSpPr>
        <p:spPr bwMode="blackWhite">
          <a:xfrm>
            <a:off x="920750" y="1649413"/>
            <a:ext cx="7391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800" b="1" i="1" dirty="0">
                <a:solidFill>
                  <a:schemeClr val="tx2"/>
                </a:solidFill>
                <a:latin typeface="Century Schoolbook" pitchFamily="18" charset="0"/>
              </a:rPr>
              <a:t>“La description d’un ensemble d’objets qui partagent les mêmes attributs, opérations, méthodes, relations et comportement”*</a:t>
            </a:r>
          </a:p>
        </p:txBody>
      </p:sp>
      <p:sp>
        <p:nvSpPr>
          <p:cNvPr id="13318" name="Rectangle 6"/>
          <p:cNvSpPr>
            <a:spLocks noChangeArrowheads="1"/>
          </p:cNvSpPr>
          <p:nvPr/>
        </p:nvSpPr>
        <p:spPr bwMode="auto">
          <a:xfrm>
            <a:off x="304800" y="5934075"/>
            <a:ext cx="80645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spcBef>
                <a:spcPts val="200"/>
              </a:spcBef>
              <a:buClr>
                <a:schemeClr val="accent2"/>
              </a:buClr>
              <a:buFont typeface="Arial" charset="0"/>
              <a:buNone/>
            </a:pPr>
            <a:r>
              <a:rPr lang="en-US" altLang="fr-FR">
                <a:solidFill>
                  <a:srgbClr val="000080"/>
                </a:solidFill>
              </a:rPr>
              <a:t>*Source: </a:t>
            </a:r>
            <a:r>
              <a:rPr lang="en-US" altLang="fr-FR" i="1">
                <a:solidFill>
                  <a:srgbClr val="000080"/>
                </a:solidFill>
              </a:rPr>
              <a:t>The Unified Modeling Language Reference Manual. </a:t>
            </a:r>
            <a:r>
              <a:rPr lang="en-US" altLang="fr-FR">
                <a:solidFill>
                  <a:srgbClr val="000080"/>
                </a:solidFill>
              </a:rPr>
              <a:t>par James Rumbaugh, Ivar Jacobson, </a:t>
            </a:r>
          </a:p>
          <a:p>
            <a:pPr>
              <a:spcBef>
                <a:spcPts val="200"/>
              </a:spcBef>
              <a:buClr>
                <a:schemeClr val="accent2"/>
              </a:buClr>
              <a:buFont typeface="Arial" charset="0"/>
              <a:buNone/>
            </a:pPr>
            <a:r>
              <a:rPr lang="en-US" altLang="fr-FR">
                <a:solidFill>
                  <a:srgbClr val="000080"/>
                </a:solidFill>
              </a:rPr>
              <a:t>et Grady Booch. Éditions : Addison-Wesley, 1998.</a:t>
            </a:r>
          </a:p>
        </p:txBody>
      </p:sp>
    </p:spTree>
    <p:extLst>
      <p:ext uri="{BB962C8B-B14F-4D97-AF65-F5344CB8AC3E}">
        <p14:creationId xmlns:p14="http://schemas.microsoft.com/office/powerpoint/2010/main" val="3285198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fr-FR"/>
              <a:t>Symbole de classe en UML</a:t>
            </a:r>
          </a:p>
        </p:txBody>
      </p:sp>
      <p:sp>
        <p:nvSpPr>
          <p:cNvPr id="57347" name="Rectangle 3"/>
          <p:cNvSpPr>
            <a:spLocks noGrp="1" noChangeArrowheads="1"/>
          </p:cNvSpPr>
          <p:nvPr>
            <p:ph sz="quarter" idx="1"/>
          </p:nvPr>
        </p:nvSpPr>
        <p:spPr>
          <a:xfrm>
            <a:off x="279400" y="1312863"/>
            <a:ext cx="8599488" cy="1943100"/>
          </a:xfrm>
        </p:spPr>
        <p:txBody>
          <a:bodyPr>
            <a:normAutofit/>
          </a:bodyPr>
          <a:lstStyle/>
          <a:p>
            <a:pPr marL="274320" indent="-274320" eaLnBrk="1" fontAlgn="auto" hangingPunct="1">
              <a:spcAft>
                <a:spcPts val="0"/>
              </a:spcAft>
              <a:buFont typeface="Wingdings"/>
              <a:buChar char=""/>
              <a:defRPr/>
            </a:pPr>
            <a:r>
              <a:rPr lang="fr-FR" dirty="0"/>
              <a:t>Le symbole de la classe est un rectangle avec trois </a:t>
            </a:r>
            <a:r>
              <a:rPr lang="fr-FR" i="1" dirty="0"/>
              <a:t>compartiments</a:t>
            </a:r>
            <a:r>
              <a:rPr lang="fr-FR" dirty="0"/>
              <a:t> standards</a:t>
            </a:r>
          </a:p>
          <a:p>
            <a:pPr marL="274320" indent="-274320" eaLnBrk="1" fontAlgn="auto" hangingPunct="1">
              <a:spcAft>
                <a:spcPts val="0"/>
              </a:spcAft>
              <a:buFont typeface="Wingdings"/>
              <a:buChar char=""/>
              <a:defRPr/>
            </a:pPr>
            <a:r>
              <a:rPr lang="fr-FR" dirty="0"/>
              <a:t>Des informations spécifiques au domaine ou au projet peuvent être définies par l’utilisateur dans des </a:t>
            </a:r>
            <a:r>
              <a:rPr lang="fr-FR" i="1" dirty="0"/>
              <a:t>compartiments supplémentaires</a:t>
            </a:r>
            <a:r>
              <a:rPr lang="fr-FR" dirty="0"/>
              <a:t> nommés</a:t>
            </a:r>
          </a:p>
          <a:p>
            <a:pPr marL="640080" lvl="1" indent="-274320" eaLnBrk="1" fontAlgn="auto" hangingPunct="1">
              <a:spcAft>
                <a:spcPts val="0"/>
              </a:spcAft>
              <a:buFont typeface="Wingdings 2"/>
              <a:buChar char=""/>
              <a:defRPr/>
            </a:pPr>
            <a:r>
              <a:rPr lang="fr-FR" dirty="0"/>
              <a:t>À utiliser avec précaution, sous peine de réduire la portabilité</a:t>
            </a:r>
          </a:p>
        </p:txBody>
      </p:sp>
      <p:sp>
        <p:nvSpPr>
          <p:cNvPr id="15364" name="Text Box 4"/>
          <p:cNvSpPr txBox="1">
            <a:spLocks noChangeArrowheads="1"/>
          </p:cNvSpPr>
          <p:nvPr/>
        </p:nvSpPr>
        <p:spPr bwMode="blackWhite">
          <a:xfrm>
            <a:off x="1066800" y="3429000"/>
            <a:ext cx="2490788" cy="2678113"/>
          </a:xfrm>
          <a:prstGeom prst="rect">
            <a:avLst/>
          </a:prstGeom>
          <a:solidFill>
            <a:srgbClr val="FFFFFF"/>
          </a:solidFill>
          <a:ln w="9525">
            <a:solidFill>
              <a:schemeClr val="tx1"/>
            </a:solidFill>
            <a:miter lim="800000"/>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latin typeface="Times New Roman" pitchFamily="18" charset="0"/>
            </a:endParaRPr>
          </a:p>
          <a:p>
            <a:r>
              <a:rPr lang="fr-FR" altLang="fr-FR" sz="1600">
                <a:solidFill>
                  <a:schemeClr val="tx2"/>
                </a:solidFill>
              </a:rPr>
              <a:t>nom: String</a:t>
            </a:r>
          </a:p>
          <a:p>
            <a:r>
              <a:rPr lang="fr-FR" altLang="fr-FR" sz="1600">
                <a:solidFill>
                  <a:schemeClr val="tx2"/>
                </a:solidFill>
              </a:rPr>
              <a:t>salaire: int</a:t>
            </a:r>
          </a:p>
          <a:p>
            <a:pPr>
              <a:lnSpc>
                <a:spcPct val="80000"/>
              </a:lnSpc>
            </a:pPr>
            <a:endParaRPr lang="fr-FR" altLang="fr-FR" sz="1600">
              <a:solidFill>
                <a:schemeClr val="tx2"/>
              </a:solidFill>
            </a:endParaRPr>
          </a:p>
          <a:p>
            <a:r>
              <a:rPr lang="fr-FR" altLang="fr-FR" sz="1600">
                <a:solidFill>
                  <a:schemeClr val="tx2"/>
                </a:solidFill>
              </a:rPr>
              <a:t>setSalaire(montant:int)</a:t>
            </a:r>
          </a:p>
          <a:p>
            <a:r>
              <a:rPr lang="fr-FR" altLang="fr-FR" sz="1600">
                <a:solidFill>
                  <a:schemeClr val="tx2"/>
                </a:solidFill>
              </a:rPr>
              <a:t>calculerCharges():int</a:t>
            </a:r>
          </a:p>
          <a:p>
            <a:pPr>
              <a:lnSpc>
                <a:spcPct val="80000"/>
              </a:lnSpc>
            </a:pPr>
            <a:endParaRPr lang="fr-FR" altLang="fr-FR" sz="1600">
              <a:solidFill>
                <a:schemeClr val="tx2"/>
              </a:solidFill>
            </a:endParaRPr>
          </a:p>
          <a:p>
            <a:pPr algn="ctr"/>
            <a:r>
              <a:rPr lang="fr-FR" altLang="fr-FR" sz="1200" b="1">
                <a:solidFill>
                  <a:schemeClr val="tx2"/>
                </a:solidFill>
              </a:rPr>
              <a:t>exceptions</a:t>
            </a:r>
          </a:p>
          <a:p>
            <a:r>
              <a:rPr lang="fr-FR" altLang="fr-FR" sz="1600">
                <a:solidFill>
                  <a:schemeClr val="tx2"/>
                </a:solidFill>
              </a:rPr>
              <a:t>MiseAJourInvalide</a:t>
            </a:r>
          </a:p>
          <a:p>
            <a:r>
              <a:rPr lang="fr-FR" altLang="fr-FR" sz="1600">
                <a:solidFill>
                  <a:schemeClr val="tx2"/>
                </a:solidFill>
              </a:rPr>
              <a:t>ErreurTransaction</a:t>
            </a:r>
          </a:p>
        </p:txBody>
      </p:sp>
      <p:sp>
        <p:nvSpPr>
          <p:cNvPr id="15365" name="Line 5"/>
          <p:cNvSpPr>
            <a:spLocks noChangeShapeType="1"/>
          </p:cNvSpPr>
          <p:nvPr/>
        </p:nvSpPr>
        <p:spPr bwMode="auto">
          <a:xfrm>
            <a:off x="1066800" y="385127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66" name="Line 6"/>
          <p:cNvSpPr>
            <a:spLocks noChangeShapeType="1"/>
          </p:cNvSpPr>
          <p:nvPr/>
        </p:nvSpPr>
        <p:spPr bwMode="auto">
          <a:xfrm>
            <a:off x="1066800" y="455612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67" name="Text Box 7"/>
          <p:cNvSpPr txBox="1">
            <a:spLocks noChangeArrowheads="1"/>
          </p:cNvSpPr>
          <p:nvPr/>
        </p:nvSpPr>
        <p:spPr bwMode="blackWhite">
          <a:xfrm>
            <a:off x="4571999" y="3129756"/>
            <a:ext cx="3571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fr-FR" altLang="fr-FR" i="1">
                <a:solidFill>
                  <a:schemeClr val="tx2"/>
                </a:solidFill>
                <a:latin typeface="Lucida Sans" pitchFamily="34" charset="0"/>
              </a:rPr>
              <a:t>Le nom de la classe est indiqué dans le compartiment du haut, en gras et centré</a:t>
            </a:r>
          </a:p>
          <a:p>
            <a:r>
              <a:rPr lang="fr-FR" altLang="fr-FR" i="1">
                <a:solidFill>
                  <a:schemeClr val="tx2"/>
                </a:solidFill>
                <a:latin typeface="Lucida Sans" pitchFamily="34" charset="0"/>
              </a:rPr>
              <a:t/>
            </a:r>
            <a:br>
              <a:rPr lang="fr-FR" altLang="fr-FR" i="1">
                <a:solidFill>
                  <a:schemeClr val="tx2"/>
                </a:solidFill>
                <a:latin typeface="Lucida Sans" pitchFamily="34" charset="0"/>
              </a:rPr>
            </a:br>
            <a:r>
              <a:rPr lang="fr-FR" altLang="fr-FR" i="1">
                <a:solidFill>
                  <a:schemeClr val="tx2"/>
                </a:solidFill>
                <a:latin typeface="Lucida Sans" pitchFamily="34" charset="0"/>
              </a:rPr>
              <a:t>Les attributs sont montrés dans le deuxième compartiment</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Les opérations apparaissent dans le troisième compartiment</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Nom du compartiment supplémentaire en petit et gras</a:t>
            </a:r>
          </a:p>
          <a:p>
            <a:endParaRPr lang="fr-FR" altLang="fr-FR" sz="800" i="1">
              <a:solidFill>
                <a:schemeClr val="tx2"/>
              </a:solidFill>
              <a:latin typeface="Lucida Sans" pitchFamily="34" charset="0"/>
            </a:endParaRPr>
          </a:p>
          <a:p>
            <a:r>
              <a:rPr lang="fr-FR" altLang="fr-FR" i="1">
                <a:solidFill>
                  <a:schemeClr val="tx2"/>
                </a:solidFill>
                <a:latin typeface="Lucida Sans" pitchFamily="34" charset="0"/>
              </a:rPr>
              <a:t>Le compartiment supplémentaire peut contenir n’importe quel type de propriété</a:t>
            </a:r>
          </a:p>
        </p:txBody>
      </p:sp>
      <p:sp>
        <p:nvSpPr>
          <p:cNvPr id="15368" name="Line 8"/>
          <p:cNvSpPr>
            <a:spLocks noChangeShapeType="1"/>
          </p:cNvSpPr>
          <p:nvPr/>
        </p:nvSpPr>
        <p:spPr bwMode="auto">
          <a:xfrm flipH="1">
            <a:off x="2819400" y="3352800"/>
            <a:ext cx="1752600" cy="228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69" name="Line 9"/>
          <p:cNvSpPr>
            <a:spLocks noChangeShapeType="1"/>
          </p:cNvSpPr>
          <p:nvPr/>
        </p:nvSpPr>
        <p:spPr bwMode="auto">
          <a:xfrm flipH="1">
            <a:off x="3276600" y="4191000"/>
            <a:ext cx="1295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70" name="Line 10"/>
          <p:cNvSpPr>
            <a:spLocks noChangeShapeType="1"/>
          </p:cNvSpPr>
          <p:nvPr/>
        </p:nvSpPr>
        <p:spPr bwMode="auto">
          <a:xfrm flipH="1">
            <a:off x="3352800" y="4800600"/>
            <a:ext cx="12192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71" name="Line 11"/>
          <p:cNvSpPr>
            <a:spLocks noChangeShapeType="1"/>
          </p:cNvSpPr>
          <p:nvPr/>
        </p:nvSpPr>
        <p:spPr bwMode="auto">
          <a:xfrm flipH="1">
            <a:off x="1066800" y="5260975"/>
            <a:ext cx="2490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72" name="Line 12"/>
          <p:cNvSpPr>
            <a:spLocks noChangeShapeType="1"/>
          </p:cNvSpPr>
          <p:nvPr/>
        </p:nvSpPr>
        <p:spPr bwMode="auto">
          <a:xfrm flipH="1">
            <a:off x="2819400" y="5334000"/>
            <a:ext cx="17526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5373" name="Line 13"/>
          <p:cNvSpPr>
            <a:spLocks noChangeShapeType="1"/>
          </p:cNvSpPr>
          <p:nvPr/>
        </p:nvSpPr>
        <p:spPr bwMode="auto">
          <a:xfrm flipH="1" flipV="1">
            <a:off x="3200400" y="5791200"/>
            <a:ext cx="1371600"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406747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solidFill>
            <a:schemeClr val="bg2"/>
          </a:solidFill>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1905000"/>
            <a:ext cx="6049108" cy="3810000"/>
          </a:xfrm>
          <a:prstGeom prst="ellipse">
            <a:avLst/>
          </a:prstGeom>
          <a:solidFill>
            <a:schemeClr val="bg2"/>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b="1">
                <a:solidFill>
                  <a:schemeClr val="tx2"/>
                </a:solidFill>
              </a:rPr>
              <a:t>Classe</a:t>
            </a:r>
          </a:p>
        </p:txBody>
      </p:sp>
      <p:sp>
        <p:nvSpPr>
          <p:cNvPr id="12292" name="Line 1029"/>
          <p:cNvSpPr>
            <a:spLocks noChangeShapeType="1"/>
          </p:cNvSpPr>
          <p:nvPr/>
        </p:nvSpPr>
        <p:spPr bwMode="auto">
          <a:xfrm>
            <a:off x="914400" y="2667000"/>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2293" name="Text Box 1030"/>
          <p:cNvSpPr txBox="1">
            <a:spLocks noChangeArrowheads="1"/>
          </p:cNvSpPr>
          <p:nvPr/>
        </p:nvSpPr>
        <p:spPr bwMode="auto">
          <a:xfrm>
            <a:off x="703385" y="1600200"/>
            <a:ext cx="2039815"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a:solidFill>
                  <a:schemeClr val="tx2"/>
                </a:solidFill>
              </a:rPr>
              <a:t>Partie Visible</a:t>
            </a:r>
          </a:p>
        </p:txBody>
      </p:sp>
      <p:sp>
        <p:nvSpPr>
          <p:cNvPr id="12294" name="Text Box 1031"/>
          <p:cNvSpPr txBox="1">
            <a:spLocks noChangeArrowheads="1"/>
          </p:cNvSpPr>
          <p:nvPr/>
        </p:nvSpPr>
        <p:spPr bwMode="auto">
          <a:xfrm>
            <a:off x="281354" y="2819400"/>
            <a:ext cx="2672862" cy="1200329"/>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a:solidFill>
                  <a:schemeClr val="tx2"/>
                </a:solidFill>
              </a:rPr>
              <a:t>Partie invisible pour utilisateurs de la classe</a:t>
            </a:r>
          </a:p>
        </p:txBody>
      </p:sp>
      <p:sp>
        <p:nvSpPr>
          <p:cNvPr id="12295" name="Text Box 1032"/>
          <p:cNvSpPr txBox="1">
            <a:spLocks noChangeArrowheads="1"/>
          </p:cNvSpPr>
          <p:nvPr/>
        </p:nvSpPr>
        <p:spPr bwMode="auto">
          <a:xfrm>
            <a:off x="4360985" y="2133600"/>
            <a:ext cx="3094892"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a:solidFill>
                  <a:schemeClr val="tx2"/>
                </a:solidFill>
              </a:rPr>
              <a:t>Méthodes : interface</a:t>
            </a:r>
          </a:p>
        </p:txBody>
      </p:sp>
      <p:sp>
        <p:nvSpPr>
          <p:cNvPr id="12296" name="Text Box 1033"/>
          <p:cNvSpPr txBox="1">
            <a:spLocks noChangeArrowheads="1"/>
          </p:cNvSpPr>
          <p:nvPr/>
        </p:nvSpPr>
        <p:spPr bwMode="auto">
          <a:xfrm>
            <a:off x="4642339" y="4343400"/>
            <a:ext cx="2954215"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a:solidFill>
                  <a:schemeClr val="tx2"/>
                </a:solidFill>
              </a:rPr>
              <a:t>Méthodes + Attributs</a:t>
            </a:r>
          </a:p>
        </p:txBody>
      </p:sp>
    </p:spTree>
    <p:extLst>
      <p:ext uri="{BB962C8B-B14F-4D97-AF65-F5344CB8AC3E}">
        <p14:creationId xmlns:p14="http://schemas.microsoft.com/office/powerpoint/2010/main" val="30687536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r>
              <a:rPr lang="fr-FR"/>
              <a:t>Attributs</a:t>
            </a:r>
          </a:p>
        </p:txBody>
      </p:sp>
      <p:sp>
        <p:nvSpPr>
          <p:cNvPr id="61443" name="Rectangle 3"/>
          <p:cNvSpPr>
            <a:spLocks noGrp="1" noChangeArrowheads="1"/>
          </p:cNvSpPr>
          <p:nvPr>
            <p:ph sz="quarter" idx="1"/>
          </p:nvPr>
        </p:nvSpPr>
        <p:spPr>
          <a:xfrm>
            <a:off x="279400" y="1214438"/>
            <a:ext cx="8599488" cy="5338762"/>
          </a:xfrm>
        </p:spPr>
        <p:txBody>
          <a:bodyPr>
            <a:normAutofit/>
          </a:bodyPr>
          <a:lstStyle/>
          <a:p>
            <a:pPr marL="274320" indent="-274320" eaLnBrk="1" fontAlgn="auto" hangingPunct="1">
              <a:spcAft>
                <a:spcPts val="0"/>
              </a:spcAft>
              <a:buFont typeface="Wingdings"/>
              <a:buChar char=""/>
              <a:defRPr/>
            </a:pPr>
            <a:r>
              <a:rPr lang="fr-FR" dirty="0"/>
              <a:t>Un attribut est décrit comme suit</a:t>
            </a:r>
          </a:p>
          <a:p>
            <a:pPr marL="274320" indent="-274320" eaLnBrk="1" fontAlgn="auto" hangingPunct="1">
              <a:spcAft>
                <a:spcPts val="0"/>
              </a:spcAft>
              <a:buFont typeface="Arial" charset="0"/>
              <a:buNone/>
              <a:defRPr/>
            </a:pPr>
            <a:r>
              <a:rPr lang="fr-FR" i="1" dirty="0">
                <a:latin typeface="Courier New" pitchFamily="49" charset="0"/>
              </a:rPr>
              <a:t>visibilité dérivabilité </a:t>
            </a:r>
            <a:r>
              <a:rPr lang="fr-FR" dirty="0">
                <a:latin typeface="Courier New" pitchFamily="49" charset="0"/>
              </a:rPr>
              <a:t>nom</a:t>
            </a:r>
            <a:r>
              <a:rPr lang="fr-FR" i="1" dirty="0">
                <a:latin typeface="Courier New" pitchFamily="49" charset="0"/>
              </a:rPr>
              <a:t> [multiplicité]: type =valeur-</a:t>
            </a:r>
            <a:r>
              <a:rPr lang="fr-FR" i="1" dirty="0" err="1">
                <a:latin typeface="Courier New" pitchFamily="49" charset="0"/>
              </a:rPr>
              <a:t>init</a:t>
            </a:r>
            <a:endParaRPr lang="fr-FR" i="1" dirty="0">
              <a:latin typeface="Courier New" pitchFamily="49" charset="0"/>
            </a:endParaRPr>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Wingdings"/>
              <a:buChar char=""/>
              <a:defRPr/>
            </a:pPr>
            <a:endParaRPr lang="fr-FR" dirty="0"/>
          </a:p>
          <a:p>
            <a:pPr marL="274320" indent="-274320" eaLnBrk="1" fontAlgn="auto" hangingPunct="1">
              <a:spcAft>
                <a:spcPts val="0"/>
              </a:spcAft>
              <a:buFont typeface="Wingdings"/>
              <a:buChar char=""/>
              <a:defRPr/>
            </a:pPr>
            <a:r>
              <a:rPr lang="fr-FR" dirty="0"/>
              <a:t>Les attributs peuvent être omis suivant leur visibilité</a:t>
            </a:r>
          </a:p>
          <a:p>
            <a:pPr marL="640080" lvl="1" indent="-274320" eaLnBrk="1" fontAlgn="auto" hangingPunct="1">
              <a:spcAft>
                <a:spcPts val="0"/>
              </a:spcAft>
              <a:buFont typeface="Wingdings 2"/>
              <a:buChar char=""/>
              <a:defRPr/>
            </a:pPr>
            <a:r>
              <a:rPr lang="fr-FR" dirty="0"/>
              <a:t>Par exemple, tous les attributs privés peuvent être omis</a:t>
            </a:r>
          </a:p>
          <a:p>
            <a:pPr marL="640080" lvl="1" indent="-274320" eaLnBrk="1" fontAlgn="auto" hangingPunct="1">
              <a:spcAft>
                <a:spcPts val="0"/>
              </a:spcAft>
              <a:buFont typeface="Wingdings 2"/>
              <a:buChar char=""/>
              <a:defRPr/>
            </a:pPr>
            <a:r>
              <a:rPr lang="fr-FR" dirty="0"/>
              <a:t>Il n’existe aucune indication montrant que cela a été fait </a:t>
            </a:r>
          </a:p>
          <a:p>
            <a:pPr marL="640080" lvl="1" indent="-274320" eaLnBrk="1" fontAlgn="auto" hangingPunct="1">
              <a:spcAft>
                <a:spcPts val="0"/>
              </a:spcAft>
              <a:buFont typeface="Wingdings 2"/>
              <a:buChar char=""/>
              <a:defRPr/>
            </a:pPr>
            <a:endParaRPr lang="fr-FR" dirty="0"/>
          </a:p>
        </p:txBody>
      </p:sp>
      <p:sp>
        <p:nvSpPr>
          <p:cNvPr id="17412" name="Text Box 4"/>
          <p:cNvSpPr txBox="1">
            <a:spLocks noChangeArrowheads="1"/>
          </p:cNvSpPr>
          <p:nvPr/>
        </p:nvSpPr>
        <p:spPr bwMode="auto">
          <a:xfrm>
            <a:off x="4267200" y="4533900"/>
            <a:ext cx="4206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fr-FR" altLang="fr-FR" i="1">
                <a:solidFill>
                  <a:schemeClr val="tx2"/>
                </a:solidFill>
                <a:latin typeface="Lucida Sans" pitchFamily="34" charset="0"/>
              </a:rPr>
              <a:t>Nom    Multiplicité    Type      Valeur Initiale</a:t>
            </a:r>
          </a:p>
        </p:txBody>
      </p:sp>
      <p:sp>
        <p:nvSpPr>
          <p:cNvPr id="17413" name="Text Box 5"/>
          <p:cNvSpPr txBox="1">
            <a:spLocks noChangeArrowheads="1"/>
          </p:cNvSpPr>
          <p:nvPr/>
        </p:nvSpPr>
        <p:spPr bwMode="blackWhite">
          <a:xfrm>
            <a:off x="5121275" y="2571750"/>
            <a:ext cx="2490788" cy="1597025"/>
          </a:xfrm>
          <a:prstGeom prst="rect">
            <a:avLst/>
          </a:prstGeom>
          <a:solidFill>
            <a:srgbClr val="FFFFFF"/>
          </a:solidFill>
          <a:ln w="9525">
            <a:solidFill>
              <a:schemeClr val="tx1"/>
            </a:solidFill>
            <a:miter lim="800000"/>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latin typeface="Times New Roman" pitchFamily="18" charset="0"/>
            </a:endParaRPr>
          </a:p>
          <a:p>
            <a:r>
              <a:rPr lang="fr-FR" altLang="fr-FR" sz="1600">
                <a:solidFill>
                  <a:schemeClr val="tx2"/>
                </a:solidFill>
              </a:rPr>
              <a:t>- nom: String</a:t>
            </a:r>
          </a:p>
          <a:p>
            <a:r>
              <a:rPr lang="fr-FR" altLang="fr-FR" sz="1600">
                <a:solidFill>
                  <a:schemeClr val="tx2"/>
                </a:solidFill>
              </a:rPr>
              <a:t># salaire: int = 0</a:t>
            </a:r>
          </a:p>
          <a:p>
            <a:r>
              <a:rPr lang="fr-FR" altLang="fr-FR" sz="1600">
                <a:solidFill>
                  <a:schemeClr val="tx2"/>
                </a:solidFill>
              </a:rPr>
              <a:t>- / tauxHoraire</a:t>
            </a:r>
          </a:p>
          <a:p>
            <a:r>
              <a:rPr lang="fr-FR" altLang="fr-FR" sz="1600">
                <a:solidFill>
                  <a:schemeClr val="tx2"/>
                </a:solidFill>
              </a:rPr>
              <a:t>+ compétences[*]: String</a:t>
            </a:r>
          </a:p>
        </p:txBody>
      </p:sp>
      <p:sp>
        <p:nvSpPr>
          <p:cNvPr id="17414" name="Line 6"/>
          <p:cNvSpPr>
            <a:spLocks noChangeShapeType="1"/>
          </p:cNvSpPr>
          <p:nvPr/>
        </p:nvSpPr>
        <p:spPr bwMode="auto">
          <a:xfrm>
            <a:off x="5122863" y="2963863"/>
            <a:ext cx="2490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15" name="Text Box 7"/>
          <p:cNvSpPr txBox="1">
            <a:spLocks noChangeArrowheads="1"/>
          </p:cNvSpPr>
          <p:nvPr/>
        </p:nvSpPr>
        <p:spPr bwMode="auto">
          <a:xfrm>
            <a:off x="609600" y="2362200"/>
            <a:ext cx="28670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endParaRPr lang="fr-FR" altLang="fr-FR" sz="800" i="1" dirty="0">
              <a:solidFill>
                <a:schemeClr val="tx2"/>
              </a:solidFill>
              <a:latin typeface="Lucida Sans" pitchFamily="34" charset="0"/>
            </a:endParaRPr>
          </a:p>
          <a:p>
            <a:r>
              <a:rPr lang="fr-FR" altLang="fr-FR" i="1" dirty="0">
                <a:solidFill>
                  <a:schemeClr val="tx2"/>
                </a:solidFill>
                <a:latin typeface="Lucida Sans" pitchFamily="34" charset="0"/>
              </a:rPr>
              <a:t>La visibilité a le même sens qu’en C++ et en Java :</a:t>
            </a:r>
          </a:p>
          <a:p>
            <a:r>
              <a:rPr lang="fr-FR" altLang="fr-FR" i="1" dirty="0">
                <a:solidFill>
                  <a:schemeClr val="tx2"/>
                </a:solidFill>
                <a:latin typeface="Courier New" pitchFamily="49" charset="0"/>
              </a:rPr>
              <a:t>- </a:t>
            </a:r>
            <a:r>
              <a:rPr lang="fr-FR" altLang="fr-FR" i="1" dirty="0">
                <a:solidFill>
                  <a:schemeClr val="tx2"/>
                </a:solidFill>
                <a:latin typeface="Lucida Sans" pitchFamily="34" charset="0"/>
              </a:rPr>
              <a:t>indique privé</a:t>
            </a:r>
            <a:br>
              <a:rPr lang="fr-FR" altLang="fr-FR" i="1" dirty="0">
                <a:solidFill>
                  <a:schemeClr val="tx2"/>
                </a:solidFill>
                <a:latin typeface="Lucida Sans" pitchFamily="34" charset="0"/>
              </a:rPr>
            </a:br>
            <a:r>
              <a:rPr lang="fr-FR" altLang="fr-FR" i="1" dirty="0">
                <a:solidFill>
                  <a:schemeClr val="tx2"/>
                </a:solidFill>
                <a:latin typeface="Courier New" pitchFamily="49" charset="0"/>
              </a:rPr>
              <a:t>+ </a:t>
            </a:r>
            <a:r>
              <a:rPr lang="fr-FR" altLang="fr-FR" i="1" dirty="0">
                <a:solidFill>
                  <a:schemeClr val="tx2"/>
                </a:solidFill>
                <a:latin typeface="Lucida Sans" pitchFamily="34" charset="0"/>
              </a:rPr>
              <a:t>indique public</a:t>
            </a:r>
            <a:br>
              <a:rPr lang="fr-FR" altLang="fr-FR" i="1" dirty="0">
                <a:solidFill>
                  <a:schemeClr val="tx2"/>
                </a:solidFill>
                <a:latin typeface="Lucida Sans" pitchFamily="34" charset="0"/>
              </a:rPr>
            </a:br>
            <a:r>
              <a:rPr lang="fr-FR" altLang="fr-FR" i="1" dirty="0">
                <a:solidFill>
                  <a:schemeClr val="tx2"/>
                </a:solidFill>
                <a:latin typeface="Courier New" pitchFamily="49" charset="0"/>
              </a:rPr>
              <a:t># </a:t>
            </a:r>
            <a:r>
              <a:rPr lang="fr-FR" altLang="fr-FR" i="1" dirty="0">
                <a:solidFill>
                  <a:schemeClr val="tx2"/>
                </a:solidFill>
                <a:latin typeface="Lucida Sans" pitchFamily="34" charset="0"/>
              </a:rPr>
              <a:t>indique protégé</a:t>
            </a:r>
            <a:br>
              <a:rPr lang="fr-FR" altLang="fr-FR" i="1" dirty="0">
                <a:solidFill>
                  <a:schemeClr val="tx2"/>
                </a:solidFill>
                <a:latin typeface="Lucida Sans" pitchFamily="34" charset="0"/>
              </a:rPr>
            </a:br>
            <a:endParaRPr lang="fr-FR" altLang="fr-FR" i="1" dirty="0">
              <a:solidFill>
                <a:schemeClr val="tx2"/>
              </a:solidFill>
              <a:latin typeface="Lucida Sans" pitchFamily="34" charset="0"/>
            </a:endParaRPr>
          </a:p>
          <a:p>
            <a:r>
              <a:rPr lang="fr-FR" altLang="fr-FR" i="1" dirty="0">
                <a:solidFill>
                  <a:schemeClr val="tx2"/>
                </a:solidFill>
                <a:latin typeface="Lucida Sans" pitchFamily="34" charset="0"/>
              </a:rPr>
              <a:t>Un attribut dérivable peut être calculé à partir d’autres attributs. Il est donc redondant mais est inclus pour des raisons de clarté.</a:t>
            </a:r>
          </a:p>
          <a:p>
            <a:r>
              <a:rPr lang="fr-FR" altLang="fr-FR" i="1" dirty="0">
                <a:solidFill>
                  <a:schemeClr val="tx2"/>
                </a:solidFill>
                <a:latin typeface="Courier New" pitchFamily="49" charset="0"/>
              </a:rPr>
              <a:t>/ </a:t>
            </a:r>
            <a:r>
              <a:rPr lang="fr-FR" altLang="fr-FR" i="1" dirty="0">
                <a:solidFill>
                  <a:schemeClr val="tx2"/>
                </a:solidFill>
                <a:latin typeface="Lucida Sans" pitchFamily="34" charset="0"/>
              </a:rPr>
              <a:t>indique dérivable</a:t>
            </a:r>
          </a:p>
        </p:txBody>
      </p:sp>
      <p:sp>
        <p:nvSpPr>
          <p:cNvPr id="17416" name="Line 8"/>
          <p:cNvSpPr>
            <a:spLocks noChangeShapeType="1"/>
          </p:cNvSpPr>
          <p:nvPr/>
        </p:nvSpPr>
        <p:spPr bwMode="auto">
          <a:xfrm>
            <a:off x="3200400" y="2667000"/>
            <a:ext cx="198120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17" name="Line 9"/>
          <p:cNvSpPr>
            <a:spLocks noChangeShapeType="1"/>
          </p:cNvSpPr>
          <p:nvPr/>
        </p:nvSpPr>
        <p:spPr bwMode="auto">
          <a:xfrm flipV="1">
            <a:off x="5486400" y="4114800"/>
            <a:ext cx="11430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18" name="Line 10"/>
          <p:cNvSpPr>
            <a:spLocks noChangeShapeType="1"/>
          </p:cNvSpPr>
          <p:nvPr/>
        </p:nvSpPr>
        <p:spPr bwMode="auto">
          <a:xfrm flipV="1">
            <a:off x="6400800" y="4114800"/>
            <a:ext cx="6096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19" name="Line 11"/>
          <p:cNvSpPr>
            <a:spLocks noChangeShapeType="1"/>
          </p:cNvSpPr>
          <p:nvPr/>
        </p:nvSpPr>
        <p:spPr bwMode="auto">
          <a:xfrm flipH="1" flipV="1">
            <a:off x="6705600" y="3581400"/>
            <a:ext cx="114300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20" name="Line 12"/>
          <p:cNvSpPr>
            <a:spLocks noChangeShapeType="1"/>
          </p:cNvSpPr>
          <p:nvPr/>
        </p:nvSpPr>
        <p:spPr bwMode="auto">
          <a:xfrm flipV="1">
            <a:off x="4572000" y="4114800"/>
            <a:ext cx="91440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7421" name="Line 13"/>
          <p:cNvSpPr>
            <a:spLocks noChangeShapeType="1"/>
          </p:cNvSpPr>
          <p:nvPr/>
        </p:nvSpPr>
        <p:spPr bwMode="auto">
          <a:xfrm flipV="1">
            <a:off x="3429000" y="3810000"/>
            <a:ext cx="1828800" cy="152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nvGrpSpPr>
          <p:cNvPr id="17422" name="Group 15"/>
          <p:cNvGrpSpPr>
            <a:grpSpLocks/>
          </p:cNvGrpSpPr>
          <p:nvPr/>
        </p:nvGrpSpPr>
        <p:grpSpPr bwMode="auto">
          <a:xfrm>
            <a:off x="609600" y="5867400"/>
            <a:ext cx="428625" cy="330200"/>
            <a:chOff x="748" y="585"/>
            <a:chExt cx="270" cy="208"/>
          </a:xfrm>
        </p:grpSpPr>
        <p:sp>
          <p:nvSpPr>
            <p:cNvPr id="17424" name="Freeform 16"/>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endParaRPr lang="fr-FR" altLang="fr-FR"/>
            </a:p>
          </p:txBody>
        </p:sp>
        <p:sp>
          <p:nvSpPr>
            <p:cNvPr id="17425" name="Freeform 17"/>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endParaRPr lang="fr-FR" altLang="fr-FR"/>
            </a:p>
          </p:txBody>
        </p:sp>
        <p:sp>
          <p:nvSpPr>
            <p:cNvPr id="17426" name="Freeform 18"/>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endParaRPr lang="fr-FR" altLang="fr-FR"/>
            </a:p>
          </p:txBody>
        </p:sp>
      </p:grpSp>
      <p:sp>
        <p:nvSpPr>
          <p:cNvPr id="17423" name="Line 19"/>
          <p:cNvSpPr>
            <a:spLocks noChangeShapeType="1"/>
          </p:cNvSpPr>
          <p:nvPr/>
        </p:nvSpPr>
        <p:spPr bwMode="auto">
          <a:xfrm flipV="1">
            <a:off x="7543800" y="3962400"/>
            <a:ext cx="30480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2531969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fr-FR"/>
              <a:t>Opérations</a:t>
            </a:r>
          </a:p>
        </p:txBody>
      </p:sp>
      <p:sp>
        <p:nvSpPr>
          <p:cNvPr id="63491" name="Rectangle 3"/>
          <p:cNvSpPr>
            <a:spLocks noGrp="1" noChangeArrowheads="1"/>
          </p:cNvSpPr>
          <p:nvPr>
            <p:ph sz="quarter" idx="1"/>
          </p:nvPr>
        </p:nvSpPr>
        <p:spPr>
          <a:xfrm>
            <a:off x="279400" y="1312863"/>
            <a:ext cx="8599488" cy="4708525"/>
          </a:xfrm>
        </p:spPr>
        <p:txBody>
          <a:bodyPr>
            <a:normAutofit/>
          </a:bodyPr>
          <a:lstStyle/>
          <a:p>
            <a:pPr marL="274320" indent="-274320" eaLnBrk="1" fontAlgn="auto" hangingPunct="1">
              <a:spcAft>
                <a:spcPts val="0"/>
              </a:spcAft>
              <a:buFont typeface="Wingdings"/>
              <a:buChar char=""/>
              <a:defRPr/>
            </a:pPr>
            <a:r>
              <a:rPr lang="fr-FR" dirty="0"/>
              <a:t>Une opération est décrite comme suit :</a:t>
            </a:r>
          </a:p>
          <a:p>
            <a:pPr marL="640080" lvl="1" indent="-274320" eaLnBrk="1" fontAlgn="auto" hangingPunct="1">
              <a:spcAft>
                <a:spcPts val="0"/>
              </a:spcAft>
              <a:buFont typeface="Arial" charset="0"/>
              <a:buNone/>
              <a:defRPr/>
            </a:pPr>
            <a:r>
              <a:rPr lang="fr-FR" i="1" dirty="0">
                <a:latin typeface="Courier New" pitchFamily="49" charset="0"/>
              </a:rPr>
              <a:t>visibilité </a:t>
            </a:r>
            <a:r>
              <a:rPr lang="fr-FR" dirty="0">
                <a:latin typeface="Courier New" pitchFamily="49" charset="0"/>
              </a:rPr>
              <a:t>nom</a:t>
            </a:r>
            <a:r>
              <a:rPr lang="fr-FR" i="1" dirty="0">
                <a:latin typeface="Courier New" pitchFamily="49" charset="0"/>
              </a:rPr>
              <a:t> (liste-paramètres) : type-retour</a:t>
            </a:r>
          </a:p>
          <a:p>
            <a:pPr marL="274320" indent="-274320" eaLnBrk="1" fontAlgn="auto" hangingPunct="1">
              <a:spcAft>
                <a:spcPts val="0"/>
              </a:spcAft>
              <a:buFont typeface="Arial" charset="0"/>
              <a:buNone/>
              <a:defRPr/>
            </a:pPr>
            <a:endParaRPr lang="fr-FR" i="1"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Arial" charset="0"/>
              <a:buNone/>
              <a:defRPr/>
            </a:pPr>
            <a:endParaRPr lang="fr-FR" dirty="0"/>
          </a:p>
          <a:p>
            <a:pPr marL="274320" indent="-274320" eaLnBrk="1" fontAlgn="auto" hangingPunct="1">
              <a:spcAft>
                <a:spcPts val="0"/>
              </a:spcAft>
              <a:buFont typeface="Wingdings"/>
              <a:buChar char=""/>
              <a:defRPr/>
            </a:pPr>
            <a:r>
              <a:rPr lang="fr-FR" dirty="0"/>
              <a:t>Les paramètres et les types de retour sont définis dans le contexte du modèle</a:t>
            </a:r>
          </a:p>
          <a:p>
            <a:pPr marL="640080" lvl="1" indent="-274320" eaLnBrk="1" fontAlgn="auto" hangingPunct="1">
              <a:spcAft>
                <a:spcPts val="0"/>
              </a:spcAft>
              <a:buFont typeface="Wingdings 2"/>
              <a:buChar char=""/>
              <a:defRPr/>
            </a:pPr>
            <a:r>
              <a:rPr lang="fr-FR" dirty="0"/>
              <a:t>Peuvent être des classes décrites ailleurs dans le modèle</a:t>
            </a:r>
          </a:p>
          <a:p>
            <a:pPr marL="640080" lvl="1" indent="-274320" eaLnBrk="1" fontAlgn="auto" hangingPunct="1">
              <a:spcAft>
                <a:spcPts val="0"/>
              </a:spcAft>
              <a:buFont typeface="Wingdings 2"/>
              <a:buChar char=""/>
              <a:defRPr/>
            </a:pPr>
            <a:r>
              <a:rPr lang="fr-FR" dirty="0"/>
              <a:t>Si vous décrivez un logiciel, les types du langage choisi peuvent être utilisés</a:t>
            </a:r>
          </a:p>
          <a:p>
            <a:pPr marL="274320" indent="-274320" eaLnBrk="1" fontAlgn="auto" hangingPunct="1">
              <a:spcAft>
                <a:spcPts val="0"/>
              </a:spcAft>
              <a:buFont typeface="Wingdings"/>
              <a:buChar char=""/>
              <a:defRPr/>
            </a:pPr>
            <a:r>
              <a:rPr lang="fr-FR" dirty="0"/>
              <a:t>Les opérations peuvent être omises suivant leur visibilité</a:t>
            </a:r>
          </a:p>
        </p:txBody>
      </p:sp>
      <p:grpSp>
        <p:nvGrpSpPr>
          <p:cNvPr id="18436" name="Group 4"/>
          <p:cNvGrpSpPr>
            <a:grpSpLocks/>
          </p:cNvGrpSpPr>
          <p:nvPr/>
        </p:nvGrpSpPr>
        <p:grpSpPr bwMode="auto">
          <a:xfrm>
            <a:off x="4419600" y="2286000"/>
            <a:ext cx="3148013" cy="1128713"/>
            <a:chOff x="2368" y="6290"/>
            <a:chExt cx="3922" cy="1776"/>
          </a:xfrm>
        </p:grpSpPr>
        <p:sp>
          <p:nvSpPr>
            <p:cNvPr id="18443" name="Text Box 5"/>
            <p:cNvSpPr txBox="1">
              <a:spLocks noChangeArrowheads="1"/>
            </p:cNvSpPr>
            <p:nvPr/>
          </p:nvSpPr>
          <p:spPr bwMode="blackWhite">
            <a:xfrm>
              <a:off x="2368" y="6290"/>
              <a:ext cx="3922" cy="1776"/>
            </a:xfrm>
            <a:prstGeom prst="rect">
              <a:avLst/>
            </a:prstGeom>
            <a:solidFill>
              <a:srgbClr val="FFFFFF"/>
            </a:solidFill>
            <a:ln w="9525">
              <a:solidFill>
                <a:schemeClr val="tx1"/>
              </a:solidFill>
              <a:miter lim="800000"/>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en-US" altLang="fr-FR" sz="1600" b="1">
                  <a:solidFill>
                    <a:schemeClr val="tx2"/>
                  </a:solidFill>
                </a:rPr>
                <a:t>Employé</a:t>
              </a:r>
              <a:endParaRPr lang="en-US" altLang="fr-FR" sz="1600">
                <a:solidFill>
                  <a:schemeClr val="tx2"/>
                </a:solidFill>
              </a:endParaRPr>
            </a:p>
            <a:p>
              <a:endParaRPr lang="en-US" altLang="fr-FR" sz="1600">
                <a:solidFill>
                  <a:schemeClr val="tx2"/>
                </a:solidFill>
              </a:endParaRPr>
            </a:p>
            <a:p>
              <a:r>
                <a:rPr lang="en-US" altLang="fr-FR" sz="1600">
                  <a:solidFill>
                    <a:schemeClr val="tx2"/>
                  </a:solidFill>
                </a:rPr>
                <a:t>+ calculerCharges(): int </a:t>
              </a:r>
            </a:p>
            <a:p>
              <a:r>
                <a:rPr lang="en-US" altLang="fr-FR" sz="1600">
                  <a:solidFill>
                    <a:schemeClr val="tx2"/>
                  </a:solidFill>
                </a:rPr>
                <a:t>+ setSalaire(montant:int): bool</a:t>
              </a:r>
            </a:p>
            <a:p>
              <a:endParaRPr lang="en-US" altLang="fr-FR" sz="1600">
                <a:solidFill>
                  <a:schemeClr val="tx2"/>
                </a:solidFill>
              </a:endParaRPr>
            </a:p>
          </p:txBody>
        </p:sp>
        <p:sp>
          <p:nvSpPr>
            <p:cNvPr id="18444" name="Line 6"/>
            <p:cNvSpPr>
              <a:spLocks noChangeShapeType="1"/>
            </p:cNvSpPr>
            <p:nvPr/>
          </p:nvSpPr>
          <p:spPr bwMode="blackWhite">
            <a:xfrm>
              <a:off x="2368" y="6956"/>
              <a:ext cx="39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18437" name="Text Box 7"/>
          <p:cNvSpPr txBox="1">
            <a:spLocks noChangeArrowheads="1"/>
          </p:cNvSpPr>
          <p:nvPr/>
        </p:nvSpPr>
        <p:spPr bwMode="blackWhite">
          <a:xfrm>
            <a:off x="1619250" y="2427288"/>
            <a:ext cx="10334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altLang="fr-FR" i="1">
                <a:solidFill>
                  <a:schemeClr val="tx2"/>
                </a:solidFill>
                <a:latin typeface="Lucida Sans" pitchFamily="34" charset="0"/>
              </a:rPr>
              <a:t>Visibilité</a:t>
            </a:r>
          </a:p>
        </p:txBody>
      </p:sp>
      <p:sp>
        <p:nvSpPr>
          <p:cNvPr id="18438" name="Line 8"/>
          <p:cNvSpPr>
            <a:spLocks noChangeShapeType="1"/>
          </p:cNvSpPr>
          <p:nvPr/>
        </p:nvSpPr>
        <p:spPr bwMode="auto">
          <a:xfrm>
            <a:off x="2528888" y="2557463"/>
            <a:ext cx="198120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8439" name="Text Box 9"/>
          <p:cNvSpPr txBox="1">
            <a:spLocks noChangeArrowheads="1"/>
          </p:cNvSpPr>
          <p:nvPr/>
        </p:nvSpPr>
        <p:spPr bwMode="blackWhite">
          <a:xfrm>
            <a:off x="3639840" y="3624262"/>
            <a:ext cx="43545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en-US" altLang="fr-FR" i="1" dirty="0">
                <a:solidFill>
                  <a:schemeClr val="tx2"/>
                </a:solidFill>
                <a:latin typeface="Lucida Sans" pitchFamily="34" charset="0"/>
              </a:rPr>
              <a:t>Nom     </a:t>
            </a:r>
            <a:r>
              <a:rPr lang="en-US" altLang="fr-FR" i="1" dirty="0" err="1">
                <a:solidFill>
                  <a:schemeClr val="tx2"/>
                </a:solidFill>
                <a:latin typeface="Lucida Sans" pitchFamily="34" charset="0"/>
              </a:rPr>
              <a:t>Liste</a:t>
            </a:r>
            <a:r>
              <a:rPr lang="en-US" altLang="fr-FR" i="1" dirty="0">
                <a:solidFill>
                  <a:schemeClr val="tx2"/>
                </a:solidFill>
                <a:latin typeface="Lucida Sans" pitchFamily="34" charset="0"/>
              </a:rPr>
              <a:t> des </a:t>
            </a:r>
            <a:r>
              <a:rPr lang="en-US" altLang="fr-FR" i="1" dirty="0" err="1">
                <a:solidFill>
                  <a:schemeClr val="tx2"/>
                </a:solidFill>
                <a:latin typeface="Lucida Sans" pitchFamily="34" charset="0"/>
              </a:rPr>
              <a:t>paramètres</a:t>
            </a:r>
            <a:r>
              <a:rPr lang="en-US" altLang="fr-FR" i="1" dirty="0">
                <a:solidFill>
                  <a:schemeClr val="tx2"/>
                </a:solidFill>
                <a:latin typeface="Lucida Sans" pitchFamily="34" charset="0"/>
              </a:rPr>
              <a:t>    Type de retour</a:t>
            </a:r>
          </a:p>
        </p:txBody>
      </p:sp>
      <p:sp>
        <p:nvSpPr>
          <p:cNvPr id="18440" name="Line 10"/>
          <p:cNvSpPr>
            <a:spLocks noChangeShapeType="1"/>
          </p:cNvSpPr>
          <p:nvPr/>
        </p:nvSpPr>
        <p:spPr bwMode="auto">
          <a:xfrm flipV="1">
            <a:off x="5195888" y="3319463"/>
            <a:ext cx="9144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8441" name="Line 11"/>
          <p:cNvSpPr>
            <a:spLocks noChangeShapeType="1"/>
          </p:cNvSpPr>
          <p:nvPr/>
        </p:nvSpPr>
        <p:spPr bwMode="auto">
          <a:xfrm flipH="1" flipV="1">
            <a:off x="7024688" y="3319463"/>
            <a:ext cx="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18442" name="Line 12"/>
          <p:cNvSpPr>
            <a:spLocks noChangeShapeType="1"/>
          </p:cNvSpPr>
          <p:nvPr/>
        </p:nvSpPr>
        <p:spPr bwMode="auto">
          <a:xfrm flipV="1">
            <a:off x="4052888" y="3319463"/>
            <a:ext cx="990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185591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179388" y="160338"/>
            <a:ext cx="7793037" cy="725487"/>
          </a:xfrm>
        </p:spPr>
        <p:txBody>
          <a:bodyPr/>
          <a:lstStyle/>
          <a:p>
            <a:r>
              <a:rPr lang="fr-FR" dirty="0" smtClean="0"/>
              <a:t>Déroulement</a:t>
            </a:r>
            <a:endParaRPr lang="fr-FR" dirty="0"/>
          </a:p>
        </p:txBody>
      </p:sp>
      <p:sp>
        <p:nvSpPr>
          <p:cNvPr id="5126" name="Rectangle 6"/>
          <p:cNvSpPr>
            <a:spLocks noGrp="1" noChangeArrowheads="1"/>
          </p:cNvSpPr>
          <p:nvPr>
            <p:ph idx="1"/>
          </p:nvPr>
        </p:nvSpPr>
        <p:spPr>
          <a:xfrm>
            <a:off x="928662" y="1312863"/>
            <a:ext cx="7950226" cy="2713563"/>
          </a:xfrm>
        </p:spPr>
        <p:txBody>
          <a:bodyPr/>
          <a:lstStyle/>
          <a:p>
            <a:r>
              <a:rPr lang="fr-FR" sz="1400" dirty="0"/>
              <a:t>Comprendre les principales notions de l'approche Objet.</a:t>
            </a:r>
          </a:p>
          <a:p>
            <a:r>
              <a:rPr lang="fr-FR" sz="1400" dirty="0"/>
              <a:t>Rappel sur les paradigmes de programmation (logique, impératif, Objet...).</a:t>
            </a:r>
          </a:p>
          <a:p>
            <a:r>
              <a:rPr lang="fr-FR" sz="1400" dirty="0"/>
              <a:t>Les objets : identité, état et comportement. Relations au monde réel et aux systèmes informatiques.</a:t>
            </a:r>
          </a:p>
          <a:p>
            <a:r>
              <a:rPr lang="fr-FR" sz="1400" dirty="0"/>
              <a:t>Popularité, avantages de l'Orienté Objet.</a:t>
            </a:r>
          </a:p>
          <a:p>
            <a:r>
              <a:rPr lang="fr-FR" sz="1400" dirty="0"/>
              <a:t>Abstraction, encapsulation, classification. Classes et instances. Classes abstraites. Concept d'héritage.</a:t>
            </a:r>
          </a:p>
          <a:p>
            <a:r>
              <a:rPr lang="fr-FR" sz="1400" dirty="0"/>
              <a:t>Méthodes et envois de messages entre objets. Polymorphisme. Surcharge et redéfinition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fontAlgn="auto" hangingPunct="1">
              <a:spcAft>
                <a:spcPts val="0"/>
              </a:spcAft>
              <a:defRPr/>
            </a:pPr>
            <a:r>
              <a:rPr lang="fr-FR"/>
              <a:t>Opérations et méthodes</a:t>
            </a:r>
          </a:p>
        </p:txBody>
      </p:sp>
      <p:sp>
        <p:nvSpPr>
          <p:cNvPr id="65539" name="Rectangle 3"/>
          <p:cNvSpPr>
            <a:spLocks noGrp="1" noChangeArrowheads="1"/>
          </p:cNvSpPr>
          <p:nvPr>
            <p:ph sz="quarter" idx="1"/>
          </p:nvPr>
        </p:nvSpPr>
        <p:spPr>
          <a:xfrm>
            <a:off x="279400" y="1312863"/>
            <a:ext cx="8599488" cy="2970212"/>
          </a:xfrm>
        </p:spPr>
        <p:txBody>
          <a:bodyPr>
            <a:normAutofit/>
          </a:bodyPr>
          <a:lstStyle/>
          <a:p>
            <a:pPr marL="274320" indent="-274320" eaLnBrk="1" fontAlgn="auto" hangingPunct="1">
              <a:spcAft>
                <a:spcPts val="0"/>
              </a:spcAft>
              <a:buFont typeface="Wingdings"/>
              <a:buChar char=""/>
              <a:defRPr/>
            </a:pPr>
            <a:r>
              <a:rPr lang="fr-FR"/>
              <a:t>Une opération est la spécification d'un traitement qu’on peut demander à un objet d’exécuter</a:t>
            </a:r>
          </a:p>
          <a:p>
            <a:pPr marL="274320" indent="-274320" eaLnBrk="1" fontAlgn="auto" hangingPunct="1">
              <a:spcAft>
                <a:spcPts val="0"/>
              </a:spcAft>
              <a:buFont typeface="Wingdings"/>
              <a:buChar char=""/>
              <a:defRPr/>
            </a:pPr>
            <a:r>
              <a:rPr lang="fr-FR"/>
              <a:t>L’existence d’une opération implique que la classe décrive son traitement, appelé </a:t>
            </a:r>
            <a:r>
              <a:rPr lang="fr-FR" i="1"/>
              <a:t>méthode</a:t>
            </a:r>
          </a:p>
          <a:p>
            <a:pPr marL="640080" lvl="1" indent="-274320" eaLnBrk="1" fontAlgn="auto" hangingPunct="1">
              <a:spcAft>
                <a:spcPts val="0"/>
              </a:spcAft>
              <a:buFont typeface="Wingdings 2"/>
              <a:buChar char=""/>
              <a:defRPr/>
            </a:pPr>
            <a:r>
              <a:rPr lang="fr-FR"/>
              <a:t>À moins que cette opération ne soit abstraite</a:t>
            </a:r>
          </a:p>
          <a:p>
            <a:pPr marL="274320" indent="-274320" eaLnBrk="1" fontAlgn="auto" hangingPunct="1">
              <a:spcAft>
                <a:spcPts val="0"/>
              </a:spcAft>
              <a:buFont typeface="Wingdings"/>
              <a:buChar char=""/>
              <a:defRPr/>
            </a:pPr>
            <a:r>
              <a:rPr lang="fr-FR"/>
              <a:t>Les méthodes peuvent être définies dans une </a:t>
            </a:r>
            <a:r>
              <a:rPr lang="fr-FR" i="1"/>
              <a:t>note</a:t>
            </a:r>
            <a:r>
              <a:rPr lang="fr-FR"/>
              <a:t> attachée à un symbole de classe</a:t>
            </a:r>
          </a:p>
          <a:p>
            <a:pPr marL="640080" lvl="1" indent="-274320" eaLnBrk="1" fontAlgn="auto" hangingPunct="1">
              <a:spcAft>
                <a:spcPts val="0"/>
              </a:spcAft>
              <a:buFont typeface="Wingdings 2"/>
              <a:buChar char=""/>
              <a:defRPr/>
            </a:pPr>
            <a:r>
              <a:rPr lang="fr-FR"/>
              <a:t>Les méthodes peuvent également être spécifiées dans une documentation séparée accompagnant le diagramme</a:t>
            </a:r>
          </a:p>
        </p:txBody>
      </p:sp>
    </p:spTree>
    <p:extLst>
      <p:ext uri="{BB962C8B-B14F-4D97-AF65-F5344CB8AC3E}">
        <p14:creationId xmlns:p14="http://schemas.microsoft.com/office/powerpoint/2010/main" val="966760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fr-FR"/>
              <a:t>Attributs et opérations de portée classe</a:t>
            </a:r>
          </a:p>
        </p:txBody>
      </p:sp>
      <p:sp>
        <p:nvSpPr>
          <p:cNvPr id="69635" name="Rectangle 3"/>
          <p:cNvSpPr>
            <a:spLocks noGrp="1" noChangeArrowheads="1"/>
          </p:cNvSpPr>
          <p:nvPr>
            <p:ph sz="quarter" idx="1"/>
          </p:nvPr>
        </p:nvSpPr>
        <p:spPr>
          <a:xfrm>
            <a:off x="279400" y="1312863"/>
            <a:ext cx="8599488" cy="2293937"/>
          </a:xfrm>
        </p:spPr>
        <p:txBody>
          <a:bodyPr>
            <a:normAutofit/>
          </a:bodyPr>
          <a:lstStyle/>
          <a:p>
            <a:pPr marL="274320" indent="-274320" eaLnBrk="1" fontAlgn="auto" hangingPunct="1">
              <a:spcAft>
                <a:spcPts val="0"/>
              </a:spcAft>
              <a:buFont typeface="Wingdings"/>
              <a:buChar char=""/>
              <a:defRPr/>
            </a:pPr>
            <a:r>
              <a:rPr lang="fr-FR" dirty="0"/>
              <a:t>Par défaut, les attributs et les opérations ont une </a:t>
            </a:r>
            <a:r>
              <a:rPr lang="fr-FR" i="1" dirty="0" err="1"/>
              <a:t>portée-objet</a:t>
            </a:r>
            <a:endParaRPr lang="fr-FR" i="1" dirty="0"/>
          </a:p>
          <a:p>
            <a:pPr marL="640080" lvl="1" indent="-274320" eaLnBrk="1" fontAlgn="auto" hangingPunct="1">
              <a:spcAft>
                <a:spcPts val="0"/>
              </a:spcAft>
              <a:buFont typeface="Wingdings 2"/>
              <a:buChar char=""/>
              <a:defRPr/>
            </a:pPr>
            <a:r>
              <a:rPr lang="fr-FR" dirty="0"/>
              <a:t>Chaque objet a sa propre copie d’un attribut</a:t>
            </a:r>
          </a:p>
          <a:p>
            <a:pPr marL="640080" lvl="1" indent="-274320" eaLnBrk="1" fontAlgn="auto" hangingPunct="1">
              <a:spcAft>
                <a:spcPts val="0"/>
              </a:spcAft>
              <a:buFont typeface="Wingdings 2"/>
              <a:buChar char=""/>
              <a:defRPr/>
            </a:pPr>
            <a:r>
              <a:rPr lang="fr-FR" dirty="0"/>
              <a:t>Une opération s’applique à un objet particulier</a:t>
            </a:r>
          </a:p>
          <a:p>
            <a:pPr marL="274320" indent="-274320" eaLnBrk="1" fontAlgn="auto" hangingPunct="1">
              <a:spcAft>
                <a:spcPts val="0"/>
              </a:spcAft>
              <a:buFont typeface="Wingdings"/>
              <a:buChar char=""/>
              <a:defRPr/>
            </a:pPr>
            <a:r>
              <a:rPr lang="fr-FR" dirty="0"/>
              <a:t>Parfois les attributs et les opérations ont une </a:t>
            </a:r>
            <a:r>
              <a:rPr lang="fr-FR" i="1" dirty="0"/>
              <a:t>portée-classe</a:t>
            </a:r>
          </a:p>
          <a:p>
            <a:pPr marL="640080" lvl="1" indent="-274320" eaLnBrk="1" fontAlgn="auto" hangingPunct="1">
              <a:spcAft>
                <a:spcPts val="0"/>
              </a:spcAft>
              <a:buFont typeface="Wingdings 2"/>
              <a:buChar char=""/>
              <a:defRPr/>
            </a:pPr>
            <a:r>
              <a:rPr lang="fr-FR" dirty="0"/>
              <a:t>Pour représenter les informations partagées entre tous les objets d’une  même classe ou les opérations agissant sur ces informations</a:t>
            </a:r>
          </a:p>
          <a:p>
            <a:pPr marL="640080" lvl="1" indent="-274320" eaLnBrk="1" fontAlgn="auto" hangingPunct="1">
              <a:spcAft>
                <a:spcPts val="0"/>
              </a:spcAft>
              <a:buFont typeface="Wingdings 2"/>
              <a:buChar char=""/>
              <a:defRPr/>
            </a:pPr>
            <a:r>
              <a:rPr lang="fr-FR" dirty="0"/>
              <a:t>Les attributs et les opérations de portée de classe sont soulignés</a:t>
            </a:r>
          </a:p>
        </p:txBody>
      </p:sp>
      <p:sp>
        <p:nvSpPr>
          <p:cNvPr id="21508" name="Text Box 4"/>
          <p:cNvSpPr txBox="1">
            <a:spLocks noChangeArrowheads="1"/>
          </p:cNvSpPr>
          <p:nvPr/>
        </p:nvSpPr>
        <p:spPr bwMode="blackWhite">
          <a:xfrm>
            <a:off x="1282700" y="4556125"/>
            <a:ext cx="2867025" cy="1503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r>
              <a:rPr lang="fr-FR" altLang="fr-FR" i="1">
                <a:solidFill>
                  <a:schemeClr val="tx2"/>
                </a:solidFill>
                <a:latin typeface="Lucida Sans" pitchFamily="34" charset="0"/>
              </a:rPr>
              <a:t>Le soulignement est utilisé en UML pour indiquer une instance.</a:t>
            </a:r>
          </a:p>
          <a:p>
            <a:r>
              <a:rPr lang="fr-FR" altLang="fr-FR" i="1">
                <a:solidFill>
                  <a:schemeClr val="tx2"/>
                </a:solidFill>
                <a:latin typeface="Lucida Sans" pitchFamily="34" charset="0"/>
              </a:rPr>
              <a:t>La logique ici est que l’attribut est utilisé comme si la classe était une instance.</a:t>
            </a:r>
          </a:p>
        </p:txBody>
      </p:sp>
      <p:grpSp>
        <p:nvGrpSpPr>
          <p:cNvPr id="21509" name="Group 5"/>
          <p:cNvGrpSpPr>
            <a:grpSpLocks/>
          </p:cNvGrpSpPr>
          <p:nvPr/>
        </p:nvGrpSpPr>
        <p:grpSpPr bwMode="auto">
          <a:xfrm>
            <a:off x="5229225" y="4038600"/>
            <a:ext cx="2695575" cy="1879600"/>
            <a:chOff x="6216" y="3478"/>
            <a:chExt cx="3034" cy="2960"/>
          </a:xfrm>
        </p:grpSpPr>
        <p:sp>
          <p:nvSpPr>
            <p:cNvPr id="21511" name="Text Box 6"/>
            <p:cNvSpPr txBox="1">
              <a:spLocks noChangeArrowheads="1"/>
            </p:cNvSpPr>
            <p:nvPr/>
          </p:nvSpPr>
          <p:spPr bwMode="blackWhite">
            <a:xfrm>
              <a:off x="6216" y="3478"/>
              <a:ext cx="3034" cy="2960"/>
            </a:xfrm>
            <a:prstGeom prst="rect">
              <a:avLst/>
            </a:prstGeom>
            <a:solidFill>
              <a:srgbClr val="FFFFFF"/>
            </a:solidFill>
            <a:ln w="9525">
              <a:solidFill>
                <a:schemeClr val="tx1"/>
              </a:solidFill>
              <a:miter lim="800000"/>
              <a:headEnd/>
              <a:tailEnd/>
            </a:ln>
          </p:spPr>
          <p:txBody>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600" b="1">
                  <a:solidFill>
                    <a:schemeClr val="tx2"/>
                  </a:solidFill>
                </a:rPr>
                <a:t>Employé</a:t>
              </a:r>
              <a:endParaRPr lang="fr-FR" altLang="fr-FR" sz="1600">
                <a:solidFill>
                  <a:schemeClr val="tx2"/>
                </a:solidFill>
              </a:endParaRPr>
            </a:p>
            <a:p>
              <a:endParaRPr lang="fr-FR" altLang="fr-FR" sz="1600">
                <a:solidFill>
                  <a:schemeClr val="tx2"/>
                </a:solidFill>
              </a:endParaRPr>
            </a:p>
            <a:p>
              <a:r>
                <a:rPr lang="fr-FR" altLang="fr-FR" sz="1600" u="sng">
                  <a:solidFill>
                    <a:schemeClr val="tx2"/>
                  </a:solidFill>
                </a:rPr>
                <a:t>- salaireMaximum: int</a:t>
              </a:r>
            </a:p>
            <a:p>
              <a:r>
                <a:rPr lang="fr-FR" altLang="fr-FR" sz="1600">
                  <a:solidFill>
                    <a:schemeClr val="tx2"/>
                  </a:solidFill>
                </a:rPr>
                <a:t>- salaire: int</a:t>
              </a:r>
            </a:p>
            <a:p>
              <a:endParaRPr lang="fr-FR" altLang="fr-FR" sz="1600">
                <a:solidFill>
                  <a:schemeClr val="tx2"/>
                </a:solidFill>
              </a:endParaRPr>
            </a:p>
            <a:p>
              <a:r>
                <a:rPr lang="fr-FR" altLang="fr-FR" sz="1600">
                  <a:solidFill>
                    <a:schemeClr val="tx2"/>
                  </a:solidFill>
                </a:rPr>
                <a:t>+ setSalaire(montant: int)</a:t>
              </a:r>
            </a:p>
            <a:p>
              <a:r>
                <a:rPr lang="fr-FR" altLang="fr-FR" sz="1600" u="sng">
                  <a:solidFill>
                    <a:schemeClr val="tx2"/>
                  </a:solidFill>
                </a:rPr>
                <a:t>+ getSalaireMaximum(): int</a:t>
              </a:r>
            </a:p>
            <a:p>
              <a:endParaRPr lang="fr-FR" altLang="fr-FR" sz="1600">
                <a:solidFill>
                  <a:schemeClr val="tx2"/>
                </a:solidFill>
                <a:latin typeface="Times New Roman" pitchFamily="18" charset="0"/>
              </a:endParaRPr>
            </a:p>
          </p:txBody>
        </p:sp>
        <p:sp>
          <p:nvSpPr>
            <p:cNvPr id="21512" name="Line 7"/>
            <p:cNvSpPr>
              <a:spLocks noChangeShapeType="1"/>
            </p:cNvSpPr>
            <p:nvPr/>
          </p:nvSpPr>
          <p:spPr bwMode="blackWhite">
            <a:xfrm>
              <a:off x="6216" y="414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
          <p:nvSpPr>
            <p:cNvPr id="21513" name="Line 8"/>
            <p:cNvSpPr>
              <a:spLocks noChangeShapeType="1"/>
            </p:cNvSpPr>
            <p:nvPr/>
          </p:nvSpPr>
          <p:spPr bwMode="blackWhite">
            <a:xfrm>
              <a:off x="6216" y="5254"/>
              <a:ext cx="30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grpSp>
      <p:sp>
        <p:nvSpPr>
          <p:cNvPr id="21510" name="Line 9"/>
          <p:cNvSpPr>
            <a:spLocks noChangeShapeType="1"/>
          </p:cNvSpPr>
          <p:nvPr/>
        </p:nvSpPr>
        <p:spPr bwMode="auto">
          <a:xfrm flipV="1">
            <a:off x="4114800" y="4724400"/>
            <a:ext cx="11430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fr-FR">
              <a:solidFill>
                <a:schemeClr val="tx2"/>
              </a:solidFill>
            </a:endParaRPr>
          </a:p>
        </p:txBody>
      </p:sp>
    </p:spTree>
    <p:extLst>
      <p:ext uri="{BB962C8B-B14F-4D97-AF65-F5344CB8AC3E}">
        <p14:creationId xmlns:p14="http://schemas.microsoft.com/office/powerpoint/2010/main" val="2361223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solidFill>
            <a:schemeClr val="bg2"/>
          </a:solidFill>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219200"/>
            <a:ext cx="3798277" cy="2438400"/>
            <a:chOff x="192" y="1392"/>
            <a:chExt cx="2592" cy="1536"/>
          </a:xfrm>
          <a:solidFill>
            <a:schemeClr val="bg2"/>
          </a:solidFill>
        </p:grpSpPr>
        <p:sp>
          <p:nvSpPr>
            <p:cNvPr id="13321" name="Rectangle 4"/>
            <p:cNvSpPr>
              <a:spLocks noChangeArrowheads="1"/>
            </p:cNvSpPr>
            <p:nvPr/>
          </p:nvSpPr>
          <p:spPr bwMode="auto">
            <a:xfrm>
              <a:off x="192" y="1392"/>
              <a:ext cx="2592" cy="240"/>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1800">
                  <a:solidFill>
                    <a:schemeClr val="tx2"/>
                  </a:solidFill>
                </a:rPr>
                <a:t>Voiture</a:t>
              </a:r>
            </a:p>
          </p:txBody>
        </p:sp>
        <p:sp>
          <p:nvSpPr>
            <p:cNvPr id="13322" name="Rectangle 5"/>
            <p:cNvSpPr>
              <a:spLocks noChangeArrowheads="1"/>
            </p:cNvSpPr>
            <p:nvPr/>
          </p:nvSpPr>
          <p:spPr bwMode="auto">
            <a:xfrm>
              <a:off x="192" y="1632"/>
              <a:ext cx="2592" cy="720"/>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immatriculation : String</a:t>
              </a:r>
            </a:p>
            <a:p>
              <a:pPr eaLnBrk="1" hangingPunct="1">
                <a:spcBef>
                  <a:spcPct val="0"/>
                </a:spcBef>
                <a:buClrTx/>
                <a:buFontTx/>
                <a:buNone/>
              </a:pPr>
              <a:r>
                <a:rPr lang="fr-FR" altLang="fr-FR" sz="1800">
                  <a:solidFill>
                    <a:schemeClr val="tx2"/>
                  </a:solidFill>
                </a:rPr>
                <a:t>marque : String</a:t>
              </a:r>
            </a:p>
            <a:p>
              <a:pPr eaLnBrk="1" hangingPunct="1">
                <a:spcBef>
                  <a:spcPct val="0"/>
                </a:spcBef>
                <a:buClrTx/>
                <a:buFontTx/>
                <a:buNone/>
              </a:pPr>
              <a:r>
                <a:rPr lang="fr-FR" altLang="fr-FR" sz="1800">
                  <a:solidFill>
                    <a:schemeClr val="tx2"/>
                  </a:solidFill>
                </a:rPr>
                <a:t>type : String</a:t>
              </a:r>
            </a:p>
            <a:p>
              <a:pPr eaLnBrk="1" hangingPunct="1">
                <a:spcBef>
                  <a:spcPct val="0"/>
                </a:spcBef>
                <a:buClrTx/>
                <a:buFontTx/>
                <a:buNone/>
              </a:pPr>
              <a:r>
                <a:rPr lang="fr-FR" altLang="fr-FR" sz="1800">
                  <a:solidFill>
                    <a:schemeClr val="tx2"/>
                  </a:solidFill>
                </a:rPr>
                <a:t>enMarche : boolean</a:t>
              </a:r>
            </a:p>
          </p:txBody>
        </p:sp>
        <p:sp>
          <p:nvSpPr>
            <p:cNvPr id="13323" name="Rectangle 6"/>
            <p:cNvSpPr>
              <a:spLocks noChangeArrowheads="1"/>
            </p:cNvSpPr>
            <p:nvPr/>
          </p:nvSpPr>
          <p:spPr bwMode="auto">
            <a:xfrm>
              <a:off x="192" y="2352"/>
              <a:ext cx="2592" cy="576"/>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demarrer ()</a:t>
              </a:r>
            </a:p>
            <a:p>
              <a:pPr eaLnBrk="1" hangingPunct="1">
                <a:spcBef>
                  <a:spcPct val="0"/>
                </a:spcBef>
                <a:buClrTx/>
                <a:buFontTx/>
                <a:buNone/>
              </a:pPr>
              <a:r>
                <a:rPr lang="fr-FR" altLang="fr-FR" sz="1800">
                  <a:solidFill>
                    <a:schemeClr val="tx2"/>
                  </a:solidFill>
                </a:rPr>
                <a:t>stopper()</a:t>
              </a:r>
            </a:p>
            <a:p>
              <a:pPr eaLnBrk="1" hangingPunct="1">
                <a:spcBef>
                  <a:spcPct val="0"/>
                </a:spcBef>
                <a:buClrTx/>
                <a:buFontTx/>
                <a:buNone/>
              </a:pPr>
              <a:r>
                <a:rPr lang="fr-FR" altLang="fr-FR" sz="1800">
                  <a:solidFill>
                    <a:schemeClr val="tx2"/>
                  </a:solidFill>
                </a:rPr>
                <a:t>Reimmatriculer(String immatriculation)</a:t>
              </a:r>
            </a:p>
          </p:txBody>
        </p:sp>
      </p:grpSp>
      <p:sp>
        <p:nvSpPr>
          <p:cNvPr id="13316" name="Rectangle 7"/>
          <p:cNvSpPr>
            <a:spLocks noChangeArrowheads="1"/>
          </p:cNvSpPr>
          <p:nvPr/>
        </p:nvSpPr>
        <p:spPr bwMode="auto">
          <a:xfrm>
            <a:off x="4572000" y="2971800"/>
            <a:ext cx="3938954" cy="381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1800">
                <a:solidFill>
                  <a:schemeClr val="tx2"/>
                </a:solidFill>
              </a:rPr>
              <a:t>Voiture</a:t>
            </a:r>
          </a:p>
        </p:txBody>
      </p:sp>
      <p:sp>
        <p:nvSpPr>
          <p:cNvPr id="13317" name="Rectangle 8"/>
          <p:cNvSpPr>
            <a:spLocks noChangeArrowheads="1"/>
          </p:cNvSpPr>
          <p:nvPr/>
        </p:nvSpPr>
        <p:spPr bwMode="auto">
          <a:xfrm>
            <a:off x="4572000" y="3352800"/>
            <a:ext cx="3938954" cy="1143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 immatriculation : String</a:t>
            </a:r>
          </a:p>
          <a:p>
            <a:pPr eaLnBrk="1" hangingPunct="1">
              <a:spcBef>
                <a:spcPct val="0"/>
              </a:spcBef>
              <a:buClrTx/>
              <a:buFontTx/>
              <a:buNone/>
            </a:pPr>
            <a:r>
              <a:rPr lang="fr-FR" altLang="fr-FR" sz="1800">
                <a:solidFill>
                  <a:schemeClr val="tx2"/>
                </a:solidFill>
              </a:rPr>
              <a:t>- marque : String</a:t>
            </a:r>
          </a:p>
          <a:p>
            <a:pPr eaLnBrk="1" hangingPunct="1">
              <a:spcBef>
                <a:spcPct val="0"/>
              </a:spcBef>
              <a:buClrTx/>
              <a:buFontTx/>
              <a:buNone/>
            </a:pPr>
            <a:r>
              <a:rPr lang="fr-FR" altLang="fr-FR" sz="1800">
                <a:solidFill>
                  <a:schemeClr val="tx2"/>
                </a:solidFill>
              </a:rPr>
              <a:t>- type : String</a:t>
            </a:r>
          </a:p>
          <a:p>
            <a:pPr eaLnBrk="1" hangingPunct="1">
              <a:spcBef>
                <a:spcPct val="0"/>
              </a:spcBef>
              <a:buClrTx/>
              <a:buFontTx/>
              <a:buNone/>
            </a:pPr>
            <a:r>
              <a:rPr lang="fr-FR" altLang="fr-FR" sz="1800">
                <a:solidFill>
                  <a:schemeClr val="tx2"/>
                </a:solidFill>
              </a:rPr>
              <a:t>- enMarche : boolean</a:t>
            </a:r>
          </a:p>
        </p:txBody>
      </p:sp>
      <p:sp>
        <p:nvSpPr>
          <p:cNvPr id="13318" name="Rectangle 9"/>
          <p:cNvSpPr>
            <a:spLocks noChangeArrowheads="1"/>
          </p:cNvSpPr>
          <p:nvPr/>
        </p:nvSpPr>
        <p:spPr bwMode="auto">
          <a:xfrm>
            <a:off x="4572000" y="4495800"/>
            <a:ext cx="3938954" cy="23622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1800">
                <a:solidFill>
                  <a:schemeClr val="tx2"/>
                </a:solidFill>
              </a:rPr>
              <a:t>+ demarrer ()</a:t>
            </a:r>
          </a:p>
          <a:p>
            <a:pPr eaLnBrk="1" hangingPunct="1">
              <a:spcBef>
                <a:spcPct val="0"/>
              </a:spcBef>
              <a:buClrTx/>
              <a:buFontTx/>
              <a:buNone/>
            </a:pPr>
            <a:r>
              <a:rPr lang="fr-FR" altLang="fr-FR" sz="1800">
                <a:solidFill>
                  <a:schemeClr val="tx2"/>
                </a:solidFill>
              </a:rPr>
              <a:t>+ stopper()</a:t>
            </a:r>
          </a:p>
          <a:p>
            <a:pPr eaLnBrk="1" hangingPunct="1">
              <a:spcBef>
                <a:spcPct val="0"/>
              </a:spcBef>
              <a:buClrTx/>
              <a:buFontTx/>
              <a:buNone/>
            </a:pPr>
            <a:r>
              <a:rPr lang="fr-FR" altLang="fr-FR" sz="1800">
                <a:solidFill>
                  <a:schemeClr val="tx2"/>
                </a:solidFill>
              </a:rPr>
              <a:t>+ reimmatriculer(String immatriculation)</a:t>
            </a:r>
          </a:p>
          <a:p>
            <a:pPr eaLnBrk="1" hangingPunct="1">
              <a:spcBef>
                <a:spcPct val="0"/>
              </a:spcBef>
              <a:buClrTx/>
              <a:buFontTx/>
              <a:buNone/>
            </a:pPr>
            <a:r>
              <a:rPr lang="fr-FR" altLang="fr-FR" sz="1800">
                <a:solidFill>
                  <a:schemeClr val="tx2"/>
                </a:solidFill>
              </a:rPr>
              <a:t>+ getImmatriculation() : String</a:t>
            </a:r>
          </a:p>
          <a:p>
            <a:pPr eaLnBrk="1" hangingPunct="1">
              <a:spcBef>
                <a:spcPct val="0"/>
              </a:spcBef>
              <a:buClrTx/>
              <a:buFontTx/>
              <a:buNone/>
            </a:pPr>
            <a:r>
              <a:rPr lang="fr-FR" altLang="fr-FR" sz="1800">
                <a:solidFill>
                  <a:schemeClr val="tx2"/>
                </a:solidFill>
              </a:rPr>
              <a:t>+ getType() : String</a:t>
            </a:r>
          </a:p>
          <a:p>
            <a:pPr eaLnBrk="1" hangingPunct="1">
              <a:spcBef>
                <a:spcPct val="0"/>
              </a:spcBef>
              <a:buClrTx/>
              <a:buFontTx/>
              <a:buNone/>
            </a:pPr>
            <a:r>
              <a:rPr lang="fr-FR" altLang="fr-FR" sz="1800">
                <a:solidFill>
                  <a:schemeClr val="tx2"/>
                </a:solidFill>
              </a:rPr>
              <a:t>+ setType(String type)</a:t>
            </a:r>
          </a:p>
          <a:p>
            <a:pPr eaLnBrk="1" hangingPunct="1">
              <a:spcBef>
                <a:spcPct val="0"/>
              </a:spcBef>
              <a:buClrTx/>
              <a:buFontTx/>
              <a:buNone/>
            </a:pPr>
            <a:r>
              <a:rPr lang="fr-FR" altLang="fr-FR" sz="1800">
                <a:solidFill>
                  <a:schemeClr val="tx2"/>
                </a:solidFill>
              </a:rPr>
              <a:t>+ getMarque() : String</a:t>
            </a:r>
          </a:p>
          <a:p>
            <a:pPr eaLnBrk="1" hangingPunct="1">
              <a:spcBef>
                <a:spcPct val="0"/>
              </a:spcBef>
              <a:buClrTx/>
              <a:buFontTx/>
              <a:buNone/>
            </a:pPr>
            <a:r>
              <a:rPr lang="fr-FR" altLang="fr-FR" sz="1800">
                <a:solidFill>
                  <a:schemeClr val="tx2"/>
                </a:solidFill>
              </a:rPr>
              <a:t>+ setMarque ( String marque )</a:t>
            </a:r>
          </a:p>
        </p:txBody>
      </p:sp>
      <p:sp>
        <p:nvSpPr>
          <p:cNvPr id="13319" name="AutoShape 10"/>
          <p:cNvSpPr>
            <a:spLocks noChangeArrowheads="1"/>
          </p:cNvSpPr>
          <p:nvPr/>
        </p:nvSpPr>
        <p:spPr bwMode="auto">
          <a:xfrm rot="2533931">
            <a:off x="2602523" y="4267200"/>
            <a:ext cx="2110154" cy="304800"/>
          </a:xfrm>
          <a:prstGeom prst="rightArrow">
            <a:avLst>
              <a:gd name="adj1" fmla="val 50000"/>
              <a:gd name="adj2" fmla="val 1875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13320" name="Text Box 11"/>
          <p:cNvSpPr txBox="1">
            <a:spLocks noChangeArrowheads="1"/>
          </p:cNvSpPr>
          <p:nvPr/>
        </p:nvSpPr>
        <p:spPr bwMode="auto">
          <a:xfrm>
            <a:off x="353158" y="4114801"/>
            <a:ext cx="3234103" cy="2677656"/>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Masquage des informations et mise à disposition de suffisamment de méthodes pour pouvoir manipuler l’objet</a:t>
            </a:r>
          </a:p>
        </p:txBody>
      </p:sp>
    </p:spTree>
    <p:extLst>
      <p:ext uri="{BB962C8B-B14F-4D97-AF65-F5344CB8AC3E}">
        <p14:creationId xmlns:p14="http://schemas.microsoft.com/office/powerpoint/2010/main" val="20388254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flipH="1" flipV="1">
            <a:off x="353158" y="1295400"/>
            <a:ext cx="6891703" cy="5410200"/>
          </a:xfrm>
          <a:prstGeom prst="foldedCorner">
            <a:avLst>
              <a:gd name="adj" fmla="val 5347"/>
            </a:avLst>
          </a:prstGeom>
          <a:solidFill>
            <a:schemeClr val="bg2"/>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spcBef>
                <a:spcPct val="0"/>
              </a:spcBef>
              <a:buClrTx/>
              <a:buFontTx/>
              <a:buNone/>
            </a:pPr>
            <a:endParaRPr lang="fr-FR" altLang="fr-FR" sz="1400">
              <a:solidFill>
                <a:schemeClr val="tx2"/>
              </a:solidFill>
              <a:latin typeface="Courier New" pitchFamily="49" charset="0"/>
              <a:cs typeface="Courier New" pitchFamily="49" charset="0"/>
            </a:endParaRPr>
          </a:p>
        </p:txBody>
      </p:sp>
      <p:sp>
        <p:nvSpPr>
          <p:cNvPr id="15363" name="Rectangle 3"/>
          <p:cNvSpPr>
            <a:spLocks noGrp="1" noChangeArrowheads="1"/>
          </p:cNvSpPr>
          <p:nvPr>
            <p:ph type="title"/>
          </p:nvPr>
        </p:nvSpPr>
        <p:spPr>
          <a:solidFill>
            <a:schemeClr val="bg2"/>
          </a:solidFill>
        </p:spPr>
        <p:txBody>
          <a:bodyPr/>
          <a:lstStyle/>
          <a:p>
            <a:pPr eaLnBrk="1" hangingPunct="1"/>
            <a:r>
              <a:rPr lang="fr-FR" altLang="fr-FR" smtClean="0"/>
              <a:t>Les classes – Méthodes d’accès aux attributs</a:t>
            </a:r>
          </a:p>
        </p:txBody>
      </p:sp>
      <p:sp>
        <p:nvSpPr>
          <p:cNvPr id="15364" name="Text Box 4"/>
          <p:cNvSpPr txBox="1">
            <a:spLocks noChangeArrowheads="1"/>
          </p:cNvSpPr>
          <p:nvPr/>
        </p:nvSpPr>
        <p:spPr bwMode="auto">
          <a:xfrm>
            <a:off x="422031" y="1524000"/>
            <a:ext cx="8305800" cy="51816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fr-FR" altLang="fr-FR" sz="1400">
                <a:solidFill>
                  <a:schemeClr val="tx2"/>
                </a:solidFill>
                <a:latin typeface="Courier New" pitchFamily="49" charset="0"/>
                <a:cs typeface="Courier New" pitchFamily="49" charset="0"/>
              </a:rPr>
              <a:t>public class Rectangle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private Point coord; // coordonnees du rectangle</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private int longueur, largeur;</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 accesseurs</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public Point getCoordonnees()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return coord;</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public int getLongueur()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return longueur;</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public int getSurface()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return longueur*largeur;</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public void affiche()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 code pour la méthode affiche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40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378511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flipH="1" flipV="1">
            <a:off x="281354" y="1219200"/>
            <a:ext cx="7455877" cy="5181600"/>
          </a:xfrm>
          <a:prstGeom prst="foldedCorner">
            <a:avLst>
              <a:gd name="adj" fmla="val 5347"/>
            </a:avLst>
          </a:prstGeom>
          <a:solidFill>
            <a:schemeClr val="bg2"/>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spcBef>
                <a:spcPct val="0"/>
              </a:spcBef>
              <a:buClrTx/>
              <a:buFontTx/>
              <a:buNone/>
            </a:pPr>
            <a:endParaRPr lang="fr-FR" altLang="fr-FR" sz="1400">
              <a:solidFill>
                <a:schemeClr val="tx2"/>
              </a:solidFill>
              <a:latin typeface="Courier New" pitchFamily="49" charset="0"/>
              <a:cs typeface="Courier New" pitchFamily="49" charset="0"/>
            </a:endParaRPr>
          </a:p>
        </p:txBody>
      </p:sp>
      <p:sp>
        <p:nvSpPr>
          <p:cNvPr id="16387" name="Rectangle 3"/>
          <p:cNvSpPr>
            <a:spLocks noGrp="1" noChangeArrowheads="1"/>
          </p:cNvSpPr>
          <p:nvPr>
            <p:ph type="title"/>
          </p:nvPr>
        </p:nvSpPr>
        <p:spPr>
          <a:solidFill>
            <a:schemeClr val="bg2"/>
          </a:solidFill>
        </p:spPr>
        <p:txBody>
          <a:bodyPr/>
          <a:lstStyle/>
          <a:p>
            <a:pPr eaLnBrk="1" hangingPunct="1"/>
            <a:r>
              <a:rPr lang="fr-FR" altLang="fr-FR" smtClean="0"/>
              <a:t>Les classes - Méthodes d’altération</a:t>
            </a:r>
          </a:p>
        </p:txBody>
      </p:sp>
      <p:sp>
        <p:nvSpPr>
          <p:cNvPr id="16388" name="Text Box 4"/>
          <p:cNvSpPr txBox="1">
            <a:spLocks noChangeArrowheads="1"/>
          </p:cNvSpPr>
          <p:nvPr/>
        </p:nvSpPr>
        <p:spPr bwMode="auto">
          <a:xfrm>
            <a:off x="422031" y="1371600"/>
            <a:ext cx="8305800" cy="49530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fr-FR" altLang="fr-FR" sz="1800">
                <a:solidFill>
                  <a:schemeClr val="tx2"/>
                </a:solidFill>
                <a:latin typeface="Courier New" pitchFamily="49" charset="0"/>
                <a:cs typeface="Courier New" pitchFamily="49" charset="0"/>
              </a:rPr>
              <a:t>public class Rectangle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public Point coord; // coordonnees du rectangle</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public int longueur, largeur;</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a:t>
            </a:r>
          </a:p>
          <a:p>
            <a:pPr eaLnBrk="1" hangingPunct="1">
              <a:spcBef>
                <a:spcPct val="30000"/>
              </a:spcBef>
              <a:buClrTx/>
              <a:buFontTx/>
              <a:buNone/>
            </a:pP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 méthode d’altération</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public void setCoordonnees(Point p)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public void setLongueur(int l)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longueur = l;</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2525804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eaLnBrk="1" hangingPunct="1"/>
            <a:r>
              <a:rPr lang="fr-FR" altLang="fr-FR" smtClean="0"/>
              <a:t>Les classes - Constructeurs</a:t>
            </a:r>
          </a:p>
        </p:txBody>
      </p:sp>
      <p:sp>
        <p:nvSpPr>
          <p:cNvPr id="19460" name="Text Box 4"/>
          <p:cNvSpPr txBox="1">
            <a:spLocks noChangeArrowheads="1"/>
          </p:cNvSpPr>
          <p:nvPr/>
        </p:nvSpPr>
        <p:spPr bwMode="auto">
          <a:xfrm>
            <a:off x="422031" y="1447800"/>
            <a:ext cx="8305800" cy="48006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public class Point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x,y</a:t>
            </a:r>
            <a:r>
              <a:rPr lang="fr-FR" altLang="fr-FR" sz="1800" dirty="0">
                <a:solidFill>
                  <a:schemeClr val="tx2"/>
                </a:solidFill>
                <a:latin typeface="Courier New" pitchFamily="49" charset="0"/>
                <a:cs typeface="Courier New" pitchFamily="49" charset="0"/>
              </a:rPr>
              <a:t>;</a:t>
            </a:r>
          </a:p>
          <a:p>
            <a:pPr eaLnBrk="1" hangingPunct="1">
              <a:spcBef>
                <a:spcPct val="30000"/>
              </a:spcBef>
              <a:buClrTx/>
              <a:buFontTx/>
              <a:buNone/>
            </a:pPr>
            <a:endParaRPr lang="fr-FR" altLang="fr-FR" sz="1800" dirty="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Point (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xx, </a:t>
            </a:r>
            <a:r>
              <a:rPr lang="fr-FR" altLang="fr-FR" sz="1800" dirty="0" err="1">
                <a:solidFill>
                  <a:schemeClr val="tx2"/>
                </a:solidFill>
                <a:latin typeface="Courier New" pitchFamily="49" charset="0"/>
                <a:cs typeface="Courier New" pitchFamily="49" charset="0"/>
              </a:rPr>
              <a:t>int</a:t>
            </a:r>
            <a:r>
              <a:rPr lang="fr-FR" altLang="fr-FR" sz="1800" dirty="0">
                <a:solidFill>
                  <a:schemeClr val="tx2"/>
                </a:solidFill>
                <a:latin typeface="Courier New" pitchFamily="49" charset="0"/>
                <a:cs typeface="Courier New" pitchFamily="49" charset="0"/>
              </a:rPr>
              <a:t> </a:t>
            </a:r>
            <a:r>
              <a:rPr lang="fr-FR" altLang="fr-FR" sz="1800" dirty="0" err="1">
                <a:solidFill>
                  <a:schemeClr val="tx2"/>
                </a:solidFill>
                <a:latin typeface="Courier New" pitchFamily="49" charset="0"/>
                <a:cs typeface="Courier New" pitchFamily="49" charset="0"/>
              </a:rPr>
              <a:t>yy</a:t>
            </a: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x = xx;</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y = </a:t>
            </a:r>
            <a:r>
              <a:rPr lang="fr-FR" altLang="fr-FR" sz="1800" dirty="0" err="1">
                <a:solidFill>
                  <a:schemeClr val="tx2"/>
                </a:solidFill>
                <a:latin typeface="Courier New" pitchFamily="49" charset="0"/>
                <a:cs typeface="Courier New" pitchFamily="49" charset="0"/>
              </a:rPr>
              <a:t>yy</a:t>
            </a:r>
            <a:r>
              <a:rPr lang="fr-FR" altLang="fr-FR" sz="1800" dirty="0">
                <a:solidFill>
                  <a:schemeClr val="tx2"/>
                </a:solidFill>
                <a:latin typeface="Courier New" pitchFamily="49" charset="0"/>
                <a:cs typeface="Courier New" pitchFamily="49" charset="0"/>
              </a:rPr>
              <a:t>;</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endParaRPr lang="fr-FR" altLang="fr-FR" sz="1800" dirty="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public </a:t>
            </a:r>
            <a:r>
              <a:rPr lang="fr-FR" altLang="fr-FR" sz="1800" dirty="0" err="1">
                <a:solidFill>
                  <a:schemeClr val="tx2"/>
                </a:solidFill>
                <a:latin typeface="Courier New" pitchFamily="49" charset="0"/>
                <a:cs typeface="Courier New" pitchFamily="49" charset="0"/>
              </a:rPr>
              <a:t>void</a:t>
            </a:r>
            <a:r>
              <a:rPr lang="fr-FR" altLang="fr-FR" sz="1800" dirty="0">
                <a:solidFill>
                  <a:schemeClr val="tx2"/>
                </a:solidFill>
                <a:latin typeface="Courier New" pitchFamily="49" charset="0"/>
                <a:cs typeface="Courier New" pitchFamily="49" charset="0"/>
              </a:rPr>
              <a:t> affiche()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 code pour la méthode affiche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800" dirty="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76758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fontAlgn="auto" hangingPunct="1">
              <a:spcAft>
                <a:spcPts val="0"/>
              </a:spcAft>
              <a:defRPr/>
            </a:pPr>
            <a:r>
              <a:rPr lang="fr-FR"/>
              <a:t>Associations</a:t>
            </a:r>
          </a:p>
        </p:txBody>
      </p:sp>
      <p:sp>
        <p:nvSpPr>
          <p:cNvPr id="82947" name="Rectangle 3"/>
          <p:cNvSpPr>
            <a:spLocks noGrp="1" noChangeArrowheads="1"/>
          </p:cNvSpPr>
          <p:nvPr>
            <p:ph sz="quarter" idx="1"/>
          </p:nvPr>
        </p:nvSpPr>
        <p:spPr>
          <a:xfrm>
            <a:off x="279400" y="1312863"/>
            <a:ext cx="8599488" cy="5130800"/>
          </a:xfrm>
        </p:spPr>
        <p:txBody>
          <a:bodyPr>
            <a:normAutofit/>
          </a:bodyPr>
          <a:lstStyle/>
          <a:p>
            <a:pPr marL="274320" indent="-274320" eaLnBrk="1" fontAlgn="auto" hangingPunct="1">
              <a:spcAft>
                <a:spcPts val="0"/>
              </a:spcAft>
              <a:buFont typeface="Wingdings"/>
              <a:buChar char=""/>
              <a:defRPr/>
            </a:pPr>
            <a:r>
              <a:rPr lang="fr-FR"/>
              <a:t>Une </a:t>
            </a:r>
            <a:r>
              <a:rPr lang="fr-FR" i="1"/>
              <a:t>association</a:t>
            </a:r>
            <a:r>
              <a:rPr lang="fr-FR"/>
              <a:t> est une relation entre classes qui décrit les liens possibles entre les instances</a:t>
            </a:r>
          </a:p>
          <a:p>
            <a:pPr marL="640080" lvl="1" indent="-274320" eaLnBrk="1" fontAlgn="auto" hangingPunct="1">
              <a:spcAft>
                <a:spcPts val="0"/>
              </a:spcAft>
              <a:buFont typeface="Wingdings 2"/>
              <a:buChar char=""/>
              <a:defRPr/>
            </a:pPr>
            <a:r>
              <a:rPr lang="fr-FR"/>
              <a:t>Joe travaille pour le département Finance : un lien</a:t>
            </a:r>
          </a:p>
          <a:p>
            <a:pPr marL="640080" lvl="1" indent="-274320" eaLnBrk="1" fontAlgn="auto" hangingPunct="1">
              <a:spcAft>
                <a:spcPts val="0"/>
              </a:spcAft>
              <a:buFont typeface="Wingdings 2"/>
              <a:buChar char=""/>
              <a:defRPr/>
            </a:pPr>
            <a:r>
              <a:rPr lang="fr-FR"/>
              <a:t>Les employés travaillent pour un département : une association</a:t>
            </a:r>
          </a:p>
          <a:p>
            <a:pPr marL="274320" indent="-274320" eaLnBrk="1" fontAlgn="auto" hangingPunct="1">
              <a:spcAft>
                <a:spcPts val="0"/>
              </a:spcAft>
              <a:buFont typeface="Arial" charset="0"/>
              <a:buNone/>
              <a:defRPr/>
            </a:pPr>
            <a:endParaRPr lang="fr-FR"/>
          </a:p>
          <a:p>
            <a:pPr marL="274320" indent="-274320" eaLnBrk="1" fontAlgn="auto" hangingPunct="1">
              <a:spcAft>
                <a:spcPts val="0"/>
              </a:spcAft>
              <a:buFont typeface="Arial" charset="0"/>
              <a:buNone/>
              <a:defRPr/>
            </a:pPr>
            <a:endParaRPr lang="fr-FR"/>
          </a:p>
          <a:p>
            <a:pPr marL="274320" indent="-274320" eaLnBrk="1" fontAlgn="auto" hangingPunct="1">
              <a:spcAft>
                <a:spcPts val="0"/>
              </a:spcAft>
              <a:buFont typeface="Arial" charset="0"/>
              <a:buNone/>
              <a:defRPr/>
            </a:pPr>
            <a:endParaRPr lang="fr-FR"/>
          </a:p>
          <a:p>
            <a:pPr marL="274320" indent="-274320" eaLnBrk="1" fontAlgn="auto" hangingPunct="1">
              <a:spcAft>
                <a:spcPts val="0"/>
              </a:spcAft>
              <a:buFont typeface="Arial" charset="0"/>
              <a:buNone/>
              <a:defRPr/>
            </a:pPr>
            <a:endParaRPr lang="fr-FR"/>
          </a:p>
          <a:p>
            <a:pPr marL="274320" indent="-274320" eaLnBrk="1" fontAlgn="auto" hangingPunct="1">
              <a:spcAft>
                <a:spcPts val="0"/>
              </a:spcAft>
              <a:buFont typeface="Arial" charset="0"/>
              <a:buNone/>
              <a:defRPr/>
            </a:pPr>
            <a:endParaRPr lang="fr-FR"/>
          </a:p>
          <a:p>
            <a:pPr marL="640080" lvl="1" indent="-274320" eaLnBrk="1" fontAlgn="auto" hangingPunct="1">
              <a:spcAft>
                <a:spcPts val="0"/>
              </a:spcAft>
              <a:buFont typeface="Arial" charset="0"/>
              <a:buNone/>
              <a:defRPr/>
            </a:pPr>
            <a:endParaRPr lang="fr-FR"/>
          </a:p>
          <a:p>
            <a:pPr marL="640080" lvl="1" indent="-274320" eaLnBrk="1" fontAlgn="auto" hangingPunct="1">
              <a:spcAft>
                <a:spcPts val="0"/>
              </a:spcAft>
              <a:buFont typeface="Arial" charset="0"/>
              <a:buNone/>
              <a:defRPr/>
            </a:pPr>
            <a:endParaRPr lang="fr-FR"/>
          </a:p>
          <a:p>
            <a:pPr marL="274320" indent="-274320" eaLnBrk="1" fontAlgn="auto" hangingPunct="1">
              <a:spcAft>
                <a:spcPts val="0"/>
              </a:spcAft>
              <a:buFont typeface="Wingdings"/>
              <a:buChar char=""/>
              <a:defRPr/>
            </a:pPr>
            <a:r>
              <a:rPr lang="fr-FR"/>
              <a:t>Les associations apparaissent sous forme de lignes sur le diagramme de classes</a:t>
            </a:r>
          </a:p>
          <a:p>
            <a:pPr marL="640080" lvl="1" indent="-274320" eaLnBrk="1" fontAlgn="auto" hangingPunct="1">
              <a:spcAft>
                <a:spcPts val="0"/>
              </a:spcAft>
              <a:buFont typeface="Wingdings 2"/>
              <a:buChar char=""/>
              <a:defRPr/>
            </a:pPr>
            <a:r>
              <a:rPr lang="fr-FR"/>
              <a:t>Et les liens sous forme de lignes sur le diagramme d’objets </a:t>
            </a:r>
          </a:p>
        </p:txBody>
      </p:sp>
      <p:pic>
        <p:nvPicPr>
          <p:cNvPr id="24580" name="Picture 4" descr="Departements (diagramme d objets, navigabi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33147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epartements (diagramme de clas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67000"/>
            <a:ext cx="183991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110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solidFill>
            <a:schemeClr val="bg2"/>
          </a:solidFill>
        </p:spPr>
        <p:txBody>
          <a:bodyPr/>
          <a:lstStyle/>
          <a:p>
            <a:pPr eaLnBrk="1" hangingPunct="1"/>
            <a:r>
              <a:rPr lang="fr-FR" altLang="fr-FR" smtClean="0"/>
              <a:t>L’héritage - Préliminaire</a:t>
            </a:r>
          </a:p>
        </p:txBody>
      </p:sp>
      <p:grpSp>
        <p:nvGrpSpPr>
          <p:cNvPr id="32771" name="Group 1032"/>
          <p:cNvGrpSpPr>
            <a:grpSpLocks/>
          </p:cNvGrpSpPr>
          <p:nvPr/>
        </p:nvGrpSpPr>
        <p:grpSpPr bwMode="auto">
          <a:xfrm>
            <a:off x="281354" y="1676400"/>
            <a:ext cx="5416062" cy="4267200"/>
            <a:chOff x="480" y="1392"/>
            <a:chExt cx="3696" cy="2688"/>
          </a:xfrm>
          <a:solidFill>
            <a:schemeClr val="bg2"/>
          </a:solidFill>
        </p:grpSpPr>
        <p:sp>
          <p:nvSpPr>
            <p:cNvPr id="32783" name="Rectangle 1029"/>
            <p:cNvSpPr>
              <a:spLocks noChangeArrowheads="1"/>
            </p:cNvSpPr>
            <p:nvPr/>
          </p:nvSpPr>
          <p:spPr bwMode="auto">
            <a:xfrm>
              <a:off x="480" y="1392"/>
              <a:ext cx="3696" cy="432"/>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Personne</a:t>
              </a:r>
            </a:p>
          </p:txBody>
        </p:sp>
        <p:sp>
          <p:nvSpPr>
            <p:cNvPr id="32784" name="Rectangle 1030"/>
            <p:cNvSpPr>
              <a:spLocks noChangeArrowheads="1"/>
            </p:cNvSpPr>
            <p:nvPr/>
          </p:nvSpPr>
          <p:spPr bwMode="auto">
            <a:xfrm>
              <a:off x="480" y="1824"/>
              <a:ext cx="3696" cy="624"/>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 nom : String</a:t>
              </a:r>
            </a:p>
            <a:p>
              <a:pPr eaLnBrk="1" hangingPunct="1">
                <a:spcBef>
                  <a:spcPct val="0"/>
                </a:spcBef>
                <a:buClrTx/>
                <a:buFontTx/>
                <a:buNone/>
              </a:pPr>
              <a:r>
                <a:rPr lang="fr-FR" altLang="fr-FR" sz="2400">
                  <a:solidFill>
                    <a:schemeClr val="tx2"/>
                  </a:solidFill>
                </a:rPr>
                <a:t>- prenom : String</a:t>
              </a:r>
            </a:p>
          </p:txBody>
        </p:sp>
        <p:sp>
          <p:nvSpPr>
            <p:cNvPr id="32785" name="Rectangle 1031"/>
            <p:cNvSpPr>
              <a:spLocks noChangeArrowheads="1"/>
            </p:cNvSpPr>
            <p:nvPr/>
          </p:nvSpPr>
          <p:spPr bwMode="auto">
            <a:xfrm>
              <a:off x="480" y="2448"/>
              <a:ext cx="3696" cy="1632"/>
            </a:xfrm>
            <a:prstGeom prst="rect">
              <a:avLst/>
            </a:prstGeom>
            <a:grp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 Personne ( String nom )</a:t>
              </a:r>
            </a:p>
            <a:p>
              <a:pPr eaLnBrk="1" hangingPunct="1">
                <a:spcBef>
                  <a:spcPct val="0"/>
                </a:spcBef>
                <a:buClrTx/>
                <a:buFontTx/>
                <a:buNone/>
              </a:pPr>
              <a:r>
                <a:rPr lang="fr-FR" altLang="fr-FR" sz="2400">
                  <a:solidFill>
                    <a:schemeClr val="tx2"/>
                  </a:solidFill>
                </a:rPr>
                <a:t>+ Personne ( String nom, String prenom)</a:t>
              </a:r>
            </a:p>
            <a:p>
              <a:pPr eaLnBrk="1" hangingPunct="1">
                <a:spcBef>
                  <a:spcPct val="0"/>
                </a:spcBef>
                <a:buClrTx/>
                <a:buFontTx/>
                <a:buNone/>
              </a:pPr>
              <a:r>
                <a:rPr lang="fr-FR" altLang="fr-FR" sz="2400">
                  <a:solidFill>
                    <a:schemeClr val="tx2"/>
                  </a:solidFill>
                </a:rPr>
                <a:t>+ setNom( String nom)</a:t>
              </a:r>
            </a:p>
            <a:p>
              <a:pPr eaLnBrk="1" hangingPunct="1">
                <a:spcBef>
                  <a:spcPct val="0"/>
                </a:spcBef>
                <a:buClrTx/>
                <a:buFontTx/>
                <a:buNone/>
              </a:pPr>
              <a:r>
                <a:rPr lang="fr-FR" altLang="fr-FR" sz="2400">
                  <a:solidFill>
                    <a:schemeClr val="tx2"/>
                  </a:solidFill>
                </a:rPr>
                <a:t>+ setPrenom( String prenom)</a:t>
              </a:r>
            </a:p>
            <a:p>
              <a:pPr eaLnBrk="1" hangingPunct="1">
                <a:spcBef>
                  <a:spcPct val="0"/>
                </a:spcBef>
                <a:buClrTx/>
                <a:buFontTx/>
                <a:buNone/>
              </a:pPr>
              <a:r>
                <a:rPr lang="fr-FR" altLang="fr-FR" sz="2400">
                  <a:solidFill>
                    <a:schemeClr val="tx2"/>
                  </a:solidFill>
                </a:rPr>
                <a:t>+ getPrenom() : String</a:t>
              </a:r>
            </a:p>
            <a:p>
              <a:pPr eaLnBrk="1" hangingPunct="1">
                <a:spcBef>
                  <a:spcPct val="0"/>
                </a:spcBef>
                <a:buClrTx/>
                <a:buFontTx/>
                <a:buNone/>
              </a:pPr>
              <a:r>
                <a:rPr lang="fr-FR" altLang="fr-FR" sz="2400">
                  <a:solidFill>
                    <a:schemeClr val="tx2"/>
                  </a:solidFill>
                </a:rPr>
                <a:t>+ getNom() : String</a:t>
              </a:r>
            </a:p>
            <a:p>
              <a:pPr eaLnBrk="1" hangingPunct="1">
                <a:spcBef>
                  <a:spcPct val="0"/>
                </a:spcBef>
                <a:buClrTx/>
                <a:buFontTx/>
                <a:buNone/>
              </a:pPr>
              <a:r>
                <a:rPr lang="fr-FR" altLang="fr-FR" sz="2400">
                  <a:solidFill>
                    <a:schemeClr val="tx2"/>
                  </a:solidFill>
                </a:rPr>
                <a:t>+ toString() : String</a:t>
              </a:r>
            </a:p>
          </p:txBody>
        </p:sp>
      </p:grpSp>
      <p:sp>
        <p:nvSpPr>
          <p:cNvPr id="32772" name="AutoShape 1034"/>
          <p:cNvSpPr>
            <a:spLocks noChangeArrowheads="1"/>
          </p:cNvSpPr>
          <p:nvPr/>
        </p:nvSpPr>
        <p:spPr bwMode="auto">
          <a:xfrm>
            <a:off x="5486400" y="2743200"/>
            <a:ext cx="1336431" cy="304800"/>
          </a:xfrm>
          <a:prstGeom prst="leftArrow">
            <a:avLst>
              <a:gd name="adj1" fmla="val 50000"/>
              <a:gd name="adj2" fmla="val 11875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73" name="Text Box 1035"/>
          <p:cNvSpPr txBox="1">
            <a:spLocks noChangeArrowheads="1"/>
          </p:cNvSpPr>
          <p:nvPr/>
        </p:nvSpPr>
        <p:spPr bwMode="auto">
          <a:xfrm>
            <a:off x="6963508" y="2711450"/>
            <a:ext cx="1336431" cy="33655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600" b="1">
                <a:solidFill>
                  <a:schemeClr val="tx2"/>
                </a:solidFill>
              </a:rPr>
              <a:t>Attributs</a:t>
            </a:r>
          </a:p>
        </p:txBody>
      </p:sp>
      <p:sp>
        <p:nvSpPr>
          <p:cNvPr id="32774" name="AutoShape 1037"/>
          <p:cNvSpPr>
            <a:spLocks/>
          </p:cNvSpPr>
          <p:nvPr/>
        </p:nvSpPr>
        <p:spPr bwMode="auto">
          <a:xfrm>
            <a:off x="5767754" y="3352800"/>
            <a:ext cx="71804" cy="762000"/>
          </a:xfrm>
          <a:prstGeom prst="rightBracket">
            <a:avLst>
              <a:gd name="adj" fmla="val 81632"/>
            </a:avLst>
          </a:prstGeom>
          <a:solidFill>
            <a:schemeClr val="bg2"/>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75" name="AutoShape 1038"/>
          <p:cNvSpPr>
            <a:spLocks noChangeArrowheads="1"/>
          </p:cNvSpPr>
          <p:nvPr/>
        </p:nvSpPr>
        <p:spPr bwMode="auto">
          <a:xfrm>
            <a:off x="5978769" y="3581400"/>
            <a:ext cx="844062" cy="304800"/>
          </a:xfrm>
          <a:prstGeom prst="leftArrow">
            <a:avLst>
              <a:gd name="adj1" fmla="val 50000"/>
              <a:gd name="adj2" fmla="val 750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76" name="Text Box 1039"/>
          <p:cNvSpPr txBox="1">
            <a:spLocks noChangeArrowheads="1"/>
          </p:cNvSpPr>
          <p:nvPr/>
        </p:nvSpPr>
        <p:spPr bwMode="auto">
          <a:xfrm>
            <a:off x="6963508" y="3549650"/>
            <a:ext cx="2110154" cy="33655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600" b="1">
                <a:solidFill>
                  <a:schemeClr val="tx2"/>
                </a:solidFill>
              </a:rPr>
              <a:t>Constructeurs</a:t>
            </a:r>
          </a:p>
        </p:txBody>
      </p:sp>
      <p:sp>
        <p:nvSpPr>
          <p:cNvPr id="32777" name="AutoShape 1040"/>
          <p:cNvSpPr>
            <a:spLocks/>
          </p:cNvSpPr>
          <p:nvPr/>
        </p:nvSpPr>
        <p:spPr bwMode="auto">
          <a:xfrm>
            <a:off x="5767754" y="4114800"/>
            <a:ext cx="71804" cy="685800"/>
          </a:xfrm>
          <a:prstGeom prst="rightBracket">
            <a:avLst>
              <a:gd name="adj" fmla="val 73469"/>
            </a:avLst>
          </a:prstGeom>
          <a:solidFill>
            <a:schemeClr val="bg2"/>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78" name="AutoShape 1041"/>
          <p:cNvSpPr>
            <a:spLocks noChangeArrowheads="1"/>
          </p:cNvSpPr>
          <p:nvPr/>
        </p:nvSpPr>
        <p:spPr bwMode="auto">
          <a:xfrm>
            <a:off x="5978769" y="4419600"/>
            <a:ext cx="844062" cy="304800"/>
          </a:xfrm>
          <a:prstGeom prst="leftArrow">
            <a:avLst>
              <a:gd name="adj1" fmla="val 50000"/>
              <a:gd name="adj2" fmla="val 750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79" name="Text Box 1042"/>
          <p:cNvSpPr txBox="1">
            <a:spLocks noChangeArrowheads="1"/>
          </p:cNvSpPr>
          <p:nvPr/>
        </p:nvSpPr>
        <p:spPr bwMode="auto">
          <a:xfrm>
            <a:off x="7033846" y="4387850"/>
            <a:ext cx="2110154" cy="584775"/>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600" b="1">
                <a:solidFill>
                  <a:schemeClr val="tx2"/>
                </a:solidFill>
              </a:rPr>
              <a:t>Méthodes d’altération</a:t>
            </a:r>
          </a:p>
        </p:txBody>
      </p:sp>
      <p:sp>
        <p:nvSpPr>
          <p:cNvPr id="32780" name="AutoShape 1043"/>
          <p:cNvSpPr>
            <a:spLocks/>
          </p:cNvSpPr>
          <p:nvPr/>
        </p:nvSpPr>
        <p:spPr bwMode="auto">
          <a:xfrm>
            <a:off x="5767754" y="4800600"/>
            <a:ext cx="71804" cy="990600"/>
          </a:xfrm>
          <a:prstGeom prst="rightBracket">
            <a:avLst>
              <a:gd name="adj" fmla="val 106122"/>
            </a:avLst>
          </a:prstGeom>
          <a:solidFill>
            <a:schemeClr val="bg2"/>
          </a:solidFill>
          <a:ln w="9525">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81" name="AutoShape 1044"/>
          <p:cNvSpPr>
            <a:spLocks noChangeArrowheads="1"/>
          </p:cNvSpPr>
          <p:nvPr/>
        </p:nvSpPr>
        <p:spPr bwMode="auto">
          <a:xfrm>
            <a:off x="5978769" y="5105400"/>
            <a:ext cx="844062" cy="304800"/>
          </a:xfrm>
          <a:prstGeom prst="leftArrow">
            <a:avLst>
              <a:gd name="adj1" fmla="val 50000"/>
              <a:gd name="adj2" fmla="val 7500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2782" name="Text Box 1045"/>
          <p:cNvSpPr txBox="1">
            <a:spLocks noChangeArrowheads="1"/>
          </p:cNvSpPr>
          <p:nvPr/>
        </p:nvSpPr>
        <p:spPr bwMode="auto">
          <a:xfrm>
            <a:off x="7033846" y="5073650"/>
            <a:ext cx="2110154" cy="33655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600" b="1">
                <a:solidFill>
                  <a:schemeClr val="tx2"/>
                </a:solidFill>
              </a:rPr>
              <a:t>Accesseurs</a:t>
            </a:r>
          </a:p>
        </p:txBody>
      </p:sp>
    </p:spTree>
    <p:extLst>
      <p:ext uri="{BB962C8B-B14F-4D97-AF65-F5344CB8AC3E}">
        <p14:creationId xmlns:p14="http://schemas.microsoft.com/office/powerpoint/2010/main" val="24351470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solidFill>
            <a:schemeClr val="bg2"/>
          </a:solidFill>
        </p:spPr>
        <p:txBody>
          <a:bodyPr/>
          <a:lstStyle/>
          <a:p>
            <a:pPr eaLnBrk="1" hangingPunct="1"/>
            <a:r>
              <a:rPr lang="fr-FR" altLang="fr-FR" smtClean="0"/>
              <a:t>L’héritage - Présentation</a:t>
            </a:r>
          </a:p>
        </p:txBody>
      </p:sp>
      <p:sp>
        <p:nvSpPr>
          <p:cNvPr id="33795" name="Text Box 7"/>
          <p:cNvSpPr txBox="1">
            <a:spLocks noChangeArrowheads="1"/>
          </p:cNvSpPr>
          <p:nvPr/>
        </p:nvSpPr>
        <p:spPr bwMode="auto">
          <a:xfrm>
            <a:off x="5134708" y="3705226"/>
            <a:ext cx="3516923" cy="1938992"/>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Est une sorte de Personne</a:t>
            </a:r>
            <a:endParaRPr lang="fr-FR" altLang="fr-FR" sz="2400" i="1">
              <a:solidFill>
                <a:schemeClr val="tx2"/>
              </a:solidFill>
              <a:latin typeface="Courier New" pitchFamily="49" charset="0"/>
              <a:cs typeface="Courier New" pitchFamily="49" charset="0"/>
            </a:endParaRPr>
          </a:p>
          <a:p>
            <a:pPr eaLnBrk="1" hangingPunct="1">
              <a:spcBef>
                <a:spcPct val="50000"/>
              </a:spcBef>
              <a:buClrTx/>
              <a:buFontTx/>
              <a:buNone/>
            </a:pPr>
            <a:r>
              <a:rPr lang="fr-FR" altLang="fr-FR" sz="2400" i="1">
                <a:solidFill>
                  <a:schemeClr val="tx2"/>
                </a:solidFill>
              </a:rPr>
              <a:t>Hérite de Personne</a:t>
            </a:r>
            <a:endParaRPr lang="fr-FR" altLang="fr-FR" sz="2400" i="1">
              <a:solidFill>
                <a:schemeClr val="tx2"/>
              </a:solidFill>
              <a:latin typeface="Courier New" pitchFamily="49" charset="0"/>
              <a:cs typeface="Courier New" pitchFamily="49" charset="0"/>
            </a:endParaRPr>
          </a:p>
          <a:p>
            <a:pPr eaLnBrk="1" hangingPunct="1">
              <a:spcBef>
                <a:spcPct val="50000"/>
              </a:spcBef>
              <a:buClrTx/>
              <a:buFontTx/>
              <a:buNone/>
            </a:pPr>
            <a:r>
              <a:rPr lang="fr-FR" altLang="fr-FR" sz="2400" i="1">
                <a:solidFill>
                  <a:schemeClr val="tx2"/>
                </a:solidFill>
              </a:rPr>
              <a:t>Dérive de Personne</a:t>
            </a:r>
            <a:endParaRPr lang="fr-FR" altLang="fr-FR" sz="2400" i="1">
              <a:solidFill>
                <a:schemeClr val="tx2"/>
              </a:solidFill>
              <a:latin typeface="Courier New" pitchFamily="49" charset="0"/>
              <a:cs typeface="Courier New" pitchFamily="49" charset="0"/>
            </a:endParaRPr>
          </a:p>
        </p:txBody>
      </p:sp>
      <p:sp>
        <p:nvSpPr>
          <p:cNvPr id="33796" name="Rectangle 9"/>
          <p:cNvSpPr>
            <a:spLocks noChangeArrowheads="1"/>
          </p:cNvSpPr>
          <p:nvPr/>
        </p:nvSpPr>
        <p:spPr bwMode="auto">
          <a:xfrm>
            <a:off x="281354" y="1676400"/>
            <a:ext cx="3516923"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Personne</a:t>
            </a:r>
          </a:p>
        </p:txBody>
      </p:sp>
      <p:sp>
        <p:nvSpPr>
          <p:cNvPr id="33797" name="Rectangle 13"/>
          <p:cNvSpPr>
            <a:spLocks noChangeArrowheads="1"/>
          </p:cNvSpPr>
          <p:nvPr/>
        </p:nvSpPr>
        <p:spPr bwMode="auto">
          <a:xfrm>
            <a:off x="281354" y="3429000"/>
            <a:ext cx="4149969"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Employe</a:t>
            </a:r>
          </a:p>
        </p:txBody>
      </p:sp>
      <p:sp>
        <p:nvSpPr>
          <p:cNvPr id="33798" name="Rectangle 14"/>
          <p:cNvSpPr>
            <a:spLocks noChangeArrowheads="1"/>
          </p:cNvSpPr>
          <p:nvPr/>
        </p:nvSpPr>
        <p:spPr bwMode="auto">
          <a:xfrm>
            <a:off x="281354" y="4114800"/>
            <a:ext cx="4149969" cy="609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 double salaire</a:t>
            </a:r>
          </a:p>
        </p:txBody>
      </p:sp>
      <p:sp>
        <p:nvSpPr>
          <p:cNvPr id="33799" name="Rectangle 15"/>
          <p:cNvSpPr>
            <a:spLocks noChangeArrowheads="1"/>
          </p:cNvSpPr>
          <p:nvPr/>
        </p:nvSpPr>
        <p:spPr bwMode="auto">
          <a:xfrm>
            <a:off x="281354" y="4724400"/>
            <a:ext cx="4149969" cy="762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 augmenter ( double montant )</a:t>
            </a:r>
          </a:p>
          <a:p>
            <a:pPr eaLnBrk="1" hangingPunct="1">
              <a:spcBef>
                <a:spcPct val="0"/>
              </a:spcBef>
              <a:buClrTx/>
              <a:buFontTx/>
              <a:buNone/>
            </a:pPr>
            <a:r>
              <a:rPr lang="fr-FR" altLang="fr-FR" sz="2400">
                <a:solidFill>
                  <a:schemeClr val="tx2"/>
                </a:solidFill>
              </a:rPr>
              <a:t>+ getSalaire() : double</a:t>
            </a:r>
          </a:p>
        </p:txBody>
      </p:sp>
      <p:sp>
        <p:nvSpPr>
          <p:cNvPr id="33800" name="AutoShape 17"/>
          <p:cNvSpPr>
            <a:spLocks noChangeArrowheads="1"/>
          </p:cNvSpPr>
          <p:nvPr/>
        </p:nvSpPr>
        <p:spPr bwMode="auto">
          <a:xfrm>
            <a:off x="1899139" y="2362200"/>
            <a:ext cx="351692" cy="1066800"/>
          </a:xfrm>
          <a:prstGeom prst="upArrow">
            <a:avLst>
              <a:gd name="adj1" fmla="val 0"/>
              <a:gd name="adj2" fmla="val 74939"/>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3801" name="AutoShape 18"/>
          <p:cNvSpPr>
            <a:spLocks noChangeArrowheads="1"/>
          </p:cNvSpPr>
          <p:nvPr/>
        </p:nvSpPr>
        <p:spPr bwMode="auto">
          <a:xfrm rot="-2261830">
            <a:off x="3005505" y="3432176"/>
            <a:ext cx="2281603" cy="404813"/>
          </a:xfrm>
          <a:prstGeom prst="leftArrow">
            <a:avLst>
              <a:gd name="adj1" fmla="val 50000"/>
              <a:gd name="adj2" fmla="val 152647"/>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3802" name="Text Box 19"/>
          <p:cNvSpPr txBox="1">
            <a:spLocks noChangeArrowheads="1"/>
          </p:cNvSpPr>
          <p:nvPr/>
        </p:nvSpPr>
        <p:spPr bwMode="auto">
          <a:xfrm>
            <a:off x="5134708" y="2438400"/>
            <a:ext cx="3516923"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a:solidFill>
                  <a:schemeClr val="tx2"/>
                </a:solidFill>
              </a:rPr>
              <a:t>Attribut supplémentaire</a:t>
            </a:r>
          </a:p>
        </p:txBody>
      </p:sp>
      <p:sp>
        <p:nvSpPr>
          <p:cNvPr id="33803" name="AutoShape 20"/>
          <p:cNvSpPr>
            <a:spLocks noChangeArrowheads="1"/>
          </p:cNvSpPr>
          <p:nvPr/>
        </p:nvSpPr>
        <p:spPr bwMode="auto">
          <a:xfrm rot="1122892">
            <a:off x="3345474" y="5334001"/>
            <a:ext cx="2281603" cy="404813"/>
          </a:xfrm>
          <a:prstGeom prst="leftArrow">
            <a:avLst>
              <a:gd name="adj1" fmla="val 50000"/>
              <a:gd name="adj2" fmla="val 152647"/>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3804" name="Text Box 21"/>
          <p:cNvSpPr txBox="1">
            <a:spLocks noChangeArrowheads="1"/>
          </p:cNvSpPr>
          <p:nvPr/>
        </p:nvSpPr>
        <p:spPr bwMode="auto">
          <a:xfrm>
            <a:off x="5697416" y="5715001"/>
            <a:ext cx="3235569"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a:solidFill>
                  <a:schemeClr val="tx2"/>
                </a:solidFill>
              </a:rPr>
              <a:t>Méthodes supplémentaires</a:t>
            </a:r>
            <a:endParaRPr lang="fr-FR" altLang="fr-FR" sz="2400">
              <a:solidFill>
                <a:schemeClr val="tx2"/>
              </a:solidFill>
              <a:latin typeface="Courier New" pitchFamily="49" charset="0"/>
              <a:cs typeface="Courier New" pitchFamily="49" charset="0"/>
            </a:endParaRPr>
          </a:p>
        </p:txBody>
      </p:sp>
      <p:sp>
        <p:nvSpPr>
          <p:cNvPr id="33805" name="Text Box 22"/>
          <p:cNvSpPr txBox="1">
            <a:spLocks noChangeArrowheads="1"/>
          </p:cNvSpPr>
          <p:nvPr/>
        </p:nvSpPr>
        <p:spPr bwMode="auto">
          <a:xfrm>
            <a:off x="281354" y="1447800"/>
            <a:ext cx="3516923" cy="3048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400" i="1">
                <a:solidFill>
                  <a:schemeClr val="tx2"/>
                </a:solidFill>
              </a:rPr>
              <a:t>Super-classe d’ Employe</a:t>
            </a:r>
          </a:p>
        </p:txBody>
      </p:sp>
      <p:sp>
        <p:nvSpPr>
          <p:cNvPr id="33806" name="Text Box 23"/>
          <p:cNvSpPr txBox="1">
            <a:spLocks noChangeArrowheads="1"/>
          </p:cNvSpPr>
          <p:nvPr/>
        </p:nvSpPr>
        <p:spPr bwMode="auto">
          <a:xfrm>
            <a:off x="211015" y="3124200"/>
            <a:ext cx="3516923" cy="3048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1400" i="1">
                <a:solidFill>
                  <a:schemeClr val="tx2"/>
                </a:solidFill>
              </a:rPr>
              <a:t>Sous-classe de Personne</a:t>
            </a:r>
          </a:p>
        </p:txBody>
      </p:sp>
    </p:spTree>
    <p:extLst>
      <p:ext uri="{BB962C8B-B14F-4D97-AF65-F5344CB8AC3E}">
        <p14:creationId xmlns:p14="http://schemas.microsoft.com/office/powerpoint/2010/main" val="27334506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solidFill>
            <a:schemeClr val="bg2"/>
          </a:solidFill>
        </p:spPr>
        <p:txBody>
          <a:bodyPr/>
          <a:lstStyle/>
          <a:p>
            <a:pPr eaLnBrk="1" hangingPunct="1"/>
            <a:r>
              <a:rPr lang="fr-FR" altLang="fr-FR" smtClean="0"/>
              <a:t>L’héritage – Hiérarchie</a:t>
            </a:r>
          </a:p>
        </p:txBody>
      </p:sp>
      <p:sp>
        <p:nvSpPr>
          <p:cNvPr id="34819" name="Rectangle 9"/>
          <p:cNvSpPr>
            <a:spLocks noChangeArrowheads="1"/>
          </p:cNvSpPr>
          <p:nvPr/>
        </p:nvSpPr>
        <p:spPr bwMode="auto">
          <a:xfrm>
            <a:off x="3938954" y="1676400"/>
            <a:ext cx="2110154"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Vehicule</a:t>
            </a:r>
          </a:p>
        </p:txBody>
      </p:sp>
      <p:sp>
        <p:nvSpPr>
          <p:cNvPr id="34820" name="Rectangle 10"/>
          <p:cNvSpPr>
            <a:spLocks noChangeArrowheads="1"/>
          </p:cNvSpPr>
          <p:nvPr/>
        </p:nvSpPr>
        <p:spPr bwMode="auto">
          <a:xfrm>
            <a:off x="1336431" y="3276600"/>
            <a:ext cx="2110154"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Avion</a:t>
            </a:r>
          </a:p>
        </p:txBody>
      </p:sp>
      <p:sp>
        <p:nvSpPr>
          <p:cNvPr id="34821" name="Rectangle 11"/>
          <p:cNvSpPr>
            <a:spLocks noChangeArrowheads="1"/>
          </p:cNvSpPr>
          <p:nvPr/>
        </p:nvSpPr>
        <p:spPr bwMode="auto">
          <a:xfrm>
            <a:off x="6471138" y="3276600"/>
            <a:ext cx="2111620"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Moto</a:t>
            </a:r>
          </a:p>
        </p:txBody>
      </p:sp>
      <p:sp>
        <p:nvSpPr>
          <p:cNvPr id="34822" name="Rectangle 12"/>
          <p:cNvSpPr>
            <a:spLocks noChangeArrowheads="1"/>
          </p:cNvSpPr>
          <p:nvPr/>
        </p:nvSpPr>
        <p:spPr bwMode="auto">
          <a:xfrm>
            <a:off x="3938954" y="3276600"/>
            <a:ext cx="2110154"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Voiture</a:t>
            </a:r>
          </a:p>
        </p:txBody>
      </p:sp>
      <p:sp>
        <p:nvSpPr>
          <p:cNvPr id="34823" name="Rectangle 13"/>
          <p:cNvSpPr>
            <a:spLocks noChangeArrowheads="1"/>
          </p:cNvSpPr>
          <p:nvPr/>
        </p:nvSpPr>
        <p:spPr bwMode="auto">
          <a:xfrm>
            <a:off x="2461846" y="4572000"/>
            <a:ext cx="2391508"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VoitureDeCourse</a:t>
            </a:r>
          </a:p>
        </p:txBody>
      </p:sp>
      <p:sp>
        <p:nvSpPr>
          <p:cNvPr id="34824" name="Rectangle 14"/>
          <p:cNvSpPr>
            <a:spLocks noChangeArrowheads="1"/>
          </p:cNvSpPr>
          <p:nvPr/>
        </p:nvSpPr>
        <p:spPr bwMode="auto">
          <a:xfrm>
            <a:off x="5205046" y="4572000"/>
            <a:ext cx="2110154"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Voiture4X4</a:t>
            </a:r>
          </a:p>
        </p:txBody>
      </p:sp>
      <p:sp>
        <p:nvSpPr>
          <p:cNvPr id="34825" name="AutoShape 15"/>
          <p:cNvSpPr>
            <a:spLocks noChangeArrowheads="1"/>
          </p:cNvSpPr>
          <p:nvPr/>
        </p:nvSpPr>
        <p:spPr bwMode="auto">
          <a:xfrm>
            <a:off x="4853354" y="2362200"/>
            <a:ext cx="351692" cy="914400"/>
          </a:xfrm>
          <a:prstGeom prst="upArrow">
            <a:avLst>
              <a:gd name="adj1" fmla="val 0"/>
              <a:gd name="adj2" fmla="val 64233"/>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4826" name="AutoShape 16"/>
          <p:cNvSpPr>
            <a:spLocks noChangeArrowheads="1"/>
          </p:cNvSpPr>
          <p:nvPr/>
        </p:nvSpPr>
        <p:spPr bwMode="auto">
          <a:xfrm rot="3551517">
            <a:off x="3023089" y="1978514"/>
            <a:ext cx="381000" cy="1688123"/>
          </a:xfrm>
          <a:prstGeom prst="upArrow">
            <a:avLst>
              <a:gd name="adj1" fmla="val 0"/>
              <a:gd name="adj2" fmla="val 128467"/>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4827" name="AutoShape 17"/>
          <p:cNvSpPr>
            <a:spLocks noChangeArrowheads="1"/>
          </p:cNvSpPr>
          <p:nvPr/>
        </p:nvSpPr>
        <p:spPr bwMode="auto">
          <a:xfrm rot="18048483" flipH="1">
            <a:off x="6561992" y="1953114"/>
            <a:ext cx="381000" cy="1688123"/>
          </a:xfrm>
          <a:prstGeom prst="upArrow">
            <a:avLst>
              <a:gd name="adj1" fmla="val 0"/>
              <a:gd name="adj2" fmla="val 128467"/>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4828" name="AutoShape 18"/>
          <p:cNvSpPr>
            <a:spLocks noChangeArrowheads="1"/>
          </p:cNvSpPr>
          <p:nvPr/>
        </p:nvSpPr>
        <p:spPr bwMode="auto">
          <a:xfrm>
            <a:off x="3938954" y="3962400"/>
            <a:ext cx="351692" cy="609600"/>
          </a:xfrm>
          <a:prstGeom prst="upArrow">
            <a:avLst>
              <a:gd name="adj1" fmla="val 0"/>
              <a:gd name="adj2" fmla="val 42822"/>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34829" name="AutoShape 19"/>
          <p:cNvSpPr>
            <a:spLocks noChangeArrowheads="1"/>
          </p:cNvSpPr>
          <p:nvPr/>
        </p:nvSpPr>
        <p:spPr bwMode="auto">
          <a:xfrm>
            <a:off x="5486400" y="3962400"/>
            <a:ext cx="353158" cy="609600"/>
          </a:xfrm>
          <a:prstGeom prst="upArrow">
            <a:avLst>
              <a:gd name="adj1" fmla="val 0"/>
              <a:gd name="adj2" fmla="val 42644"/>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Tree>
    <p:extLst>
      <p:ext uri="{BB962C8B-B14F-4D97-AF65-F5344CB8AC3E}">
        <p14:creationId xmlns:p14="http://schemas.microsoft.com/office/powerpoint/2010/main" val="15897825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6"/>
          <p:cNvSpPr>
            <a:spLocks noGrp="1" noChangeArrowheads="1"/>
          </p:cNvSpPr>
          <p:nvPr>
            <p:ph type="title"/>
          </p:nvPr>
        </p:nvSpPr>
        <p:spPr/>
        <p:txBody>
          <a:bodyPr/>
          <a:lstStyle/>
          <a:p>
            <a:pPr eaLnBrk="1" hangingPunct="1"/>
            <a:r>
              <a:rPr lang="fr-FR" altLang="fr-FR" dirty="0" smtClean="0"/>
              <a:t>Introduction à la Programmation Orientée Objet</a:t>
            </a:r>
          </a:p>
        </p:txBody>
      </p:sp>
      <p:sp>
        <p:nvSpPr>
          <p:cNvPr id="3076" name="Text Box 1028"/>
          <p:cNvSpPr txBox="1">
            <a:spLocks noChangeArrowheads="1"/>
          </p:cNvSpPr>
          <p:nvPr/>
        </p:nvSpPr>
        <p:spPr bwMode="auto">
          <a:xfrm>
            <a:off x="422031" y="1295400"/>
            <a:ext cx="8305800" cy="51054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public class </a:t>
            </a:r>
            <a:r>
              <a:rPr lang="fr-FR" altLang="fr-FR" sz="1200" dirty="0" err="1">
                <a:solidFill>
                  <a:schemeClr val="tx2"/>
                </a:solidFill>
                <a:latin typeface="Courier New" pitchFamily="49" charset="0"/>
                <a:cs typeface="Courier New" pitchFamily="49" charset="0"/>
              </a:rPr>
              <a:t>ProgrammeProcedural</a:t>
            </a: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double </a:t>
            </a:r>
            <a:r>
              <a:rPr lang="fr-FR" altLang="fr-FR" sz="1200" dirty="0" err="1">
                <a:solidFill>
                  <a:schemeClr val="tx2"/>
                </a:solidFill>
                <a:latin typeface="Courier New" pitchFamily="49" charset="0"/>
                <a:cs typeface="Courier New" pitchFamily="49" charset="0"/>
              </a:rPr>
              <a:t>deplacerHorizontalPoint</a:t>
            </a:r>
            <a:r>
              <a:rPr lang="fr-FR" altLang="fr-FR" sz="1200" dirty="0">
                <a:solidFill>
                  <a:schemeClr val="tx2"/>
                </a:solidFill>
                <a:latin typeface="Courier New" pitchFamily="49" charset="0"/>
                <a:cs typeface="Courier New" pitchFamily="49" charset="0"/>
              </a:rPr>
              <a:t>(</a:t>
            </a:r>
            <a:r>
              <a:rPr lang="fr-FR" altLang="fr-FR" sz="1200" dirty="0" err="1">
                <a:solidFill>
                  <a:schemeClr val="tx2"/>
                </a:solidFill>
                <a:latin typeface="Courier New" pitchFamily="49" charset="0"/>
                <a:cs typeface="Courier New" pitchFamily="49" charset="0"/>
              </a:rPr>
              <a:t>int</a:t>
            </a:r>
            <a:r>
              <a:rPr lang="fr-FR" altLang="fr-FR" sz="1200" dirty="0">
                <a:solidFill>
                  <a:schemeClr val="tx2"/>
                </a:solidFill>
                <a:latin typeface="Courier New" pitchFamily="49" charset="0"/>
                <a:cs typeface="Courier New" pitchFamily="49" charset="0"/>
              </a:rPr>
              <a:t> x, </a:t>
            </a:r>
            <a:r>
              <a:rPr lang="fr-FR" altLang="fr-FR" sz="1200" dirty="0" err="1">
                <a:solidFill>
                  <a:schemeClr val="tx2"/>
                </a:solidFill>
                <a:latin typeface="Courier New" pitchFamily="49" charset="0"/>
                <a:cs typeface="Courier New" pitchFamily="49" charset="0"/>
              </a:rPr>
              <a:t>int</a:t>
            </a:r>
            <a:r>
              <a:rPr lang="fr-FR" altLang="fr-FR" sz="1200" dirty="0">
                <a:solidFill>
                  <a:schemeClr val="tx2"/>
                </a:solidFill>
                <a:latin typeface="Courier New" pitchFamily="49" charset="0"/>
                <a:cs typeface="Courier New" pitchFamily="49" charset="0"/>
              </a:rPr>
              <a:t> val)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return </a:t>
            </a:r>
            <a:r>
              <a:rPr lang="fr-FR" altLang="fr-FR" sz="1200" dirty="0" err="1">
                <a:solidFill>
                  <a:schemeClr val="tx2"/>
                </a:solidFill>
                <a:latin typeface="Courier New" pitchFamily="49" charset="0"/>
                <a:cs typeface="Courier New" pitchFamily="49" charset="0"/>
              </a:rPr>
              <a:t>x+val</a:t>
            </a:r>
            <a:r>
              <a:rPr lang="fr-FR" altLang="fr-FR" sz="1200" dirty="0">
                <a:solidFill>
                  <a:schemeClr val="tx2"/>
                </a:solidFill>
                <a:latin typeface="Courier New" pitchFamily="49" charset="0"/>
                <a:cs typeface="Courier New" pitchFamily="49" charset="0"/>
              </a:rPr>
              <a:t>;</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double </a:t>
            </a:r>
            <a:r>
              <a:rPr lang="fr-FR" altLang="fr-FR" sz="1200" dirty="0" err="1">
                <a:solidFill>
                  <a:schemeClr val="tx2"/>
                </a:solidFill>
                <a:latin typeface="Courier New" pitchFamily="49" charset="0"/>
                <a:cs typeface="Courier New" pitchFamily="49" charset="0"/>
              </a:rPr>
              <a:t>deplacerVerticalPoint</a:t>
            </a:r>
            <a:r>
              <a:rPr lang="fr-FR" altLang="fr-FR" sz="1200" dirty="0">
                <a:solidFill>
                  <a:schemeClr val="tx2"/>
                </a:solidFill>
                <a:latin typeface="Courier New" pitchFamily="49" charset="0"/>
                <a:cs typeface="Courier New" pitchFamily="49" charset="0"/>
              </a:rPr>
              <a:t>(</a:t>
            </a:r>
            <a:r>
              <a:rPr lang="fr-FR" altLang="fr-FR" sz="1200" dirty="0" err="1">
                <a:solidFill>
                  <a:schemeClr val="tx2"/>
                </a:solidFill>
                <a:latin typeface="Courier New" pitchFamily="49" charset="0"/>
                <a:cs typeface="Courier New" pitchFamily="49" charset="0"/>
              </a:rPr>
              <a:t>int</a:t>
            </a:r>
            <a:r>
              <a:rPr lang="fr-FR" altLang="fr-FR" sz="1200" dirty="0">
                <a:solidFill>
                  <a:schemeClr val="tx2"/>
                </a:solidFill>
                <a:latin typeface="Courier New" pitchFamily="49" charset="0"/>
                <a:cs typeface="Courier New" pitchFamily="49" charset="0"/>
              </a:rPr>
              <a:t> y, </a:t>
            </a:r>
            <a:r>
              <a:rPr lang="fr-FR" altLang="fr-FR" sz="1200" dirty="0" err="1">
                <a:solidFill>
                  <a:schemeClr val="tx2"/>
                </a:solidFill>
                <a:latin typeface="Courier New" pitchFamily="49" charset="0"/>
                <a:cs typeface="Courier New" pitchFamily="49" charset="0"/>
              </a:rPr>
              <a:t>int</a:t>
            </a:r>
            <a:r>
              <a:rPr lang="fr-FR" altLang="fr-FR" sz="1200" dirty="0">
                <a:solidFill>
                  <a:schemeClr val="tx2"/>
                </a:solidFill>
                <a:latin typeface="Courier New" pitchFamily="49" charset="0"/>
                <a:cs typeface="Courier New" pitchFamily="49" charset="0"/>
              </a:rPr>
              <a:t> val)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return </a:t>
            </a:r>
            <a:r>
              <a:rPr lang="fr-FR" altLang="fr-FR" sz="1200" dirty="0" err="1">
                <a:solidFill>
                  <a:schemeClr val="tx2"/>
                </a:solidFill>
                <a:latin typeface="Courier New" pitchFamily="49" charset="0"/>
                <a:cs typeface="Courier New" pitchFamily="49" charset="0"/>
              </a:rPr>
              <a:t>y+val</a:t>
            </a:r>
            <a:r>
              <a:rPr lang="fr-FR" altLang="fr-FR" sz="1200" dirty="0">
                <a:solidFill>
                  <a:schemeClr val="tx2"/>
                </a:solidFill>
                <a:latin typeface="Courier New" pitchFamily="49" charset="0"/>
                <a:cs typeface="Courier New" pitchFamily="49" charset="0"/>
              </a:rPr>
              <a:t>;</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void</a:t>
            </a: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affichePoint</a:t>
            </a:r>
            <a:r>
              <a:rPr lang="fr-FR" altLang="fr-FR" sz="1200" dirty="0">
                <a:solidFill>
                  <a:schemeClr val="tx2"/>
                </a:solidFill>
                <a:latin typeface="Courier New" pitchFamily="49" charset="0"/>
                <a:cs typeface="Courier New" pitchFamily="49" charset="0"/>
              </a:rPr>
              <a:t>(double </a:t>
            </a:r>
            <a:r>
              <a:rPr lang="fr-FR" altLang="fr-FR" sz="1200" dirty="0" err="1">
                <a:solidFill>
                  <a:schemeClr val="tx2"/>
                </a:solidFill>
                <a:latin typeface="Courier New" pitchFamily="49" charset="0"/>
                <a:cs typeface="Courier New" pitchFamily="49" charset="0"/>
              </a:rPr>
              <a:t>x,y</a:t>
            </a: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system.out.println</a:t>
            </a:r>
            <a:r>
              <a:rPr lang="fr-FR" altLang="fr-FR" sz="1200" dirty="0">
                <a:solidFill>
                  <a:schemeClr val="tx2"/>
                </a:solidFill>
                <a:latin typeface="Courier New" pitchFamily="49" charset="0"/>
                <a:cs typeface="Courier New" pitchFamily="49" charset="0"/>
              </a:rPr>
              <a:t>("x="+</a:t>
            </a:r>
            <a:r>
              <a:rPr lang="fr-FR" altLang="fr-FR" sz="1200" dirty="0" err="1">
                <a:solidFill>
                  <a:schemeClr val="tx2"/>
                </a:solidFill>
                <a:latin typeface="Courier New" pitchFamily="49" charset="0"/>
                <a:cs typeface="Courier New" pitchFamily="49" charset="0"/>
              </a:rPr>
              <a:t>x+",y</a:t>
            </a:r>
            <a:r>
              <a:rPr lang="fr-FR" altLang="fr-FR" sz="1200" dirty="0">
                <a:solidFill>
                  <a:schemeClr val="tx2"/>
                </a:solidFill>
                <a:latin typeface="Courier New" pitchFamily="49" charset="0"/>
                <a:cs typeface="Courier New" pitchFamily="49" charset="0"/>
              </a:rPr>
              <a:t>="+y);</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public </a:t>
            </a:r>
            <a:r>
              <a:rPr lang="fr-FR" altLang="fr-FR" sz="1200" dirty="0" err="1">
                <a:solidFill>
                  <a:schemeClr val="tx2"/>
                </a:solidFill>
                <a:latin typeface="Courier New" pitchFamily="49" charset="0"/>
                <a:cs typeface="Courier New" pitchFamily="49" charset="0"/>
              </a:rPr>
              <a:t>static</a:t>
            </a: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void</a:t>
            </a:r>
            <a:r>
              <a:rPr lang="fr-FR" altLang="fr-FR" sz="1200" dirty="0">
                <a:solidFill>
                  <a:schemeClr val="tx2"/>
                </a:solidFill>
                <a:latin typeface="Courier New" pitchFamily="49" charset="0"/>
                <a:cs typeface="Courier New" pitchFamily="49" charset="0"/>
              </a:rPr>
              <a:t> main (String[] </a:t>
            </a:r>
            <a:r>
              <a:rPr lang="fr-FR" altLang="fr-FR" sz="1200" dirty="0" err="1">
                <a:solidFill>
                  <a:schemeClr val="tx2"/>
                </a:solidFill>
                <a:latin typeface="Courier New" pitchFamily="49" charset="0"/>
                <a:cs typeface="Courier New" pitchFamily="49" charset="0"/>
              </a:rPr>
              <a:t>args</a:t>
            </a: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double x1,y1,x2,y2; // </a:t>
            </a:r>
            <a:r>
              <a:rPr lang="fr-FR" altLang="fr-FR" sz="1200" dirty="0" err="1">
                <a:solidFill>
                  <a:schemeClr val="tx2"/>
                </a:solidFill>
                <a:latin typeface="Courier New" pitchFamily="49" charset="0"/>
                <a:cs typeface="Courier New" pitchFamily="49" charset="0"/>
              </a:rPr>
              <a:t>coordonnees</a:t>
            </a:r>
            <a:r>
              <a:rPr lang="fr-FR" altLang="fr-FR" sz="1200" dirty="0">
                <a:solidFill>
                  <a:schemeClr val="tx2"/>
                </a:solidFill>
                <a:latin typeface="Courier New" pitchFamily="49" charset="0"/>
                <a:cs typeface="Courier New" pitchFamily="49" charset="0"/>
              </a:rPr>
              <a:t> d'un point</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 initialisation des points</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x1=y1=x2=y2=0.0;</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deplacerVerticalPoint</a:t>
            </a:r>
            <a:r>
              <a:rPr lang="fr-FR" altLang="fr-FR" sz="1200" dirty="0">
                <a:solidFill>
                  <a:schemeClr val="tx2"/>
                </a:solidFill>
                <a:latin typeface="Courier New" pitchFamily="49" charset="0"/>
                <a:cs typeface="Courier New" pitchFamily="49" charset="0"/>
              </a:rPr>
              <a:t>(y1,10.0);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affichePoint</a:t>
            </a:r>
            <a:r>
              <a:rPr lang="fr-FR" altLang="fr-FR" sz="1200" dirty="0">
                <a:solidFill>
                  <a:schemeClr val="tx2"/>
                </a:solidFill>
                <a:latin typeface="Courier New" pitchFamily="49" charset="0"/>
                <a:cs typeface="Courier New" pitchFamily="49" charset="0"/>
              </a:rPr>
              <a:t>(x1,y1);</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r>
              <a:rPr lang="fr-FR" altLang="fr-FR" sz="1200" dirty="0" err="1">
                <a:solidFill>
                  <a:schemeClr val="tx2"/>
                </a:solidFill>
                <a:latin typeface="Courier New" pitchFamily="49" charset="0"/>
                <a:cs typeface="Courier New" pitchFamily="49" charset="0"/>
              </a:rPr>
              <a:t>affichePoint</a:t>
            </a:r>
            <a:r>
              <a:rPr lang="fr-FR" altLang="fr-FR" sz="1200" dirty="0">
                <a:solidFill>
                  <a:schemeClr val="tx2"/>
                </a:solidFill>
                <a:latin typeface="Courier New" pitchFamily="49" charset="0"/>
                <a:cs typeface="Courier New" pitchFamily="49" charset="0"/>
              </a:rPr>
              <a:t>(x2,y3);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	}</a:t>
            </a:r>
          </a:p>
          <a:p>
            <a:pPr eaLnBrk="1" hangingPunct="1">
              <a:spcBef>
                <a:spcPct val="30000"/>
              </a:spcBef>
              <a:buClrTx/>
              <a:buFontTx/>
              <a:buNone/>
            </a:pPr>
            <a:r>
              <a:rPr lang="fr-FR" altLang="fr-FR" sz="1200" dirty="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22709543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5"/>
          <p:cNvSpPr>
            <a:spLocks noChangeArrowheads="1"/>
          </p:cNvSpPr>
          <p:nvPr/>
        </p:nvSpPr>
        <p:spPr bwMode="auto">
          <a:xfrm flipH="1" flipV="1">
            <a:off x="140677" y="1981200"/>
            <a:ext cx="8442081" cy="2895600"/>
          </a:xfrm>
          <a:prstGeom prst="foldedCorner">
            <a:avLst>
              <a:gd name="adj" fmla="val 5347"/>
            </a:avLst>
          </a:prstGeom>
          <a:solidFill>
            <a:schemeClr val="bg2"/>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spcBef>
                <a:spcPct val="0"/>
              </a:spcBef>
              <a:buClrTx/>
              <a:buFontTx/>
              <a:buNone/>
            </a:pPr>
            <a:endParaRPr lang="fr-FR" altLang="fr-FR" sz="1400">
              <a:solidFill>
                <a:schemeClr val="tx2"/>
              </a:solidFill>
              <a:latin typeface="Courier New" pitchFamily="49" charset="0"/>
              <a:cs typeface="Courier New" pitchFamily="49" charset="0"/>
            </a:endParaRPr>
          </a:p>
        </p:txBody>
      </p:sp>
      <p:sp>
        <p:nvSpPr>
          <p:cNvPr id="41987" name="Rectangle 2"/>
          <p:cNvSpPr>
            <a:spLocks noGrp="1" noChangeArrowheads="1"/>
          </p:cNvSpPr>
          <p:nvPr>
            <p:ph type="title"/>
          </p:nvPr>
        </p:nvSpPr>
        <p:spPr>
          <a:solidFill>
            <a:schemeClr val="bg2"/>
          </a:solidFill>
        </p:spPr>
        <p:txBody>
          <a:bodyPr/>
          <a:lstStyle/>
          <a:p>
            <a:pPr eaLnBrk="1" hangingPunct="1"/>
            <a:r>
              <a:rPr lang="fr-FR" altLang="fr-FR" smtClean="0"/>
              <a:t>L’héritage – Le polymorphisme</a:t>
            </a:r>
          </a:p>
        </p:txBody>
      </p:sp>
      <p:sp>
        <p:nvSpPr>
          <p:cNvPr id="41988" name="Text Box 4"/>
          <p:cNvSpPr txBox="1">
            <a:spLocks noChangeArrowheads="1"/>
          </p:cNvSpPr>
          <p:nvPr/>
        </p:nvSpPr>
        <p:spPr bwMode="auto">
          <a:xfrm>
            <a:off x="281354" y="1295400"/>
            <a:ext cx="8440615" cy="42672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en-GB" altLang="fr-FR" sz="1400">
                <a:solidFill>
                  <a:schemeClr val="tx2"/>
                </a:solidFill>
                <a:latin typeface="Courier New" pitchFamily="49" charset="0"/>
                <a:cs typeface="Times New Roman" pitchFamily="18" charset="0"/>
              </a:rPr>
              <a:t>public class TestPolymorphisme {</a:t>
            </a:r>
            <a:endParaRPr lang="fr-FR" altLang="fr-FR" sz="1400">
              <a:solidFill>
                <a:schemeClr val="tx2"/>
              </a:solidFill>
              <a:latin typeface="Courier New" pitchFamily="49" charset="0"/>
              <a:cs typeface="Times New Roman" pitchFamily="18" charset="0"/>
            </a:endParaRPr>
          </a:p>
          <a:p>
            <a:pPr eaLnBrk="1" hangingPunct="1">
              <a:spcBef>
                <a:spcPct val="30000"/>
              </a:spcBef>
              <a:buClrTx/>
              <a:buFontTx/>
              <a:buNone/>
            </a:pPr>
            <a:r>
              <a:rPr lang="en-GB" altLang="fr-FR" sz="1400">
                <a:solidFill>
                  <a:schemeClr val="tx2"/>
                </a:solidFill>
                <a:latin typeface="Courier New" pitchFamily="49" charset="0"/>
                <a:cs typeface="Times New Roman" pitchFamily="18" charset="0"/>
              </a:rPr>
              <a:t>	public static void main (String[] args) {</a:t>
            </a:r>
            <a:endParaRPr lang="fr-FR" altLang="fr-FR" sz="1400">
              <a:solidFill>
                <a:schemeClr val="tx2"/>
              </a:solidFill>
              <a:latin typeface="Courier New" pitchFamily="49" charset="0"/>
              <a:cs typeface="Times New Roman" pitchFamily="18" charset="0"/>
            </a:endParaRPr>
          </a:p>
          <a:p>
            <a:pPr eaLnBrk="1" hangingPunct="1">
              <a:spcBef>
                <a:spcPct val="30000"/>
              </a:spcBef>
              <a:buClrTx/>
              <a:buFontTx/>
              <a:buNone/>
            </a:pPr>
            <a:r>
              <a:rPr lang="en-GB" altLang="fr-FR" sz="1400">
                <a:solidFill>
                  <a:schemeClr val="tx2"/>
                </a:solidFill>
                <a:latin typeface="Courier New" pitchFamily="49" charset="0"/>
                <a:cs typeface="Times New Roman" pitchFamily="18" charset="0"/>
              </a:rPr>
              <a:t>		Employe e = new Employe</a:t>
            </a:r>
            <a:r>
              <a:rPr lang="fr-FR" altLang="fr-FR" sz="1400">
                <a:solidFill>
                  <a:schemeClr val="tx2"/>
                </a:solidFill>
                <a:latin typeface="Courier New" pitchFamily="49" charset="0"/>
                <a:cs typeface="Times New Roman" pitchFamily="18" charset="0"/>
              </a:rPr>
              <a:t>("MARTIN","Jean",2000.0);</a:t>
            </a:r>
          </a:p>
          <a:p>
            <a:pPr eaLnBrk="1" hangingPunct="1">
              <a:spcBef>
                <a:spcPct val="30000"/>
              </a:spcBef>
              <a:buClrTx/>
              <a:buFontTx/>
              <a:buNone/>
            </a:pPr>
            <a:r>
              <a:rPr lang="en-GB" altLang="fr-FR" sz="1400">
                <a:solidFill>
                  <a:schemeClr val="tx2"/>
                </a:solidFill>
                <a:latin typeface="Courier New" pitchFamily="49" charset="0"/>
                <a:cs typeface="Times New Roman" pitchFamily="18" charset="0"/>
              </a:rPr>
              <a:t>		</a:t>
            </a:r>
            <a:r>
              <a:rPr lang="fr-FR" altLang="fr-FR" sz="1400">
                <a:solidFill>
                  <a:schemeClr val="tx2"/>
                </a:solidFill>
                <a:latin typeface="Courier New" pitchFamily="49" charset="0"/>
                <a:cs typeface="Times New Roman" pitchFamily="18" charset="0"/>
              </a:rPr>
              <a:t>Personne p = new Personne("DURAND","Pierre");</a:t>
            </a:r>
          </a:p>
          <a:p>
            <a:pPr eaLnBrk="1" hangingPunct="1">
              <a:spcBef>
                <a:spcPct val="30000"/>
              </a:spcBef>
              <a:buClrTx/>
              <a:buFontTx/>
              <a:buNone/>
            </a:pPr>
            <a:r>
              <a:rPr lang="fr-FR" altLang="fr-FR" sz="1400">
                <a:solidFill>
                  <a:schemeClr val="tx2"/>
                </a:solidFill>
                <a:latin typeface="Courier New" pitchFamily="49" charset="0"/>
                <a:cs typeface="Times New Roman" pitchFamily="18" charset="0"/>
              </a:rPr>
              <a:t>		p.testFonctionVirtuelle(); // appel de la méthode de Personne</a:t>
            </a:r>
          </a:p>
          <a:p>
            <a:pPr eaLnBrk="1" hangingPunct="1">
              <a:spcBef>
                <a:spcPct val="30000"/>
              </a:spcBef>
              <a:buClrTx/>
              <a:buFontTx/>
              <a:buNone/>
            </a:pPr>
            <a:r>
              <a:rPr lang="fr-FR" altLang="fr-FR" sz="1400">
                <a:solidFill>
                  <a:schemeClr val="tx2"/>
                </a:solidFill>
                <a:latin typeface="Courier New" pitchFamily="49" charset="0"/>
                <a:cs typeface="Times New Roman" pitchFamily="18" charset="0"/>
              </a:rPr>
              <a:t>		p = e;</a:t>
            </a:r>
          </a:p>
          <a:p>
            <a:pPr eaLnBrk="1" hangingPunct="1">
              <a:spcBef>
                <a:spcPct val="30000"/>
              </a:spcBef>
              <a:buClrTx/>
              <a:buFontTx/>
              <a:buNone/>
            </a:pPr>
            <a:r>
              <a:rPr lang="fr-FR" altLang="fr-FR" sz="1400">
                <a:solidFill>
                  <a:schemeClr val="tx2"/>
                </a:solidFill>
                <a:latin typeface="Courier New" pitchFamily="49" charset="0"/>
                <a:cs typeface="Times New Roman" pitchFamily="18" charset="0"/>
              </a:rPr>
              <a:t>		p.testFonctionVirtuelle(); // appel de la méthode de Employe		</a:t>
            </a:r>
          </a:p>
          <a:p>
            <a:pPr eaLnBrk="1" hangingPunct="1">
              <a:spcBef>
                <a:spcPct val="30000"/>
              </a:spcBef>
              <a:buClrTx/>
              <a:buFontTx/>
              <a:buNone/>
            </a:pPr>
            <a:r>
              <a:rPr lang="fr-FR" altLang="fr-FR" sz="1400">
                <a:solidFill>
                  <a:schemeClr val="tx2"/>
                </a:solidFill>
                <a:latin typeface="Courier New" pitchFamily="49" charset="0"/>
                <a:cs typeface="Times New Roman" pitchFamily="18" charset="0"/>
              </a:rPr>
              <a:t>	}</a:t>
            </a:r>
          </a:p>
          <a:p>
            <a:pPr eaLnBrk="1" hangingPunct="1">
              <a:spcBef>
                <a:spcPct val="30000"/>
              </a:spcBef>
              <a:buClrTx/>
              <a:buFontTx/>
              <a:buNone/>
            </a:pPr>
            <a:r>
              <a:rPr lang="fr-FR" altLang="fr-FR" sz="1400">
                <a:solidFill>
                  <a:schemeClr val="tx2"/>
                </a:solidFill>
                <a:latin typeface="Courier New" pitchFamily="49" charset="0"/>
                <a:cs typeface="Times New Roman" pitchFamily="18" charset="0"/>
              </a:rPr>
              <a:t>}</a:t>
            </a:r>
          </a:p>
        </p:txBody>
      </p:sp>
    </p:spTree>
    <p:extLst>
      <p:ext uri="{BB962C8B-B14F-4D97-AF65-F5344CB8AC3E}">
        <p14:creationId xmlns:p14="http://schemas.microsoft.com/office/powerpoint/2010/main" val="832841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5"/>
          <p:cNvSpPr>
            <a:spLocks noChangeArrowheads="1"/>
          </p:cNvSpPr>
          <p:nvPr/>
        </p:nvSpPr>
        <p:spPr bwMode="auto">
          <a:xfrm flipH="1" flipV="1">
            <a:off x="211015" y="1981200"/>
            <a:ext cx="8159262" cy="2819400"/>
          </a:xfrm>
          <a:prstGeom prst="foldedCorner">
            <a:avLst>
              <a:gd name="adj" fmla="val 5347"/>
            </a:avLst>
          </a:prstGeom>
          <a:solidFill>
            <a:schemeClr val="bg2"/>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spcBef>
                <a:spcPct val="0"/>
              </a:spcBef>
              <a:buClrTx/>
              <a:buFontTx/>
              <a:buNone/>
            </a:pPr>
            <a:endParaRPr lang="fr-FR" altLang="fr-FR" sz="1400">
              <a:solidFill>
                <a:schemeClr val="tx2"/>
              </a:solidFill>
              <a:latin typeface="Courier New" pitchFamily="49" charset="0"/>
              <a:cs typeface="Courier New" pitchFamily="49" charset="0"/>
            </a:endParaRPr>
          </a:p>
        </p:txBody>
      </p:sp>
      <p:sp>
        <p:nvSpPr>
          <p:cNvPr id="45059" name="Rectangle 2"/>
          <p:cNvSpPr>
            <a:spLocks noGrp="1" noChangeArrowheads="1"/>
          </p:cNvSpPr>
          <p:nvPr>
            <p:ph type="title"/>
          </p:nvPr>
        </p:nvSpPr>
        <p:spPr>
          <a:solidFill>
            <a:schemeClr val="bg2"/>
          </a:solidFill>
        </p:spPr>
        <p:txBody>
          <a:bodyPr/>
          <a:lstStyle/>
          <a:p>
            <a:pPr eaLnBrk="1" hangingPunct="1"/>
            <a:r>
              <a:rPr lang="fr-FR" altLang="fr-FR" smtClean="0"/>
              <a:t>L’héritage – Classes abstraites</a:t>
            </a:r>
          </a:p>
        </p:txBody>
      </p:sp>
      <p:sp>
        <p:nvSpPr>
          <p:cNvPr id="45060" name="Text Box 4"/>
          <p:cNvSpPr txBox="1">
            <a:spLocks noChangeArrowheads="1"/>
          </p:cNvSpPr>
          <p:nvPr/>
        </p:nvSpPr>
        <p:spPr bwMode="auto">
          <a:xfrm>
            <a:off x="281354" y="2133600"/>
            <a:ext cx="8440615" cy="2590800"/>
          </a:xfrm>
          <a:prstGeom prst="rect">
            <a:avLst/>
          </a:prstGeom>
          <a:solidFill>
            <a:schemeClr val="bg2"/>
          </a:solidFill>
          <a:ln>
            <a:noFill/>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30000"/>
              </a:spcBef>
              <a:buClrTx/>
              <a:buFontTx/>
              <a:buNone/>
            </a:pPr>
            <a:r>
              <a:rPr lang="en-GB" altLang="fr-FR" sz="1800">
                <a:solidFill>
                  <a:schemeClr val="tx2"/>
                </a:solidFill>
                <a:latin typeface="Courier New" pitchFamily="49" charset="0"/>
                <a:cs typeface="Courier New" pitchFamily="49" charset="0"/>
              </a:rPr>
              <a:t>public abstract class A {</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en-GB" altLang="fr-FR" sz="1800">
                <a:solidFill>
                  <a:schemeClr val="tx2"/>
                </a:solidFill>
                <a:latin typeface="Courier New" pitchFamily="49" charset="0"/>
                <a:cs typeface="Courier New" pitchFamily="49" charset="0"/>
              </a:rPr>
              <a:t>	public abstract void methode();</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en-GB" altLang="fr-FR" sz="1800">
                <a:solidFill>
                  <a:schemeClr val="tx2"/>
                </a:solidFill>
                <a:latin typeface="Courier New" pitchFamily="49" charset="0"/>
                <a:cs typeface="Courier New" pitchFamily="49" charset="0"/>
              </a:rPr>
              <a:t>}</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en-GB" altLang="fr-FR" sz="1800">
                <a:solidFill>
                  <a:schemeClr val="tx2"/>
                </a:solidFill>
                <a:latin typeface="Courier New" pitchFamily="49" charset="0"/>
                <a:cs typeface="Courier New" pitchFamily="49" charset="0"/>
              </a:rPr>
              <a:t> </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en-GB" altLang="fr-FR" sz="1800">
                <a:solidFill>
                  <a:schemeClr val="tx2"/>
                </a:solidFill>
                <a:latin typeface="Courier New" pitchFamily="49" charset="0"/>
                <a:cs typeface="Courier New" pitchFamily="49" charset="0"/>
              </a:rPr>
              <a:t>public class B extends A {</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en-GB" altLang="fr-FR" sz="1800">
                <a:solidFill>
                  <a:schemeClr val="tx2"/>
                </a:solidFill>
                <a:latin typeface="Courier New" pitchFamily="49" charset="0"/>
                <a:cs typeface="Courier New" pitchFamily="49" charset="0"/>
              </a:rPr>
              <a:t>	public void methode();</a:t>
            </a:r>
            <a:endParaRPr lang="fr-FR" altLang="fr-FR" sz="1800">
              <a:solidFill>
                <a:schemeClr val="tx2"/>
              </a:solidFill>
              <a:latin typeface="Courier New" pitchFamily="49" charset="0"/>
              <a:cs typeface="Courier New" pitchFamily="49" charset="0"/>
            </a:endParaRPr>
          </a:p>
          <a:p>
            <a:pPr eaLnBrk="1" hangingPunct="1">
              <a:spcBef>
                <a:spcPct val="30000"/>
              </a:spcBef>
              <a:buClrTx/>
              <a:buFontTx/>
              <a:buNone/>
            </a:pPr>
            <a:r>
              <a:rPr lang="fr-FR" altLang="fr-FR" sz="180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424191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9155" name="Rectangle 3"/>
          <p:cNvSpPr>
            <a:spLocks noGrp="1" noChangeArrowheads="1"/>
          </p:cNvSpPr>
          <p:nvPr>
            <p:ph type="body" idx="1"/>
          </p:nvPr>
        </p:nvSpPr>
        <p:spPr>
          <a:xfrm>
            <a:off x="214282" y="1312863"/>
            <a:ext cx="8664606" cy="1559401"/>
          </a:xfrm>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30319166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fr-FR"/>
              <a:t>Interfaces : Exemple</a:t>
            </a:r>
          </a:p>
        </p:txBody>
      </p:sp>
      <p:pic>
        <p:nvPicPr>
          <p:cNvPr id="10243" name="Picture 6" descr="8-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1752600"/>
            <a:ext cx="7754937"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155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solidFill>
            <a:schemeClr val="bg2"/>
          </a:solidFill>
        </p:spPr>
        <p:txBody>
          <a:bodyPr/>
          <a:lstStyle/>
          <a:p>
            <a:pPr eaLnBrk="1" hangingPunct="1"/>
            <a:r>
              <a:rPr lang="fr-FR" altLang="fr-FR" smtClean="0"/>
              <a:t>Les interfaces – Quand les utiliser ?</a:t>
            </a:r>
          </a:p>
        </p:txBody>
      </p:sp>
      <p:sp>
        <p:nvSpPr>
          <p:cNvPr id="50179" name="Rectangle 4"/>
          <p:cNvSpPr>
            <a:spLocks noChangeArrowheads="1"/>
          </p:cNvSpPr>
          <p:nvPr/>
        </p:nvSpPr>
        <p:spPr bwMode="auto">
          <a:xfrm>
            <a:off x="281354" y="1676400"/>
            <a:ext cx="2180492"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Personne</a:t>
            </a:r>
          </a:p>
        </p:txBody>
      </p:sp>
      <p:sp>
        <p:nvSpPr>
          <p:cNvPr id="50180" name="Rectangle 5"/>
          <p:cNvSpPr>
            <a:spLocks noChangeArrowheads="1"/>
          </p:cNvSpPr>
          <p:nvPr/>
        </p:nvSpPr>
        <p:spPr bwMode="auto">
          <a:xfrm>
            <a:off x="1267558" y="3429000"/>
            <a:ext cx="2179026"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Employe</a:t>
            </a:r>
          </a:p>
        </p:txBody>
      </p:sp>
      <p:sp>
        <p:nvSpPr>
          <p:cNvPr id="50181" name="AutoShape 8"/>
          <p:cNvSpPr>
            <a:spLocks noChangeArrowheads="1"/>
          </p:cNvSpPr>
          <p:nvPr/>
        </p:nvSpPr>
        <p:spPr bwMode="auto">
          <a:xfrm>
            <a:off x="1267558" y="2362200"/>
            <a:ext cx="350226" cy="1066800"/>
          </a:xfrm>
          <a:prstGeom prst="upArrow">
            <a:avLst>
              <a:gd name="adj1" fmla="val 0"/>
              <a:gd name="adj2" fmla="val 75253"/>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50182" name="Rectangle 11"/>
          <p:cNvSpPr>
            <a:spLocks noChangeArrowheads="1"/>
          </p:cNvSpPr>
          <p:nvPr/>
        </p:nvSpPr>
        <p:spPr bwMode="auto">
          <a:xfrm>
            <a:off x="2672862" y="1676400"/>
            <a:ext cx="2180492"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Persistent</a:t>
            </a:r>
          </a:p>
        </p:txBody>
      </p:sp>
      <p:sp>
        <p:nvSpPr>
          <p:cNvPr id="50183" name="AutoShape 12"/>
          <p:cNvSpPr>
            <a:spLocks noChangeArrowheads="1"/>
          </p:cNvSpPr>
          <p:nvPr/>
        </p:nvSpPr>
        <p:spPr bwMode="auto">
          <a:xfrm>
            <a:off x="2883877" y="2362200"/>
            <a:ext cx="351692" cy="1066800"/>
          </a:xfrm>
          <a:prstGeom prst="upArrow">
            <a:avLst>
              <a:gd name="adj1" fmla="val 0"/>
              <a:gd name="adj2" fmla="val 74939"/>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50184" name="Rectangle 13"/>
          <p:cNvSpPr>
            <a:spLocks noChangeArrowheads="1"/>
          </p:cNvSpPr>
          <p:nvPr/>
        </p:nvSpPr>
        <p:spPr bwMode="auto">
          <a:xfrm>
            <a:off x="4360985" y="3810000"/>
            <a:ext cx="2180492"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Personne</a:t>
            </a:r>
          </a:p>
        </p:txBody>
      </p:sp>
      <p:sp>
        <p:nvSpPr>
          <p:cNvPr id="50185" name="Rectangle 14"/>
          <p:cNvSpPr>
            <a:spLocks noChangeArrowheads="1"/>
          </p:cNvSpPr>
          <p:nvPr/>
        </p:nvSpPr>
        <p:spPr bwMode="auto">
          <a:xfrm>
            <a:off x="5345723" y="5562600"/>
            <a:ext cx="2180492"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Employe</a:t>
            </a:r>
          </a:p>
        </p:txBody>
      </p:sp>
      <p:sp>
        <p:nvSpPr>
          <p:cNvPr id="50186" name="AutoShape 15"/>
          <p:cNvSpPr>
            <a:spLocks noChangeArrowheads="1"/>
          </p:cNvSpPr>
          <p:nvPr/>
        </p:nvSpPr>
        <p:spPr bwMode="auto">
          <a:xfrm>
            <a:off x="5345723" y="4495800"/>
            <a:ext cx="351692" cy="1066800"/>
          </a:xfrm>
          <a:prstGeom prst="upArrow">
            <a:avLst>
              <a:gd name="adj1" fmla="val 0"/>
              <a:gd name="adj2" fmla="val 74939"/>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50187" name="Rectangle 16"/>
          <p:cNvSpPr>
            <a:spLocks noChangeArrowheads="1"/>
          </p:cNvSpPr>
          <p:nvPr/>
        </p:nvSpPr>
        <p:spPr bwMode="auto">
          <a:xfrm>
            <a:off x="6753958" y="3810000"/>
            <a:ext cx="2179026"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Persistent</a:t>
            </a:r>
          </a:p>
        </p:txBody>
      </p:sp>
      <p:sp>
        <p:nvSpPr>
          <p:cNvPr id="50188" name="AutoShape 17"/>
          <p:cNvSpPr>
            <a:spLocks noChangeArrowheads="1"/>
          </p:cNvSpPr>
          <p:nvPr/>
        </p:nvSpPr>
        <p:spPr bwMode="auto">
          <a:xfrm>
            <a:off x="6963508" y="4495800"/>
            <a:ext cx="281354" cy="1066800"/>
          </a:xfrm>
          <a:prstGeom prst="upArrow">
            <a:avLst>
              <a:gd name="adj1" fmla="val 0"/>
              <a:gd name="adj2" fmla="val 93674"/>
            </a:avLst>
          </a:prstGeom>
          <a:solidFill>
            <a:schemeClr val="bg2"/>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50189" name="Text Box 18"/>
          <p:cNvSpPr txBox="1">
            <a:spLocks noChangeArrowheads="1"/>
          </p:cNvSpPr>
          <p:nvPr/>
        </p:nvSpPr>
        <p:spPr bwMode="auto">
          <a:xfrm>
            <a:off x="633046" y="2819400"/>
            <a:ext cx="914400"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hérite</a:t>
            </a:r>
          </a:p>
        </p:txBody>
      </p:sp>
      <p:sp>
        <p:nvSpPr>
          <p:cNvPr id="50190" name="Text Box 19"/>
          <p:cNvSpPr txBox="1">
            <a:spLocks noChangeArrowheads="1"/>
          </p:cNvSpPr>
          <p:nvPr/>
        </p:nvSpPr>
        <p:spPr bwMode="auto">
          <a:xfrm>
            <a:off x="3096358" y="2743200"/>
            <a:ext cx="914400"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hérite</a:t>
            </a:r>
          </a:p>
        </p:txBody>
      </p:sp>
      <p:sp>
        <p:nvSpPr>
          <p:cNvPr id="50191" name="Text Box 20"/>
          <p:cNvSpPr txBox="1">
            <a:spLocks noChangeArrowheads="1"/>
          </p:cNvSpPr>
          <p:nvPr/>
        </p:nvSpPr>
        <p:spPr bwMode="auto">
          <a:xfrm>
            <a:off x="4642338" y="4953000"/>
            <a:ext cx="914400"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hérite</a:t>
            </a:r>
          </a:p>
        </p:txBody>
      </p:sp>
      <p:sp>
        <p:nvSpPr>
          <p:cNvPr id="50192" name="Text Box 21"/>
          <p:cNvSpPr txBox="1">
            <a:spLocks noChangeArrowheads="1"/>
          </p:cNvSpPr>
          <p:nvPr/>
        </p:nvSpPr>
        <p:spPr bwMode="auto">
          <a:xfrm>
            <a:off x="7104185" y="4953000"/>
            <a:ext cx="1688123"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i="1">
                <a:solidFill>
                  <a:schemeClr val="tx2"/>
                </a:solidFill>
              </a:rPr>
              <a:t>Implémente</a:t>
            </a:r>
          </a:p>
        </p:txBody>
      </p:sp>
      <p:sp>
        <p:nvSpPr>
          <p:cNvPr id="50193" name="AutoShape 22"/>
          <p:cNvSpPr>
            <a:spLocks noChangeArrowheads="1"/>
          </p:cNvSpPr>
          <p:nvPr/>
        </p:nvSpPr>
        <p:spPr bwMode="auto">
          <a:xfrm rot="-8609491">
            <a:off x="3235569" y="3505200"/>
            <a:ext cx="1336431" cy="304800"/>
          </a:xfrm>
          <a:prstGeom prst="leftArrow">
            <a:avLst>
              <a:gd name="adj1" fmla="val 50000"/>
              <a:gd name="adj2" fmla="val 118750"/>
            </a:avLst>
          </a:prstGeom>
          <a:solidFill>
            <a:schemeClr val="bg2"/>
          </a:solidFill>
          <a:ln w="6350">
            <a:solidFill>
              <a:srgbClr val="800080"/>
            </a:solidFill>
            <a:miter lim="800000"/>
            <a:headEnd/>
            <a:tailEnd/>
          </a:ln>
          <a:effectLst>
            <a:outerShdw dist="28398" dir="3806097" algn="ctr" rotWithShape="0">
              <a:srgbClr val="777777"/>
            </a:outerShdw>
          </a:effectLst>
        </p:spPr>
        <p:txBody>
          <a:bodyPr wrap="none" tIns="27432" bIns="27432"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endParaRPr lang="fr-FR" altLang="fr-FR" sz="2400">
              <a:solidFill>
                <a:schemeClr val="tx2"/>
              </a:solidFill>
            </a:endParaRPr>
          </a:p>
        </p:txBody>
      </p:sp>
      <p:sp>
        <p:nvSpPr>
          <p:cNvPr id="50194" name="Text Box 23"/>
          <p:cNvSpPr txBox="1">
            <a:spLocks noChangeArrowheads="1"/>
          </p:cNvSpPr>
          <p:nvPr/>
        </p:nvSpPr>
        <p:spPr bwMode="auto">
          <a:xfrm>
            <a:off x="1267558" y="867201"/>
            <a:ext cx="2602523"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50000"/>
              </a:spcBef>
              <a:buClrTx/>
              <a:buFontTx/>
              <a:buNone/>
            </a:pPr>
            <a:r>
              <a:rPr lang="fr-FR" altLang="fr-FR" sz="2400" b="1" dirty="0">
                <a:solidFill>
                  <a:schemeClr val="tx2"/>
                </a:solidFill>
              </a:rPr>
              <a:t>Héritage multiple</a:t>
            </a:r>
          </a:p>
        </p:txBody>
      </p:sp>
      <p:sp>
        <p:nvSpPr>
          <p:cNvPr id="50195" name="Text Box 24"/>
          <p:cNvSpPr txBox="1">
            <a:spLocks noChangeArrowheads="1"/>
          </p:cNvSpPr>
          <p:nvPr/>
        </p:nvSpPr>
        <p:spPr bwMode="auto">
          <a:xfrm>
            <a:off x="4501662" y="3200400"/>
            <a:ext cx="3868615" cy="457200"/>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b="1">
                <a:solidFill>
                  <a:schemeClr val="tx2"/>
                </a:solidFill>
              </a:rPr>
              <a:t>Utilisation des interfaces</a:t>
            </a:r>
          </a:p>
        </p:txBody>
      </p:sp>
    </p:spTree>
    <p:extLst>
      <p:ext uri="{BB962C8B-B14F-4D97-AF65-F5344CB8AC3E}">
        <p14:creationId xmlns:p14="http://schemas.microsoft.com/office/powerpoint/2010/main" val="224347396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312863"/>
            <a:ext cx="8664606" cy="2498120"/>
          </a:xfrm>
        </p:spPr>
        <p:txBody>
          <a:bodyPr/>
          <a:lstStyle/>
          <a:p>
            <a:r>
              <a:rPr lang="fr-FR" dirty="0" smtClean="0"/>
              <a:t>Un cas d’utilisation est une interface</a:t>
            </a:r>
          </a:p>
          <a:p>
            <a:r>
              <a:rPr lang="fr-FR" dirty="0" smtClean="0"/>
              <a:t>Interface de méthode</a:t>
            </a:r>
          </a:p>
          <a:p>
            <a:pPr lvl="1"/>
            <a:r>
              <a:rPr lang="fr-FR" dirty="0" smtClean="0"/>
              <a:t>Différent des interfaces d’entités</a:t>
            </a:r>
          </a:p>
          <a:p>
            <a:r>
              <a:rPr lang="fr-FR" dirty="0" smtClean="0"/>
              <a:t>Interfaces *able</a:t>
            </a:r>
          </a:p>
          <a:p>
            <a:r>
              <a:rPr lang="fr-FR" dirty="0" smtClean="0"/>
              <a:t>Multi-implémentation</a:t>
            </a:r>
          </a:p>
          <a:p>
            <a:r>
              <a:rPr lang="fr-FR" dirty="0" smtClean="0"/>
              <a:t>Peuvent être génériques</a:t>
            </a:r>
            <a:endParaRPr lang="fr-FR" dirty="0"/>
          </a:p>
        </p:txBody>
      </p:sp>
      <p:sp>
        <p:nvSpPr>
          <p:cNvPr id="3" name="Titre 2"/>
          <p:cNvSpPr>
            <a:spLocks noGrp="1"/>
          </p:cNvSpPr>
          <p:nvPr>
            <p:ph type="title"/>
          </p:nvPr>
        </p:nvSpPr>
        <p:spPr/>
        <p:txBody>
          <a:bodyPr/>
          <a:lstStyle/>
          <a:p>
            <a:r>
              <a:rPr lang="fr-FR" dirty="0" smtClean="0"/>
              <a:t>Relation avec les interfaces</a:t>
            </a:r>
            <a:endParaRPr lang="fr-FR" dirty="0"/>
          </a:p>
        </p:txBody>
      </p:sp>
    </p:spTree>
    <p:extLst>
      <p:ext uri="{BB962C8B-B14F-4D97-AF65-F5344CB8AC3E}">
        <p14:creationId xmlns:p14="http://schemas.microsoft.com/office/powerpoint/2010/main" val="969843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676400"/>
            <a:ext cx="8721969" cy="2914644"/>
          </a:xfrm>
        </p:spPr>
        <p:txBody>
          <a:bodyPr/>
          <a:lstStyle/>
          <a:p>
            <a:pPr eaLnBrk="1" hangingPunct="1">
              <a:lnSpc>
                <a:spcPct val="90000"/>
              </a:lnSpc>
            </a:pPr>
            <a:r>
              <a:rPr lang="fr-FR" altLang="fr-FR" smtClean="0">
                <a:latin typeface="Tahoma" pitchFamily="34" charset="0"/>
              </a:rPr>
              <a:t>Validité : conforme à sa spécification</a:t>
            </a:r>
          </a:p>
          <a:p>
            <a:pPr eaLnBrk="1" hangingPunct="1">
              <a:lnSpc>
                <a:spcPct val="90000"/>
              </a:lnSpc>
            </a:pPr>
            <a:r>
              <a:rPr lang="fr-FR" altLang="fr-FR" smtClean="0">
                <a:latin typeface="Tahoma" pitchFamily="34" charset="0"/>
              </a:rPr>
              <a:t>Robustesse: réactions dans des conditions anormales</a:t>
            </a:r>
          </a:p>
          <a:p>
            <a:pPr eaLnBrk="1" hangingPunct="1">
              <a:lnSpc>
                <a:spcPct val="90000"/>
              </a:lnSpc>
            </a:pPr>
            <a:r>
              <a:rPr lang="fr-FR" altLang="fr-FR" smtClean="0">
                <a:latin typeface="Tahoma" pitchFamily="34" charset="0"/>
              </a:rPr>
              <a:t>Extensibilité: facilité de modification</a:t>
            </a:r>
          </a:p>
          <a:p>
            <a:pPr eaLnBrk="1" hangingPunct="1">
              <a:lnSpc>
                <a:spcPct val="90000"/>
              </a:lnSpc>
            </a:pPr>
            <a:r>
              <a:rPr lang="fr-FR" altLang="fr-FR" smtClean="0">
                <a:latin typeface="Tahoma" pitchFamily="34" charset="0"/>
              </a:rPr>
              <a:t>Réutilisabilité: utilisation dans un autre contexte</a:t>
            </a:r>
          </a:p>
          <a:p>
            <a:pPr eaLnBrk="1" hangingPunct="1">
              <a:lnSpc>
                <a:spcPct val="90000"/>
              </a:lnSpc>
            </a:pPr>
            <a:r>
              <a:rPr lang="fr-FR" altLang="fr-FR" smtClean="0">
                <a:latin typeface="Tahoma" pitchFamily="34" charset="0"/>
              </a:rPr>
              <a:t>Compatibilité: capacité d’intégration</a:t>
            </a:r>
          </a:p>
          <a:p>
            <a:pPr eaLnBrk="1" hangingPunct="1">
              <a:lnSpc>
                <a:spcPct val="90000"/>
              </a:lnSpc>
            </a:pPr>
            <a:r>
              <a:rPr lang="fr-FR" altLang="fr-FR" smtClean="0">
                <a:latin typeface="Tahoma" pitchFamily="34" charset="0"/>
              </a:rPr>
              <a:t>Efficacité: utilisation optimale des ressources</a:t>
            </a:r>
          </a:p>
          <a:p>
            <a:pPr eaLnBrk="1" hangingPunct="1">
              <a:lnSpc>
                <a:spcPct val="90000"/>
              </a:lnSpc>
            </a:pPr>
            <a:r>
              <a:rPr lang="fr-FR" altLang="fr-FR" smtClean="0">
                <a:latin typeface="Tahoma" pitchFamily="34" charset="0"/>
              </a:rPr>
              <a:t>Portabilité: fonctionnement dans une environnement</a:t>
            </a:r>
          </a:p>
        </p:txBody>
      </p:sp>
    </p:spTree>
    <p:extLst>
      <p:ext uri="{BB962C8B-B14F-4D97-AF65-F5344CB8AC3E}">
        <p14:creationId xmlns:p14="http://schemas.microsoft.com/office/powerpoint/2010/main" val="324499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a:xfrm>
            <a:off x="214282" y="1312863"/>
            <a:ext cx="8664606" cy="861774"/>
          </a:xfrm>
        </p:spPr>
        <p:txBody>
          <a:bodyPr/>
          <a:lstStyle/>
          <a:p>
            <a:pPr eaLnBrk="1" hangingPunct="1"/>
            <a:r>
              <a:rPr lang="fr-FR" altLang="fr-FR" smtClean="0">
                <a:latin typeface="Tahoma" pitchFamily="34" charset="0"/>
              </a:rPr>
              <a:t>Un objet peut être la représentation d’un objet physique ou de quelque chose d’immatériel</a:t>
            </a:r>
            <a:endParaRPr lang="fr-FR" altLang="fr-FR" sz="3200" b="1" smtClean="0">
              <a:latin typeface="Tahoma" pitchFamily="34" charset="0"/>
            </a:endParaRPr>
          </a:p>
        </p:txBody>
      </p:sp>
    </p:spTree>
    <p:extLst>
      <p:ext uri="{BB962C8B-B14F-4D97-AF65-F5344CB8AC3E}">
        <p14:creationId xmlns:p14="http://schemas.microsoft.com/office/powerpoint/2010/main" val="3226991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fr-FR"/>
              <a:t>Qu'est-ce qu'un objet ?</a:t>
            </a:r>
          </a:p>
        </p:txBody>
      </p:sp>
      <p:sp>
        <p:nvSpPr>
          <p:cNvPr id="12291" name="Rectangle 3"/>
          <p:cNvSpPr>
            <a:spLocks noGrp="1" noChangeArrowheads="1"/>
          </p:cNvSpPr>
          <p:nvPr>
            <p:ph sz="quarter" idx="1"/>
          </p:nvPr>
        </p:nvSpPr>
        <p:spPr>
          <a:xfrm>
            <a:off x="228600" y="2971800"/>
            <a:ext cx="8599488" cy="666750"/>
          </a:xfrm>
        </p:spPr>
        <p:txBody>
          <a:bodyPr>
            <a:normAutofit/>
          </a:bodyPr>
          <a:lstStyle/>
          <a:p>
            <a:pPr marL="274320" indent="-274320" eaLnBrk="1" fontAlgn="auto" hangingPunct="1">
              <a:spcAft>
                <a:spcPts val="0"/>
              </a:spcAft>
              <a:buFont typeface="Wingdings"/>
              <a:buChar char=""/>
              <a:defRPr/>
            </a:pPr>
            <a:r>
              <a:rPr lang="fr-FR"/>
              <a:t>Un objet représente un élément logique dans un domaine particulier</a:t>
            </a:r>
          </a:p>
          <a:p>
            <a:pPr marL="640080" lvl="1" indent="-274320" eaLnBrk="1" fontAlgn="auto" hangingPunct="1">
              <a:spcAft>
                <a:spcPts val="0"/>
              </a:spcAft>
              <a:buFont typeface="Wingdings 2"/>
              <a:buChar char=""/>
              <a:defRPr/>
            </a:pPr>
            <a:r>
              <a:rPr lang="fr-FR"/>
              <a:t>C’est une </a:t>
            </a:r>
            <a:r>
              <a:rPr lang="fr-FR" i="1"/>
              <a:t>abstraction</a:t>
            </a:r>
            <a:r>
              <a:rPr lang="fr-FR"/>
              <a:t> des seuls aspects qui concernent le problème</a:t>
            </a:r>
          </a:p>
        </p:txBody>
      </p:sp>
      <p:sp>
        <p:nvSpPr>
          <p:cNvPr id="12293" name="Rectangle 5"/>
          <p:cNvSpPr>
            <a:spLocks noChangeArrowheads="1"/>
          </p:cNvSpPr>
          <p:nvPr/>
        </p:nvSpPr>
        <p:spPr bwMode="blackWhite">
          <a:xfrm>
            <a:off x="1219200" y="1600200"/>
            <a:ext cx="6705600" cy="1066800"/>
          </a:xfrm>
          <a:prstGeom prst="rect">
            <a:avLst/>
          </a:prstGeom>
          <a:solidFill>
            <a:srgbClr val="FFFFCC"/>
          </a:solidFill>
          <a:ln w="12700">
            <a:solidFill>
              <a:schemeClr val="tx1"/>
            </a:solidFill>
            <a:miter lim="800000"/>
            <a:headEnd/>
            <a:tailEnd/>
          </a:ln>
          <a:effectLst>
            <a:outerShdw dist="107763" dir="2700000" algn="ctr" rotWithShape="0">
              <a:schemeClr val="tx1"/>
            </a:outerShdw>
          </a:effectLst>
        </p:spPr>
        <p:txBody>
          <a:bodyPr wrap="none" anchor="ctr">
            <a:spAutoFit/>
          </a:bodyPr>
          <a:lstStyle/>
          <a:p>
            <a:pPr>
              <a:defRPr/>
            </a:pPr>
            <a:endParaRPr lang="fr-FR"/>
          </a:p>
        </p:txBody>
      </p:sp>
      <p:sp>
        <p:nvSpPr>
          <p:cNvPr id="9221" name="Text Box 6"/>
          <p:cNvSpPr txBox="1">
            <a:spLocks noChangeArrowheads="1"/>
          </p:cNvSpPr>
          <p:nvPr/>
        </p:nvSpPr>
        <p:spPr bwMode="auto">
          <a:xfrm>
            <a:off x="1287463" y="1676400"/>
            <a:ext cx="6569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lgn="ctr"/>
            <a:r>
              <a:rPr lang="fr-FR" altLang="fr-FR" sz="1800" b="1" i="1" dirty="0">
                <a:solidFill>
                  <a:schemeClr val="tx2"/>
                </a:solidFill>
                <a:latin typeface="Century Schoolbook" pitchFamily="18" charset="0"/>
              </a:rPr>
              <a:t>“Une entité discrète avec des limites bien définies et une identité, qui encapsule l’état et le comportement. C’est une instance de classe.”*</a:t>
            </a:r>
          </a:p>
        </p:txBody>
      </p:sp>
      <p:sp>
        <p:nvSpPr>
          <p:cNvPr id="9222" name="Rectangle 7"/>
          <p:cNvSpPr>
            <a:spLocks noChangeArrowheads="1"/>
          </p:cNvSpPr>
          <p:nvPr/>
        </p:nvSpPr>
        <p:spPr bwMode="auto">
          <a:xfrm>
            <a:off x="304800" y="5934075"/>
            <a:ext cx="80645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spcBef>
                <a:spcPts val="200"/>
              </a:spcBef>
              <a:buClr>
                <a:schemeClr val="accent2"/>
              </a:buClr>
              <a:buFont typeface="Arial" charset="0"/>
              <a:buNone/>
            </a:pPr>
            <a:r>
              <a:rPr lang="en-US" altLang="fr-FR">
                <a:solidFill>
                  <a:srgbClr val="000080"/>
                </a:solidFill>
              </a:rPr>
              <a:t>*Source: </a:t>
            </a:r>
            <a:r>
              <a:rPr lang="en-US" altLang="fr-FR" i="1">
                <a:solidFill>
                  <a:srgbClr val="000080"/>
                </a:solidFill>
              </a:rPr>
              <a:t>The Unified Modeling Language Reference Manual. </a:t>
            </a:r>
            <a:r>
              <a:rPr lang="en-US" altLang="fr-FR">
                <a:solidFill>
                  <a:srgbClr val="000080"/>
                </a:solidFill>
              </a:rPr>
              <a:t>par James Rumbaugh, Ivar Jacobson, </a:t>
            </a:r>
          </a:p>
          <a:p>
            <a:pPr>
              <a:spcBef>
                <a:spcPts val="200"/>
              </a:spcBef>
              <a:buClr>
                <a:schemeClr val="accent2"/>
              </a:buClr>
              <a:buFont typeface="Arial" charset="0"/>
              <a:buNone/>
            </a:pPr>
            <a:r>
              <a:rPr lang="en-US" altLang="fr-FR">
                <a:solidFill>
                  <a:srgbClr val="000080"/>
                </a:solidFill>
              </a:rPr>
              <a:t>et Grady Booch. Éditions : Addison-Wesley, 1998.</a:t>
            </a:r>
          </a:p>
        </p:txBody>
      </p:sp>
    </p:spTree>
    <p:extLst>
      <p:ext uri="{BB962C8B-B14F-4D97-AF65-F5344CB8AC3E}">
        <p14:creationId xmlns:p14="http://schemas.microsoft.com/office/powerpoint/2010/main" val="1815883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fr-FR"/>
              <a:t>Exemples d’objets</a:t>
            </a:r>
          </a:p>
        </p:txBody>
      </p:sp>
      <p:sp>
        <p:nvSpPr>
          <p:cNvPr id="16387" name="Rectangle 3"/>
          <p:cNvSpPr>
            <a:spLocks noGrp="1" noChangeArrowheads="1"/>
          </p:cNvSpPr>
          <p:nvPr>
            <p:ph sz="quarter" idx="1"/>
          </p:nvPr>
        </p:nvSpPr>
        <p:spPr>
          <a:xfrm>
            <a:off x="279400" y="1312863"/>
            <a:ext cx="8599488" cy="3946525"/>
          </a:xfrm>
        </p:spPr>
        <p:txBody>
          <a:bodyPr>
            <a:normAutofit/>
          </a:bodyPr>
          <a:lstStyle/>
          <a:p>
            <a:pPr marL="274320" indent="-274320" eaLnBrk="1" fontAlgn="auto" hangingPunct="1">
              <a:spcAft>
                <a:spcPts val="0"/>
              </a:spcAft>
              <a:buFont typeface="Wingdings"/>
              <a:buChar char=""/>
              <a:defRPr/>
            </a:pPr>
            <a:r>
              <a:rPr lang="fr-FR"/>
              <a:t>Si on modélise l’organisation d’une entreprise, les objets peuvent être</a:t>
            </a:r>
          </a:p>
          <a:p>
            <a:pPr marL="640080" lvl="1" indent="-274320" eaLnBrk="1" fontAlgn="auto" hangingPunct="1">
              <a:spcAft>
                <a:spcPts val="0"/>
              </a:spcAft>
              <a:buFont typeface="Wingdings 2"/>
              <a:buChar char=""/>
              <a:defRPr/>
            </a:pPr>
            <a:r>
              <a:rPr lang="fr-FR"/>
              <a:t>Paul Duval, un employé, gagnant 5 000 € par an</a:t>
            </a:r>
          </a:p>
          <a:p>
            <a:pPr marL="640080" lvl="1" indent="-274320" eaLnBrk="1" fontAlgn="auto" hangingPunct="1">
              <a:spcAft>
                <a:spcPts val="0"/>
              </a:spcAft>
              <a:buFont typeface="Wingdings 2"/>
              <a:buChar char=""/>
              <a:defRPr/>
            </a:pPr>
            <a:r>
              <a:rPr lang="fr-FR"/>
              <a:t>Julie Herbert, une directrice, gagnant 50 000 € par an</a:t>
            </a:r>
          </a:p>
          <a:p>
            <a:pPr marL="640080" lvl="1" indent="-274320" eaLnBrk="1" fontAlgn="auto" hangingPunct="1">
              <a:spcAft>
                <a:spcPts val="0"/>
              </a:spcAft>
              <a:buFont typeface="Wingdings 2"/>
              <a:buChar char=""/>
              <a:defRPr/>
            </a:pPr>
            <a:r>
              <a:rPr lang="fr-FR"/>
              <a:t>Salle B349, une salle de conférence, d’une capacité de 12 personnes</a:t>
            </a:r>
          </a:p>
          <a:p>
            <a:pPr marL="640080" lvl="1" indent="-274320" eaLnBrk="1" fontAlgn="auto" hangingPunct="1">
              <a:spcAft>
                <a:spcPts val="0"/>
              </a:spcAft>
              <a:buFont typeface="Wingdings 2"/>
              <a:buChar char=""/>
              <a:defRPr/>
            </a:pPr>
            <a:r>
              <a:rPr lang="fr-FR"/>
              <a:t>Salle C678, une autre salle de conférence, d’une capacité de 20 personnes</a:t>
            </a:r>
          </a:p>
          <a:p>
            <a:pPr marL="640080" lvl="1" indent="-274320" eaLnBrk="1" fontAlgn="auto" hangingPunct="1">
              <a:spcAft>
                <a:spcPts val="0"/>
              </a:spcAft>
              <a:buFont typeface="Wingdings 2"/>
              <a:buChar char=""/>
              <a:defRPr/>
            </a:pPr>
            <a:r>
              <a:rPr lang="fr-FR"/>
              <a:t>Une réunion, avec M. Duval et Mme Herbert, en salle B349, le 15 juin</a:t>
            </a:r>
          </a:p>
          <a:p>
            <a:pPr marL="274320" indent="-274320" eaLnBrk="1" fontAlgn="auto" hangingPunct="1">
              <a:spcAft>
                <a:spcPts val="0"/>
              </a:spcAft>
              <a:buFont typeface="Wingdings"/>
              <a:buChar char=""/>
              <a:defRPr/>
            </a:pPr>
            <a:r>
              <a:rPr lang="fr-FR"/>
              <a:t>Un modèle de cabinet dentaire peut contenir l’objet</a:t>
            </a:r>
          </a:p>
          <a:p>
            <a:pPr marL="640080" lvl="1" indent="-274320" eaLnBrk="1" fontAlgn="auto" hangingPunct="1">
              <a:spcAft>
                <a:spcPts val="0"/>
              </a:spcAft>
              <a:buFont typeface="Wingdings 2"/>
              <a:buChar char=""/>
              <a:defRPr/>
            </a:pPr>
            <a:r>
              <a:rPr lang="fr-FR"/>
              <a:t>Julie Herbert, une patiente qui nous doit 10 000 €</a:t>
            </a:r>
          </a:p>
          <a:p>
            <a:pPr marL="274320" indent="-274320" eaLnBrk="1" fontAlgn="auto" hangingPunct="1">
              <a:spcAft>
                <a:spcPts val="0"/>
              </a:spcAft>
              <a:buFont typeface="Wingdings"/>
              <a:buChar char=""/>
              <a:defRPr/>
            </a:pPr>
            <a:r>
              <a:rPr lang="fr-FR"/>
              <a:t>Dans un modèle de réseau de téléphones portables, on peut trouver</a:t>
            </a:r>
          </a:p>
          <a:p>
            <a:pPr marL="640080" lvl="1" indent="-274320" eaLnBrk="1" fontAlgn="auto" hangingPunct="1">
              <a:spcAft>
                <a:spcPts val="0"/>
              </a:spcAft>
              <a:buFont typeface="Wingdings 2"/>
              <a:buChar char=""/>
              <a:defRPr/>
            </a:pPr>
            <a:r>
              <a:rPr lang="fr-FR"/>
              <a:t>Mon combiné, numéro (+33)-6-12-34-56-78</a:t>
            </a:r>
          </a:p>
          <a:p>
            <a:pPr marL="640080" lvl="1" indent="-274320" eaLnBrk="1" fontAlgn="auto" hangingPunct="1">
              <a:spcAft>
                <a:spcPts val="0"/>
              </a:spcAft>
              <a:buFont typeface="Wingdings 2"/>
              <a:buChar char=""/>
              <a:defRPr/>
            </a:pPr>
            <a:r>
              <a:rPr lang="fr-FR"/>
              <a:t>La cellule de base n° 245, actuellement coupée, localisée dans la grille en (123.472, 435.365)</a:t>
            </a:r>
          </a:p>
        </p:txBody>
      </p:sp>
    </p:spTree>
    <p:extLst>
      <p:ext uri="{BB962C8B-B14F-4D97-AF65-F5344CB8AC3E}">
        <p14:creationId xmlns:p14="http://schemas.microsoft.com/office/powerpoint/2010/main" val="3042338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fr-FR"/>
              <a:t>Caractéristiques des objets</a:t>
            </a:r>
          </a:p>
        </p:txBody>
      </p:sp>
      <p:sp>
        <p:nvSpPr>
          <p:cNvPr id="20483" name="Rectangle 3"/>
          <p:cNvSpPr>
            <a:spLocks noGrp="1" noChangeArrowheads="1"/>
          </p:cNvSpPr>
          <p:nvPr>
            <p:ph sz="quarter" idx="1"/>
          </p:nvPr>
        </p:nvSpPr>
        <p:spPr>
          <a:xfrm>
            <a:off x="279400" y="1312863"/>
            <a:ext cx="8599488" cy="4398962"/>
          </a:xfrm>
        </p:spPr>
        <p:txBody>
          <a:bodyPr>
            <a:normAutofit/>
          </a:bodyPr>
          <a:lstStyle/>
          <a:p>
            <a:pPr marL="274320" indent="-274320" eaLnBrk="1" fontAlgn="auto" hangingPunct="1">
              <a:spcAft>
                <a:spcPts val="0"/>
              </a:spcAft>
              <a:buFont typeface="Wingdings"/>
              <a:buChar char=""/>
              <a:defRPr/>
            </a:pPr>
            <a:r>
              <a:rPr lang="fr-FR"/>
              <a:t>Un objet est une </a:t>
            </a:r>
            <a:r>
              <a:rPr lang="fr-FR" i="1"/>
              <a:t>instance</a:t>
            </a:r>
            <a:r>
              <a:rPr lang="fr-FR"/>
              <a:t> de </a:t>
            </a:r>
            <a:r>
              <a:rPr lang="fr-FR" i="1"/>
              <a:t>classe</a:t>
            </a:r>
          </a:p>
          <a:p>
            <a:pPr marL="640080" lvl="1" indent="-274320" eaLnBrk="1" fontAlgn="auto" hangingPunct="1">
              <a:spcAft>
                <a:spcPts val="0"/>
              </a:spcAft>
              <a:buFont typeface="Wingdings 2"/>
              <a:buChar char=""/>
              <a:defRPr/>
            </a:pPr>
            <a:r>
              <a:rPr lang="fr-FR"/>
              <a:t>L’objet Paul Duval est une instance de la classe Employé</a:t>
            </a:r>
          </a:p>
          <a:p>
            <a:pPr marL="274320" indent="-274320" eaLnBrk="1" fontAlgn="auto" hangingPunct="1">
              <a:spcAft>
                <a:spcPts val="0"/>
              </a:spcAft>
              <a:buFont typeface="Wingdings"/>
              <a:buChar char=""/>
              <a:defRPr/>
            </a:pPr>
            <a:r>
              <a:rPr lang="fr-FR"/>
              <a:t>Un objet possède une </a:t>
            </a:r>
            <a:r>
              <a:rPr lang="fr-FR" i="1"/>
              <a:t>information d’état</a:t>
            </a:r>
          </a:p>
          <a:p>
            <a:pPr marL="640080" lvl="1" indent="-274320" eaLnBrk="1" fontAlgn="auto" hangingPunct="1">
              <a:spcAft>
                <a:spcPts val="0"/>
              </a:spcAft>
              <a:buFont typeface="Wingdings 2"/>
              <a:buChar char=""/>
              <a:defRPr/>
            </a:pPr>
            <a:r>
              <a:rPr lang="fr-FR"/>
              <a:t>Paul Duval gagne 5 000 € par an et part en vacances le 1er avril</a:t>
            </a:r>
          </a:p>
          <a:p>
            <a:pPr marL="640080" lvl="1" indent="-274320" eaLnBrk="1" fontAlgn="auto" hangingPunct="1">
              <a:spcAft>
                <a:spcPts val="0"/>
              </a:spcAft>
              <a:buFont typeface="Wingdings 2"/>
              <a:buChar char=""/>
              <a:defRPr/>
            </a:pPr>
            <a:r>
              <a:rPr lang="fr-FR"/>
              <a:t>Chaque élément de l’information d’état est appelé </a:t>
            </a:r>
            <a:r>
              <a:rPr lang="fr-FR" i="1"/>
              <a:t>attribut</a:t>
            </a:r>
          </a:p>
          <a:p>
            <a:pPr marL="274320" indent="-274320" eaLnBrk="1" fontAlgn="auto" hangingPunct="1">
              <a:spcAft>
                <a:spcPts val="0"/>
              </a:spcAft>
              <a:buFont typeface="Wingdings"/>
              <a:buChar char=""/>
              <a:defRPr/>
            </a:pPr>
            <a:r>
              <a:rPr lang="fr-FR"/>
              <a:t>Un objet a un </a:t>
            </a:r>
            <a:r>
              <a:rPr lang="fr-FR" i="1"/>
              <a:t>comportement</a:t>
            </a:r>
          </a:p>
          <a:p>
            <a:pPr marL="640080" lvl="1" indent="-274320" eaLnBrk="1" fontAlgn="auto" hangingPunct="1">
              <a:spcAft>
                <a:spcPts val="0"/>
              </a:spcAft>
              <a:buFont typeface="Wingdings 2"/>
              <a:buChar char=""/>
              <a:defRPr/>
            </a:pPr>
            <a:r>
              <a:rPr lang="fr-FR"/>
              <a:t>Julie peut avoir une augmentation ; Paul peut dire combien de charges sociales il paie</a:t>
            </a:r>
          </a:p>
          <a:p>
            <a:pPr marL="640080" lvl="1" indent="-274320" eaLnBrk="1" fontAlgn="auto" hangingPunct="1">
              <a:spcAft>
                <a:spcPts val="0"/>
              </a:spcAft>
              <a:buFont typeface="Wingdings 2"/>
              <a:buChar char=""/>
              <a:defRPr/>
            </a:pPr>
            <a:r>
              <a:rPr lang="fr-FR"/>
              <a:t>Chaque élément du comportement est appelé </a:t>
            </a:r>
            <a:r>
              <a:rPr lang="fr-FR" i="1"/>
              <a:t>opération</a:t>
            </a:r>
            <a:endParaRPr lang="fr-FR"/>
          </a:p>
          <a:p>
            <a:pPr lvl="2" indent="-182880" eaLnBrk="1" fontAlgn="auto" hangingPunct="1">
              <a:spcAft>
                <a:spcPts val="0"/>
              </a:spcAft>
              <a:buClr>
                <a:schemeClr val="accent1">
                  <a:shade val="75000"/>
                </a:schemeClr>
              </a:buClr>
              <a:buFont typeface="Wingdings"/>
              <a:buChar char=""/>
              <a:defRPr/>
            </a:pPr>
            <a:r>
              <a:rPr lang="fr-FR" sz="1800"/>
              <a:t>La mise en œuvre de l’opération est la </a:t>
            </a:r>
            <a:r>
              <a:rPr lang="fr-FR" sz="1800" i="1"/>
              <a:t>méthode</a:t>
            </a:r>
            <a:endParaRPr lang="fr-FR" sz="1800"/>
          </a:p>
          <a:p>
            <a:pPr marL="274320" indent="-274320" eaLnBrk="1" fontAlgn="auto" hangingPunct="1">
              <a:spcAft>
                <a:spcPts val="0"/>
              </a:spcAft>
              <a:buFont typeface="Wingdings"/>
              <a:buChar char=""/>
              <a:defRPr/>
            </a:pPr>
            <a:r>
              <a:rPr lang="fr-FR"/>
              <a:t>Un objet possède une </a:t>
            </a:r>
            <a:r>
              <a:rPr lang="fr-FR" i="1"/>
              <a:t>identité</a:t>
            </a:r>
          </a:p>
          <a:p>
            <a:pPr marL="640080" lvl="1" indent="-274320" eaLnBrk="1" fontAlgn="auto" hangingPunct="1">
              <a:spcAft>
                <a:spcPts val="0"/>
              </a:spcAft>
              <a:buFont typeface="Wingdings 2"/>
              <a:buChar char=""/>
              <a:defRPr/>
            </a:pPr>
            <a:r>
              <a:rPr lang="fr-FR"/>
              <a:t>Julie et Paul sont des objets séparés et distincts</a:t>
            </a:r>
          </a:p>
          <a:p>
            <a:pPr marL="640080" lvl="1" indent="-274320" eaLnBrk="1" fontAlgn="auto" hangingPunct="1">
              <a:spcAft>
                <a:spcPts val="0"/>
              </a:spcAft>
              <a:buFont typeface="Wingdings 2"/>
              <a:buChar char=""/>
              <a:defRPr/>
            </a:pPr>
            <a:r>
              <a:rPr lang="fr-FR"/>
              <a:t>Ils seraient différents même si les noms des employés étaient les mêmes</a:t>
            </a:r>
          </a:p>
        </p:txBody>
      </p:sp>
    </p:spTree>
    <p:extLst>
      <p:ext uri="{BB962C8B-B14F-4D97-AF65-F5344CB8AC3E}">
        <p14:creationId xmlns:p14="http://schemas.microsoft.com/office/powerpoint/2010/main" val="4255800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solidFill>
            <a:schemeClr val="bg2"/>
          </a:solidFill>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447800"/>
            <a:ext cx="2955681" cy="3505200"/>
          </a:xfrm>
          <a:prstGeom prst="rect">
            <a:avLst/>
          </a:prstGeom>
          <a:solidFill>
            <a:schemeClr val="bg2"/>
          </a:solidFill>
          <a:ln>
            <a:noFill/>
          </a:ln>
        </p:spPr>
      </p:pic>
      <p:sp>
        <p:nvSpPr>
          <p:cNvPr id="6148" name="Rectangle 1030"/>
          <p:cNvSpPr>
            <a:spLocks noChangeArrowheads="1"/>
          </p:cNvSpPr>
          <p:nvPr/>
        </p:nvSpPr>
        <p:spPr bwMode="auto">
          <a:xfrm>
            <a:off x="4783015" y="2209800"/>
            <a:ext cx="3305908" cy="6858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0"/>
              </a:spcBef>
              <a:buClrTx/>
              <a:buFontTx/>
              <a:buNone/>
            </a:pPr>
            <a:r>
              <a:rPr lang="fr-FR" altLang="fr-FR" sz="2400">
                <a:solidFill>
                  <a:schemeClr val="tx2"/>
                </a:solidFill>
              </a:rPr>
              <a:t>Pierre : Personne</a:t>
            </a:r>
          </a:p>
        </p:txBody>
      </p:sp>
      <p:sp>
        <p:nvSpPr>
          <p:cNvPr id="6149" name="Rectangle 1031"/>
          <p:cNvSpPr>
            <a:spLocks noChangeArrowheads="1"/>
          </p:cNvSpPr>
          <p:nvPr/>
        </p:nvSpPr>
        <p:spPr bwMode="auto">
          <a:xfrm>
            <a:off x="4783015" y="2895600"/>
            <a:ext cx="3305908" cy="9906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nom : Pierre</a:t>
            </a:r>
          </a:p>
          <a:p>
            <a:pPr eaLnBrk="1" hangingPunct="1">
              <a:spcBef>
                <a:spcPct val="0"/>
              </a:spcBef>
              <a:buClrTx/>
              <a:buFontTx/>
              <a:buNone/>
            </a:pPr>
            <a:r>
              <a:rPr lang="fr-FR" altLang="fr-FR" sz="2400">
                <a:solidFill>
                  <a:schemeClr val="tx2"/>
                </a:solidFill>
              </a:rPr>
              <a:t>Tel : 04 55 55 55 55</a:t>
            </a:r>
          </a:p>
        </p:txBody>
      </p:sp>
      <p:sp>
        <p:nvSpPr>
          <p:cNvPr id="6150" name="Rectangle 1032"/>
          <p:cNvSpPr>
            <a:spLocks noChangeArrowheads="1"/>
          </p:cNvSpPr>
          <p:nvPr/>
        </p:nvSpPr>
        <p:spPr bwMode="auto">
          <a:xfrm>
            <a:off x="4783015" y="3810000"/>
            <a:ext cx="3305908" cy="762000"/>
          </a:xfrm>
          <a:prstGeom prst="rect">
            <a:avLst/>
          </a:prstGeom>
          <a:solidFill>
            <a:schemeClr val="bg2"/>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ClrTx/>
              <a:buFontTx/>
              <a:buNone/>
            </a:pPr>
            <a:r>
              <a:rPr lang="fr-FR" altLang="fr-FR" sz="2400">
                <a:solidFill>
                  <a:schemeClr val="tx2"/>
                </a:solidFill>
              </a:rPr>
              <a:t>appeler ( )</a:t>
            </a:r>
          </a:p>
        </p:txBody>
      </p:sp>
      <p:sp>
        <p:nvSpPr>
          <p:cNvPr id="6151" name="Text Box 1033"/>
          <p:cNvSpPr txBox="1">
            <a:spLocks noChangeArrowheads="1"/>
          </p:cNvSpPr>
          <p:nvPr/>
        </p:nvSpPr>
        <p:spPr bwMode="auto">
          <a:xfrm>
            <a:off x="703384" y="5105401"/>
            <a:ext cx="3587262" cy="830997"/>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i="1">
                <a:solidFill>
                  <a:schemeClr val="tx2"/>
                </a:solidFill>
              </a:rPr>
              <a:t>Pierre absorbé par son travail</a:t>
            </a:r>
          </a:p>
        </p:txBody>
      </p:sp>
      <p:sp>
        <p:nvSpPr>
          <p:cNvPr id="6152" name="Text Box 1034"/>
          <p:cNvSpPr txBox="1">
            <a:spLocks noChangeArrowheads="1"/>
          </p:cNvSpPr>
          <p:nvPr/>
        </p:nvSpPr>
        <p:spPr bwMode="auto">
          <a:xfrm>
            <a:off x="4642338" y="5105401"/>
            <a:ext cx="3587262" cy="1200329"/>
          </a:xfrm>
          <a:prstGeom prst="rect">
            <a:avLst/>
          </a:prstGeom>
          <a:solidFill>
            <a:schemeClr val="bg2"/>
          </a:solidFill>
          <a:ln>
            <a:noFill/>
          </a:ln>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charset="0"/>
              </a:defRPr>
            </a:lvl1pPr>
            <a:lvl2pPr marL="742950" indent="-285750" eaLnBrk="0" hangingPunct="0">
              <a:spcBef>
                <a:spcPct val="20000"/>
              </a:spcBef>
              <a:buChar char="–"/>
              <a:defRPr sz="2400">
                <a:solidFill>
                  <a:schemeClr val="tx1"/>
                </a:solidFill>
                <a:latin typeface="Arial" charset="0"/>
              </a:defRPr>
            </a:lvl2pPr>
            <a:lvl3pPr marL="1143000" indent="-228600" eaLnBrk="0" hangingPunct="0">
              <a:spcBef>
                <a:spcPct val="20000"/>
              </a:spcBef>
              <a:buChar char="•"/>
              <a:defRPr sz="2000">
                <a:solidFill>
                  <a:schemeClr val="tx1"/>
                </a:solidFill>
                <a:latin typeface="Arial" charset="0"/>
              </a:defRPr>
            </a:lvl3pPr>
            <a:lvl4pPr marL="1600200" indent="-228600" eaLnBrk="0" hangingPunct="0">
              <a:spcBef>
                <a:spcPct val="20000"/>
              </a:spcBef>
              <a:buChar char="–"/>
              <a:defRPr>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algn="ctr" eaLnBrk="1" hangingPunct="1">
              <a:spcBef>
                <a:spcPct val="50000"/>
              </a:spcBef>
              <a:buClrTx/>
              <a:buFontTx/>
              <a:buNone/>
            </a:pPr>
            <a:r>
              <a:rPr lang="fr-FR" altLang="fr-FR" sz="2400" i="1">
                <a:solidFill>
                  <a:schemeClr val="tx2"/>
                </a:solidFill>
              </a:rPr>
              <a:t>Une abstraction de Pierre représenté par son objet</a:t>
            </a:r>
          </a:p>
        </p:txBody>
      </p:sp>
    </p:spTree>
    <p:extLst>
      <p:ext uri="{BB962C8B-B14F-4D97-AF65-F5344CB8AC3E}">
        <p14:creationId xmlns:p14="http://schemas.microsoft.com/office/powerpoint/2010/main" val="29965565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PIC">
  <a:themeElements>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EP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lnDef>
  </a:objectDefaults>
  <a:extraClrSchemeLst>
    <a:extraClrScheme>
      <a:clrScheme name="EPIC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EPIC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EPIC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5914</TotalTime>
  <Words>3558</Words>
  <Application>Microsoft Office PowerPoint</Application>
  <PresentationFormat>Affichage à l'écran (4:3)</PresentationFormat>
  <Paragraphs>560</Paragraphs>
  <Slides>35</Slides>
  <Notes>34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35</vt:i4>
      </vt:variant>
    </vt:vector>
  </HeadingPairs>
  <TitlesOfParts>
    <vt:vector size="44" baseType="lpstr">
      <vt:lpstr>Arial</vt:lpstr>
      <vt:lpstr>Century Schoolbook</vt:lpstr>
      <vt:lpstr>Courier New</vt:lpstr>
      <vt:lpstr>Lucida Sans</vt:lpstr>
      <vt:lpstr>Tahoma</vt:lpstr>
      <vt:lpstr>Times New Roman</vt:lpstr>
      <vt:lpstr>Wingdings</vt:lpstr>
      <vt:lpstr>Wingdings 2</vt:lpstr>
      <vt:lpstr>EPIC</vt:lpstr>
      <vt:lpstr>Présentation PowerPoint</vt:lpstr>
      <vt:lpstr>Déroulement</vt:lpstr>
      <vt:lpstr>Introduction à la Programmation Orientée Objet</vt:lpstr>
      <vt:lpstr>Critères de qualité d’un logiciel</vt:lpstr>
      <vt:lpstr>Qu’est ce qu’un objet ?</vt:lpstr>
      <vt:lpstr>Qu'est-ce qu'un objet ?</vt:lpstr>
      <vt:lpstr>Exemples d’objets</vt:lpstr>
      <vt:lpstr>Caractéristiques des objets</vt:lpstr>
      <vt:lpstr>Le concept d’abstraction</vt:lpstr>
      <vt:lpstr>Qu’est-ce qu’une classe ?</vt:lpstr>
      <vt:lpstr>Propriétés des classes</vt:lpstr>
      <vt:lpstr>Le concept de classe</vt:lpstr>
      <vt:lpstr>Le concept d’encapsulation</vt:lpstr>
      <vt:lpstr>Les classes – Une classe simple</vt:lpstr>
      <vt:lpstr>Qu’est-ce qu’une classe ?</vt:lpstr>
      <vt:lpstr>Symbole de classe en UML</vt:lpstr>
      <vt:lpstr>Les classes - Masquage de données</vt:lpstr>
      <vt:lpstr>Attributs</vt:lpstr>
      <vt:lpstr>Opérations</vt:lpstr>
      <vt:lpstr>Opérations et méthodes</vt:lpstr>
      <vt:lpstr>Attributs et opérations de portée classe</vt:lpstr>
      <vt:lpstr>La protection des objets</vt:lpstr>
      <vt:lpstr>Les classes – Méthodes d’accès aux attributs</vt:lpstr>
      <vt:lpstr>Les classes - Méthodes d’altération</vt:lpstr>
      <vt:lpstr>Les classes - Constructeurs</vt:lpstr>
      <vt:lpstr>Associations</vt:lpstr>
      <vt:lpstr>L’héritage - Préliminaire</vt:lpstr>
      <vt:lpstr>L’héritage - Présentation</vt:lpstr>
      <vt:lpstr>L’héritage – Hiérarchie</vt:lpstr>
      <vt:lpstr>L’héritage – Le polymorphisme</vt:lpstr>
      <vt:lpstr>L’héritage – Classes abstraites</vt:lpstr>
      <vt:lpstr>Les interfaces - Introduction</vt:lpstr>
      <vt:lpstr>Interfaces : Exemple</vt:lpstr>
      <vt:lpstr>Les interfaces – Quand les utiliser ?</vt:lpstr>
      <vt:lpstr>Relation avec les interfaces</vt:lpstr>
    </vt:vector>
  </TitlesOfParts>
  <Company>Rutlands.com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 Overview</dc:title>
  <dc:creator>Administrator</dc:creator>
  <cp:lastModifiedBy>Cyril Vincent</cp:lastModifiedBy>
  <cp:revision>248</cp:revision>
  <cp:lastPrinted>2001-10-05T18:03:23Z</cp:lastPrinted>
  <dcterms:created xsi:type="dcterms:W3CDTF">2001-05-13T21:09:34Z</dcterms:created>
  <dcterms:modified xsi:type="dcterms:W3CDTF">2016-09-17T13:49:45Z</dcterms:modified>
</cp:coreProperties>
</file>