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3"/>
  </p:notesMasterIdLst>
  <p:handoutMasterIdLst>
    <p:handoutMasterId r:id="rId24"/>
  </p:handoutMasterIdLst>
  <p:sldIdLst>
    <p:sldId id="256" r:id="rId2"/>
    <p:sldId id="257" r:id="rId3"/>
    <p:sldId id="258" r:id="rId4"/>
    <p:sldId id="259" r:id="rId5"/>
    <p:sldId id="261" r:id="rId6"/>
    <p:sldId id="262" r:id="rId7"/>
    <p:sldId id="263" r:id="rId8"/>
    <p:sldId id="265" r:id="rId9"/>
    <p:sldId id="266" r:id="rId10"/>
    <p:sldId id="267" r:id="rId11"/>
    <p:sldId id="268" r:id="rId12"/>
    <p:sldId id="270" r:id="rId13"/>
    <p:sldId id="271" r:id="rId14"/>
    <p:sldId id="272" r:id="rId15"/>
    <p:sldId id="274" r:id="rId16"/>
    <p:sldId id="275" r:id="rId17"/>
    <p:sldId id="276" r:id="rId18"/>
    <p:sldId id="281" r:id="rId19"/>
    <p:sldId id="282" r:id="rId20"/>
    <p:sldId id="283" r:id="rId21"/>
    <p:sldId id="284" r:id="rId22"/>
  </p:sldIdLst>
  <p:sldSz cx="9144000" cy="6858000" type="screen4x3"/>
  <p:notesSz cx="6756400" cy="9929813"/>
  <p:defaultTextStyle>
    <a:defPPr>
      <a:defRPr lang="en-GB"/>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0066"/>
    <a:srgbClr val="800080"/>
    <a:srgbClr val="800000"/>
    <a:srgbClr val="000000"/>
    <a:srgbClr val="292929"/>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7653" autoAdjust="0"/>
    <p:restoredTop sz="91331" autoAdjust="0"/>
  </p:normalViewPr>
  <p:slideViewPr>
    <p:cSldViewPr>
      <p:cViewPr varScale="1">
        <p:scale>
          <a:sx n="74" d="100"/>
          <a:sy n="74" d="100"/>
        </p:scale>
        <p:origin x="624" y="7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522"/>
    </p:cViewPr>
  </p:sorterViewPr>
  <p:notesViewPr>
    <p:cSldViewPr>
      <p:cViewPr>
        <p:scale>
          <a:sx n="100" d="100"/>
          <a:sy n="100" d="100"/>
        </p:scale>
        <p:origin x="-1572" y="-72"/>
      </p:cViewPr>
      <p:guideLst>
        <p:guide orient="horz" pos="3127"/>
        <p:guide pos="2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28938"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7" name="Rectangle 3"/>
          <p:cNvSpPr>
            <a:spLocks noGrp="1" noChangeArrowheads="1"/>
          </p:cNvSpPr>
          <p:nvPr>
            <p:ph type="dt" sz="quarter" idx="1"/>
          </p:nvPr>
        </p:nvSpPr>
        <p:spPr bwMode="auto">
          <a:xfrm>
            <a:off x="3827463" y="0"/>
            <a:ext cx="2928937"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smtClean="0">
                <a:latin typeface="Times New Roman" pitchFamily="18" charset="0"/>
              </a:defRPr>
            </a:lvl1pPr>
          </a:lstStyle>
          <a:p>
            <a:pPr>
              <a:defRPr/>
            </a:pPr>
            <a:endParaRPr lang="en-GB"/>
          </a:p>
        </p:txBody>
      </p:sp>
      <p:sp>
        <p:nvSpPr>
          <p:cNvPr id="129028" name="Rectangle 4"/>
          <p:cNvSpPr>
            <a:spLocks noGrp="1" noChangeArrowheads="1"/>
          </p:cNvSpPr>
          <p:nvPr>
            <p:ph type="ftr" sz="quarter" idx="2"/>
          </p:nvPr>
        </p:nvSpPr>
        <p:spPr bwMode="auto">
          <a:xfrm>
            <a:off x="0" y="9434513"/>
            <a:ext cx="2928938"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9" name="Rectangle 5"/>
          <p:cNvSpPr>
            <a:spLocks noGrp="1" noChangeArrowheads="1"/>
          </p:cNvSpPr>
          <p:nvPr>
            <p:ph type="sldNum" sz="quarter" idx="3"/>
          </p:nvPr>
        </p:nvSpPr>
        <p:spPr bwMode="auto">
          <a:xfrm>
            <a:off x="3827463" y="9434513"/>
            <a:ext cx="2928937"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smtClean="0">
                <a:latin typeface="Times New Roman" pitchFamily="18" charset="0"/>
              </a:defRPr>
            </a:lvl1pPr>
          </a:lstStyle>
          <a:p>
            <a:pPr>
              <a:defRPr/>
            </a:pPr>
            <a:fld id="{ADDDA595-6434-4780-8F23-F6A1177F52B4}" type="slidenum">
              <a:rPr lang="en-GB"/>
              <a:pPr>
                <a:defRPr/>
              </a:pPr>
              <a:t>‹N°›</a:t>
            </a:fld>
            <a:endParaRPr lang="en-GB"/>
          </a:p>
        </p:txBody>
      </p:sp>
    </p:spTree>
    <p:extLst>
      <p:ext uri="{BB962C8B-B14F-4D97-AF65-F5344CB8AC3E}">
        <p14:creationId xmlns:p14="http://schemas.microsoft.com/office/powerpoint/2010/main" val="11006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idx="2"/>
          </p:nvPr>
        </p:nvSpPr>
        <p:spPr bwMode="auto">
          <a:xfrm>
            <a:off x="592118" y="607188"/>
            <a:ext cx="5620362" cy="421484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22398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592138" y="606425"/>
            <a:ext cx="5619750" cy="4214813"/>
          </a:xfrm>
          <a:ln/>
        </p:spPr>
      </p:sp>
      <p:sp>
        <p:nvSpPr>
          <p:cNvPr id="46083"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35691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D5D3B7D5-D0BC-4FEB-BD99-410EA08AD7B7}" type="slidenum">
              <a:rPr lang="fr-FR" altLang="fr-FR"/>
              <a:pPr/>
              <a:t>10</a:t>
            </a:fld>
            <a:endParaRPr lang="fr-FR" altLang="fr-FR"/>
          </a:p>
        </p:txBody>
      </p:sp>
      <p:sp>
        <p:nvSpPr>
          <p:cNvPr id="118786" name="Rectangle 2"/>
          <p:cNvSpPr>
            <a:spLocks noChangeArrowheads="1" noTextEdit="1"/>
          </p:cNvSpPr>
          <p:nvPr>
            <p:ph type="sldImg"/>
          </p:nvPr>
        </p:nvSpPr>
        <p:spPr>
          <a:xfrm>
            <a:off x="592138" y="606425"/>
            <a:ext cx="5619750" cy="4214813"/>
          </a:xfrm>
          <a:ln/>
        </p:spPr>
      </p:sp>
      <p:sp>
        <p:nvSpPr>
          <p:cNvPr id="118787"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118907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B3F17E01-F04D-47CA-9F86-BD9577AB4386}" type="slidenum">
              <a:rPr lang="fr-FR" altLang="fr-FR"/>
              <a:pPr/>
              <a:t>11</a:t>
            </a:fld>
            <a:endParaRPr lang="fr-FR" altLang="fr-FR"/>
          </a:p>
        </p:txBody>
      </p:sp>
      <p:sp>
        <p:nvSpPr>
          <p:cNvPr id="119810" name="Rectangle 2"/>
          <p:cNvSpPr>
            <a:spLocks noChangeArrowheads="1" noTextEdit="1"/>
          </p:cNvSpPr>
          <p:nvPr>
            <p:ph type="sldImg"/>
          </p:nvPr>
        </p:nvSpPr>
        <p:spPr>
          <a:xfrm>
            <a:off x="592138" y="606425"/>
            <a:ext cx="5619750" cy="4214813"/>
          </a:xfrm>
          <a:ln/>
        </p:spPr>
      </p:sp>
      <p:sp>
        <p:nvSpPr>
          <p:cNvPr id="119811"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46136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4906CA89-7726-4E5E-AA9D-75F442097AEF}" type="slidenum">
              <a:rPr lang="fr-FR" altLang="fr-FR"/>
              <a:pPr/>
              <a:t>12</a:t>
            </a:fld>
            <a:endParaRPr lang="fr-FR" altLang="fr-FR"/>
          </a:p>
        </p:txBody>
      </p:sp>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142561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36DAAF69-5F5F-4477-9F01-5E4063237C6A}" type="slidenum">
              <a:rPr lang="fr-FR" altLang="fr-FR"/>
              <a:pPr/>
              <a:t>13</a:t>
            </a:fld>
            <a:endParaRPr lang="fr-FR" altLang="fr-FR"/>
          </a:p>
        </p:txBody>
      </p:sp>
      <p:sp>
        <p:nvSpPr>
          <p:cNvPr id="122882" name="Rectangle 2"/>
          <p:cNvSpPr>
            <a:spLocks noChangeArrowheads="1" noTextEdit="1"/>
          </p:cNvSpPr>
          <p:nvPr>
            <p:ph type="sldImg"/>
          </p:nvPr>
        </p:nvSpPr>
        <p:spPr>
          <a:ln/>
        </p:spPr>
      </p:sp>
      <p:sp>
        <p:nvSpPr>
          <p:cNvPr id="122883" name="Rectangle 3"/>
          <p:cNvSpPr>
            <a:spLocks noGrp="1" noChangeArrowheads="1"/>
          </p:cNvSpPr>
          <p:nvPr>
            <p:ph type="body" idx="1"/>
          </p:nvPr>
        </p:nvSpPr>
        <p:spPr>
          <a:xfrm>
            <a:off x="906463" y="4689475"/>
            <a:ext cx="4983162" cy="4441825"/>
          </a:xfrm>
          <a:prstGeom prst="rect">
            <a:avLst/>
          </a:prstGeom>
        </p:spPr>
        <p:txBody>
          <a:bodyPr/>
          <a:lstStyle/>
          <a:p>
            <a:r>
              <a:rPr lang="fr-FR" altLang="fr-FR"/>
              <a:t>If you can name all nine diagrams at this point without taking a breath it can impress the attendees.</a:t>
            </a:r>
          </a:p>
          <a:p>
            <a:r>
              <a:rPr lang="fr-FR" altLang="fr-FR"/>
              <a:t> </a:t>
            </a:r>
          </a:p>
          <a:p>
            <a:r>
              <a:rPr lang="fr-FR" altLang="fr-FR"/>
              <a:t>Explain that the majority of the diagrams are drawn using Together, which gives the most faithful representation of UML 1.3 of the three tools we have. I believe that what the tool supports is more relevant to most people than what the standard says. By all means point out discrepancies where you see them, but as points of interest rather than deficiencies in either the tool or the standard.</a:t>
            </a:r>
          </a:p>
          <a:p>
            <a:endParaRPr lang="fr-FR" altLang="fr-FR"/>
          </a:p>
        </p:txBody>
      </p:sp>
    </p:spTree>
    <p:extLst>
      <p:ext uri="{BB962C8B-B14F-4D97-AF65-F5344CB8AC3E}">
        <p14:creationId xmlns:p14="http://schemas.microsoft.com/office/powerpoint/2010/main" val="47699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66859197-8085-460B-8EC4-C136840943DF}" type="slidenum">
              <a:rPr lang="fr-FR" altLang="fr-FR"/>
              <a:pPr/>
              <a:t>14</a:t>
            </a:fld>
            <a:endParaRPr lang="fr-FR" altLang="fr-FR"/>
          </a:p>
        </p:txBody>
      </p:sp>
      <p:sp>
        <p:nvSpPr>
          <p:cNvPr id="123906" name="Rectangle 2"/>
          <p:cNvSpPr>
            <a:spLocks noChangeArrowheads="1" noTextEdit="1"/>
          </p:cNvSpPr>
          <p:nvPr>
            <p:ph type="sldImg"/>
          </p:nvPr>
        </p:nvSpPr>
        <p:spPr>
          <a:xfrm>
            <a:off x="592138" y="606425"/>
            <a:ext cx="5619750" cy="4214813"/>
          </a:xfrm>
          <a:ln/>
        </p:spPr>
      </p:sp>
      <p:sp>
        <p:nvSpPr>
          <p:cNvPr id="123907"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2839833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30CCB32F-E78D-432E-B582-CE318601C41C}" type="slidenum">
              <a:rPr lang="fr-FR" altLang="fr-FR"/>
              <a:pPr/>
              <a:t>15</a:t>
            </a:fld>
            <a:endParaRPr lang="fr-FR" altLang="fr-FR"/>
          </a:p>
        </p:txBody>
      </p:sp>
      <p:sp>
        <p:nvSpPr>
          <p:cNvPr id="125954" name="Rectangle 2"/>
          <p:cNvSpPr>
            <a:spLocks noChangeArrowheads="1" noTextEdit="1"/>
          </p:cNvSpPr>
          <p:nvPr>
            <p:ph type="sldImg"/>
          </p:nvPr>
        </p:nvSpPr>
        <p:spPr>
          <a:xfrm>
            <a:off x="592138" y="606425"/>
            <a:ext cx="5619750" cy="4214813"/>
          </a:xfrm>
          <a:ln/>
        </p:spPr>
      </p:sp>
      <p:sp>
        <p:nvSpPr>
          <p:cNvPr id="125955" name="Rectangle 3"/>
          <p:cNvSpPr>
            <a:spLocks noGrp="1" noChangeArrowheads="1"/>
          </p:cNvSpPr>
          <p:nvPr>
            <p:ph type="body" idx="1"/>
          </p:nvPr>
        </p:nvSpPr>
        <p:spPr>
          <a:xfrm>
            <a:off x="906463" y="4689475"/>
            <a:ext cx="4983162" cy="4441825"/>
          </a:xfrm>
          <a:prstGeom prst="rect">
            <a:avLst/>
          </a:prstGeom>
        </p:spPr>
        <p:txBody>
          <a:bodyPr/>
          <a:lstStyle/>
          <a:p>
            <a:r>
              <a:rPr lang="fr-FR" altLang="fr-FR"/>
              <a:t>Method and process- independent but certainly is good for OO approaches but also for other non-OO approaches such as data modeling and BPR.</a:t>
            </a:r>
          </a:p>
          <a:p>
            <a:r>
              <a:rPr lang="fr-FR" altLang="fr-FR"/>
              <a:t>Architecture-centric – look for general solutions that fit the problem.</a:t>
            </a:r>
          </a:p>
          <a:p>
            <a:r>
              <a:rPr lang="fr-FR" altLang="fr-FR"/>
              <a:t>Iterative and Incremental – The typical waterfall approach – fully specify, then fully design and then fully code, traditionally used by large bureaucratic organizations just does not work well in today’s complex system developments.</a:t>
            </a:r>
          </a:p>
          <a:p>
            <a:r>
              <a:rPr lang="fr-FR" altLang="fr-FR"/>
              <a:t> </a:t>
            </a:r>
          </a:p>
          <a:p>
            <a:r>
              <a:rPr lang="fr-FR" altLang="fr-FR"/>
              <a:t>The RUP has all of the characteristics.</a:t>
            </a:r>
          </a:p>
          <a:p>
            <a:endParaRPr lang="fr-FR" altLang="fr-FR"/>
          </a:p>
        </p:txBody>
      </p:sp>
    </p:spTree>
    <p:extLst>
      <p:ext uri="{BB962C8B-B14F-4D97-AF65-F5344CB8AC3E}">
        <p14:creationId xmlns:p14="http://schemas.microsoft.com/office/powerpoint/2010/main" val="326762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D915E2B0-7B22-474A-A345-3425764B28B8}" type="slidenum">
              <a:rPr lang="fr-FR" altLang="fr-FR"/>
              <a:pPr/>
              <a:t>16</a:t>
            </a:fld>
            <a:endParaRPr lang="fr-FR" altLang="fr-FR"/>
          </a:p>
        </p:txBody>
      </p:sp>
      <p:sp>
        <p:nvSpPr>
          <p:cNvPr id="126978" name="Rectangle 2"/>
          <p:cNvSpPr>
            <a:spLocks noChangeArrowheads="1" noTextEdit="1"/>
          </p:cNvSpPr>
          <p:nvPr>
            <p:ph type="sldImg"/>
          </p:nvPr>
        </p:nvSpPr>
        <p:spPr>
          <a:xfrm>
            <a:off x="592138" y="606425"/>
            <a:ext cx="5619750" cy="4214813"/>
          </a:xfrm>
          <a:ln/>
        </p:spPr>
      </p:sp>
      <p:sp>
        <p:nvSpPr>
          <p:cNvPr id="126979" name="Rectangle 3"/>
          <p:cNvSpPr>
            <a:spLocks noGrp="1" noChangeArrowheads="1"/>
          </p:cNvSpPr>
          <p:nvPr>
            <p:ph type="body" idx="1"/>
          </p:nvPr>
        </p:nvSpPr>
        <p:spPr>
          <a:xfrm>
            <a:off x="906463" y="4689475"/>
            <a:ext cx="4983162" cy="4441825"/>
          </a:xfrm>
          <a:prstGeom prst="rect">
            <a:avLst/>
          </a:prstGeom>
        </p:spPr>
        <p:txBody>
          <a:bodyPr/>
          <a:lstStyle/>
          <a:p>
            <a:r>
              <a:rPr lang="fr-FR" altLang="fr-FR"/>
              <a:t>A standard representation – even tells you what font to use. Black and white are the standard colors.</a:t>
            </a:r>
          </a:p>
          <a:p>
            <a:endParaRPr lang="fr-FR" altLang="fr-FR"/>
          </a:p>
        </p:txBody>
      </p:sp>
    </p:spTree>
    <p:extLst>
      <p:ext uri="{BB962C8B-B14F-4D97-AF65-F5344CB8AC3E}">
        <p14:creationId xmlns:p14="http://schemas.microsoft.com/office/powerpoint/2010/main" val="324146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6820BA7B-3106-426A-827A-67B06666A34F}" type="slidenum">
              <a:rPr lang="fr-FR" altLang="fr-FR"/>
              <a:pPr/>
              <a:t>17</a:t>
            </a:fld>
            <a:endParaRPr lang="fr-FR" altLang="fr-FR"/>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a:xfrm>
            <a:off x="906463" y="4689475"/>
            <a:ext cx="4983162" cy="4441825"/>
          </a:xfrm>
          <a:prstGeom prst="rect">
            <a:avLst/>
          </a:prstGeom>
        </p:spPr>
        <p:txBody>
          <a:bodyPr/>
          <a:lstStyle/>
          <a:p>
            <a:r>
              <a:rPr lang="fr-FR" altLang="fr-FR"/>
              <a:t>But CASE tools are still catching up with the UML standard.</a:t>
            </a:r>
          </a:p>
          <a:p>
            <a:endParaRPr lang="fr-FR" altLang="fr-FR"/>
          </a:p>
        </p:txBody>
      </p:sp>
    </p:spTree>
    <p:extLst>
      <p:ext uri="{BB962C8B-B14F-4D97-AF65-F5344CB8AC3E}">
        <p14:creationId xmlns:p14="http://schemas.microsoft.com/office/powerpoint/2010/main" val="441590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&lt;*s*o*u*r*c*e*&gt;*1*8*0*1*a*1*-*3*-*4*&lt;*/*s*o*u*r*c*e*&gt;</a:t>
            </a:r>
            <a:endParaRPr lang="en-US" sz="800" dirty="0">
              <a:solidFill>
                <a:srgbClr val="000000"/>
              </a:solidFill>
              <a:latin typeface="Arial"/>
            </a:endParaRPr>
          </a:p>
        </p:txBody>
      </p:sp>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nvPr>
        </p:nvSpPr>
        <p:spPr>
          <a:xfrm>
            <a:off x="228600" y="3957638"/>
            <a:ext cx="6488113" cy="996891"/>
          </a:xfrm>
          <a:prstGeom prst="rect">
            <a:avLst/>
          </a:prstGeom>
          <a:ln/>
        </p:spPr>
        <p:txBody>
          <a:bodyPr/>
          <a:lstStyle/>
          <a:p>
            <a:pPr eaLnBrk="1" hangingPunct="1"/>
            <a:r>
              <a:rPr lang="en-US" dirty="0" smtClean="0"/>
              <a:t>Jogger text: How Much Modeling Do We Need?</a:t>
            </a:r>
          </a:p>
          <a:p>
            <a:pPr eaLnBrk="1" hangingPunct="1"/>
            <a:r>
              <a:rPr lang="en-US" dirty="0" smtClean="0"/>
              <a:t>Direction: Left</a:t>
            </a:r>
          </a:p>
          <a:p>
            <a:pPr eaLnBrk="1" hangingPunct="1"/>
            <a:r>
              <a:rPr lang="en-US" dirty="0" smtClean="0"/>
              <a:t>Instructor notes:</a:t>
            </a:r>
          </a:p>
          <a:p>
            <a:pPr eaLnBrk="1" hangingPunct="1"/>
            <a:endParaRPr lang="en-US" dirty="0" smtClean="0"/>
          </a:p>
        </p:txBody>
      </p:sp>
    </p:spTree>
    <p:extLst>
      <p:ext uri="{BB962C8B-B14F-4D97-AF65-F5344CB8AC3E}">
        <p14:creationId xmlns:p14="http://schemas.microsoft.com/office/powerpoint/2010/main" val="3395132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&lt;*s*o*u*r*c*e*&gt;*1*8*0*1*a*1*-*3*-*5*&lt;*/*s*o*u*r*c*e*&gt;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592138" y="606425"/>
            <a:ext cx="5619750" cy="4214813"/>
          </a:xfrm>
        </p:spPr>
      </p:sp>
      <p:sp>
        <p:nvSpPr>
          <p:cNvPr id="3" name="Notes Placeholder 2"/>
          <p:cNvSpPr>
            <a:spLocks noGrp="1"/>
          </p:cNvSpPr>
          <p:nvPr>
            <p:ph type="body" idx="1"/>
          </p:nvPr>
        </p:nvSpPr>
        <p:spPr>
          <a:xfrm>
            <a:off x="228600" y="3957638"/>
            <a:ext cx="6488113" cy="1225550"/>
          </a:xfrm>
          <a:prstGeom prst="rect">
            <a:avLst/>
          </a:prstGeom>
        </p:spPr>
        <p:txBody>
          <a:bodyPr>
            <a:normAutofit/>
          </a:bodyPr>
          <a:lstStyle/>
          <a:p>
            <a:endParaRPr lang="en-US" dirty="0"/>
          </a:p>
        </p:txBody>
      </p:sp>
    </p:spTree>
    <p:extLst>
      <p:ext uri="{BB962C8B-B14F-4D97-AF65-F5344CB8AC3E}">
        <p14:creationId xmlns:p14="http://schemas.microsoft.com/office/powerpoint/2010/main" val="212000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592138" y="606425"/>
            <a:ext cx="5619750" cy="4214813"/>
          </a:xfrm>
          <a:ln/>
        </p:spPr>
      </p:sp>
      <p:sp>
        <p:nvSpPr>
          <p:cNvPr id="47107"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2556256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&lt;*s*o*u*r*c*e*&gt;*1*8*0*1*a*1*-*3*-*6*&lt;*/*s*o*u*r*c*e*&gt;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592138" y="606425"/>
            <a:ext cx="5619750" cy="4214813"/>
          </a:xfrm>
        </p:spPr>
      </p:sp>
      <p:sp>
        <p:nvSpPr>
          <p:cNvPr id="3" name="Notes Placeholder 2"/>
          <p:cNvSpPr>
            <a:spLocks noGrp="1"/>
          </p:cNvSpPr>
          <p:nvPr>
            <p:ph type="body" idx="1"/>
          </p:nvPr>
        </p:nvSpPr>
        <p:spPr>
          <a:xfrm>
            <a:off x="228600" y="3957638"/>
            <a:ext cx="6488113" cy="1225550"/>
          </a:xfrm>
          <a:prstGeom prst="rect">
            <a:avLst/>
          </a:prstGeom>
        </p:spPr>
        <p:txBody>
          <a:bodyPr>
            <a:normAutofit/>
          </a:bodyPr>
          <a:lstStyle/>
          <a:p>
            <a:endParaRPr lang="en-GB" dirty="0"/>
          </a:p>
        </p:txBody>
      </p:sp>
    </p:spTree>
    <p:extLst>
      <p:ext uri="{BB962C8B-B14F-4D97-AF65-F5344CB8AC3E}">
        <p14:creationId xmlns:p14="http://schemas.microsoft.com/office/powerpoint/2010/main" val="6258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&lt;*s*o*u*r*c*e*&gt;*1*8*0*1*a*1*-*3*-*7*&lt;*/*s*o*u*r*c*e*&gt;</a:t>
            </a:r>
            <a:endParaRPr lang="en-US" sz="800" dirty="0">
              <a:solidFill>
                <a:srgbClr val="000000"/>
              </a:solidFill>
              <a:latin typeface="Arial"/>
            </a:endParaRPr>
          </a:p>
        </p:txBody>
      </p:sp>
      <p:sp>
        <p:nvSpPr>
          <p:cNvPr id="46082" name="Rectangle 4"/>
          <p:cNvSpPr>
            <a:spLocks noGrp="1" noRot="1" noChangeAspect="1" noChangeArrowheads="1" noTextEdit="1"/>
          </p:cNvSpPr>
          <p:nvPr>
            <p:ph type="sldImg"/>
          </p:nvPr>
        </p:nvSpPr>
        <p:spPr>
          <a:xfrm>
            <a:off x="592138" y="606425"/>
            <a:ext cx="5619750" cy="4214813"/>
          </a:xfrm>
          <a:ln/>
        </p:spPr>
      </p:sp>
      <p:sp>
        <p:nvSpPr>
          <p:cNvPr id="46083" name="Rectangle 5"/>
          <p:cNvSpPr>
            <a:spLocks noGrp="1" noChangeArrowheads="1"/>
          </p:cNvSpPr>
          <p:nvPr>
            <p:ph type="body" idx="1"/>
          </p:nvPr>
        </p:nvSpPr>
        <p:spPr>
          <a:xfrm>
            <a:off x="228600" y="3957638"/>
            <a:ext cx="6488113" cy="996891"/>
          </a:xfrm>
          <a:prstGeom prst="rect">
            <a:avLst/>
          </a:prstGeom>
          <a:ln/>
        </p:spPr>
        <p:txBody>
          <a:bodyPr/>
          <a:lstStyle/>
          <a:p>
            <a:pPr eaLnBrk="1" hangingPunct="1"/>
            <a:r>
              <a:rPr lang="en-US" dirty="0" smtClean="0"/>
              <a:t>Jogger text: UML Refresh: Static Modeling With Class Diagrams</a:t>
            </a:r>
          </a:p>
          <a:p>
            <a:pPr eaLnBrk="1" hangingPunct="1"/>
            <a:r>
              <a:rPr lang="en-US" dirty="0" smtClean="0"/>
              <a:t>Direction: Right</a:t>
            </a:r>
          </a:p>
          <a:p>
            <a:pPr eaLnBrk="1" hangingPunct="1"/>
            <a:r>
              <a:rPr lang="en-US" dirty="0" smtClean="0"/>
              <a:t>Instructor notes:</a:t>
            </a:r>
          </a:p>
          <a:p>
            <a:pPr eaLnBrk="1" hangingPunct="1"/>
            <a:endParaRPr lang="en-US" dirty="0" smtClean="0"/>
          </a:p>
        </p:txBody>
      </p:sp>
    </p:spTree>
    <p:extLst>
      <p:ext uri="{BB962C8B-B14F-4D97-AF65-F5344CB8AC3E}">
        <p14:creationId xmlns:p14="http://schemas.microsoft.com/office/powerpoint/2010/main" val="6162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4B139386-60C6-4679-8C8D-180A14E71E06}" type="slidenum">
              <a:rPr lang="fr-FR" altLang="fr-FR"/>
              <a:pPr/>
              <a:t>3</a:t>
            </a:fld>
            <a:endParaRPr lang="fr-FR" altLang="fr-FR"/>
          </a:p>
        </p:txBody>
      </p:sp>
      <p:sp>
        <p:nvSpPr>
          <p:cNvPr id="107522" name="Rectangle 2"/>
          <p:cNvSpPr>
            <a:spLocks noChangeArrowheads="1" noTextEdit="1"/>
          </p:cNvSpPr>
          <p:nvPr>
            <p:ph type="sldImg"/>
          </p:nvPr>
        </p:nvSpPr>
        <p:spPr>
          <a:xfrm>
            <a:off x="592138" y="606425"/>
            <a:ext cx="5619750" cy="4214813"/>
          </a:xfrm>
          <a:ln/>
        </p:spPr>
      </p:sp>
      <p:sp>
        <p:nvSpPr>
          <p:cNvPr id="107523" name="Rectangle 3"/>
          <p:cNvSpPr>
            <a:spLocks noGrp="1" noChangeArrowheads="1"/>
          </p:cNvSpPr>
          <p:nvPr>
            <p:ph type="body" idx="1"/>
          </p:nvPr>
        </p:nvSpPr>
        <p:spPr>
          <a:xfrm>
            <a:off x="906463" y="4689475"/>
            <a:ext cx="4983162" cy="4441825"/>
          </a:xfrm>
          <a:prstGeom prst="rect">
            <a:avLst/>
          </a:prstGeom>
        </p:spPr>
        <p:txBody>
          <a:bodyPr/>
          <a:lstStyle/>
          <a:p>
            <a:r>
              <a:rPr lang="fr-FR" altLang="fr-FR"/>
              <a:t>A process such as UP would prescribe the order in which you should use the elements of the language and how you should manage its use.</a:t>
            </a:r>
          </a:p>
          <a:p>
            <a:endParaRPr lang="fr-FR" altLang="fr-FR"/>
          </a:p>
        </p:txBody>
      </p:sp>
    </p:spTree>
    <p:extLst>
      <p:ext uri="{BB962C8B-B14F-4D97-AF65-F5344CB8AC3E}">
        <p14:creationId xmlns:p14="http://schemas.microsoft.com/office/powerpoint/2010/main" val="125752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51D11741-BF2B-4B26-8C42-FBE8CDAF9710}" type="slidenum">
              <a:rPr lang="fr-FR" altLang="fr-FR"/>
              <a:pPr/>
              <a:t>4</a:t>
            </a:fld>
            <a:endParaRPr lang="fr-FR" altLang="fr-FR"/>
          </a:p>
        </p:txBody>
      </p:sp>
      <p:sp>
        <p:nvSpPr>
          <p:cNvPr id="108546" name="Rectangle 2"/>
          <p:cNvSpPr>
            <a:spLocks noChangeArrowheads="1" noTextEdit="1"/>
          </p:cNvSpPr>
          <p:nvPr>
            <p:ph type="sldImg"/>
          </p:nvPr>
        </p:nvSpPr>
        <p:spPr>
          <a:xfrm>
            <a:off x="592138" y="606425"/>
            <a:ext cx="5619750" cy="4214813"/>
          </a:xfrm>
          <a:ln/>
        </p:spPr>
      </p:sp>
      <p:sp>
        <p:nvSpPr>
          <p:cNvPr id="108547" name="Rectangle 3"/>
          <p:cNvSpPr>
            <a:spLocks noGrp="1" noChangeArrowheads="1"/>
          </p:cNvSpPr>
          <p:nvPr>
            <p:ph type="body" idx="1"/>
          </p:nvPr>
        </p:nvSpPr>
        <p:spPr>
          <a:xfrm>
            <a:off x="906463" y="4689475"/>
            <a:ext cx="4983162" cy="4441825"/>
          </a:xfrm>
          <a:prstGeom prst="rect">
            <a:avLst/>
          </a:prstGeom>
        </p:spPr>
        <p:txBody>
          <a:bodyPr/>
          <a:lstStyle/>
          <a:p>
            <a:r>
              <a:rPr lang="fr-FR" altLang="fr-FR"/>
              <a:t>Describe the pyramid from the bottom up because the lower layers are needed to support the upper layers. Concepts on the bottom layer are not just OO concepts, they could be data modeling, process or business modeling concepts also.</a:t>
            </a:r>
          </a:p>
          <a:p>
            <a:endParaRPr lang="fr-FR" altLang="fr-FR"/>
          </a:p>
        </p:txBody>
      </p:sp>
    </p:spTree>
    <p:extLst>
      <p:ext uri="{BB962C8B-B14F-4D97-AF65-F5344CB8AC3E}">
        <p14:creationId xmlns:p14="http://schemas.microsoft.com/office/powerpoint/2010/main" val="2035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3CB8CB73-CAB3-497D-95E6-0D0B1B4A9461}" type="slidenum">
              <a:rPr lang="fr-FR" altLang="fr-FR"/>
              <a:pPr/>
              <a:t>5</a:t>
            </a:fld>
            <a:endParaRPr lang="fr-FR" altLang="fr-FR"/>
          </a:p>
        </p:txBody>
      </p:sp>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3503468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8E7F222D-5CCA-4CCE-997C-893ECC10B144}" type="slidenum">
              <a:rPr lang="fr-FR" altLang="fr-FR"/>
              <a:pPr/>
              <a:t>6</a:t>
            </a:fld>
            <a:endParaRPr lang="fr-FR" altLang="fr-FR"/>
          </a:p>
        </p:txBody>
      </p:sp>
      <p:sp>
        <p:nvSpPr>
          <p:cNvPr id="112642" name="Rectangle 2"/>
          <p:cNvSpPr>
            <a:spLocks noChangeArrowheads="1" noTextEdit="1"/>
          </p:cNvSpPr>
          <p:nvPr>
            <p:ph type="sldImg"/>
          </p:nvPr>
        </p:nvSpPr>
        <p:spPr>
          <a:ln/>
        </p:spPr>
      </p:sp>
      <p:sp>
        <p:nvSpPr>
          <p:cNvPr id="112643"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265313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D74A1996-3EC9-47A8-B810-676CBAB2B366}" type="slidenum">
              <a:rPr lang="fr-FR" altLang="fr-FR"/>
              <a:pPr/>
              <a:t>7</a:t>
            </a:fld>
            <a:endParaRPr lang="fr-FR" altLang="fr-FR"/>
          </a:p>
        </p:txBody>
      </p:sp>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188436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A9289FD9-F239-4540-A5A6-23747A1758CD}" type="slidenum">
              <a:rPr lang="fr-FR" altLang="fr-FR"/>
              <a:pPr/>
              <a:t>8</a:t>
            </a:fld>
            <a:endParaRPr lang="fr-FR" altLang="fr-FR"/>
          </a:p>
        </p:txBody>
      </p:sp>
      <p:sp>
        <p:nvSpPr>
          <p:cNvPr id="116738" name="Rectangle 2"/>
          <p:cNvSpPr>
            <a:spLocks noChangeArrowheads="1" noTextEdit="1"/>
          </p:cNvSpPr>
          <p:nvPr>
            <p:ph type="sldImg"/>
          </p:nvPr>
        </p:nvSpPr>
        <p:spPr>
          <a:ln/>
        </p:spPr>
      </p:sp>
      <p:sp>
        <p:nvSpPr>
          <p:cNvPr id="116739" name="Rectangle 3"/>
          <p:cNvSpPr>
            <a:spLocks noGrp="1" noChangeArrowheads="1"/>
          </p:cNvSpPr>
          <p:nvPr>
            <p:ph type="body" idx="1"/>
          </p:nvPr>
        </p:nvSpPr>
        <p:spPr>
          <a:xfrm>
            <a:off x="906463" y="4689475"/>
            <a:ext cx="4983162" cy="4441825"/>
          </a:xfrm>
          <a:prstGeom prst="rect">
            <a:avLst/>
          </a:prstGeom>
        </p:spPr>
        <p:txBody>
          <a:bodyPr/>
          <a:lstStyle/>
          <a:p>
            <a:r>
              <a:rPr lang="fr-FR" altLang="fr-FR"/>
              <a:t>UML is the standard diagram notation for communication in OO magazines.</a:t>
            </a:r>
          </a:p>
          <a:p>
            <a:endParaRPr lang="fr-FR" altLang="fr-FR"/>
          </a:p>
        </p:txBody>
      </p:sp>
    </p:spTree>
    <p:extLst>
      <p:ext uri="{BB962C8B-B14F-4D97-AF65-F5344CB8AC3E}">
        <p14:creationId xmlns:p14="http://schemas.microsoft.com/office/powerpoint/2010/main" val="181520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275" y="9377363"/>
            <a:ext cx="2944813" cy="493712"/>
          </a:xfrm>
          <a:prstGeom prst="rect">
            <a:avLst/>
          </a:prstGeom>
          <a:ln/>
        </p:spPr>
        <p:txBody>
          <a:bodyPr/>
          <a:lstStyle/>
          <a:p>
            <a:fld id="{C8E9C4CA-3F35-4E7C-8BA6-771A6474A716}" type="slidenum">
              <a:rPr lang="fr-FR" altLang="fr-FR"/>
              <a:pPr/>
              <a:t>9</a:t>
            </a:fld>
            <a:endParaRPr lang="fr-FR" altLang="fr-FR"/>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a:xfrm>
            <a:off x="906463" y="4689475"/>
            <a:ext cx="4983162" cy="4441825"/>
          </a:xfrm>
          <a:prstGeom prst="rect">
            <a:avLst/>
          </a:prstGeom>
        </p:spPr>
        <p:txBody>
          <a:bodyPr/>
          <a:lstStyle/>
          <a:p>
            <a:endParaRPr lang="fr-FR" altLang="fr-FR"/>
          </a:p>
        </p:txBody>
      </p:sp>
    </p:spTree>
    <p:extLst>
      <p:ext uri="{BB962C8B-B14F-4D97-AF65-F5344CB8AC3E}">
        <p14:creationId xmlns:p14="http://schemas.microsoft.com/office/powerpoint/2010/main" val="248112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5" name="Rectangle 4"/>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p:txBody>
      </p:sp>
      <p:sp>
        <p:nvSpPr>
          <p:cNvPr id="98312" name="Rectangle 8"/>
          <p:cNvSpPr>
            <a:spLocks noGrp="1" noChangeArrowheads="1"/>
          </p:cNvSpPr>
          <p:nvPr>
            <p:ph type="ctrTitle" sz="quarter"/>
          </p:nvPr>
        </p:nvSpPr>
        <p:spPr>
          <a:xfrm>
            <a:off x="285721" y="1363663"/>
            <a:ext cx="7572404" cy="1638300"/>
          </a:xfrm>
          <a:effectLst>
            <a:outerShdw dist="35921" dir="2700000" algn="ctr" rotWithShape="0">
              <a:schemeClr val="bg2">
                <a:alpha val="50000"/>
              </a:schemeClr>
            </a:outerShdw>
          </a:effectLst>
        </p:spPr>
        <p:txBody>
          <a:bodyPr anchor="t"/>
          <a:lstStyle>
            <a:lvl1pPr>
              <a:defRPr sz="3600"/>
            </a:lvl1pPr>
          </a:lstStyle>
          <a:p>
            <a:r>
              <a:rPr lang="en-US"/>
              <a:t>Click to edit chapter title style</a:t>
            </a:r>
          </a:p>
        </p:txBody>
      </p:sp>
      <p:sp>
        <p:nvSpPr>
          <p:cNvPr id="98313" name="Rectangle 9"/>
          <p:cNvSpPr>
            <a:spLocks noGrp="1" noChangeArrowheads="1"/>
          </p:cNvSpPr>
          <p:nvPr>
            <p:ph type="subTitle" sz="quarter" idx="1"/>
          </p:nvPr>
        </p:nvSpPr>
        <p:spPr bwMode="black">
          <a:xfrm>
            <a:off x="322263" y="398463"/>
            <a:ext cx="4267200" cy="381000"/>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en-US"/>
              <a:t>Chapitre 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24193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2419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312863"/>
            <a:ext cx="8664606" cy="1277273"/>
          </a:xfrm>
        </p:spPr>
        <p:txBody>
          <a:bodyPr/>
          <a:lstStyle>
            <a:lvl4pPr>
              <a:defRPr/>
            </a:lvl4pPr>
            <a:lvl5pPr>
              <a:buNone/>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a:t>
            </a:r>
            <a:r>
              <a:rPr lang="fr-FR" dirty="0" smtClean="0"/>
              <a:t>niveau</a:t>
            </a:r>
            <a:endParaRPr lang="fr-FR" dirty="0"/>
          </a:p>
        </p:txBody>
      </p:sp>
      <p:sp>
        <p:nvSpPr>
          <p:cNvPr id="4" name="Titre 3"/>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 name="Rectangle 9"/>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charset="0"/>
            </a:endParaRPr>
          </a:p>
        </p:txBody>
      </p:sp>
      <p:sp>
        <p:nvSpPr>
          <p:cNvPr id="8" name="Rectangle 7"/>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97284" name="Text Box 4"/>
          <p:cNvSpPr txBox="1">
            <a:spLocks noChangeArrowheads="1"/>
          </p:cNvSpPr>
          <p:nvPr/>
        </p:nvSpPr>
        <p:spPr bwMode="auto">
          <a:xfrm>
            <a:off x="100013" y="6592888"/>
            <a:ext cx="7185025" cy="246221"/>
          </a:xfrm>
          <a:prstGeom prst="rect">
            <a:avLst/>
          </a:prstGeom>
          <a:noFill/>
          <a:ln w="9525">
            <a:noFill/>
            <a:miter lim="800000"/>
            <a:headEnd/>
            <a:tailEnd/>
          </a:ln>
          <a:effectLst/>
        </p:spPr>
        <p:txBody>
          <a:bodyPr>
            <a:spAutoFit/>
          </a:bodyPr>
          <a:lstStyle/>
          <a:p>
            <a:pPr algn="ctr">
              <a:spcBef>
                <a:spcPct val="50000"/>
              </a:spcBef>
            </a:pPr>
            <a:r>
              <a:rPr lang="en-US" sz="1000" dirty="0" smtClean="0">
                <a:solidFill>
                  <a:schemeClr val="tx2"/>
                </a:solidFill>
              </a:rPr>
              <a:t>Version 1.0</a:t>
            </a:r>
            <a:endParaRPr lang="en-US" sz="1000" dirty="0">
              <a:solidFill>
                <a:schemeClr val="tx2"/>
              </a:solidFill>
            </a:endParaRPr>
          </a:p>
        </p:txBody>
      </p:sp>
      <p:sp>
        <p:nvSpPr>
          <p:cNvPr id="97285"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7286"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B6CF8F43-D6BF-44C9-85E9-64DD9CECBDB3}" type="slidenum">
              <a:rPr lang="en-US" b="1" smtClean="0">
                <a:solidFill>
                  <a:schemeClr val="tx2"/>
                </a:solidFill>
              </a:rPr>
              <a:pPr algn="r">
                <a:spcBef>
                  <a:spcPct val="50000"/>
                </a:spcBef>
              </a:pPr>
              <a:t>‹N°›</a:t>
            </a:fld>
            <a:endParaRPr lang="en-US" b="1" dirty="0">
              <a:solidFill>
                <a:schemeClr val="tx2"/>
              </a:solidFill>
            </a:endParaRPr>
          </a:p>
        </p:txBody>
      </p:sp>
      <p:sp>
        <p:nvSpPr>
          <p:cNvPr id="97289" name="Rectangle 9"/>
          <p:cNvSpPr>
            <a:spLocks noGrp="1" noChangeArrowheads="1"/>
          </p:cNvSpPr>
          <p:nvPr>
            <p:ph type="body" idx="1"/>
          </p:nvPr>
        </p:nvSpPr>
        <p:spPr bwMode="auto">
          <a:xfrm>
            <a:off x="214282" y="1312863"/>
            <a:ext cx="8664606" cy="1266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p:titleStyle>
    <p:bodyStyle>
      <a:lvl1pPr marL="230188" indent="-230188" algn="l" rtl="0" eaLnBrk="0" fontAlgn="base" hangingPunct="0">
        <a:spcBef>
          <a:spcPts val="1400"/>
        </a:spcBef>
        <a:spcAft>
          <a:spcPct val="0"/>
        </a:spcAft>
        <a:buClr>
          <a:schemeClr val="accent2"/>
        </a:buClr>
        <a:buSzPct val="115000"/>
        <a:buFont typeface="Arial" charset="0"/>
        <a:buChar char="•"/>
        <a:defRPr b="1">
          <a:solidFill>
            <a:schemeClr val="tx2"/>
          </a:solidFill>
          <a:latin typeface="+mn-lt"/>
          <a:ea typeface="+mn-ea"/>
          <a:cs typeface="+mn-cs"/>
        </a:defRPr>
      </a:lvl1pPr>
      <a:lvl2pPr marL="685800" indent="-341313" algn="l" rtl="0" eaLnBrk="0" fontAlgn="base" hangingPunct="0">
        <a:spcBef>
          <a:spcPts val="200"/>
        </a:spcBef>
        <a:spcAft>
          <a:spcPct val="0"/>
        </a:spcAft>
        <a:buClr>
          <a:schemeClr val="accent2"/>
        </a:buClr>
        <a:buFont typeface="Arial" charset="0"/>
        <a:buChar char="—"/>
        <a:defRPr>
          <a:solidFill>
            <a:schemeClr val="tx2"/>
          </a:solidFill>
          <a:latin typeface="+mn-lt"/>
        </a:defRPr>
      </a:lvl2pPr>
      <a:lvl3pPr marL="1017588" indent="-217488" algn="l" rtl="0" eaLnBrk="0" fontAlgn="base" hangingPunct="0">
        <a:spcBef>
          <a:spcPts val="200"/>
        </a:spcBef>
        <a:spcAft>
          <a:spcPct val="0"/>
        </a:spcAft>
        <a:buClr>
          <a:schemeClr val="accent2"/>
        </a:buClr>
        <a:buFont typeface="Arial" charset="0"/>
        <a:buChar char="–"/>
        <a:defRPr>
          <a:solidFill>
            <a:schemeClr val="tx2"/>
          </a:solidFill>
          <a:latin typeface="+mn-lt"/>
        </a:defRPr>
      </a:lvl3pPr>
      <a:lvl4pPr marL="1363663" indent="-231775" algn="l" rtl="0" eaLnBrk="0" fontAlgn="base" hangingPunct="0">
        <a:spcBef>
          <a:spcPts val="200"/>
        </a:spcBef>
        <a:spcAft>
          <a:spcPct val="0"/>
        </a:spcAft>
        <a:buClr>
          <a:schemeClr val="accent2"/>
        </a:buClr>
        <a:buFont typeface="Arial" charset="0"/>
        <a:buChar char="–"/>
        <a:defRPr>
          <a:solidFill>
            <a:schemeClr val="tx2"/>
          </a:solidFill>
          <a:latin typeface="+mn-lt"/>
        </a:defRPr>
      </a:lvl4pPr>
      <a:lvl5pPr marL="2165350" indent="-228600" algn="l" rtl="0" eaLnBrk="0" fontAlgn="base" hangingPunct="0">
        <a:spcBef>
          <a:spcPct val="20000"/>
        </a:spcBef>
        <a:spcAft>
          <a:spcPct val="0"/>
        </a:spcAft>
        <a:buChar char="»"/>
        <a:defRPr>
          <a:solidFill>
            <a:schemeClr val="tx1"/>
          </a:solidFill>
          <a:latin typeface="+mn-lt"/>
        </a:defRPr>
      </a:lvl5pPr>
      <a:lvl6pPr marL="2622550" indent="-228600" algn="l" rtl="0" eaLnBrk="0" fontAlgn="base" hangingPunct="0">
        <a:spcBef>
          <a:spcPct val="20000"/>
        </a:spcBef>
        <a:spcAft>
          <a:spcPct val="0"/>
        </a:spcAft>
        <a:buChar char="»"/>
        <a:defRPr>
          <a:solidFill>
            <a:schemeClr val="tx1"/>
          </a:solidFill>
          <a:latin typeface="+mn-lt"/>
        </a:defRPr>
      </a:lvl6pPr>
      <a:lvl7pPr marL="3079750" indent="-228600" algn="l" rtl="0" eaLnBrk="0" fontAlgn="base" hangingPunct="0">
        <a:spcBef>
          <a:spcPct val="20000"/>
        </a:spcBef>
        <a:spcAft>
          <a:spcPct val="0"/>
        </a:spcAft>
        <a:buChar char="»"/>
        <a:defRPr>
          <a:solidFill>
            <a:schemeClr val="tx1"/>
          </a:solidFill>
          <a:latin typeface="+mn-lt"/>
        </a:defRPr>
      </a:lvl7pPr>
      <a:lvl8pPr marL="3536950" indent="-228600" algn="l" rtl="0" eaLnBrk="0" fontAlgn="base" hangingPunct="0">
        <a:spcBef>
          <a:spcPct val="20000"/>
        </a:spcBef>
        <a:spcAft>
          <a:spcPct val="0"/>
        </a:spcAft>
        <a:buChar char="»"/>
        <a:defRPr>
          <a:solidFill>
            <a:schemeClr val="tx1"/>
          </a:solidFill>
          <a:latin typeface="+mn-lt"/>
        </a:defRPr>
      </a:lvl8pPr>
      <a:lvl9pPr marL="3994150" indent="-228600" algn="l" rtl="0" eaLnBrk="0" fontAlgn="base" hangingPunct="0">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black">
          <a:xfrm>
            <a:off x="461963" y="1516063"/>
            <a:ext cx="7548562" cy="1638300"/>
          </a:xfrm>
          <a:prstGeom prst="rect">
            <a:avLst/>
          </a:prstGeom>
          <a:noFill/>
          <a:ln w="9525">
            <a:noFill/>
            <a:miter lim="800000"/>
            <a:headEnd/>
            <a:tailEnd/>
          </a:ln>
          <a:effectLst>
            <a:outerShdw dist="35921"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lvl="0" algn="ctr">
              <a:defRPr/>
            </a:pPr>
            <a:r>
              <a:rPr lang="fr-FR" sz="3600" b="1" kern="0" dirty="0">
                <a:solidFill>
                  <a:schemeClr val="tx2"/>
                </a:solidFill>
                <a:latin typeface="+mj-lt"/>
                <a:ea typeface="+mj-ea"/>
                <a:cs typeface="+mj-cs"/>
              </a:rPr>
              <a:t>UML </a:t>
            </a:r>
            <a:r>
              <a:rPr lang="fr-FR" sz="3600" b="1" kern="0" dirty="0" smtClean="0">
                <a:solidFill>
                  <a:schemeClr val="tx2"/>
                </a:solidFill>
                <a:latin typeface="+mj-lt"/>
                <a:ea typeface="+mj-ea"/>
                <a:cs typeface="+mj-cs"/>
              </a:rPr>
              <a:t>2</a:t>
            </a:r>
          </a:p>
          <a:p>
            <a:pPr lvl="0" algn="ctr">
              <a:defRPr/>
            </a:pPr>
            <a:r>
              <a:rPr lang="fr-FR" sz="3600" b="1" kern="0" dirty="0" smtClean="0">
                <a:solidFill>
                  <a:schemeClr val="tx2"/>
                </a:solidFill>
                <a:latin typeface="+mj-lt"/>
                <a:ea typeface="+mj-ea"/>
                <a:cs typeface="+mj-cs"/>
              </a:rPr>
              <a:t>Introduction à UML</a:t>
            </a:r>
            <a:endParaRPr lang="fr-FR" sz="3600" b="1" kern="0" dirty="0" smtClean="0">
              <a:solidFill>
                <a:schemeClr val="tx2"/>
              </a:solidFill>
              <a:latin typeface="+mj-lt"/>
              <a:ea typeface="+mj-ea"/>
              <a:cs typeface="+mj-cs"/>
            </a:endParaRPr>
          </a:p>
          <a:p>
            <a:pPr lvl="0" algn="ctr">
              <a:defRPr/>
            </a:pPr>
            <a:endParaRPr lang="fr-FR" sz="3600" b="1" kern="0" dirty="0" smtClean="0">
              <a:solidFill>
                <a:schemeClr val="tx2"/>
              </a:solidFill>
              <a:latin typeface="+mj-lt"/>
              <a:ea typeface="+mj-ea"/>
              <a:cs typeface="+mj-cs"/>
            </a:endParaRPr>
          </a:p>
          <a:p>
            <a:pPr lvl="0" algn="ctr">
              <a:defRPr/>
            </a:pPr>
            <a:r>
              <a:rPr lang="fr-FR" sz="3600" dirty="0" smtClean="0">
                <a:solidFill>
                  <a:schemeClr val="tx2"/>
                </a:solidFill>
              </a:rPr>
              <a:t>Chapitre </a:t>
            </a:r>
            <a:r>
              <a:rPr lang="fr-FR" sz="3600" dirty="0" smtClean="0">
                <a:solidFill>
                  <a:schemeClr val="tx2"/>
                </a:solidFill>
              </a:rPr>
              <a:t>2</a:t>
            </a:r>
            <a:endParaRPr lang="fr-FR" sz="3600" dirty="0" smtClean="0">
              <a:solidFill>
                <a:schemeClr val="tx2"/>
              </a:solidFill>
            </a:endParaRPr>
          </a:p>
          <a:p>
            <a:pPr lvl="0" algn="ctr"/>
            <a:endParaRPr lang="fr-FR" dirty="0" smtClean="0">
              <a:solidFill>
                <a:schemeClr val="tx2"/>
              </a:solidFill>
            </a:endParaRPr>
          </a:p>
          <a:p>
            <a:pPr lvl="0" algn="ctr"/>
            <a:r>
              <a:rPr lang="fr-FR" dirty="0" smtClean="0">
                <a:solidFill>
                  <a:schemeClr val="tx2"/>
                </a:solidFill>
              </a:rPr>
              <a:t>v1.0</a:t>
            </a:r>
          </a:p>
          <a:p>
            <a:pPr lvl="0" algn="ctr"/>
            <a:endParaRPr kumimoji="0" lang="fr-FR" sz="3600" b="1"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36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fr-FR" altLang="fr-FR"/>
              <a:t>Un langage de construction</a:t>
            </a:r>
          </a:p>
        </p:txBody>
      </p:sp>
      <p:sp>
        <p:nvSpPr>
          <p:cNvPr id="28675" name="Rectangle 3"/>
          <p:cNvSpPr>
            <a:spLocks noGrp="1" noChangeArrowheads="1"/>
          </p:cNvSpPr>
          <p:nvPr>
            <p:ph type="body" idx="1"/>
          </p:nvPr>
        </p:nvSpPr>
        <p:spPr>
          <a:xfrm>
            <a:off x="279400" y="1312863"/>
            <a:ext cx="8599488" cy="3743325"/>
          </a:xfrm>
        </p:spPr>
        <p:txBody>
          <a:bodyPr/>
          <a:lstStyle/>
          <a:p>
            <a:r>
              <a:rPr lang="fr-FR" altLang="fr-FR"/>
              <a:t>Il existe une correspondance directe entre certains éléments d’UML et les différents langages de programmation</a:t>
            </a:r>
          </a:p>
          <a:p>
            <a:pPr lvl="1"/>
            <a:r>
              <a:rPr lang="fr-FR" altLang="fr-FR"/>
              <a:t>C++</a:t>
            </a:r>
          </a:p>
          <a:p>
            <a:pPr lvl="1"/>
            <a:r>
              <a:rPr lang="fr-FR" altLang="fr-FR"/>
              <a:t>Java</a:t>
            </a:r>
          </a:p>
          <a:p>
            <a:pPr lvl="1"/>
            <a:r>
              <a:rPr lang="fr-FR" altLang="fr-FR"/>
              <a:t>Python</a:t>
            </a:r>
          </a:p>
          <a:p>
            <a:pPr lvl="1"/>
            <a:r>
              <a:rPr lang="fr-FR" altLang="fr-FR"/>
              <a:t>Visual Basic</a:t>
            </a:r>
          </a:p>
          <a:p>
            <a:pPr lvl="1"/>
            <a:r>
              <a:rPr lang="fr-FR" altLang="fr-FR"/>
              <a:t>CORBA IDL</a:t>
            </a:r>
          </a:p>
          <a:p>
            <a:pPr lvl="1"/>
            <a:r>
              <a:rPr lang="fr-FR" altLang="fr-FR"/>
              <a:t>SQL</a:t>
            </a:r>
          </a:p>
          <a:p>
            <a:r>
              <a:rPr lang="fr-FR" altLang="fr-FR"/>
              <a:t>Cette correspondance est suffisamment rigoureuse pour permettre des allers-retours (</a:t>
            </a:r>
            <a:r>
              <a:rPr lang="fr-FR" altLang="fr-FR">
                <a:latin typeface="Times New Roman" panose="02020603050405020304" pitchFamily="18" charset="0"/>
              </a:rPr>
              <a:t>forward and reverse engineering</a:t>
            </a:r>
            <a:r>
              <a:rPr lang="fr-FR" altLang="fr-FR"/>
              <a:t>) automatiques entre les modèles UML et le code</a:t>
            </a:r>
          </a:p>
          <a:p>
            <a:pPr lvl="1"/>
            <a:r>
              <a:rPr lang="fr-FR" altLang="fr-FR"/>
              <a:t>Supporté par la plupart des AGL (</a:t>
            </a:r>
            <a:r>
              <a:rPr lang="fr-FR" altLang="fr-FR">
                <a:latin typeface="Times New Roman" panose="02020603050405020304" pitchFamily="18" charset="0"/>
              </a:rPr>
              <a:t>CASE tools</a:t>
            </a:r>
            <a:r>
              <a:rPr lang="fr-FR" altLang="fr-FR"/>
              <a:t>) UML</a:t>
            </a:r>
          </a:p>
        </p:txBody>
      </p:sp>
    </p:spTree>
    <p:extLst>
      <p:ext uri="{BB962C8B-B14F-4D97-AF65-F5344CB8AC3E}">
        <p14:creationId xmlns:p14="http://schemas.microsoft.com/office/powerpoint/2010/main" val="316301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fr-FR" altLang="fr-FR"/>
              <a:t>Un langage de documentation</a:t>
            </a:r>
          </a:p>
        </p:txBody>
      </p:sp>
      <p:sp>
        <p:nvSpPr>
          <p:cNvPr id="34819" name="Rectangle 3"/>
          <p:cNvSpPr>
            <a:spLocks noGrp="1" noChangeArrowheads="1"/>
          </p:cNvSpPr>
          <p:nvPr>
            <p:ph type="body" idx="1"/>
          </p:nvPr>
        </p:nvSpPr>
        <p:spPr>
          <a:xfrm>
            <a:off x="279400" y="1312863"/>
            <a:ext cx="8599488" cy="3595687"/>
          </a:xfrm>
        </p:spPr>
        <p:txBody>
          <a:bodyPr/>
          <a:lstStyle/>
          <a:p>
            <a:r>
              <a:rPr lang="fr-FR" altLang="fr-FR"/>
              <a:t>Les modèles UML fournissent une documentation à utiliser avant, pendant, et après le développement de systèmes à dominante logicielle</a:t>
            </a:r>
          </a:p>
          <a:p>
            <a:r>
              <a:rPr lang="fr-FR" altLang="fr-FR"/>
              <a:t>Les diagrammes et leurs éléments sont précisés par du texte</a:t>
            </a:r>
          </a:p>
          <a:p>
            <a:pPr lvl="1"/>
            <a:r>
              <a:rPr lang="fr-FR" altLang="fr-FR"/>
              <a:t>Certains textes sont spécifiés avec UML</a:t>
            </a:r>
          </a:p>
          <a:p>
            <a:pPr lvl="2"/>
            <a:r>
              <a:rPr lang="fr-FR" altLang="fr-FR"/>
              <a:t>Par exemple, les contraintes peuvent être écrites en OCL</a:t>
            </a:r>
          </a:p>
          <a:p>
            <a:pPr lvl="1"/>
            <a:r>
              <a:rPr lang="fr-FR" altLang="fr-FR"/>
              <a:t>Le reste est spécifié en français dans un texte clair et structuré</a:t>
            </a:r>
          </a:p>
          <a:p>
            <a:r>
              <a:rPr lang="fr-FR" altLang="fr-FR"/>
              <a:t>Note : les diagrammes seuls ne constituent pas un modèle UML</a:t>
            </a:r>
          </a:p>
          <a:p>
            <a:pPr lvl="1"/>
            <a:r>
              <a:rPr lang="fr-FR" altLang="fr-FR"/>
              <a:t>Ce cours se concentre sur les aspects graphiques et textuels d’UML lui-même</a:t>
            </a:r>
          </a:p>
          <a:p>
            <a:pPr lvl="1"/>
            <a:r>
              <a:rPr lang="fr-FR" altLang="fr-FR"/>
              <a:t>Les modèles réels contiendront beaucoup de descriptions textuelles non UML</a:t>
            </a:r>
          </a:p>
        </p:txBody>
      </p:sp>
    </p:spTree>
    <p:extLst>
      <p:ext uri="{BB962C8B-B14F-4D97-AF65-F5344CB8AC3E}">
        <p14:creationId xmlns:p14="http://schemas.microsoft.com/office/powerpoint/2010/main" val="160022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altLang="fr-FR"/>
              <a:t>Entités, relations et diagrammes</a:t>
            </a:r>
          </a:p>
        </p:txBody>
      </p:sp>
      <p:sp>
        <p:nvSpPr>
          <p:cNvPr id="39939" name="Rectangle 3"/>
          <p:cNvSpPr>
            <a:spLocks noGrp="1" noChangeArrowheads="1"/>
          </p:cNvSpPr>
          <p:nvPr>
            <p:ph type="body" idx="1"/>
          </p:nvPr>
        </p:nvSpPr>
        <p:spPr>
          <a:xfrm>
            <a:off x="279400" y="1312863"/>
            <a:ext cx="8599488" cy="3194050"/>
          </a:xfrm>
        </p:spPr>
        <p:txBody>
          <a:bodyPr/>
          <a:lstStyle/>
          <a:p>
            <a:r>
              <a:rPr lang="fr-FR" altLang="fr-FR"/>
              <a:t>Les entités, les relations et les diagrammes sont les blocs de construction d’UML</a:t>
            </a:r>
          </a:p>
          <a:p>
            <a:r>
              <a:rPr lang="fr-FR" altLang="fr-FR"/>
              <a:t>Les </a:t>
            </a:r>
            <a:r>
              <a:rPr lang="fr-FR" altLang="fr-FR" i="1">
                <a:latin typeface="Century Schoolbook" pitchFamily="18" charset="0"/>
              </a:rPr>
              <a:t>entités</a:t>
            </a:r>
            <a:r>
              <a:rPr lang="fr-FR" altLang="fr-FR"/>
              <a:t> sont les “VIP” d’UML</a:t>
            </a:r>
          </a:p>
          <a:p>
            <a:pPr lvl="1"/>
            <a:r>
              <a:rPr lang="fr-FR" altLang="fr-FR"/>
              <a:t>Représentent les abstractions primaires modélisées</a:t>
            </a:r>
          </a:p>
          <a:p>
            <a:pPr lvl="1"/>
            <a:r>
              <a:rPr lang="fr-FR" altLang="fr-FR"/>
              <a:t>Il en existe de nombreuses variétés, comme les</a:t>
            </a:r>
          </a:p>
          <a:p>
            <a:pPr lvl="2"/>
            <a:r>
              <a:rPr lang="fr-FR" altLang="fr-FR"/>
              <a:t>Classes</a:t>
            </a:r>
          </a:p>
          <a:p>
            <a:pPr lvl="2"/>
            <a:r>
              <a:rPr lang="fr-FR" altLang="fr-FR"/>
              <a:t>Objets</a:t>
            </a:r>
          </a:p>
          <a:p>
            <a:pPr lvl="2"/>
            <a:r>
              <a:rPr lang="fr-FR" altLang="fr-FR"/>
              <a:t>Cas d’utilisation</a:t>
            </a:r>
          </a:p>
          <a:p>
            <a:pPr lvl="2"/>
            <a:r>
              <a:rPr lang="fr-FR" altLang="fr-FR"/>
              <a:t>États</a:t>
            </a:r>
          </a:p>
          <a:p>
            <a:pPr lvl="1"/>
            <a:r>
              <a:rPr lang="fr-FR" altLang="fr-FR"/>
              <a:t>Apparaissent généralement comme des boîtes sur les diagrammes</a:t>
            </a:r>
          </a:p>
        </p:txBody>
      </p:sp>
    </p:spTree>
    <p:extLst>
      <p:ext uri="{BB962C8B-B14F-4D97-AF65-F5344CB8AC3E}">
        <p14:creationId xmlns:p14="http://schemas.microsoft.com/office/powerpoint/2010/main" val="417289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fr-FR" altLang="fr-FR"/>
              <a:t>Entités, relations et diagrammes </a:t>
            </a:r>
            <a:br>
              <a:rPr lang="fr-FR" altLang="fr-FR"/>
            </a:br>
            <a:r>
              <a:rPr lang="fr-FR" altLang="fr-FR"/>
              <a:t>(suite)</a:t>
            </a:r>
          </a:p>
        </p:txBody>
      </p:sp>
      <p:sp>
        <p:nvSpPr>
          <p:cNvPr id="41987" name="Rectangle 3"/>
          <p:cNvSpPr>
            <a:spLocks noGrp="1" noChangeArrowheads="1"/>
          </p:cNvSpPr>
          <p:nvPr>
            <p:ph type="body" idx="1"/>
          </p:nvPr>
        </p:nvSpPr>
        <p:spPr>
          <a:xfrm>
            <a:off x="279400" y="1312863"/>
            <a:ext cx="8599488" cy="3194050"/>
          </a:xfrm>
        </p:spPr>
        <p:txBody>
          <a:bodyPr/>
          <a:lstStyle/>
          <a:p>
            <a:r>
              <a:rPr lang="fr-FR" altLang="fr-FR"/>
              <a:t>Les entités sont reliées entre elles par des </a:t>
            </a:r>
            <a:r>
              <a:rPr lang="fr-FR" altLang="fr-FR" i="1">
                <a:latin typeface="Century Schoolbook" pitchFamily="18" charset="0"/>
              </a:rPr>
              <a:t>relations</a:t>
            </a:r>
            <a:endParaRPr lang="fr-FR" altLang="fr-FR" i="1"/>
          </a:p>
          <a:p>
            <a:pPr lvl="1"/>
            <a:r>
              <a:rPr lang="fr-FR" altLang="fr-FR"/>
              <a:t>Les relations se déclinent en plusieurs variétés, par exemple</a:t>
            </a:r>
            <a:r>
              <a:rPr lang="en-US" altLang="fr-FR">
                <a:cs typeface="Arial" panose="020B0604020202020204" pitchFamily="34" charset="0"/>
              </a:rPr>
              <a:t> </a:t>
            </a:r>
            <a:r>
              <a:rPr lang="fr-FR" altLang="fr-FR"/>
              <a:t>:</a:t>
            </a:r>
          </a:p>
          <a:p>
            <a:pPr lvl="2"/>
            <a:r>
              <a:rPr lang="fr-FR" altLang="fr-FR"/>
              <a:t>Les associations entre classes</a:t>
            </a:r>
          </a:p>
          <a:p>
            <a:pPr lvl="2"/>
            <a:r>
              <a:rPr lang="fr-FR" altLang="fr-FR"/>
              <a:t>Les liens entre objets</a:t>
            </a:r>
          </a:p>
          <a:p>
            <a:pPr lvl="2"/>
            <a:r>
              <a:rPr lang="fr-FR" altLang="fr-FR"/>
              <a:t>Les dépendances entre beaucoup de types d’entité</a:t>
            </a:r>
          </a:p>
          <a:p>
            <a:pPr lvl="1"/>
            <a:r>
              <a:rPr lang="fr-FR" altLang="fr-FR"/>
              <a:t>Apparaissent généralement comme des lignes sur les diagrammes</a:t>
            </a:r>
          </a:p>
          <a:p>
            <a:r>
              <a:rPr lang="fr-FR" altLang="fr-FR"/>
              <a:t>Les </a:t>
            </a:r>
            <a:r>
              <a:rPr lang="fr-FR" altLang="fr-FR" i="1">
                <a:latin typeface="Century Schoolbook" pitchFamily="18" charset="0"/>
              </a:rPr>
              <a:t>diagrammes</a:t>
            </a:r>
            <a:r>
              <a:rPr lang="fr-FR" altLang="fr-FR"/>
              <a:t> présentent des entités connectées par des relations</a:t>
            </a:r>
          </a:p>
          <a:p>
            <a:pPr lvl="1"/>
            <a:r>
              <a:rPr lang="fr-FR" altLang="fr-FR"/>
              <a:t>Pour chaque type de diagramme sont spécifiés quels types d’entité et de relation il peut contenir</a:t>
            </a:r>
          </a:p>
          <a:p>
            <a:pPr lvl="1"/>
            <a:r>
              <a:rPr lang="fr-FR" altLang="fr-FR"/>
              <a:t>UML 2.0 spécifie treize types de diagramme</a:t>
            </a:r>
          </a:p>
        </p:txBody>
      </p:sp>
    </p:spTree>
    <p:extLst>
      <p:ext uri="{BB962C8B-B14F-4D97-AF65-F5344CB8AC3E}">
        <p14:creationId xmlns:p14="http://schemas.microsoft.com/office/powerpoint/2010/main" val="156640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FR" altLang="fr-FR"/>
              <a:t>Diagrammes et catégories</a:t>
            </a:r>
          </a:p>
        </p:txBody>
      </p:sp>
      <p:sp>
        <p:nvSpPr>
          <p:cNvPr id="44035" name="Rectangle 3"/>
          <p:cNvSpPr>
            <a:spLocks noGrp="1" noChangeArrowheads="1"/>
          </p:cNvSpPr>
          <p:nvPr>
            <p:ph type="body" idx="1"/>
          </p:nvPr>
        </p:nvSpPr>
        <p:spPr>
          <a:xfrm>
            <a:off x="279400" y="1312863"/>
            <a:ext cx="8599488" cy="1216025"/>
          </a:xfrm>
        </p:spPr>
        <p:txBody>
          <a:bodyPr/>
          <a:lstStyle/>
          <a:p>
            <a:r>
              <a:rPr lang="fr-FR" altLang="fr-FR" dirty="0"/>
              <a:t>Il y a de nombreuses manières de classifier les </a:t>
            </a:r>
            <a:r>
              <a:rPr lang="fr-FR" altLang="fr-FR" dirty="0" smtClean="0"/>
              <a:t>diagrammes </a:t>
            </a:r>
            <a:r>
              <a:rPr lang="fr-FR" altLang="fr-FR" dirty="0"/>
              <a:t>UML</a:t>
            </a:r>
          </a:p>
          <a:p>
            <a:pPr lvl="1"/>
            <a:r>
              <a:rPr lang="fr-FR" altLang="fr-FR" dirty="0"/>
              <a:t>Ce tableau résume les diagrammes et montre à quelle catégorie ils appartiennent et dans quel chapitre du cours ils sont traités </a:t>
            </a:r>
            <a:br>
              <a:rPr lang="fr-FR" altLang="fr-FR" dirty="0"/>
            </a:br>
            <a:endParaRPr lang="fr-FR" altLang="fr-FR" dirty="0"/>
          </a:p>
        </p:txBody>
      </p:sp>
      <p:graphicFrame>
        <p:nvGraphicFramePr>
          <p:cNvPr id="44103" name="Group 71"/>
          <p:cNvGraphicFramePr>
            <a:graphicFrameLocks noGrp="1"/>
          </p:cNvGraphicFramePr>
          <p:nvPr>
            <p:extLst>
              <p:ext uri="{D42A27DB-BD31-4B8C-83A1-F6EECF244321}">
                <p14:modId xmlns:p14="http://schemas.microsoft.com/office/powerpoint/2010/main" val="1094580329"/>
              </p:ext>
            </p:extLst>
          </p:nvPr>
        </p:nvGraphicFramePr>
        <p:xfrm>
          <a:off x="990600" y="2514600"/>
          <a:ext cx="6375172" cy="3068638"/>
        </p:xfrm>
        <a:graphic>
          <a:graphicData uri="http://schemas.openxmlformats.org/drawingml/2006/table">
            <a:tbl>
              <a:tblPr/>
              <a:tblGrid>
                <a:gridCol w="3470076"/>
                <a:gridCol w="2905096"/>
              </a:tblGrid>
              <a:tr h="233363">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1" i="0" u="none" strike="noStrike" cap="none" normalizeH="0" baseline="0" dirty="0" smtClean="0">
                          <a:ln>
                            <a:noFill/>
                          </a:ln>
                          <a:solidFill>
                            <a:srgbClr val="000080"/>
                          </a:solidFill>
                          <a:effectLst/>
                          <a:latin typeface="Arial" panose="020B0604020202020204" pitchFamily="34" charset="0"/>
                          <a:cs typeface="Times New Roman" panose="02020603050405020304" pitchFamily="18" charset="0"/>
                        </a:rPr>
                        <a:t>Diagramme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1"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Catégorie (sous-catégorie)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Cas d’utilisation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Comportemental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9713">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Objets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Structurel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25438">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Structurel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Séquence, Communication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Comportemental (interaction)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États-Transitions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Comportemental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Activité, Global d'Interaction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Comportemental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9713">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Temps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Comportemental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Composants, Déploiement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Structurel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1300">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smtClean="0">
                          <a:ln>
                            <a:noFill/>
                          </a:ln>
                          <a:solidFill>
                            <a:srgbClr val="000080"/>
                          </a:solidFill>
                          <a:effectLst/>
                          <a:latin typeface="Arial" panose="020B0604020202020204" pitchFamily="34" charset="0"/>
                          <a:cs typeface="Times New Roman" panose="02020603050405020304" pitchFamily="18" charset="0"/>
                        </a:rPr>
                        <a:t>Paquetage, Structure Composite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ts val="1400"/>
                        </a:spcBef>
                        <a:buClr>
                          <a:schemeClr val="accent2"/>
                        </a:buClr>
                        <a:buSzPct val="115000"/>
                        <a:buFont typeface="Arial" panose="020B0604020202020204" pitchFamily="34" charset="0"/>
                        <a:defRPr sz="1600" b="1">
                          <a:solidFill>
                            <a:srgbClr val="000080"/>
                          </a:solidFill>
                          <a:latin typeface="Arial" panose="020B0604020202020204" pitchFamily="34" charset="0"/>
                        </a:defRPr>
                      </a:lvl1pPr>
                      <a:lvl2pPr marL="3444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2pPr>
                      <a:lvl3pPr marL="800100">
                        <a:spcBef>
                          <a:spcPts val="200"/>
                        </a:spcBef>
                        <a:buClr>
                          <a:schemeClr val="accent2"/>
                        </a:buClr>
                        <a:buFont typeface="Arial" panose="020B0604020202020204" pitchFamily="34" charset="0"/>
                        <a:defRPr sz="1600">
                          <a:solidFill>
                            <a:srgbClr val="000080"/>
                          </a:solidFill>
                          <a:latin typeface="Arial" panose="020B0604020202020204" pitchFamily="34" charset="0"/>
                        </a:defRPr>
                      </a:lvl3pPr>
                      <a:lvl4pPr marL="1131888">
                        <a:spcBef>
                          <a:spcPts val="200"/>
                        </a:spcBef>
                        <a:buClr>
                          <a:schemeClr val="accent2"/>
                        </a:buClr>
                        <a:buFont typeface="Arial" panose="020B0604020202020204" pitchFamily="34" charset="0"/>
                        <a:defRPr sz="1600">
                          <a:solidFill>
                            <a:srgbClr val="000080"/>
                          </a:solidFill>
                          <a:latin typeface="Arial" panose="020B0604020202020204" pitchFamily="34" charset="0"/>
                        </a:defRPr>
                      </a:lvl4pPr>
                      <a:lvl5pPr marL="1936750">
                        <a:spcBef>
                          <a:spcPct val="20000"/>
                        </a:spcBef>
                        <a:defRPr sz="1600">
                          <a:solidFill>
                            <a:schemeClr val="tx1"/>
                          </a:solidFill>
                          <a:latin typeface="Arial" panose="020B0604020202020204" pitchFamily="34" charset="0"/>
                        </a:defRPr>
                      </a:lvl5pPr>
                      <a:lvl6pPr marL="2393950" eaLnBrk="0" fontAlgn="base" hangingPunct="0">
                        <a:spcBef>
                          <a:spcPct val="20000"/>
                        </a:spcBef>
                        <a:spcAft>
                          <a:spcPct val="0"/>
                        </a:spcAft>
                        <a:defRPr sz="1600">
                          <a:solidFill>
                            <a:schemeClr val="tx1"/>
                          </a:solidFill>
                          <a:latin typeface="Arial" panose="020B0604020202020204" pitchFamily="34" charset="0"/>
                        </a:defRPr>
                      </a:lvl6pPr>
                      <a:lvl7pPr marL="2851150" eaLnBrk="0" fontAlgn="base" hangingPunct="0">
                        <a:spcBef>
                          <a:spcPct val="20000"/>
                        </a:spcBef>
                        <a:spcAft>
                          <a:spcPct val="0"/>
                        </a:spcAft>
                        <a:defRPr sz="1600">
                          <a:solidFill>
                            <a:schemeClr val="tx1"/>
                          </a:solidFill>
                          <a:latin typeface="Arial" panose="020B0604020202020204" pitchFamily="34" charset="0"/>
                        </a:defRPr>
                      </a:lvl7pPr>
                      <a:lvl8pPr marL="3308350" eaLnBrk="0" fontAlgn="base" hangingPunct="0">
                        <a:spcBef>
                          <a:spcPct val="20000"/>
                        </a:spcBef>
                        <a:spcAft>
                          <a:spcPct val="0"/>
                        </a:spcAft>
                        <a:defRPr sz="1600">
                          <a:solidFill>
                            <a:schemeClr val="tx1"/>
                          </a:solidFill>
                          <a:latin typeface="Arial" panose="020B0604020202020204" pitchFamily="34" charset="0"/>
                        </a:defRPr>
                      </a:lvl8pPr>
                      <a:lvl9pPr marL="376555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panose="020B0604020202020204" pitchFamily="34" charset="0"/>
                        <a:buNone/>
                        <a:tabLst/>
                      </a:pPr>
                      <a:r>
                        <a:rPr kumimoji="0" lang="fr-FR" altLang="fr-FR" sz="1400" b="0" i="0" u="none" strike="noStrike" cap="none" normalizeH="0" baseline="0" dirty="0" smtClean="0">
                          <a:ln>
                            <a:noFill/>
                          </a:ln>
                          <a:solidFill>
                            <a:srgbClr val="000080"/>
                          </a:solidFill>
                          <a:effectLst/>
                          <a:latin typeface="Arial" panose="020B0604020202020204" pitchFamily="34" charset="0"/>
                          <a:cs typeface="Times New Roman" panose="02020603050405020304" pitchFamily="18" charset="0"/>
                        </a:rPr>
                        <a:t>Structurel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48668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fr-FR" altLang="fr-FR"/>
              <a:t>UML est indépendant du processus</a:t>
            </a:r>
          </a:p>
        </p:txBody>
      </p:sp>
      <p:sp>
        <p:nvSpPr>
          <p:cNvPr id="79875" name="Rectangle 3"/>
          <p:cNvSpPr>
            <a:spLocks noGrp="1" noChangeArrowheads="1"/>
          </p:cNvSpPr>
          <p:nvPr>
            <p:ph type="body" idx="1"/>
          </p:nvPr>
        </p:nvSpPr>
        <p:spPr>
          <a:xfrm>
            <a:off x="279400" y="1312863"/>
            <a:ext cx="8599488" cy="4406334"/>
          </a:xfrm>
        </p:spPr>
        <p:txBody>
          <a:bodyPr/>
          <a:lstStyle/>
          <a:p>
            <a:r>
              <a:rPr lang="fr-FR" altLang="fr-FR" dirty="0"/>
              <a:t>UML est largement indépendant de la méthode et du processus</a:t>
            </a:r>
          </a:p>
          <a:p>
            <a:pPr lvl="1"/>
            <a:r>
              <a:rPr lang="fr-FR" altLang="fr-FR" dirty="0"/>
              <a:t>Il peut être utilisé dans un grand nombre d’approches</a:t>
            </a:r>
          </a:p>
          <a:p>
            <a:r>
              <a:rPr lang="fr-FR" altLang="fr-FR" dirty="0"/>
              <a:t>Toutefois, il est préférable que la méthode ait les caractéristiques ci-après</a:t>
            </a:r>
          </a:p>
          <a:p>
            <a:pPr lvl="1"/>
            <a:r>
              <a:rPr lang="fr-FR" altLang="fr-FR" i="1" dirty="0">
                <a:latin typeface="Century Schoolbook" pitchFamily="18" charset="0"/>
              </a:rPr>
              <a:t>Dirigée par les cas d’utilisation</a:t>
            </a:r>
            <a:endParaRPr lang="fr-FR" altLang="fr-FR" dirty="0"/>
          </a:p>
          <a:p>
            <a:pPr lvl="2"/>
            <a:r>
              <a:rPr lang="fr-FR" altLang="fr-FR" dirty="0"/>
              <a:t>Depuis la spécification de besoins jusqu’aux cas de test</a:t>
            </a:r>
          </a:p>
          <a:p>
            <a:pPr lvl="1"/>
            <a:r>
              <a:rPr lang="fr-FR" altLang="fr-FR" i="1" dirty="0">
                <a:latin typeface="Century Schoolbook" pitchFamily="18" charset="0"/>
              </a:rPr>
              <a:t>Centrée architecture</a:t>
            </a:r>
            <a:endParaRPr lang="fr-FR" altLang="fr-FR" dirty="0"/>
          </a:p>
          <a:p>
            <a:pPr lvl="2"/>
            <a:r>
              <a:rPr lang="fr-FR" altLang="fr-FR" dirty="0"/>
              <a:t>Identifie et décrit l’architecture du système comme une caractéristique clef</a:t>
            </a:r>
          </a:p>
          <a:p>
            <a:pPr lvl="1"/>
            <a:r>
              <a:rPr lang="fr-FR" altLang="fr-FR" i="1" dirty="0">
                <a:latin typeface="Century Schoolbook" pitchFamily="18" charset="0"/>
              </a:rPr>
              <a:t>Itérative et incrémentale</a:t>
            </a:r>
            <a:endParaRPr lang="fr-FR" altLang="fr-FR" dirty="0"/>
          </a:p>
          <a:p>
            <a:pPr lvl="2"/>
            <a:r>
              <a:rPr lang="fr-FR" altLang="fr-FR" dirty="0"/>
              <a:t>Un système complexe est mieux construit par une série de petites </a:t>
            </a:r>
            <a:r>
              <a:rPr lang="fr-FR" altLang="fr-FR" i="1" dirty="0">
                <a:latin typeface="Century Schoolbook" pitchFamily="18" charset="0"/>
              </a:rPr>
              <a:t>itérations</a:t>
            </a:r>
            <a:endParaRPr lang="fr-FR" altLang="fr-FR" dirty="0"/>
          </a:p>
          <a:p>
            <a:pPr lvl="2"/>
            <a:r>
              <a:rPr lang="fr-FR" altLang="fr-FR" dirty="0"/>
              <a:t>Chaque version fournit un </a:t>
            </a:r>
            <a:r>
              <a:rPr lang="fr-FR" altLang="fr-FR" i="1" dirty="0">
                <a:latin typeface="Century Schoolbook" pitchFamily="18" charset="0"/>
              </a:rPr>
              <a:t>incrément</a:t>
            </a:r>
            <a:r>
              <a:rPr lang="fr-FR" altLang="fr-FR" dirty="0"/>
              <a:t> de fonctionnalité</a:t>
            </a:r>
          </a:p>
          <a:p>
            <a:pPr lvl="1"/>
            <a:r>
              <a:rPr lang="fr-FR" altLang="fr-FR" i="1" dirty="0">
                <a:latin typeface="Century Schoolbook" pitchFamily="18" charset="0"/>
              </a:rPr>
              <a:t>Orientée Objet</a:t>
            </a:r>
            <a:endParaRPr lang="fr-FR" altLang="fr-FR" dirty="0"/>
          </a:p>
          <a:p>
            <a:pPr lvl="2"/>
            <a:r>
              <a:rPr lang="fr-FR" altLang="fr-FR" dirty="0"/>
              <a:t>Implique l’identification et la description des objets et de leurs </a:t>
            </a:r>
            <a:r>
              <a:rPr lang="fr-FR" altLang="fr-FR" dirty="0" smtClean="0"/>
              <a:t>classes</a:t>
            </a:r>
            <a:endParaRPr lang="fr-FR" altLang="fr-FR" dirty="0"/>
          </a:p>
        </p:txBody>
      </p:sp>
    </p:spTree>
    <p:extLst>
      <p:ext uri="{BB962C8B-B14F-4D97-AF65-F5344CB8AC3E}">
        <p14:creationId xmlns:p14="http://schemas.microsoft.com/office/powerpoint/2010/main" val="82194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fr-FR" altLang="fr-FR"/>
              <a:t>UML est extensible</a:t>
            </a:r>
          </a:p>
        </p:txBody>
      </p:sp>
      <p:sp>
        <p:nvSpPr>
          <p:cNvPr id="81923" name="Rectangle 3"/>
          <p:cNvSpPr>
            <a:spLocks noGrp="1" noChangeArrowheads="1"/>
          </p:cNvSpPr>
          <p:nvPr>
            <p:ph type="body" idx="1"/>
          </p:nvPr>
        </p:nvSpPr>
        <p:spPr>
          <a:xfrm>
            <a:off x="279400" y="1312863"/>
            <a:ext cx="8599488" cy="5211683"/>
          </a:xfrm>
        </p:spPr>
        <p:txBody>
          <a:bodyPr/>
          <a:lstStyle/>
          <a:p>
            <a:r>
              <a:rPr lang="fr-FR" altLang="fr-FR" dirty="0"/>
              <a:t>Considérez la façon dont un langage de programmation est étendu</a:t>
            </a:r>
          </a:p>
          <a:p>
            <a:pPr lvl="1"/>
            <a:r>
              <a:rPr lang="fr-FR" altLang="fr-FR" dirty="0"/>
              <a:t>Le noyau du langage est fixé et défini précisément</a:t>
            </a:r>
          </a:p>
          <a:p>
            <a:pPr lvl="1"/>
            <a:r>
              <a:rPr lang="fr-FR" altLang="fr-FR" dirty="0"/>
              <a:t>Une bibliothèque standard est disponible</a:t>
            </a:r>
          </a:p>
          <a:p>
            <a:pPr lvl="1"/>
            <a:r>
              <a:rPr lang="fr-FR" altLang="fr-FR" dirty="0"/>
              <a:t>Les extensions sont produites sous forme de bibliothèques propriétaires qui utilisent les caractéristiques du langage standard, plutôt que de changer le langage en lui-même</a:t>
            </a:r>
          </a:p>
          <a:p>
            <a:r>
              <a:rPr lang="fr-FR" altLang="fr-FR" dirty="0"/>
              <a:t>UML est spécifié de la même façon</a:t>
            </a:r>
          </a:p>
          <a:p>
            <a:pPr lvl="1"/>
            <a:r>
              <a:rPr lang="fr-FR" altLang="fr-FR" dirty="0"/>
              <a:t>Le noyau du langage a une sémantique précise définie</a:t>
            </a:r>
          </a:p>
          <a:p>
            <a:pPr lvl="2"/>
            <a:r>
              <a:rPr lang="fr-FR" altLang="fr-FR" dirty="0"/>
              <a:t>Définie comme un </a:t>
            </a:r>
            <a:r>
              <a:rPr lang="fr-FR" altLang="fr-FR" i="1" dirty="0">
                <a:latin typeface="Century Schoolbook" pitchFamily="18" charset="0"/>
              </a:rPr>
              <a:t>méta-modèle</a:t>
            </a:r>
            <a:r>
              <a:rPr lang="fr-FR" altLang="fr-FR" dirty="0"/>
              <a:t>, décrit avec UML lui-même</a:t>
            </a:r>
          </a:p>
          <a:p>
            <a:pPr lvl="3"/>
            <a:r>
              <a:rPr lang="fr-FR" altLang="fr-FR" dirty="0"/>
              <a:t>l'</a:t>
            </a:r>
            <a:r>
              <a:rPr lang="fr-FR" altLang="fr-FR" i="1" dirty="0">
                <a:latin typeface="Century Schoolbook" pitchFamily="18" charset="0"/>
              </a:rPr>
              <a:t>infrastructure</a:t>
            </a:r>
            <a:r>
              <a:rPr lang="fr-FR" altLang="fr-FR" dirty="0"/>
              <a:t> décrit les composants bas-niveau d'UML</a:t>
            </a:r>
          </a:p>
          <a:p>
            <a:pPr lvl="3"/>
            <a:r>
              <a:rPr lang="fr-FR" altLang="fr-FR" dirty="0"/>
              <a:t>la </a:t>
            </a:r>
            <a:r>
              <a:rPr lang="fr-FR" altLang="fr-FR" i="1" dirty="0" err="1">
                <a:latin typeface="Century Schoolbook" pitchFamily="18" charset="0"/>
              </a:rPr>
              <a:t>super-structure</a:t>
            </a:r>
            <a:r>
              <a:rPr lang="fr-FR" altLang="fr-FR" dirty="0"/>
              <a:t> décrit les </a:t>
            </a:r>
            <a:r>
              <a:rPr lang="fr-FR" altLang="fr-FR" dirty="0" smtClean="0"/>
              <a:t>14 types </a:t>
            </a:r>
            <a:r>
              <a:rPr lang="fr-FR" altLang="fr-FR" dirty="0"/>
              <a:t>de diagrammes construits à partir de l'infrastructure</a:t>
            </a:r>
          </a:p>
          <a:p>
            <a:pPr lvl="2"/>
            <a:r>
              <a:rPr lang="fr-FR" altLang="fr-FR" dirty="0"/>
              <a:t>La définition inclut des mécanismes </a:t>
            </a:r>
            <a:r>
              <a:rPr lang="fr-FR" altLang="fr-FR" dirty="0" smtClean="0"/>
              <a:t>d’extensions</a:t>
            </a:r>
          </a:p>
          <a:p>
            <a:pPr lvl="2"/>
            <a:r>
              <a:rPr lang="fr-FR" altLang="fr-FR" dirty="0" smtClean="0"/>
              <a:t>Des </a:t>
            </a:r>
            <a:r>
              <a:rPr lang="fr-FR" altLang="fr-FR" dirty="0"/>
              <a:t>extensions standards ou </a:t>
            </a:r>
            <a:r>
              <a:rPr lang="fr-FR" altLang="fr-FR" i="1" dirty="0">
                <a:latin typeface="Century Schoolbook" pitchFamily="18" charset="0"/>
              </a:rPr>
              <a:t>profils</a:t>
            </a:r>
            <a:r>
              <a:rPr lang="fr-FR" altLang="fr-FR" dirty="0"/>
              <a:t> sont définies pour la modélisation des processus métier et des processus de </a:t>
            </a:r>
            <a:r>
              <a:rPr lang="fr-FR" altLang="fr-FR" dirty="0" smtClean="0"/>
              <a:t>développement</a:t>
            </a:r>
          </a:p>
          <a:p>
            <a:pPr lvl="2"/>
            <a:r>
              <a:rPr lang="fr-FR" altLang="fr-FR" dirty="0" smtClean="0"/>
              <a:t>Les </a:t>
            </a:r>
            <a:r>
              <a:rPr lang="fr-FR" altLang="fr-FR" dirty="0"/>
              <a:t>mécanismes d’extensions peuvent être utilisés pour étendre soi-même le langage </a:t>
            </a:r>
          </a:p>
        </p:txBody>
      </p:sp>
    </p:spTree>
    <p:extLst>
      <p:ext uri="{BB962C8B-B14F-4D97-AF65-F5344CB8AC3E}">
        <p14:creationId xmlns:p14="http://schemas.microsoft.com/office/powerpoint/2010/main" val="423066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fr-FR" altLang="fr-FR"/>
              <a:t>UML est souple et supporté par des outils</a:t>
            </a:r>
          </a:p>
        </p:txBody>
      </p:sp>
      <p:sp>
        <p:nvSpPr>
          <p:cNvPr id="83971" name="Rectangle 3"/>
          <p:cNvSpPr>
            <a:spLocks noGrp="1" noChangeArrowheads="1"/>
          </p:cNvSpPr>
          <p:nvPr>
            <p:ph type="body" idx="1"/>
          </p:nvPr>
        </p:nvSpPr>
        <p:spPr>
          <a:xfrm>
            <a:off x="279400" y="1312863"/>
            <a:ext cx="8599488" cy="4068762"/>
          </a:xfrm>
        </p:spPr>
        <p:txBody>
          <a:bodyPr/>
          <a:lstStyle/>
          <a:p>
            <a:r>
              <a:rPr lang="fr-FR" altLang="fr-FR"/>
              <a:t>Même si la sémantique d’UML est fixée et précisément spécifiée, la notation est plus souple</a:t>
            </a:r>
          </a:p>
          <a:p>
            <a:r>
              <a:rPr lang="fr-FR" altLang="fr-FR"/>
              <a:t>Une représentation standard, appelée </a:t>
            </a:r>
            <a:r>
              <a:rPr lang="fr-FR" altLang="fr-FR" i="1">
                <a:latin typeface="Century Schoolbook" pitchFamily="18" charset="0"/>
              </a:rPr>
              <a:t>forme canonique</a:t>
            </a:r>
            <a:r>
              <a:rPr lang="fr-FR" altLang="fr-FR"/>
              <a:t>, est spécifiée pour tous les éléments graphiques et textuels, mais UML permet des alternatives</a:t>
            </a:r>
          </a:p>
          <a:p>
            <a:pPr lvl="1"/>
            <a:r>
              <a:rPr lang="fr-FR" altLang="fr-FR"/>
              <a:t>Les vendeurs d’outils ou les modeleurs qui utilisent des alternatives doivent spécifier comment elles sont liées à la sémantique UML et à la forme canonique</a:t>
            </a:r>
          </a:p>
          <a:p>
            <a:pPr lvl="1"/>
            <a:r>
              <a:rPr lang="fr-FR" altLang="fr-FR"/>
              <a:t>Par exemple, la forme canonique utilise des symboles sur la fin des lignes pour distinguer les différents types de relations, mais un outil peut choisir la couleur en lieu et place de ces symboles</a:t>
            </a:r>
          </a:p>
          <a:p>
            <a:r>
              <a:rPr lang="fr-FR" altLang="fr-FR"/>
              <a:t>Ce cours présente des diagrammes aussi proches de la forme canonique, que le permettent les outils AGL</a:t>
            </a:r>
          </a:p>
        </p:txBody>
      </p:sp>
    </p:spTree>
    <p:extLst>
      <p:ext uri="{BB962C8B-B14F-4D97-AF65-F5344CB8AC3E}">
        <p14:creationId xmlns:p14="http://schemas.microsoft.com/office/powerpoint/2010/main" val="55062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79388" y="168576"/>
            <a:ext cx="7793037" cy="725487"/>
          </a:xfrm>
        </p:spPr>
        <p:txBody>
          <a:bodyPr/>
          <a:lstStyle/>
          <a:p>
            <a:pPr>
              <a:defRPr/>
            </a:pPr>
            <a:r>
              <a:rPr lang="fr-FR" dirty="0" smtClean="0"/>
              <a:t>Jusqu’où devons-nous modéliser ?</a:t>
            </a:r>
          </a:p>
        </p:txBody>
      </p:sp>
      <p:sp>
        <p:nvSpPr>
          <p:cNvPr id="7171" name="Rectangle 3"/>
          <p:cNvSpPr>
            <a:spLocks noGrp="1" noChangeArrowheads="1"/>
          </p:cNvSpPr>
          <p:nvPr>
            <p:ph idx="1"/>
          </p:nvPr>
        </p:nvSpPr>
        <p:spPr>
          <a:xfrm>
            <a:off x="279400" y="1321101"/>
            <a:ext cx="8599488" cy="4560223"/>
          </a:xfrm>
        </p:spPr>
        <p:txBody>
          <a:bodyPr/>
          <a:lstStyle/>
          <a:p>
            <a:pPr marL="233363" indent="-233363"/>
            <a:r>
              <a:rPr lang="fr-FR" dirty="0" smtClean="0"/>
              <a:t>Les méthodes traditionnelles de grande envergure modélisent trop</a:t>
            </a:r>
          </a:p>
          <a:p>
            <a:pPr marL="693738" lvl="1" indent="-342900"/>
            <a:r>
              <a:rPr lang="fr-FR" dirty="0" smtClean="0"/>
              <a:t>La documentation est volumineuse comparée à la taille du code</a:t>
            </a:r>
          </a:p>
          <a:p>
            <a:pPr marL="1025526" lvl="2" indent="-342900"/>
            <a:r>
              <a:rPr lang="fr-FR" dirty="0" smtClean="0"/>
              <a:t>Utile pour des équipes de développement conciliantes, avec un niveau d’expertise limité</a:t>
            </a:r>
          </a:p>
          <a:p>
            <a:pPr marL="693738" lvl="1" indent="-342900"/>
            <a:r>
              <a:rPr lang="fr-FR" dirty="0" smtClean="0"/>
              <a:t>Risques</a:t>
            </a:r>
          </a:p>
          <a:p>
            <a:pPr marL="1027113" lvl="2" indent="-239713"/>
            <a:r>
              <a:rPr lang="fr-FR" dirty="0" smtClean="0"/>
              <a:t>Retards et dépassement de budget</a:t>
            </a:r>
          </a:p>
          <a:p>
            <a:pPr marL="1027113" lvl="2" indent="-239713"/>
            <a:r>
              <a:rPr lang="fr-FR" dirty="0" smtClean="0"/>
              <a:t>La documentation doit être rédigée, lue et maintenue à jour</a:t>
            </a:r>
          </a:p>
          <a:p>
            <a:pPr marL="233363" indent="-233363"/>
            <a:r>
              <a:rPr lang="fr-FR" dirty="0" smtClean="0"/>
              <a:t>Les méthodes Agile et les approches légères mettent le code en avant, plutôt que la documentation</a:t>
            </a:r>
          </a:p>
          <a:p>
            <a:pPr marL="693738" lvl="1" indent="-342900"/>
            <a:r>
              <a:rPr lang="fr-FR" dirty="0" smtClean="0"/>
              <a:t>Les développeurs gardent davantage de détails de conception en tête</a:t>
            </a:r>
          </a:p>
          <a:p>
            <a:pPr marL="693738" lvl="1" indent="-342900"/>
            <a:r>
              <a:rPr lang="fr-FR" dirty="0" smtClean="0"/>
              <a:t>Équipes stables d’experts très expérimentés (peu de turn-over)</a:t>
            </a:r>
          </a:p>
          <a:p>
            <a:pPr marL="693738" lvl="1" indent="-342900"/>
            <a:r>
              <a:rPr lang="fr-FR" dirty="0" smtClean="0"/>
              <a:t>Développeurs et parties prenantes doivent réellement communiquer</a:t>
            </a:r>
          </a:p>
          <a:p>
            <a:pPr marL="233363" indent="-233363"/>
            <a:r>
              <a:rPr lang="fr-FR" dirty="0" smtClean="0"/>
              <a:t>La troisième voie, c’est une documentation de conception </a:t>
            </a:r>
            <a:r>
              <a:rPr lang="fr-FR" i="1" dirty="0" smtClean="0">
                <a:latin typeface="Century Schoolbook" pitchFamily="18" charset="0"/>
              </a:rPr>
              <a:t>raisonnable</a:t>
            </a:r>
            <a:endParaRPr lang="fr-FR" dirty="0" smtClean="0"/>
          </a:p>
          <a:p>
            <a:pPr marL="693738" lvl="1" indent="-342900"/>
            <a:r>
              <a:rPr lang="fr-FR" dirty="0" smtClean="0"/>
              <a:t>Atténue les risques de l’Agilité tout en maximisant ses bénéfices</a:t>
            </a:r>
          </a:p>
        </p:txBody>
      </p:sp>
    </p:spTree>
    <p:custDataLst>
      <p:tags r:id="rId1"/>
    </p:custDataLst>
    <p:extLst>
      <p:ext uri="{BB962C8B-B14F-4D97-AF65-F5344CB8AC3E}">
        <p14:creationId xmlns:p14="http://schemas.microsoft.com/office/powerpoint/2010/main" val="1427673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Types de diagrammes UML</a:t>
            </a:r>
            <a:endParaRPr lang="fr-FR" dirty="0"/>
          </a:p>
        </p:txBody>
      </p:sp>
      <p:sp>
        <p:nvSpPr>
          <p:cNvPr id="3" name="Content Placeholder 2"/>
          <p:cNvSpPr>
            <a:spLocks noGrp="1"/>
          </p:cNvSpPr>
          <p:nvPr>
            <p:ph idx="1"/>
          </p:nvPr>
        </p:nvSpPr>
        <p:spPr>
          <a:xfrm>
            <a:off x="279400" y="1312863"/>
            <a:ext cx="8599488" cy="369332"/>
          </a:xfrm>
        </p:spPr>
        <p:txBody>
          <a:bodyPr/>
          <a:lstStyle/>
          <a:p>
            <a:r>
              <a:rPr lang="fr-FR" dirty="0" smtClean="0"/>
              <a:t>Diagrammes UML utilisés dans les méthodes de conceptions actuelles</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2281793514"/>
              </p:ext>
            </p:extLst>
          </p:nvPr>
        </p:nvGraphicFramePr>
        <p:xfrm>
          <a:off x="629327" y="1882021"/>
          <a:ext cx="7885346" cy="4216400"/>
        </p:xfrm>
        <a:graphic>
          <a:graphicData uri="http://schemas.openxmlformats.org/drawingml/2006/table">
            <a:tbl>
              <a:tblPr firstRow="1" bandRow="1">
                <a:tableStyleId>{5940675A-B579-460E-94D1-54222C63F5DA}</a:tableStyleId>
              </a:tblPr>
              <a:tblGrid>
                <a:gridCol w="1689871"/>
                <a:gridCol w="6195475"/>
              </a:tblGrid>
              <a:tr h="370840">
                <a:tc>
                  <a:txBody>
                    <a:bodyPr/>
                    <a:lstStyle/>
                    <a:p>
                      <a:r>
                        <a:rPr lang="fr-FR" b="1" noProof="0" dirty="0" smtClean="0">
                          <a:solidFill>
                            <a:schemeClr val="bg1"/>
                          </a:solidFill>
                        </a:rPr>
                        <a:t>Diagramme</a:t>
                      </a:r>
                      <a:endParaRPr lang="fr-FR" b="1" noProof="0" dirty="0">
                        <a:solidFill>
                          <a:schemeClr val="bg1"/>
                        </a:solidFill>
                      </a:endParaRPr>
                    </a:p>
                  </a:txBody>
                  <a:tcPr>
                    <a:solidFill>
                      <a:schemeClr val="accent1"/>
                    </a:solidFill>
                  </a:tcPr>
                </a:tc>
                <a:tc>
                  <a:txBody>
                    <a:bodyPr/>
                    <a:lstStyle/>
                    <a:p>
                      <a:r>
                        <a:rPr lang="fr-FR" b="1" noProof="0" smtClean="0">
                          <a:solidFill>
                            <a:schemeClr val="bg1"/>
                          </a:solidFill>
                        </a:rPr>
                        <a:t>Usage</a:t>
                      </a:r>
                      <a:endParaRPr lang="fr-FR" b="1" noProof="0">
                        <a:solidFill>
                          <a:schemeClr val="bg1"/>
                        </a:solidFill>
                      </a:endParaRPr>
                    </a:p>
                  </a:txBody>
                  <a:tcPr>
                    <a:solidFill>
                      <a:schemeClr val="accent1"/>
                    </a:solidFill>
                  </a:tcPr>
                </a:tc>
              </a:tr>
              <a:tr h="370840">
                <a:tc>
                  <a:txBody>
                    <a:bodyPr/>
                    <a:lstStyle/>
                    <a:p>
                      <a:r>
                        <a:rPr lang="fr-FR" sz="1600" noProof="0" dirty="0" smtClean="0">
                          <a:solidFill>
                            <a:schemeClr val="bg1"/>
                          </a:solidFill>
                        </a:rPr>
                        <a:t>Classe</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Structure statique de classes/objets</a:t>
                      </a:r>
                      <a:r>
                        <a:rPr lang="fr-FR" sz="1600" baseline="0" noProof="0" dirty="0" smtClean="0">
                          <a:solidFill>
                            <a:schemeClr val="bg1"/>
                          </a:solidFill>
                        </a:rPr>
                        <a:t> - données et comportements encapsulés - représentation de leurs interconnexions</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Cas d’utilisation</a:t>
                      </a:r>
                      <a:endParaRPr lang="fr-FR" sz="1600" noProof="0" dirty="0">
                        <a:solidFill>
                          <a:schemeClr val="bg1"/>
                        </a:solidFill>
                      </a:endParaRPr>
                    </a:p>
                  </a:txBody>
                  <a:tcPr>
                    <a:solidFill>
                      <a:schemeClr val="accent1"/>
                    </a:solidFill>
                  </a:tcPr>
                </a:tc>
                <a:tc>
                  <a:txBody>
                    <a:bodyPr/>
                    <a:lstStyle/>
                    <a:p>
                      <a:r>
                        <a:rPr lang="fr-FR" sz="1600" baseline="0" noProof="0" dirty="0" smtClean="0">
                          <a:solidFill>
                            <a:schemeClr val="bg1"/>
                          </a:solidFill>
                        </a:rPr>
                        <a:t>Vue d’ensemble des acteurs et de leurs objectifs - utilisation fréquente d’hyperliens vers les descriptions des cas d’utilisation</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Activité</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Version moderne des diagrammes de flux – </a:t>
                      </a:r>
                      <a:r>
                        <a:rPr lang="fr-FR" sz="1600" baseline="0" noProof="0" dirty="0" smtClean="0">
                          <a:solidFill>
                            <a:schemeClr val="bg1"/>
                          </a:solidFill>
                        </a:rPr>
                        <a:t>décrivent des séquences de tâches et les conditions de leurs variations</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Communication</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Outil de brainstorming</a:t>
                      </a:r>
                      <a:r>
                        <a:rPr lang="fr-FR" sz="1600" baseline="0" noProof="0" dirty="0" smtClean="0">
                          <a:solidFill>
                            <a:schemeClr val="bg1"/>
                          </a:solidFill>
                        </a:rPr>
                        <a:t> lors de la conception des cas d’utilisation</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Séquence</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Documente la conception détaillée des séquences de messages entre objets et la conception des signatures des opérations</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État</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Décrit les éléments d’un système dont le comportement dépend de l’ordre d’arrivée </a:t>
                      </a:r>
                      <a:r>
                        <a:rPr lang="fr-FR" sz="1600" baseline="0" noProof="0" dirty="0" smtClean="0">
                          <a:solidFill>
                            <a:schemeClr val="bg1"/>
                          </a:solidFill>
                        </a:rPr>
                        <a:t>des événements dans le temps</a:t>
                      </a:r>
                      <a:endParaRPr lang="fr-FR" sz="1600" noProof="0" dirty="0">
                        <a:solidFill>
                          <a:schemeClr val="bg1"/>
                        </a:solidFill>
                      </a:endParaRPr>
                    </a:p>
                  </a:txBody>
                  <a:tcPr>
                    <a:solidFill>
                      <a:schemeClr val="accent1"/>
                    </a:solidFill>
                  </a:tcPr>
                </a:tc>
              </a:tr>
              <a:tr h="370840">
                <a:tc>
                  <a:txBody>
                    <a:bodyPr/>
                    <a:lstStyle/>
                    <a:p>
                      <a:r>
                        <a:rPr lang="fr-FR" sz="1600" noProof="0" dirty="0" smtClean="0">
                          <a:solidFill>
                            <a:schemeClr val="bg1"/>
                          </a:solidFill>
                        </a:rPr>
                        <a:t>Composant et</a:t>
                      </a:r>
                      <a:r>
                        <a:rPr lang="fr-FR" sz="1600" baseline="0" noProof="0" dirty="0" smtClean="0">
                          <a:solidFill>
                            <a:schemeClr val="bg1"/>
                          </a:solidFill>
                        </a:rPr>
                        <a:t> Déploiement</a:t>
                      </a:r>
                      <a:endParaRPr lang="fr-FR" sz="1600" noProof="0" dirty="0">
                        <a:solidFill>
                          <a:schemeClr val="bg1"/>
                        </a:solidFill>
                      </a:endParaRPr>
                    </a:p>
                  </a:txBody>
                  <a:tcPr>
                    <a:solidFill>
                      <a:schemeClr val="accent1"/>
                    </a:solidFill>
                  </a:tcPr>
                </a:tc>
                <a:tc>
                  <a:txBody>
                    <a:bodyPr/>
                    <a:lstStyle/>
                    <a:p>
                      <a:r>
                        <a:rPr lang="fr-FR" sz="1600" noProof="0" dirty="0" smtClean="0">
                          <a:solidFill>
                            <a:schemeClr val="bg1"/>
                          </a:solidFill>
                        </a:rPr>
                        <a:t>Diagrammes architecturaux de haut niveau montrant les niveaux logiques et physiques des composants du système</a:t>
                      </a:r>
                      <a:endParaRPr lang="fr-FR" sz="1600" noProof="0" dirty="0">
                        <a:solidFill>
                          <a:schemeClr val="bg1"/>
                        </a:solidFill>
                      </a:endParaRPr>
                    </a:p>
                  </a:txBody>
                  <a:tcPr>
                    <a:solidFill>
                      <a:schemeClr val="accent1"/>
                    </a:solidFill>
                  </a:tcPr>
                </a:tc>
              </a:tr>
            </a:tbl>
          </a:graphicData>
        </a:graphic>
      </p:graphicFrame>
    </p:spTree>
    <p:custDataLst>
      <p:tags r:id="rId1"/>
    </p:custDataLst>
    <p:extLst>
      <p:ext uri="{BB962C8B-B14F-4D97-AF65-F5344CB8AC3E}">
        <p14:creationId xmlns:p14="http://schemas.microsoft.com/office/powerpoint/2010/main" val="247168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179388" y="160338"/>
            <a:ext cx="7793037" cy="725487"/>
          </a:xfrm>
        </p:spPr>
        <p:txBody>
          <a:bodyPr/>
          <a:lstStyle/>
          <a:p>
            <a:r>
              <a:rPr lang="fr-FR" dirty="0" smtClean="0"/>
              <a:t>Déroulement</a:t>
            </a:r>
            <a:endParaRPr lang="fr-FR" dirty="0"/>
          </a:p>
        </p:txBody>
      </p:sp>
      <p:sp>
        <p:nvSpPr>
          <p:cNvPr id="5126" name="Rectangle 6"/>
          <p:cNvSpPr>
            <a:spLocks noGrp="1" noChangeArrowheads="1"/>
          </p:cNvSpPr>
          <p:nvPr>
            <p:ph idx="1"/>
          </p:nvPr>
        </p:nvSpPr>
        <p:spPr>
          <a:xfrm>
            <a:off x="928662" y="1312863"/>
            <a:ext cx="7950226" cy="3108543"/>
          </a:xfrm>
        </p:spPr>
        <p:txBody>
          <a:bodyPr/>
          <a:lstStyle/>
          <a:p>
            <a:r>
              <a:rPr lang="fr-FR" sz="1400" dirty="0"/>
              <a:t>Pourquoi modéliser ? Appréhender le spectre de l'analyse et de la conception.</a:t>
            </a:r>
          </a:p>
          <a:p>
            <a:r>
              <a:rPr lang="fr-FR" sz="1400" dirty="0"/>
              <a:t>Domaine métier et modélisation d'une solution informatique. Le modèle, un artefact central du processus projet.</a:t>
            </a:r>
          </a:p>
          <a:p>
            <a:r>
              <a:rPr lang="fr-FR" sz="1400" dirty="0"/>
              <a:t>Analyse et conception d'une solution informatique. Impacts des langages de programmation.</a:t>
            </a:r>
          </a:p>
          <a:p>
            <a:r>
              <a:rPr lang="fr-FR" sz="1400" dirty="0"/>
              <a:t>Evolution vers l'analyse/conception Objet. Avantages.</a:t>
            </a:r>
          </a:p>
          <a:p>
            <a:r>
              <a:rPr lang="fr-FR" sz="1400" dirty="0"/>
              <a:t>Présentation générale d'UML. Evolution et objectifs. Vues de l'architecte.</a:t>
            </a:r>
          </a:p>
          <a:p>
            <a:r>
              <a:rPr lang="fr-FR" sz="1400" dirty="0"/>
              <a:t>Le </a:t>
            </a:r>
            <a:r>
              <a:rPr lang="fr-FR" sz="1400" dirty="0" err="1"/>
              <a:t>coeur</a:t>
            </a:r>
            <a:r>
              <a:rPr lang="fr-FR" sz="1400" dirty="0"/>
              <a:t> de l'UML : les différents types de diagrammes (statiques et dynamiques).</a:t>
            </a:r>
          </a:p>
          <a:p>
            <a:r>
              <a:rPr lang="fr-FR" sz="1400" dirty="0"/>
              <a:t>Présentation de plusieurs démarches de modélisation</a:t>
            </a:r>
            <a:endParaRPr lang="fr-FR"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Callout 2 (Accent Bar) 6"/>
          <p:cNvSpPr/>
          <p:nvPr/>
        </p:nvSpPr>
        <p:spPr bwMode="gray">
          <a:xfrm>
            <a:off x="6989304" y="5052751"/>
            <a:ext cx="1918253" cy="738664"/>
          </a:xfrm>
          <a:prstGeom prst="accentCallout2">
            <a:avLst>
              <a:gd name="adj1" fmla="val 47244"/>
              <a:gd name="adj2" fmla="val -6260"/>
              <a:gd name="adj3" fmla="val 111831"/>
              <a:gd name="adj4" fmla="val -27029"/>
              <a:gd name="adj5" fmla="val 112500"/>
              <a:gd name="adj6" fmla="val -69428"/>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bg1"/>
                </a:solidFill>
                <a:effectLst/>
              </a:rPr>
              <a:t>Diagrammes de Composant et de Déploiement</a:t>
            </a:r>
          </a:p>
        </p:txBody>
      </p:sp>
      <p:sp>
        <p:nvSpPr>
          <p:cNvPr id="11" name="TextBox 10"/>
          <p:cNvSpPr txBox="1"/>
          <p:nvPr/>
        </p:nvSpPr>
        <p:spPr bwMode="gray">
          <a:xfrm>
            <a:off x="6984255" y="5047711"/>
            <a:ext cx="1933527" cy="743704"/>
          </a:xfrm>
          <a:prstGeom prst="rect">
            <a:avLst/>
          </a:prstGeom>
          <a:noFill/>
          <a:ln w="12700">
            <a:solidFill>
              <a:schemeClr val="tx1"/>
            </a:solidFill>
          </a:ln>
        </p:spPr>
        <p:txBody>
          <a:bodyPr wrap="square" rtlCol="0">
            <a:noAutofit/>
          </a:bodyPr>
          <a:lstStyle/>
          <a:p>
            <a:endParaRPr lang="fr-FR">
              <a:solidFill>
                <a:schemeClr val="bg1"/>
              </a:solidFill>
            </a:endParaRPr>
          </a:p>
        </p:txBody>
      </p:sp>
      <p:sp>
        <p:nvSpPr>
          <p:cNvPr id="6" name="Line Callout 2 (Accent Bar) 5"/>
          <p:cNvSpPr/>
          <p:nvPr/>
        </p:nvSpPr>
        <p:spPr bwMode="gray">
          <a:xfrm>
            <a:off x="6989304" y="4036361"/>
            <a:ext cx="1933527" cy="738664"/>
          </a:xfrm>
          <a:prstGeom prst="accentCallout2">
            <a:avLst>
              <a:gd name="adj1" fmla="val 47244"/>
              <a:gd name="adj2" fmla="val -6260"/>
              <a:gd name="adj3" fmla="val 111831"/>
              <a:gd name="adj4" fmla="val -27029"/>
              <a:gd name="adj5" fmla="val 112500"/>
              <a:gd name="adj6" fmla="val -82881"/>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bg1"/>
                </a:solidFill>
                <a:effectLst/>
              </a:rPr>
              <a:t>Diagrammes de Classe et de Séquence</a:t>
            </a:r>
          </a:p>
        </p:txBody>
      </p:sp>
      <p:sp>
        <p:nvSpPr>
          <p:cNvPr id="10" name="TextBox 9"/>
          <p:cNvSpPr txBox="1"/>
          <p:nvPr/>
        </p:nvSpPr>
        <p:spPr bwMode="gray">
          <a:xfrm>
            <a:off x="6981874" y="4041985"/>
            <a:ext cx="1933527" cy="733040"/>
          </a:xfrm>
          <a:prstGeom prst="rect">
            <a:avLst/>
          </a:prstGeom>
          <a:noFill/>
          <a:ln w="12700">
            <a:solidFill>
              <a:schemeClr val="tx1"/>
            </a:solidFill>
          </a:ln>
        </p:spPr>
        <p:txBody>
          <a:bodyPr wrap="square" rtlCol="0">
            <a:noAutofit/>
          </a:bodyPr>
          <a:lstStyle/>
          <a:p>
            <a:endParaRPr lang="fr-FR">
              <a:solidFill>
                <a:schemeClr val="bg1"/>
              </a:solidFill>
            </a:endParaRPr>
          </a:p>
        </p:txBody>
      </p:sp>
      <p:sp>
        <p:nvSpPr>
          <p:cNvPr id="5" name="Line Callout 2 (Accent Bar) 4"/>
          <p:cNvSpPr/>
          <p:nvPr/>
        </p:nvSpPr>
        <p:spPr bwMode="gray">
          <a:xfrm>
            <a:off x="6989304" y="2919062"/>
            <a:ext cx="1933527" cy="954107"/>
          </a:xfrm>
          <a:prstGeom prst="accentCallout2">
            <a:avLst>
              <a:gd name="adj1" fmla="val 47244"/>
              <a:gd name="adj2" fmla="val -6260"/>
              <a:gd name="adj3" fmla="val 70162"/>
              <a:gd name="adj4" fmla="val -22884"/>
              <a:gd name="adj5" fmla="val 69789"/>
              <a:gd name="adj6" fmla="val -5804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bg1"/>
                </a:solidFill>
                <a:effectLst/>
              </a:rPr>
              <a:t>Diagrammes de Communication, de Séquence, d’État, d’Activité et</a:t>
            </a:r>
            <a:r>
              <a:rPr kumimoji="0" lang="fr-FR" sz="1400" b="0" i="0" u="none" strike="noStrike" cap="none" normalizeH="0" dirty="0" smtClean="0">
                <a:ln>
                  <a:noFill/>
                </a:ln>
                <a:solidFill>
                  <a:schemeClr val="bg1"/>
                </a:solidFill>
                <a:effectLst/>
              </a:rPr>
              <a:t> de </a:t>
            </a:r>
            <a:r>
              <a:rPr kumimoji="0" lang="fr-FR" sz="1400" b="0" i="0" u="none" strike="noStrike" cap="none" normalizeH="0" baseline="0" dirty="0" smtClean="0">
                <a:ln>
                  <a:noFill/>
                </a:ln>
                <a:solidFill>
                  <a:schemeClr val="bg1"/>
                </a:solidFill>
                <a:effectLst/>
              </a:rPr>
              <a:t>Classe</a:t>
            </a:r>
          </a:p>
        </p:txBody>
      </p:sp>
      <p:sp>
        <p:nvSpPr>
          <p:cNvPr id="9" name="TextBox 8"/>
          <p:cNvSpPr txBox="1"/>
          <p:nvPr/>
        </p:nvSpPr>
        <p:spPr bwMode="gray">
          <a:xfrm>
            <a:off x="6981873" y="2916301"/>
            <a:ext cx="1933527" cy="959790"/>
          </a:xfrm>
          <a:prstGeom prst="rect">
            <a:avLst/>
          </a:prstGeom>
          <a:noFill/>
          <a:ln w="12700">
            <a:solidFill>
              <a:schemeClr val="tx1"/>
            </a:solidFill>
          </a:ln>
        </p:spPr>
        <p:txBody>
          <a:bodyPr wrap="square" rtlCol="0">
            <a:noAutofit/>
          </a:bodyPr>
          <a:lstStyle/>
          <a:p>
            <a:endParaRPr lang="fr-FR">
              <a:solidFill>
                <a:schemeClr val="bg1"/>
              </a:solidFill>
            </a:endParaRPr>
          </a:p>
        </p:txBody>
      </p:sp>
      <p:sp>
        <p:nvSpPr>
          <p:cNvPr id="4" name="Line Callout 2 (Accent Bar) 3"/>
          <p:cNvSpPr/>
          <p:nvPr/>
        </p:nvSpPr>
        <p:spPr bwMode="gray">
          <a:xfrm>
            <a:off x="6996735" y="1986079"/>
            <a:ext cx="1918253" cy="738664"/>
          </a:xfrm>
          <a:prstGeom prst="accentCallout2">
            <a:avLst>
              <a:gd name="adj1" fmla="val 47244"/>
              <a:gd name="adj2" fmla="val -6260"/>
              <a:gd name="adj3" fmla="val 111831"/>
              <a:gd name="adj4" fmla="val -27029"/>
              <a:gd name="adj5" fmla="val 112500"/>
              <a:gd name="adj6" fmla="val -85746"/>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bg1"/>
                </a:solidFill>
                <a:effectLst/>
              </a:rPr>
              <a:t>Diagrammes de Cas d’utilisation, d’A</a:t>
            </a:r>
            <a:r>
              <a:rPr lang="fr-FR" dirty="0" smtClean="0">
                <a:solidFill>
                  <a:schemeClr val="bg1"/>
                </a:solidFill>
              </a:rPr>
              <a:t>ctivité et de Classe</a:t>
            </a:r>
            <a:endParaRPr kumimoji="0" lang="fr-FR" sz="1400" b="0" i="0" u="none" strike="noStrike" cap="none" normalizeH="0" baseline="0" dirty="0" smtClean="0">
              <a:ln>
                <a:noFill/>
              </a:ln>
              <a:solidFill>
                <a:schemeClr val="bg1"/>
              </a:solidFill>
              <a:effectLst/>
            </a:endParaRPr>
          </a:p>
        </p:txBody>
      </p:sp>
      <p:sp>
        <p:nvSpPr>
          <p:cNvPr id="8" name="TextBox 7"/>
          <p:cNvSpPr txBox="1"/>
          <p:nvPr/>
        </p:nvSpPr>
        <p:spPr bwMode="gray">
          <a:xfrm>
            <a:off x="6989304" y="1994603"/>
            <a:ext cx="1933527" cy="730140"/>
          </a:xfrm>
          <a:prstGeom prst="rect">
            <a:avLst/>
          </a:prstGeom>
          <a:noFill/>
          <a:ln w="12700">
            <a:solidFill>
              <a:schemeClr val="tx1"/>
            </a:solidFill>
          </a:ln>
        </p:spPr>
        <p:txBody>
          <a:bodyPr wrap="square" rtlCol="0">
            <a:noAutofit/>
          </a:bodyPr>
          <a:lstStyle/>
          <a:p>
            <a:endParaRPr lang="fr-FR">
              <a:solidFill>
                <a:schemeClr val="bg1"/>
              </a:solidFill>
            </a:endParaRPr>
          </a:p>
        </p:txBody>
      </p:sp>
      <p:sp>
        <p:nvSpPr>
          <p:cNvPr id="2" name="Title 1"/>
          <p:cNvSpPr>
            <a:spLocks noGrp="1"/>
          </p:cNvSpPr>
          <p:nvPr>
            <p:ph type="title"/>
          </p:nvPr>
        </p:nvSpPr>
        <p:spPr/>
        <p:txBody>
          <a:bodyPr/>
          <a:lstStyle/>
          <a:p>
            <a:r>
              <a:rPr lang="fr-FR" dirty="0" smtClean="0">
                <a:solidFill>
                  <a:schemeClr val="bg1"/>
                </a:solidFill>
              </a:rPr>
              <a:t>Les activités de chaque itération : Où intervient UML</a:t>
            </a:r>
            <a:endParaRPr lang="fr-FR" dirty="0">
              <a:solidFill>
                <a:schemeClr val="bg1"/>
              </a:solidFill>
            </a:endParaRPr>
          </a:p>
        </p:txBody>
      </p:sp>
      <p:sp>
        <p:nvSpPr>
          <p:cNvPr id="3" name="Content Placeholder 2"/>
          <p:cNvSpPr>
            <a:spLocks noGrp="1"/>
          </p:cNvSpPr>
          <p:nvPr>
            <p:ph idx="1"/>
          </p:nvPr>
        </p:nvSpPr>
        <p:spPr>
          <a:xfrm>
            <a:off x="282822" y="1299492"/>
            <a:ext cx="6022340" cy="5211683"/>
          </a:xfrm>
        </p:spPr>
        <p:txBody>
          <a:bodyPr/>
          <a:lstStyle/>
          <a:p>
            <a:r>
              <a:rPr lang="fr-FR" sz="1600" dirty="0">
                <a:solidFill>
                  <a:schemeClr val="bg1"/>
                </a:solidFill>
              </a:rPr>
              <a:t>Activités de l’itération menées sur le backlog projet (cahier des besoins en cours)</a:t>
            </a:r>
            <a:endParaRPr lang="fr-FR" sz="1600" dirty="0" smtClean="0">
              <a:solidFill>
                <a:schemeClr val="bg1"/>
              </a:solidFill>
            </a:endParaRPr>
          </a:p>
          <a:p>
            <a:pPr marL="687387" lvl="1" indent="-342900">
              <a:buFont typeface="+mj-lt"/>
              <a:buAutoNum type="arabicPeriod"/>
            </a:pPr>
            <a:r>
              <a:rPr lang="fr-FR" sz="1600" dirty="0">
                <a:solidFill>
                  <a:schemeClr val="bg1"/>
                </a:solidFill>
              </a:rPr>
              <a:t>Planifier l’itération</a:t>
            </a:r>
          </a:p>
          <a:p>
            <a:pPr marL="1149350" lvl="2" indent="-342900">
              <a:buFont typeface="Arial" pitchFamily="34" charset="0"/>
              <a:buChar char="—"/>
            </a:pPr>
            <a:r>
              <a:rPr lang="fr-FR" sz="1600" dirty="0">
                <a:solidFill>
                  <a:schemeClr val="bg1"/>
                </a:solidFill>
              </a:rPr>
              <a:t>Estimer, prioriser et choisir ce qui sera réalisé au cours de l’itération</a:t>
            </a:r>
          </a:p>
          <a:p>
            <a:pPr marL="687387" lvl="1" indent="-342900">
              <a:buFont typeface="+mj-lt"/>
              <a:buAutoNum type="arabicPeriod"/>
            </a:pPr>
            <a:r>
              <a:rPr lang="fr-FR" sz="1600" dirty="0">
                <a:solidFill>
                  <a:schemeClr val="bg1"/>
                </a:solidFill>
              </a:rPr>
              <a:t>Recueillir et détailler suffisamment les besoins</a:t>
            </a:r>
          </a:p>
          <a:p>
            <a:pPr marL="687387" lvl="1" indent="-342900">
              <a:buFont typeface="+mj-lt"/>
              <a:buAutoNum type="arabicPeriod"/>
            </a:pPr>
            <a:r>
              <a:rPr lang="fr-FR" sz="1600" dirty="0">
                <a:solidFill>
                  <a:schemeClr val="bg1"/>
                </a:solidFill>
              </a:rPr>
              <a:t>Décrire les tests d’acceptation utilisateur, reflets des </a:t>
            </a:r>
            <a:r>
              <a:rPr lang="fr-FR" sz="1600" dirty="0" smtClean="0">
                <a:solidFill>
                  <a:schemeClr val="bg1"/>
                </a:solidFill>
              </a:rPr>
              <a:t>cas d’utilisation</a:t>
            </a:r>
            <a:endParaRPr lang="fr-FR" sz="1600" dirty="0">
              <a:solidFill>
                <a:schemeClr val="bg1"/>
              </a:solidFill>
            </a:endParaRPr>
          </a:p>
          <a:p>
            <a:pPr marL="687387" lvl="1" indent="-342900">
              <a:buFont typeface="+mj-lt"/>
              <a:buAutoNum type="arabicPeriod"/>
            </a:pPr>
            <a:r>
              <a:rPr lang="fr-FR" sz="1600" dirty="0">
                <a:solidFill>
                  <a:schemeClr val="bg1"/>
                </a:solidFill>
              </a:rPr>
              <a:t>Produire et affiner les éléments de conception, en se servant d’UML</a:t>
            </a:r>
          </a:p>
          <a:p>
            <a:pPr marL="687387" lvl="1" indent="-342900">
              <a:buFont typeface="+mj-lt"/>
              <a:buAutoNum type="arabicPeriod"/>
            </a:pPr>
            <a:r>
              <a:rPr lang="fr-FR" sz="1600" dirty="0">
                <a:solidFill>
                  <a:schemeClr val="bg1"/>
                </a:solidFill>
              </a:rPr>
              <a:t>Rédiger les tests unitaires des composants issus de la conception</a:t>
            </a:r>
          </a:p>
          <a:p>
            <a:pPr marL="687387" lvl="1" indent="-342900">
              <a:buFont typeface="+mj-lt"/>
              <a:buAutoNum type="arabicPeriod"/>
            </a:pPr>
            <a:r>
              <a:rPr lang="fr-FR" sz="1600" dirty="0">
                <a:solidFill>
                  <a:schemeClr val="bg1"/>
                </a:solidFill>
              </a:rPr>
              <a:t>Développer le code en satisfaisant aux tests unitaires</a:t>
            </a:r>
          </a:p>
          <a:p>
            <a:pPr marL="687387" lvl="1" indent="-342900">
              <a:buFont typeface="+mj-lt"/>
              <a:buAutoNum type="arabicPeriod"/>
            </a:pPr>
            <a:r>
              <a:rPr lang="fr-FR" sz="1600" dirty="0">
                <a:solidFill>
                  <a:schemeClr val="bg1"/>
                </a:solidFill>
              </a:rPr>
              <a:t>Améliorer le code au moyen des techniques de restructuration</a:t>
            </a:r>
          </a:p>
          <a:p>
            <a:pPr marL="687387" lvl="1" indent="-342900">
              <a:buFont typeface="+mj-lt"/>
              <a:buAutoNum type="arabicPeriod"/>
            </a:pPr>
            <a:r>
              <a:rPr lang="fr-FR" sz="1600" dirty="0">
                <a:solidFill>
                  <a:schemeClr val="bg1"/>
                </a:solidFill>
              </a:rPr>
              <a:t>Intégrer et affiner le code pour qu’il satisfasse </a:t>
            </a:r>
            <a:r>
              <a:rPr lang="fr-FR" sz="1600" dirty="0" smtClean="0">
                <a:solidFill>
                  <a:schemeClr val="bg1"/>
                </a:solidFill>
              </a:rPr>
              <a:t>aux tests </a:t>
            </a:r>
            <a:r>
              <a:rPr lang="fr-FR" sz="1600" dirty="0">
                <a:solidFill>
                  <a:schemeClr val="bg1"/>
                </a:solidFill>
              </a:rPr>
              <a:t>des </a:t>
            </a:r>
            <a:r>
              <a:rPr lang="fr-FR" sz="1600" dirty="0" smtClean="0">
                <a:solidFill>
                  <a:schemeClr val="bg1"/>
                </a:solidFill>
              </a:rPr>
              <a:t>cas d’utilisation</a:t>
            </a:r>
            <a:endParaRPr lang="fr-FR" sz="1600" dirty="0">
              <a:solidFill>
                <a:schemeClr val="bg1"/>
              </a:solidFill>
            </a:endParaRPr>
          </a:p>
          <a:p>
            <a:pPr marL="687387" lvl="1" indent="-342900">
              <a:buFont typeface="+mj-lt"/>
              <a:buAutoNum type="arabicPeriod"/>
            </a:pPr>
            <a:r>
              <a:rPr lang="fr-FR" sz="1600" dirty="0">
                <a:solidFill>
                  <a:schemeClr val="bg1"/>
                </a:solidFill>
              </a:rPr>
              <a:t>Déployer le nouveau code au sein de l’itération en contrôlant les versions</a:t>
            </a:r>
          </a:p>
        </p:txBody>
      </p:sp>
    </p:spTree>
    <p:custDataLst>
      <p:tags r:id="rId1"/>
    </p:custDataLst>
    <p:extLst>
      <p:ext uri="{BB962C8B-B14F-4D97-AF65-F5344CB8AC3E}">
        <p14:creationId xmlns:p14="http://schemas.microsoft.com/office/powerpoint/2010/main" val="163506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p:cNvSpPr>
            <a:spLocks noGrp="1" noChangeArrowheads="1"/>
          </p:cNvSpPr>
          <p:nvPr>
            <p:ph type="title"/>
          </p:nvPr>
        </p:nvSpPr>
        <p:spPr/>
        <p:txBody>
          <a:bodyPr/>
          <a:lstStyle/>
          <a:p>
            <a:pPr>
              <a:defRPr/>
            </a:pPr>
            <a:r>
              <a:rPr lang="fr-FR" smtClean="0"/>
              <a:t>Modélisation </a:t>
            </a:r>
            <a:r>
              <a:rPr lang="fr-FR" dirty="0" smtClean="0"/>
              <a:t>statique avec les diagrammes de Classe</a:t>
            </a:r>
          </a:p>
        </p:txBody>
      </p:sp>
      <p:sp>
        <p:nvSpPr>
          <p:cNvPr id="8195" name="Rectangle 7"/>
          <p:cNvSpPr>
            <a:spLocks noGrp="1" noChangeArrowheads="1"/>
          </p:cNvSpPr>
          <p:nvPr>
            <p:ph idx="1"/>
          </p:nvPr>
        </p:nvSpPr>
        <p:spPr>
          <a:xfrm>
            <a:off x="298174" y="1312863"/>
            <a:ext cx="8580714" cy="3221395"/>
          </a:xfrm>
        </p:spPr>
        <p:txBody>
          <a:bodyPr/>
          <a:lstStyle/>
          <a:p>
            <a:r>
              <a:rPr lang="fr-FR" dirty="0" smtClean="0"/>
              <a:t>Produire un modèle de haut niveau à partir des informations de l’activité</a:t>
            </a:r>
          </a:p>
          <a:p>
            <a:pPr lvl="1"/>
            <a:r>
              <a:rPr lang="fr-FR" dirty="0" smtClean="0"/>
              <a:t>Fournit une vue des informations que le système va manipuler</a:t>
            </a:r>
          </a:p>
          <a:p>
            <a:pPr lvl="1"/>
            <a:r>
              <a:rPr lang="fr-FR" dirty="0" smtClean="0"/>
              <a:t>Regroupe les informations en </a:t>
            </a:r>
            <a:r>
              <a:rPr lang="fr-FR" i="1" dirty="0" smtClean="0">
                <a:latin typeface="Century Schoolbook" pitchFamily="18" charset="0"/>
              </a:rPr>
              <a:t>classes</a:t>
            </a:r>
            <a:r>
              <a:rPr lang="fr-FR" dirty="0" smtClean="0"/>
              <a:t>, </a:t>
            </a:r>
            <a:r>
              <a:rPr lang="fr-FR" i="1" dirty="0" smtClean="0">
                <a:latin typeface="Century Schoolbook" pitchFamily="18" charset="0"/>
              </a:rPr>
              <a:t>attributs</a:t>
            </a:r>
            <a:r>
              <a:rPr lang="fr-FR" dirty="0" smtClean="0"/>
              <a:t> et </a:t>
            </a:r>
            <a:r>
              <a:rPr lang="fr-FR" i="1" dirty="0" smtClean="0">
                <a:latin typeface="Century Schoolbook" pitchFamily="18" charset="0"/>
              </a:rPr>
              <a:t>associations</a:t>
            </a:r>
          </a:p>
          <a:p>
            <a:pPr lvl="1"/>
            <a:r>
              <a:rPr lang="fr-FR" dirty="0" smtClean="0"/>
              <a:t>Aucun comportement n’est modélisé à ce stade</a:t>
            </a:r>
          </a:p>
          <a:p>
            <a:r>
              <a:rPr lang="fr-FR" dirty="0" smtClean="0"/>
              <a:t>Exemple</a:t>
            </a:r>
          </a:p>
          <a:p>
            <a:pPr lvl="1"/>
            <a:r>
              <a:rPr lang="fr-FR" dirty="0" smtClean="0"/>
              <a:t>Le système de facturation téléphonique doit enregistrer les informations concernant</a:t>
            </a:r>
          </a:p>
          <a:p>
            <a:pPr lvl="2"/>
            <a:r>
              <a:rPr lang="fr-FR" dirty="0" smtClean="0"/>
              <a:t>Les colocataires</a:t>
            </a:r>
          </a:p>
          <a:p>
            <a:pPr lvl="2"/>
            <a:r>
              <a:rPr lang="fr-FR" dirty="0" smtClean="0"/>
              <a:t>Les appels téléphoniques</a:t>
            </a:r>
          </a:p>
          <a:p>
            <a:pPr lvl="2"/>
            <a:r>
              <a:rPr lang="fr-FR" dirty="0" smtClean="0"/>
              <a:t>Les relations entre eux</a:t>
            </a:r>
          </a:p>
        </p:txBody>
      </p:sp>
    </p:spTree>
    <p:custDataLst>
      <p:tags r:id="rId1"/>
    </p:custDataLst>
    <p:extLst>
      <p:ext uri="{BB962C8B-B14F-4D97-AF65-F5344CB8AC3E}">
        <p14:creationId xmlns:p14="http://schemas.microsoft.com/office/powerpoint/2010/main" val="401035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altLang="fr-FR"/>
              <a:t>Une définition d’UML</a:t>
            </a:r>
          </a:p>
        </p:txBody>
      </p:sp>
      <p:sp>
        <p:nvSpPr>
          <p:cNvPr id="7171" name="Rectangle 3"/>
          <p:cNvSpPr>
            <a:spLocks noGrp="1" noChangeArrowheads="1"/>
          </p:cNvSpPr>
          <p:nvPr>
            <p:ph type="body" idx="1"/>
          </p:nvPr>
        </p:nvSpPr>
        <p:spPr>
          <a:xfrm>
            <a:off x="271463" y="2438400"/>
            <a:ext cx="8599487" cy="2995613"/>
          </a:xfrm>
        </p:spPr>
        <p:txBody>
          <a:bodyPr/>
          <a:lstStyle/>
          <a:p>
            <a:r>
              <a:rPr lang="fr-FR" altLang="fr-FR"/>
              <a:t>UML fournit une notation pour décrire les systèmes à dominante logicielle dans une optique orientée objet</a:t>
            </a:r>
          </a:p>
          <a:p>
            <a:pPr lvl="1"/>
            <a:r>
              <a:rPr lang="fr-FR" altLang="fr-FR"/>
              <a:t>Utilise un mélange de textes et de graphiques</a:t>
            </a:r>
          </a:p>
          <a:p>
            <a:pPr lvl="1"/>
            <a:r>
              <a:rPr lang="fr-FR" altLang="fr-FR"/>
              <a:t>Aussi utilisé pour décrire les aspects non logiciels de tels systèmes</a:t>
            </a:r>
          </a:p>
          <a:p>
            <a:r>
              <a:rPr lang="fr-FR" altLang="fr-FR"/>
              <a:t>UML est suffisamment général pour décrire tous les types de systèmes</a:t>
            </a:r>
          </a:p>
          <a:p>
            <a:pPr lvl="1"/>
            <a:r>
              <a:rPr lang="fr-FR" altLang="fr-FR"/>
              <a:t>Par exemple, les processus de travail et de document (</a:t>
            </a:r>
            <a:r>
              <a:rPr lang="fr-FR" altLang="fr-FR">
                <a:latin typeface="Times New Roman" panose="02020603050405020304" pitchFamily="18" charset="0"/>
              </a:rPr>
              <a:t>workflows</a:t>
            </a:r>
            <a:r>
              <a:rPr lang="fr-FR" altLang="fr-FR"/>
              <a:t>) et les processus métier</a:t>
            </a:r>
          </a:p>
          <a:p>
            <a:r>
              <a:rPr lang="fr-FR" altLang="fr-FR"/>
              <a:t>UML ne donne ni l’ordre d’utilisation des éléments du langage ni comment gérer leur utilisation</a:t>
            </a:r>
          </a:p>
        </p:txBody>
      </p:sp>
      <p:sp>
        <p:nvSpPr>
          <p:cNvPr id="7172" name="Text Box 4"/>
          <p:cNvSpPr txBox="1">
            <a:spLocks noChangeArrowheads="1"/>
          </p:cNvSpPr>
          <p:nvPr/>
        </p:nvSpPr>
        <p:spPr bwMode="blackWhite">
          <a:xfrm>
            <a:off x="852488" y="1447800"/>
            <a:ext cx="7437437" cy="685800"/>
          </a:xfrm>
          <a:prstGeom prst="rect">
            <a:avLst/>
          </a:prstGeom>
          <a:solidFill>
            <a:srgbClr val="FFFFCC"/>
          </a:solidFill>
          <a:ln w="12700">
            <a:solidFill>
              <a:schemeClr val="tx1"/>
            </a:solidFill>
            <a:miter lim="800000"/>
            <a:headEnd/>
            <a:tailEnd/>
          </a:ln>
          <a:effectLst>
            <a:outerShdw dist="35921" dir="2700000" algn="ctr" rotWithShape="0">
              <a:schemeClr val="tx1"/>
            </a:outerShdw>
          </a:effectLst>
        </p:spPr>
        <p:txBody>
          <a:bodyPr/>
          <a:lstStyle/>
          <a:p>
            <a:pPr algn="ctr"/>
            <a:r>
              <a:rPr lang="fr-FR" altLang="fr-FR" sz="1800" b="1" i="1" dirty="0">
                <a:solidFill>
                  <a:schemeClr val="bg1"/>
                </a:solidFill>
                <a:latin typeface="Century Schoolbook" pitchFamily="18" charset="0"/>
              </a:rPr>
              <a:t>“L’objectif d’UML est spécifiquement de visualiser, spécifier, construire et documenter les systèmes orientés objet.”</a:t>
            </a:r>
            <a:r>
              <a:rPr lang="fr-FR" altLang="fr-FR" sz="1800" b="1" i="1" baseline="30000" dirty="0">
                <a:solidFill>
                  <a:schemeClr val="bg1"/>
                </a:solidFill>
                <a:latin typeface="Century Schoolbook" pitchFamily="18" charset="0"/>
              </a:rPr>
              <a:t>*</a:t>
            </a:r>
          </a:p>
        </p:txBody>
      </p:sp>
      <p:sp>
        <p:nvSpPr>
          <p:cNvPr id="7173" name="Text Box 5"/>
          <p:cNvSpPr txBox="1">
            <a:spLocks noChangeArrowheads="1"/>
          </p:cNvSpPr>
          <p:nvPr/>
        </p:nvSpPr>
        <p:spPr bwMode="auto">
          <a:xfrm>
            <a:off x="242888" y="5959475"/>
            <a:ext cx="800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200"/>
              </a:spcBef>
              <a:buClr>
                <a:schemeClr val="accent2"/>
              </a:buClr>
              <a:buFont typeface="Arial" panose="020B0604020202020204" pitchFamily="34" charset="0"/>
              <a:buNone/>
            </a:pPr>
            <a:r>
              <a:rPr lang="en-US" altLang="fr-FR">
                <a:solidFill>
                  <a:srgbClr val="000080"/>
                </a:solidFill>
              </a:rPr>
              <a:t>*Source:</a:t>
            </a:r>
            <a:r>
              <a:rPr lang="en-US" altLang="fr-FR" i="1">
                <a:solidFill>
                  <a:srgbClr val="000080"/>
                </a:solidFill>
              </a:rPr>
              <a:t> The Unified Modeling Language User Guide.</a:t>
            </a:r>
            <a:r>
              <a:rPr lang="en-US" altLang="fr-FR">
                <a:solidFill>
                  <a:srgbClr val="000080"/>
                </a:solidFill>
              </a:rPr>
              <a:t> par Grady Booch, Ivar Jacobson et James Rumbaugh. Éditions: Addison-Wesley, 1998.</a:t>
            </a:r>
            <a:endParaRPr lang="en-US" altLang="fr-FR"/>
          </a:p>
        </p:txBody>
      </p:sp>
    </p:spTree>
    <p:extLst>
      <p:ext uri="{BB962C8B-B14F-4D97-AF65-F5344CB8AC3E}">
        <p14:creationId xmlns:p14="http://schemas.microsoft.com/office/powerpoint/2010/main" val="391584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tLang="fr-FR">
                <a:solidFill>
                  <a:schemeClr val="bg1"/>
                </a:solidFill>
              </a:rPr>
              <a:t>La boîte à outils de développement logiciel</a:t>
            </a:r>
          </a:p>
        </p:txBody>
      </p:sp>
      <p:sp>
        <p:nvSpPr>
          <p:cNvPr id="11267" name="Rectangle 3"/>
          <p:cNvSpPr>
            <a:spLocks noGrp="1" noChangeArrowheads="1"/>
          </p:cNvSpPr>
          <p:nvPr>
            <p:ph type="body" idx="1"/>
          </p:nvPr>
        </p:nvSpPr>
        <p:spPr>
          <a:xfrm>
            <a:off x="279400" y="1312863"/>
            <a:ext cx="8599488" cy="941387"/>
          </a:xfrm>
        </p:spPr>
        <p:txBody>
          <a:bodyPr/>
          <a:lstStyle/>
          <a:p>
            <a:r>
              <a:rPr lang="fr-FR" altLang="fr-FR">
                <a:solidFill>
                  <a:schemeClr val="bg1"/>
                </a:solidFill>
              </a:rPr>
              <a:t>UML est une des couches basses de la pyramide des éléments intervenant dans le développement logiciel</a:t>
            </a:r>
          </a:p>
          <a:p>
            <a:pPr lvl="1"/>
            <a:r>
              <a:rPr lang="fr-FR" altLang="fr-FR">
                <a:solidFill>
                  <a:schemeClr val="bg1"/>
                </a:solidFill>
              </a:rPr>
              <a:t>Chaque couche dépend de celles se trouvant en dessous</a:t>
            </a:r>
          </a:p>
        </p:txBody>
      </p:sp>
      <p:sp>
        <p:nvSpPr>
          <p:cNvPr id="11269" name="AutoShape 5"/>
          <p:cNvSpPr>
            <a:spLocks noChangeArrowheads="1"/>
          </p:cNvSpPr>
          <p:nvPr/>
        </p:nvSpPr>
        <p:spPr bwMode="gray">
          <a:xfrm>
            <a:off x="2238375" y="2362200"/>
            <a:ext cx="4699000" cy="3994150"/>
          </a:xfrm>
          <a:prstGeom prst="triangle">
            <a:avLst>
              <a:gd name="adj" fmla="val 50000"/>
            </a:avLst>
          </a:prstGeom>
          <a:solidFill>
            <a:srgbClr val="FFFFCC"/>
          </a:solidFill>
          <a:ln w="12700">
            <a:solidFill>
              <a:schemeClr val="tx1"/>
            </a:solidFill>
            <a:miter lim="800000"/>
            <a:headEnd/>
            <a:tailEnd/>
          </a:ln>
        </p:spPr>
        <p:txBody>
          <a:bodyPr/>
          <a:lstStyle/>
          <a:p>
            <a:endParaRPr lang="fr-FR">
              <a:solidFill>
                <a:schemeClr val="bg1"/>
              </a:solidFill>
            </a:endParaRPr>
          </a:p>
        </p:txBody>
      </p:sp>
      <p:sp>
        <p:nvSpPr>
          <p:cNvPr id="11270" name="Text Box 6"/>
          <p:cNvSpPr txBox="1">
            <a:spLocks noChangeArrowheads="1"/>
          </p:cNvSpPr>
          <p:nvPr/>
        </p:nvSpPr>
        <p:spPr bwMode="gray">
          <a:xfrm>
            <a:off x="381000" y="2501900"/>
            <a:ext cx="2208213"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a:solidFill>
                  <a:schemeClr val="bg1"/>
                </a:solidFill>
                <a:latin typeface="Lucida Sans" pitchFamily="34" charset="0"/>
              </a:rPr>
              <a:t>Comment gérer la méthode (travailleurs, activités, points de contrôle, etc.)</a:t>
            </a:r>
          </a:p>
          <a:p>
            <a:endParaRPr lang="fr-FR" altLang="fr-FR" i="1">
              <a:solidFill>
                <a:schemeClr val="bg1"/>
              </a:solidFill>
              <a:latin typeface="Lucida Sans" pitchFamily="34" charset="0"/>
            </a:endParaRPr>
          </a:p>
          <a:p>
            <a:r>
              <a:rPr lang="fr-FR" altLang="fr-FR" i="1">
                <a:solidFill>
                  <a:schemeClr val="bg1"/>
                </a:solidFill>
                <a:latin typeface="Lucida Sans" pitchFamily="34" charset="0"/>
              </a:rPr>
              <a:t>Comment utiliser le langage pour obtenir des livrables</a:t>
            </a:r>
          </a:p>
          <a:p>
            <a:endParaRPr lang="fr-FR" altLang="fr-FR" i="1">
              <a:solidFill>
                <a:schemeClr val="bg1"/>
              </a:solidFill>
              <a:latin typeface="Lucida Sans" pitchFamily="34" charset="0"/>
            </a:endParaRPr>
          </a:p>
          <a:p>
            <a:endParaRPr lang="fr-FR" altLang="fr-FR" i="1">
              <a:solidFill>
                <a:schemeClr val="bg1"/>
              </a:solidFill>
              <a:latin typeface="Lucida Sans" pitchFamily="34" charset="0"/>
            </a:endParaRPr>
          </a:p>
          <a:p>
            <a:r>
              <a:rPr lang="fr-FR" altLang="fr-FR" i="1">
                <a:solidFill>
                  <a:schemeClr val="bg1"/>
                </a:solidFill>
                <a:latin typeface="Lucida Sans" pitchFamily="34" charset="0"/>
              </a:rPr>
              <a:t>Support automatique du langage</a:t>
            </a:r>
          </a:p>
          <a:p>
            <a:endParaRPr lang="fr-FR" altLang="fr-FR" i="1">
              <a:solidFill>
                <a:schemeClr val="bg1"/>
              </a:solidFill>
              <a:latin typeface="Lucida Sans" pitchFamily="34" charset="0"/>
            </a:endParaRPr>
          </a:p>
          <a:p>
            <a:r>
              <a:rPr lang="fr-FR" altLang="fr-FR" i="1">
                <a:solidFill>
                  <a:schemeClr val="bg1"/>
                </a:solidFill>
                <a:latin typeface="Lucida Sans" pitchFamily="34" charset="0"/>
              </a:rPr>
              <a:t>Une notation rigoureuse spécifiée</a:t>
            </a:r>
          </a:p>
          <a:p>
            <a:endParaRPr lang="fr-FR" altLang="fr-FR" i="1">
              <a:solidFill>
                <a:schemeClr val="bg1"/>
              </a:solidFill>
              <a:latin typeface="Lucida Sans" pitchFamily="34" charset="0"/>
            </a:endParaRPr>
          </a:p>
          <a:p>
            <a:r>
              <a:rPr lang="fr-FR" altLang="fr-FR" i="1">
                <a:solidFill>
                  <a:schemeClr val="bg1"/>
                </a:solidFill>
                <a:latin typeface="Lucida Sans" pitchFamily="34" charset="0"/>
              </a:rPr>
              <a:t>Les fondements</a:t>
            </a:r>
          </a:p>
        </p:txBody>
      </p:sp>
      <p:sp>
        <p:nvSpPr>
          <p:cNvPr id="11271" name="Text Box 7"/>
          <p:cNvSpPr txBox="1">
            <a:spLocks noChangeArrowheads="1"/>
          </p:cNvSpPr>
          <p:nvPr/>
        </p:nvSpPr>
        <p:spPr bwMode="gray">
          <a:xfrm>
            <a:off x="6900863" y="2868613"/>
            <a:ext cx="1785937"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a:solidFill>
                  <a:schemeClr val="bg1"/>
                </a:solidFill>
                <a:latin typeface="Lucida Sans" pitchFamily="34" charset="0"/>
              </a:rPr>
              <a:t>Le Processus Unifié est expliqué au Chapitre 5</a:t>
            </a:r>
          </a:p>
          <a:p>
            <a:endParaRPr lang="fr-FR" altLang="fr-FR" i="1">
              <a:solidFill>
                <a:schemeClr val="bg1"/>
              </a:solidFill>
              <a:latin typeface="Lucida Sans" pitchFamily="34" charset="0"/>
            </a:endParaRPr>
          </a:p>
          <a:p>
            <a:endParaRPr lang="fr-FR" altLang="fr-FR" i="1">
              <a:solidFill>
                <a:schemeClr val="bg1"/>
              </a:solidFill>
              <a:latin typeface="Lucida Sans" pitchFamily="34" charset="0"/>
            </a:endParaRPr>
          </a:p>
          <a:p>
            <a:r>
              <a:rPr lang="fr-FR" altLang="fr-FR" i="1">
                <a:solidFill>
                  <a:schemeClr val="bg1"/>
                </a:solidFill>
                <a:latin typeface="Lucida Sans" pitchFamily="34" charset="0"/>
              </a:rPr>
              <a:t>ex. : IBM/Rational Rose,  Borland Together, Visio, Enterprise Architect</a:t>
            </a:r>
          </a:p>
          <a:p>
            <a:r>
              <a:rPr lang="fr-FR" altLang="fr-FR" i="1">
                <a:solidFill>
                  <a:schemeClr val="bg1"/>
                </a:solidFill>
                <a:latin typeface="Lucida Sans" pitchFamily="34" charset="0"/>
              </a:rPr>
              <a:t>  </a:t>
            </a:r>
          </a:p>
          <a:p>
            <a:r>
              <a:rPr lang="fr-FR" altLang="fr-FR" i="1">
                <a:solidFill>
                  <a:schemeClr val="bg1"/>
                </a:solidFill>
                <a:latin typeface="Lucida Sans" pitchFamily="34" charset="0"/>
              </a:rPr>
              <a:t>UML  et les concepts objets sous-jacents sont expliqués tout au long de ce cours</a:t>
            </a:r>
          </a:p>
        </p:txBody>
      </p:sp>
      <p:sp>
        <p:nvSpPr>
          <p:cNvPr id="11272" name="Text Box 8"/>
          <p:cNvSpPr txBox="1">
            <a:spLocks noChangeArrowheads="1"/>
          </p:cNvSpPr>
          <p:nvPr/>
        </p:nvSpPr>
        <p:spPr bwMode="gray">
          <a:xfrm>
            <a:off x="2514600" y="3048000"/>
            <a:ext cx="42291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90000"/>
              </a:lnSpc>
            </a:pPr>
            <a:r>
              <a:rPr lang="fr-FR" altLang="fr-FR" b="1">
                <a:solidFill>
                  <a:schemeClr val="bg1"/>
                </a:solidFill>
              </a:rPr>
              <a:t>Processus</a:t>
            </a: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r>
              <a:rPr lang="fr-FR" altLang="fr-FR" b="1">
                <a:solidFill>
                  <a:schemeClr val="bg1"/>
                </a:solidFill>
              </a:rPr>
              <a:t>Méthode</a:t>
            </a: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r>
              <a:rPr lang="fr-FR" altLang="fr-FR" b="1">
                <a:solidFill>
                  <a:schemeClr val="bg1"/>
                </a:solidFill>
              </a:rPr>
              <a:t>Outils </a:t>
            </a: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90000"/>
              </a:lnSpc>
            </a:pPr>
            <a:r>
              <a:rPr lang="fr-FR" altLang="fr-FR" b="1">
                <a:solidFill>
                  <a:schemeClr val="bg1"/>
                </a:solidFill>
              </a:rPr>
              <a:t>Langage</a:t>
            </a:r>
          </a:p>
          <a:p>
            <a:pPr algn="ctr">
              <a:lnSpc>
                <a:spcPct val="90000"/>
              </a:lnSpc>
            </a:pPr>
            <a:endParaRPr lang="fr-FR" altLang="fr-FR" b="1">
              <a:solidFill>
                <a:schemeClr val="bg1"/>
              </a:solidFill>
            </a:endParaRPr>
          </a:p>
          <a:p>
            <a:pPr algn="ctr">
              <a:lnSpc>
                <a:spcPct val="90000"/>
              </a:lnSpc>
            </a:pPr>
            <a:endParaRPr lang="fr-FR" altLang="fr-FR" b="1">
              <a:solidFill>
                <a:schemeClr val="bg1"/>
              </a:solidFill>
            </a:endParaRPr>
          </a:p>
          <a:p>
            <a:pPr algn="ctr">
              <a:lnSpc>
                <a:spcPct val="70000"/>
              </a:lnSpc>
            </a:pPr>
            <a:endParaRPr lang="fr-FR" altLang="fr-FR" b="1">
              <a:solidFill>
                <a:schemeClr val="bg1"/>
              </a:solidFill>
            </a:endParaRPr>
          </a:p>
          <a:p>
            <a:pPr algn="ctr">
              <a:lnSpc>
                <a:spcPct val="90000"/>
              </a:lnSpc>
            </a:pPr>
            <a:r>
              <a:rPr lang="fr-FR" altLang="fr-FR" b="1">
                <a:solidFill>
                  <a:schemeClr val="bg1"/>
                </a:solidFill>
              </a:rPr>
              <a:t>Concepts</a:t>
            </a:r>
          </a:p>
        </p:txBody>
      </p:sp>
      <p:sp>
        <p:nvSpPr>
          <p:cNvPr id="11273" name="Line 9"/>
          <p:cNvSpPr>
            <a:spLocks noChangeShapeType="1"/>
          </p:cNvSpPr>
          <p:nvPr/>
        </p:nvSpPr>
        <p:spPr bwMode="gray">
          <a:xfrm>
            <a:off x="4144963" y="3386138"/>
            <a:ext cx="900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4" name="Line 10"/>
          <p:cNvSpPr>
            <a:spLocks noChangeShapeType="1"/>
          </p:cNvSpPr>
          <p:nvPr/>
        </p:nvSpPr>
        <p:spPr bwMode="gray">
          <a:xfrm>
            <a:off x="3617913" y="4197350"/>
            <a:ext cx="1933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5" name="Line 11"/>
          <p:cNvSpPr>
            <a:spLocks noChangeShapeType="1"/>
          </p:cNvSpPr>
          <p:nvPr/>
        </p:nvSpPr>
        <p:spPr bwMode="gray">
          <a:xfrm>
            <a:off x="3198813" y="4987925"/>
            <a:ext cx="2752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6" name="Line 12"/>
          <p:cNvSpPr>
            <a:spLocks noChangeShapeType="1"/>
          </p:cNvSpPr>
          <p:nvPr/>
        </p:nvSpPr>
        <p:spPr bwMode="gray">
          <a:xfrm>
            <a:off x="2751138" y="5826125"/>
            <a:ext cx="36671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7" name="Line 13"/>
          <p:cNvSpPr>
            <a:spLocks noChangeShapeType="1"/>
          </p:cNvSpPr>
          <p:nvPr/>
        </p:nvSpPr>
        <p:spPr bwMode="gray">
          <a:xfrm>
            <a:off x="2514600" y="2971800"/>
            <a:ext cx="15240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8" name="Line 14"/>
          <p:cNvSpPr>
            <a:spLocks noChangeShapeType="1"/>
          </p:cNvSpPr>
          <p:nvPr/>
        </p:nvSpPr>
        <p:spPr bwMode="gray">
          <a:xfrm>
            <a:off x="2532063" y="3962400"/>
            <a:ext cx="973137"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79" name="Line 15"/>
          <p:cNvSpPr>
            <a:spLocks noChangeShapeType="1"/>
          </p:cNvSpPr>
          <p:nvPr/>
        </p:nvSpPr>
        <p:spPr bwMode="gray">
          <a:xfrm flipV="1">
            <a:off x="2438400" y="4800600"/>
            <a:ext cx="5334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0" name="Line 16"/>
          <p:cNvSpPr>
            <a:spLocks noChangeShapeType="1"/>
          </p:cNvSpPr>
          <p:nvPr/>
        </p:nvSpPr>
        <p:spPr bwMode="gray">
          <a:xfrm flipV="1">
            <a:off x="2427288" y="5410200"/>
            <a:ext cx="239712" cy="317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1" name="Line 17"/>
          <p:cNvSpPr>
            <a:spLocks noChangeShapeType="1"/>
          </p:cNvSpPr>
          <p:nvPr/>
        </p:nvSpPr>
        <p:spPr bwMode="gray">
          <a:xfrm>
            <a:off x="1824038" y="6096000"/>
            <a:ext cx="461962"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2" name="Line 18"/>
          <p:cNvSpPr>
            <a:spLocks noChangeShapeType="1"/>
          </p:cNvSpPr>
          <p:nvPr/>
        </p:nvSpPr>
        <p:spPr bwMode="gray">
          <a:xfrm flipH="1">
            <a:off x="5246688" y="3016250"/>
            <a:ext cx="15621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3" name="Line 19"/>
          <p:cNvSpPr>
            <a:spLocks noChangeShapeType="1"/>
          </p:cNvSpPr>
          <p:nvPr/>
        </p:nvSpPr>
        <p:spPr bwMode="gray">
          <a:xfrm flipH="1">
            <a:off x="5522913" y="3016250"/>
            <a:ext cx="1295400" cy="63817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4" name="Line 20"/>
          <p:cNvSpPr>
            <a:spLocks noChangeShapeType="1"/>
          </p:cNvSpPr>
          <p:nvPr/>
        </p:nvSpPr>
        <p:spPr bwMode="gray">
          <a:xfrm flipH="1">
            <a:off x="6057900" y="4138613"/>
            <a:ext cx="838200" cy="433387"/>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5" name="Line 21"/>
          <p:cNvSpPr>
            <a:spLocks noChangeShapeType="1"/>
          </p:cNvSpPr>
          <p:nvPr/>
        </p:nvSpPr>
        <p:spPr bwMode="gray">
          <a:xfrm flipH="1">
            <a:off x="6399213" y="5207000"/>
            <a:ext cx="428625"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
        <p:nvSpPr>
          <p:cNvPr id="11286" name="Line 22"/>
          <p:cNvSpPr>
            <a:spLocks noChangeShapeType="1"/>
          </p:cNvSpPr>
          <p:nvPr/>
        </p:nvSpPr>
        <p:spPr bwMode="gray">
          <a:xfrm flipH="1">
            <a:off x="6704013" y="5207000"/>
            <a:ext cx="142875" cy="534988"/>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solidFill>
                <a:schemeClr val="bg1"/>
              </a:solidFill>
            </a:endParaRPr>
          </a:p>
        </p:txBody>
      </p:sp>
    </p:spTree>
    <p:extLst>
      <p:ext uri="{BB962C8B-B14F-4D97-AF65-F5344CB8AC3E}">
        <p14:creationId xmlns:p14="http://schemas.microsoft.com/office/powerpoint/2010/main" val="318133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8" y="160338"/>
            <a:ext cx="8707437" cy="725487"/>
          </a:xfrm>
        </p:spPr>
        <p:txBody>
          <a:bodyPr/>
          <a:lstStyle/>
          <a:p>
            <a:r>
              <a:rPr lang="fr-FR" altLang="fr-FR"/>
              <a:t>Système d’affectation des ambulances : Diagramme de cas d’utilisation</a:t>
            </a:r>
          </a:p>
        </p:txBody>
      </p:sp>
      <p:pic>
        <p:nvPicPr>
          <p:cNvPr id="16389" name="Picture 5" descr="Use Cases (sans extensions)_UseCas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57200" y="1905000"/>
            <a:ext cx="8012113"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0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160338"/>
            <a:ext cx="8750300" cy="725487"/>
          </a:xfrm>
        </p:spPr>
        <p:txBody>
          <a:bodyPr/>
          <a:lstStyle/>
          <a:p>
            <a:r>
              <a:rPr lang="fr-FR" altLang="fr-FR"/>
              <a:t>Système d’affectation des ambulances : Diagramme de classes</a:t>
            </a:r>
          </a:p>
        </p:txBody>
      </p:sp>
      <p:pic>
        <p:nvPicPr>
          <p:cNvPr id="17412" name="Picture 4" descr="Classes_Class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1524000"/>
            <a:ext cx="7391400" cy="43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03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150" y="160338"/>
            <a:ext cx="8958263" cy="725487"/>
          </a:xfrm>
        </p:spPr>
        <p:txBody>
          <a:bodyPr/>
          <a:lstStyle/>
          <a:p>
            <a:r>
              <a:rPr lang="fr-FR" altLang="fr-FR"/>
              <a:t>Système d’affectation des ambulances : Diagramme d’états</a:t>
            </a:r>
          </a:p>
        </p:txBody>
      </p:sp>
      <p:pic>
        <p:nvPicPr>
          <p:cNvPr id="18438" name="Picture 6" descr="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58913" y="1371600"/>
            <a:ext cx="6224587"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84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altLang="fr-FR"/>
              <a:t>Un langage visuel</a:t>
            </a:r>
          </a:p>
        </p:txBody>
      </p:sp>
      <p:sp>
        <p:nvSpPr>
          <p:cNvPr id="24579" name="Rectangle 3"/>
          <p:cNvSpPr>
            <a:spLocks noGrp="1" noChangeArrowheads="1"/>
          </p:cNvSpPr>
          <p:nvPr>
            <p:ph type="body" idx="1"/>
          </p:nvPr>
        </p:nvSpPr>
        <p:spPr>
          <a:xfrm>
            <a:off x="279400" y="1312863"/>
            <a:ext cx="8599488" cy="3346450"/>
          </a:xfrm>
        </p:spPr>
        <p:txBody>
          <a:bodyPr/>
          <a:lstStyle/>
          <a:p>
            <a:r>
              <a:rPr lang="fr-FR" altLang="fr-FR"/>
              <a:t>UML offre une notation graphique pour représenter de nombreux aspects du système</a:t>
            </a:r>
          </a:p>
          <a:p>
            <a:pPr lvl="1"/>
            <a:r>
              <a:rPr lang="fr-FR" altLang="fr-FR"/>
              <a:t>Besoins</a:t>
            </a:r>
          </a:p>
          <a:p>
            <a:pPr lvl="1"/>
            <a:r>
              <a:rPr lang="fr-FR" altLang="fr-FR"/>
              <a:t>Structure du logiciel</a:t>
            </a:r>
          </a:p>
          <a:p>
            <a:pPr lvl="1"/>
            <a:r>
              <a:rPr lang="fr-FR" altLang="fr-FR"/>
              <a:t>Interactions dynamiques</a:t>
            </a:r>
          </a:p>
          <a:p>
            <a:r>
              <a:rPr lang="fr-FR" altLang="fr-FR"/>
              <a:t>Sa nature graphique le rend compréhensible par la plupart des gens</a:t>
            </a:r>
          </a:p>
          <a:p>
            <a:r>
              <a:rPr lang="fr-FR" altLang="fr-FR"/>
              <a:t>La standardisation favorise la communication</a:t>
            </a:r>
          </a:p>
          <a:p>
            <a:pPr lvl="1"/>
            <a:r>
              <a:rPr lang="fr-FR" altLang="fr-FR"/>
              <a:t>Entre les utilisateurs et les développeurs</a:t>
            </a:r>
          </a:p>
          <a:p>
            <a:pPr lvl="1"/>
            <a:r>
              <a:rPr lang="fr-FR" altLang="fr-FR"/>
              <a:t>Au sein de l’équipe de développement</a:t>
            </a:r>
          </a:p>
          <a:p>
            <a:pPr lvl="1"/>
            <a:r>
              <a:rPr lang="fr-FR" altLang="fr-FR"/>
              <a:t>Entre entreprises</a:t>
            </a:r>
          </a:p>
        </p:txBody>
      </p:sp>
    </p:spTree>
    <p:extLst>
      <p:ext uri="{BB962C8B-B14F-4D97-AF65-F5344CB8AC3E}">
        <p14:creationId xmlns:p14="http://schemas.microsoft.com/office/powerpoint/2010/main" val="69593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FR" altLang="fr-FR"/>
              <a:t>Un langage de spécification</a:t>
            </a:r>
          </a:p>
        </p:txBody>
      </p:sp>
      <p:sp>
        <p:nvSpPr>
          <p:cNvPr id="26627" name="Rectangle 3"/>
          <p:cNvSpPr>
            <a:spLocks noGrp="1" noChangeArrowheads="1"/>
          </p:cNvSpPr>
          <p:nvPr>
            <p:ph type="body" idx="1"/>
          </p:nvPr>
        </p:nvSpPr>
        <p:spPr>
          <a:xfrm>
            <a:off x="279400" y="1312863"/>
            <a:ext cx="8599488" cy="3717925"/>
          </a:xfrm>
        </p:spPr>
        <p:txBody>
          <a:bodyPr/>
          <a:lstStyle/>
          <a:p>
            <a:r>
              <a:rPr lang="fr-FR" altLang="fr-FR"/>
              <a:t>UML est plus qu’une notation graphique</a:t>
            </a:r>
          </a:p>
          <a:p>
            <a:pPr lvl="1"/>
            <a:r>
              <a:rPr lang="fr-FR" altLang="fr-FR"/>
              <a:t>Les éléments textuels apportent une rigueur là où les graphiques sont insuffisants</a:t>
            </a:r>
          </a:p>
          <a:p>
            <a:pPr lvl="1"/>
            <a:r>
              <a:rPr lang="fr-FR" altLang="fr-FR"/>
              <a:t>Les éléments graphiques et textuels sont suffisamment bien spécifiés pour produire des modèles précis, non ambigus et complets</a:t>
            </a:r>
          </a:p>
          <a:p>
            <a:r>
              <a:rPr lang="fr-FR" altLang="fr-FR"/>
              <a:t>UML est suffisamment large et profond pour recueillir la plupart des décisions importantes prises au cours du développement de systèmes à dominante logicielle</a:t>
            </a:r>
          </a:p>
          <a:p>
            <a:pPr lvl="1"/>
            <a:r>
              <a:rPr lang="fr-FR" altLang="fr-FR"/>
              <a:t>Les besoins</a:t>
            </a:r>
          </a:p>
          <a:p>
            <a:pPr lvl="1"/>
            <a:r>
              <a:rPr lang="fr-FR" altLang="fr-FR"/>
              <a:t>Les structures statique et dynamique du logiciel</a:t>
            </a:r>
          </a:p>
          <a:p>
            <a:pPr lvl="1"/>
            <a:r>
              <a:rPr lang="fr-FR" altLang="fr-FR"/>
              <a:t>Les cas de test</a:t>
            </a:r>
          </a:p>
          <a:p>
            <a:pPr lvl="1"/>
            <a:r>
              <a:rPr lang="fr-FR" altLang="fr-FR"/>
              <a:t>Les processus (</a:t>
            </a:r>
            <a:r>
              <a:rPr lang="fr-FR" altLang="fr-FR">
                <a:latin typeface="Times New Roman" panose="02020603050405020304" pitchFamily="18" charset="0"/>
              </a:rPr>
              <a:t>workflows</a:t>
            </a:r>
            <a:r>
              <a:rPr lang="fr-FR" altLang="fr-FR"/>
              <a:t>)</a:t>
            </a:r>
          </a:p>
        </p:txBody>
      </p:sp>
    </p:spTree>
    <p:extLst>
      <p:ext uri="{BB962C8B-B14F-4D97-AF65-F5344CB8AC3E}">
        <p14:creationId xmlns:p14="http://schemas.microsoft.com/office/powerpoint/2010/main" val="495614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486F77204D756368204D6F64656C696E6720446F205765204E6565643F"/>
</p:tagLst>
</file>

<file path=ppt/tags/tag2.xml><?xml version="1.0" encoding="utf-8"?>
<p:tagLst xmlns:a="http://schemas.openxmlformats.org/drawingml/2006/main" xmlns:r="http://schemas.openxmlformats.org/officeDocument/2006/relationships" xmlns:p="http://schemas.openxmlformats.org/presentationml/2006/main">
  <p:tag name="IPF" val="522C554D4C204469616772616D205479706573"/>
</p:tagLst>
</file>

<file path=ppt/tags/tag3.xml><?xml version="1.0" encoding="utf-8"?>
<p:tagLst xmlns:a="http://schemas.openxmlformats.org/drawingml/2006/main" xmlns:r="http://schemas.openxmlformats.org/officeDocument/2006/relationships" xmlns:p="http://schemas.openxmlformats.org/presentationml/2006/main">
  <p:tag name="IPF" val="4C2C497465726174696F6E20416374697669746965733A20576865726520554D4C204669747320496E"/>
</p:tagLst>
</file>

<file path=ppt/tags/tag4.xml><?xml version="1.0" encoding="utf-8"?>
<p:tagLst xmlns:a="http://schemas.openxmlformats.org/drawingml/2006/main" xmlns:r="http://schemas.openxmlformats.org/officeDocument/2006/relationships" xmlns:p="http://schemas.openxmlformats.org/presentationml/2006/main">
  <p:tag name="IPF" val="522C554D4C20526566726573683A20537461746963204D6F64656C696E67205769746820436C617373204469616772616D73"/>
</p:tagLst>
</file>

<file path=ppt/theme/theme1.xml><?xml version="1.0" encoding="utf-8"?>
<a:theme xmlns:a="http://schemas.openxmlformats.org/drawingml/2006/main" name="EPIC">
  <a:themeElements>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EP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lnDef>
  </a:objectDefaults>
  <a:extraClrSchemeLst>
    <a:extraClrScheme>
      <a:clrScheme name="EPIC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EPIC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5919</TotalTime>
  <Words>1909</Words>
  <Application>Microsoft Office PowerPoint</Application>
  <PresentationFormat>Affichage à l'écran (4:3)</PresentationFormat>
  <Paragraphs>270</Paragraphs>
  <Slides>21</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Century Schoolbook</vt:lpstr>
      <vt:lpstr>Lucida Sans</vt:lpstr>
      <vt:lpstr>Times New Roman</vt:lpstr>
      <vt:lpstr>EPIC</vt:lpstr>
      <vt:lpstr>Présentation PowerPoint</vt:lpstr>
      <vt:lpstr>Déroulement</vt:lpstr>
      <vt:lpstr>Une définition d’UML</vt:lpstr>
      <vt:lpstr>La boîte à outils de développement logiciel</vt:lpstr>
      <vt:lpstr>Système d’affectation des ambulances : Diagramme de cas d’utilisation</vt:lpstr>
      <vt:lpstr>Système d’affectation des ambulances : Diagramme de classes</vt:lpstr>
      <vt:lpstr>Système d’affectation des ambulances : Diagramme d’états</vt:lpstr>
      <vt:lpstr>Un langage visuel</vt:lpstr>
      <vt:lpstr>Un langage de spécification</vt:lpstr>
      <vt:lpstr>Un langage de construction</vt:lpstr>
      <vt:lpstr>Un langage de documentation</vt:lpstr>
      <vt:lpstr>Entités, relations et diagrammes</vt:lpstr>
      <vt:lpstr>Entités, relations et diagrammes  (suite)</vt:lpstr>
      <vt:lpstr>Diagrammes et catégories</vt:lpstr>
      <vt:lpstr>UML est indépendant du processus</vt:lpstr>
      <vt:lpstr>UML est extensible</vt:lpstr>
      <vt:lpstr>UML est souple et supporté par des outils</vt:lpstr>
      <vt:lpstr>Jusqu’où devons-nous modéliser ?</vt:lpstr>
      <vt:lpstr>Types de diagrammes UML</vt:lpstr>
      <vt:lpstr>Les activités de chaque itération : Où intervient UML</vt:lpstr>
      <vt:lpstr>Modélisation statique avec les diagrammes de Classe</vt:lpstr>
    </vt:vector>
  </TitlesOfParts>
  <Company>Rutlands.com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 Overview</dc:title>
  <dc:creator>Administrator</dc:creator>
  <cp:lastModifiedBy>Cyril Vincent</cp:lastModifiedBy>
  <cp:revision>249</cp:revision>
  <cp:lastPrinted>2001-10-05T18:03:23Z</cp:lastPrinted>
  <dcterms:created xsi:type="dcterms:W3CDTF">2001-05-13T21:09:34Z</dcterms:created>
  <dcterms:modified xsi:type="dcterms:W3CDTF">2016-09-17T13:35:25Z</dcterms:modified>
</cp:coreProperties>
</file>