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38"/>
  </p:notesMasterIdLst>
  <p:handoutMasterIdLst>
    <p:handoutMasterId r:id="rId39"/>
  </p:handoutMasterIdLst>
  <p:sldIdLst>
    <p:sldId id="256" r:id="rId2"/>
    <p:sldId id="257" r:id="rId3"/>
    <p:sldId id="258" r:id="rId4"/>
    <p:sldId id="259" r:id="rId5"/>
    <p:sldId id="265" r:id="rId6"/>
    <p:sldId id="266" r:id="rId7"/>
    <p:sldId id="268" r:id="rId8"/>
    <p:sldId id="269" r:id="rId9"/>
    <p:sldId id="270" r:id="rId10"/>
    <p:sldId id="271" r:id="rId11"/>
    <p:sldId id="273" r:id="rId12"/>
    <p:sldId id="274" r:id="rId13"/>
    <p:sldId id="275" r:id="rId14"/>
    <p:sldId id="278" r:id="rId15"/>
    <p:sldId id="279" r:id="rId16"/>
    <p:sldId id="280" r:id="rId17"/>
    <p:sldId id="281" r:id="rId18"/>
    <p:sldId id="282" r:id="rId19"/>
    <p:sldId id="283" r:id="rId20"/>
    <p:sldId id="284" r:id="rId21"/>
    <p:sldId id="285" r:id="rId22"/>
    <p:sldId id="286" r:id="rId23"/>
    <p:sldId id="287" r:id="rId24"/>
    <p:sldId id="290" r:id="rId25"/>
    <p:sldId id="291" r:id="rId26"/>
    <p:sldId id="292" r:id="rId27"/>
    <p:sldId id="293" r:id="rId28"/>
    <p:sldId id="294" r:id="rId29"/>
    <p:sldId id="295" r:id="rId30"/>
    <p:sldId id="296" r:id="rId31"/>
    <p:sldId id="297" r:id="rId32"/>
    <p:sldId id="298" r:id="rId33"/>
    <p:sldId id="299" r:id="rId34"/>
    <p:sldId id="300" r:id="rId35"/>
    <p:sldId id="302" r:id="rId36"/>
    <p:sldId id="303" r:id="rId37"/>
  </p:sldIdLst>
  <p:sldSz cx="9144000" cy="6858000" type="screen4x3"/>
  <p:notesSz cx="6756400" cy="9929813"/>
  <p:defaultTextStyle>
    <a:defPPr>
      <a:defRPr lang="en-GB"/>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0066"/>
    <a:srgbClr val="800080"/>
    <a:srgbClr val="800000"/>
    <a:srgbClr val="000000"/>
    <a:srgbClr val="292929"/>
    <a:srgbClr val="00660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27653" autoAdjust="0"/>
    <p:restoredTop sz="91331" autoAdjust="0"/>
  </p:normalViewPr>
  <p:slideViewPr>
    <p:cSldViewPr>
      <p:cViewPr varScale="1">
        <p:scale>
          <a:sx n="74" d="100"/>
          <a:sy n="74" d="100"/>
        </p:scale>
        <p:origin x="624" y="72"/>
      </p:cViewPr>
      <p:guideLst>
        <p:guide orient="horz" pos="2160"/>
        <p:guide pos="2880"/>
      </p:guideLst>
    </p:cSldViewPr>
  </p:slideViewPr>
  <p:outlineViewPr>
    <p:cViewPr>
      <p:scale>
        <a:sx n="50" d="100"/>
        <a:sy n="50"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522"/>
    </p:cViewPr>
  </p:sorterViewPr>
  <p:notesViewPr>
    <p:cSldViewPr>
      <p:cViewPr>
        <p:scale>
          <a:sx n="100" d="100"/>
          <a:sy n="100" d="100"/>
        </p:scale>
        <p:origin x="-1572" y="-72"/>
      </p:cViewPr>
      <p:guideLst>
        <p:guide orient="horz" pos="3127"/>
        <p:guide pos="212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4.xml"/><Relationship Id="rId1" Type="http://schemas.openxmlformats.org/officeDocument/2006/relationships/slide" Target="slides/slide3.xml"/><Relationship Id="rId4"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2928938" cy="495300"/>
          </a:xfrm>
          <a:prstGeom prst="rect">
            <a:avLst/>
          </a:prstGeom>
          <a:noFill/>
          <a:ln w="9525">
            <a:noFill/>
            <a:miter lim="800000"/>
            <a:headEnd/>
            <a:tailEnd/>
          </a:ln>
          <a:effectLst/>
        </p:spPr>
        <p:txBody>
          <a:bodyPr vert="horz" wrap="square" lIns="92642" tIns="46321" rIns="92642" bIns="46321" numCol="1" anchor="t" anchorCtr="0" compatLnSpc="1">
            <a:prstTxWarp prst="textNoShape">
              <a:avLst/>
            </a:prstTxWarp>
          </a:bodyPr>
          <a:lstStyle>
            <a:lvl1pPr defTabSz="927100">
              <a:defRPr sz="1200" b="1" smtClean="0">
                <a:latin typeface="Times New Roman" pitchFamily="18" charset="0"/>
              </a:defRPr>
            </a:lvl1pPr>
          </a:lstStyle>
          <a:p>
            <a:pPr>
              <a:defRPr/>
            </a:pPr>
            <a:endParaRPr lang="en-GB"/>
          </a:p>
        </p:txBody>
      </p:sp>
      <p:sp>
        <p:nvSpPr>
          <p:cNvPr id="129027" name="Rectangle 3"/>
          <p:cNvSpPr>
            <a:spLocks noGrp="1" noChangeArrowheads="1"/>
          </p:cNvSpPr>
          <p:nvPr>
            <p:ph type="dt" sz="quarter" idx="1"/>
          </p:nvPr>
        </p:nvSpPr>
        <p:spPr bwMode="auto">
          <a:xfrm>
            <a:off x="3827463" y="0"/>
            <a:ext cx="2928937" cy="495300"/>
          </a:xfrm>
          <a:prstGeom prst="rect">
            <a:avLst/>
          </a:prstGeom>
          <a:noFill/>
          <a:ln w="9525">
            <a:noFill/>
            <a:miter lim="800000"/>
            <a:headEnd/>
            <a:tailEnd/>
          </a:ln>
          <a:effectLst/>
        </p:spPr>
        <p:txBody>
          <a:bodyPr vert="horz" wrap="square" lIns="92642" tIns="46321" rIns="92642" bIns="46321" numCol="1" anchor="t" anchorCtr="0" compatLnSpc="1">
            <a:prstTxWarp prst="textNoShape">
              <a:avLst/>
            </a:prstTxWarp>
          </a:bodyPr>
          <a:lstStyle>
            <a:lvl1pPr algn="r" defTabSz="927100">
              <a:defRPr sz="1200" b="1" smtClean="0">
                <a:latin typeface="Times New Roman" pitchFamily="18" charset="0"/>
              </a:defRPr>
            </a:lvl1pPr>
          </a:lstStyle>
          <a:p>
            <a:pPr>
              <a:defRPr/>
            </a:pPr>
            <a:endParaRPr lang="en-GB"/>
          </a:p>
        </p:txBody>
      </p:sp>
      <p:sp>
        <p:nvSpPr>
          <p:cNvPr id="129028" name="Rectangle 4"/>
          <p:cNvSpPr>
            <a:spLocks noGrp="1" noChangeArrowheads="1"/>
          </p:cNvSpPr>
          <p:nvPr>
            <p:ph type="ftr" sz="quarter" idx="2"/>
          </p:nvPr>
        </p:nvSpPr>
        <p:spPr bwMode="auto">
          <a:xfrm>
            <a:off x="0" y="9434513"/>
            <a:ext cx="2928938" cy="495300"/>
          </a:xfrm>
          <a:prstGeom prst="rect">
            <a:avLst/>
          </a:prstGeom>
          <a:noFill/>
          <a:ln w="9525">
            <a:noFill/>
            <a:miter lim="800000"/>
            <a:headEnd/>
            <a:tailEnd/>
          </a:ln>
          <a:effectLst/>
        </p:spPr>
        <p:txBody>
          <a:bodyPr vert="horz" wrap="square" lIns="92642" tIns="46321" rIns="92642" bIns="46321" numCol="1" anchor="b" anchorCtr="0" compatLnSpc="1">
            <a:prstTxWarp prst="textNoShape">
              <a:avLst/>
            </a:prstTxWarp>
          </a:bodyPr>
          <a:lstStyle>
            <a:lvl1pPr defTabSz="927100">
              <a:defRPr sz="1200" b="1" smtClean="0">
                <a:latin typeface="Times New Roman" pitchFamily="18" charset="0"/>
              </a:defRPr>
            </a:lvl1pPr>
          </a:lstStyle>
          <a:p>
            <a:pPr>
              <a:defRPr/>
            </a:pPr>
            <a:endParaRPr lang="en-GB"/>
          </a:p>
        </p:txBody>
      </p:sp>
      <p:sp>
        <p:nvSpPr>
          <p:cNvPr id="129029" name="Rectangle 5"/>
          <p:cNvSpPr>
            <a:spLocks noGrp="1" noChangeArrowheads="1"/>
          </p:cNvSpPr>
          <p:nvPr>
            <p:ph type="sldNum" sz="quarter" idx="3"/>
          </p:nvPr>
        </p:nvSpPr>
        <p:spPr bwMode="auto">
          <a:xfrm>
            <a:off x="3827463" y="9434513"/>
            <a:ext cx="2928937" cy="495300"/>
          </a:xfrm>
          <a:prstGeom prst="rect">
            <a:avLst/>
          </a:prstGeom>
          <a:noFill/>
          <a:ln w="9525">
            <a:noFill/>
            <a:miter lim="800000"/>
            <a:headEnd/>
            <a:tailEnd/>
          </a:ln>
          <a:effectLst/>
        </p:spPr>
        <p:txBody>
          <a:bodyPr vert="horz" wrap="square" lIns="92642" tIns="46321" rIns="92642" bIns="46321" numCol="1" anchor="b" anchorCtr="0" compatLnSpc="1">
            <a:prstTxWarp prst="textNoShape">
              <a:avLst/>
            </a:prstTxWarp>
          </a:bodyPr>
          <a:lstStyle>
            <a:lvl1pPr algn="r" defTabSz="927100">
              <a:defRPr sz="1200" b="1" smtClean="0">
                <a:latin typeface="Times New Roman" pitchFamily="18" charset="0"/>
              </a:defRPr>
            </a:lvl1pPr>
          </a:lstStyle>
          <a:p>
            <a:pPr>
              <a:defRPr/>
            </a:pPr>
            <a:fld id="{ADDDA595-6434-4780-8F23-F6A1177F52B4}" type="slidenum">
              <a:rPr lang="en-GB"/>
              <a:pPr>
                <a:defRPr/>
              </a:pPr>
              <a:t>‹N°›</a:t>
            </a:fld>
            <a:endParaRPr lang="en-GB"/>
          </a:p>
        </p:txBody>
      </p:sp>
    </p:spTree>
    <p:extLst>
      <p:ext uri="{BB962C8B-B14F-4D97-AF65-F5344CB8AC3E}">
        <p14:creationId xmlns:p14="http://schemas.microsoft.com/office/powerpoint/2010/main" val="11006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4"/>
          <p:cNvSpPr>
            <a:spLocks noGrp="1" noRot="1" noChangeAspect="1" noChangeArrowheads="1" noTextEdit="1"/>
          </p:cNvSpPr>
          <p:nvPr>
            <p:ph type="sldImg" idx="2"/>
          </p:nvPr>
        </p:nvSpPr>
        <p:spPr bwMode="auto">
          <a:xfrm>
            <a:off x="592118" y="607188"/>
            <a:ext cx="5620362" cy="4214842"/>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27223989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592138" y="606425"/>
            <a:ext cx="5619750" cy="4214813"/>
          </a:xfrm>
          <a:ln/>
        </p:spPr>
      </p:sp>
      <p:sp>
        <p:nvSpPr>
          <p:cNvPr id="46083" name="Rectangle 3"/>
          <p:cNvSpPr>
            <a:spLocks noGrp="1" noChangeArrowheads="1"/>
          </p:cNvSpPr>
          <p:nvPr>
            <p:ph type="body" idx="1"/>
          </p:nvPr>
        </p:nvSpPr>
        <p:spPr>
          <a:xfrm>
            <a:off x="220663" y="4238625"/>
            <a:ext cx="6265862" cy="5299075"/>
          </a:xfrm>
          <a:prstGeom prst="rect">
            <a:avLst/>
          </a:prstGeom>
          <a:noFill/>
          <a:ln/>
        </p:spPr>
        <p:txBody>
          <a:bodyPr/>
          <a:lstStyle/>
          <a:p>
            <a:pPr eaLnBrk="1" hangingPunct="1"/>
            <a:endParaRPr lang="en-US" smtClean="0"/>
          </a:p>
        </p:txBody>
      </p:sp>
    </p:spTree>
    <p:extLst>
      <p:ext uri="{BB962C8B-B14F-4D97-AF65-F5344CB8AC3E}">
        <p14:creationId xmlns:p14="http://schemas.microsoft.com/office/powerpoint/2010/main" val="356916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130C22E0-D885-4505-8AD8-9B531A9E4CE3}" type="slidenum">
              <a:rPr lang="fr-FR" altLang="fr-FR"/>
              <a:pPr/>
              <a:t>10</a:t>
            </a:fld>
            <a:endParaRPr lang="fr-FR" altLang="fr-FR"/>
          </a:p>
        </p:txBody>
      </p:sp>
      <p:sp>
        <p:nvSpPr>
          <p:cNvPr id="145410" name="Rectangle 2"/>
          <p:cNvSpPr>
            <a:spLocks noChangeArrowheads="1" noTextEdit="1"/>
          </p:cNvSpPr>
          <p:nvPr>
            <p:ph type="sldImg"/>
          </p:nvPr>
        </p:nvSpPr>
        <p:spPr>
          <a:ln/>
        </p:spPr>
      </p:sp>
      <p:sp>
        <p:nvSpPr>
          <p:cNvPr id="145411" name="Rectangle 3"/>
          <p:cNvSpPr>
            <a:spLocks noGrp="1" noChangeArrowheads="1"/>
          </p:cNvSpPr>
          <p:nvPr>
            <p:ph type="body" idx="1"/>
          </p:nvPr>
        </p:nvSpPr>
        <p:spPr>
          <a:xfrm>
            <a:off x="914400" y="4343400"/>
            <a:ext cx="5029200" cy="4114800"/>
          </a:xfrm>
          <a:prstGeom prst="rect">
            <a:avLst/>
          </a:prstGeom>
        </p:spPr>
        <p:txBody>
          <a:bodyPr/>
          <a:lstStyle/>
          <a:p>
            <a:endParaRPr lang="fr-FR" altLang="fr-FR"/>
          </a:p>
        </p:txBody>
      </p:sp>
    </p:spTree>
    <p:extLst>
      <p:ext uri="{BB962C8B-B14F-4D97-AF65-F5344CB8AC3E}">
        <p14:creationId xmlns:p14="http://schemas.microsoft.com/office/powerpoint/2010/main" val="197797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AD5F378D-6A7E-4341-9C66-7A9E3C96E33D}" type="slidenum">
              <a:rPr lang="fr-FR" altLang="fr-FR"/>
              <a:pPr/>
              <a:t>11</a:t>
            </a:fld>
            <a:endParaRPr lang="fr-FR" altLang="fr-FR"/>
          </a:p>
        </p:txBody>
      </p:sp>
      <p:sp>
        <p:nvSpPr>
          <p:cNvPr id="147458" name="Rectangle 2"/>
          <p:cNvSpPr>
            <a:spLocks noChangeArrowheads="1" noTextEdit="1"/>
          </p:cNvSpPr>
          <p:nvPr>
            <p:ph type="sldImg"/>
          </p:nvPr>
        </p:nvSpPr>
        <p:spPr>
          <a:xfrm>
            <a:off x="592138" y="606425"/>
            <a:ext cx="5619750" cy="4214813"/>
          </a:xfrm>
          <a:ln/>
        </p:spPr>
      </p:sp>
      <p:sp>
        <p:nvSpPr>
          <p:cNvPr id="147459" name="Rectangle 3"/>
          <p:cNvSpPr>
            <a:spLocks noGrp="1" noChangeArrowheads="1"/>
          </p:cNvSpPr>
          <p:nvPr>
            <p:ph type="body" idx="1"/>
          </p:nvPr>
        </p:nvSpPr>
        <p:spPr>
          <a:xfrm>
            <a:off x="914400" y="4343400"/>
            <a:ext cx="5029200" cy="4114800"/>
          </a:xfrm>
          <a:prstGeom prst="rect">
            <a:avLst/>
          </a:prstGeom>
        </p:spPr>
        <p:txBody>
          <a:bodyPr/>
          <a:lstStyle/>
          <a:p>
            <a:endParaRPr lang="fr-FR" altLang="fr-FR"/>
          </a:p>
        </p:txBody>
      </p:sp>
    </p:spTree>
    <p:extLst>
      <p:ext uri="{BB962C8B-B14F-4D97-AF65-F5344CB8AC3E}">
        <p14:creationId xmlns:p14="http://schemas.microsoft.com/office/powerpoint/2010/main" val="750897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05A4C9FB-A04E-4BF5-BF13-681D2BDCCBA9}" type="slidenum">
              <a:rPr lang="fr-FR" altLang="fr-FR"/>
              <a:pPr/>
              <a:t>12</a:t>
            </a:fld>
            <a:endParaRPr lang="fr-FR" altLang="fr-FR"/>
          </a:p>
        </p:txBody>
      </p:sp>
      <p:sp>
        <p:nvSpPr>
          <p:cNvPr id="148482" name="Rectangle 2"/>
          <p:cNvSpPr>
            <a:spLocks noChangeArrowheads="1" noTextEdit="1"/>
          </p:cNvSpPr>
          <p:nvPr>
            <p:ph type="sldImg"/>
          </p:nvPr>
        </p:nvSpPr>
        <p:spPr>
          <a:xfrm>
            <a:off x="592138" y="606425"/>
            <a:ext cx="5619750" cy="4214813"/>
          </a:xfrm>
          <a:ln/>
        </p:spPr>
      </p:sp>
      <p:sp>
        <p:nvSpPr>
          <p:cNvPr id="148483" name="Rectangle 3"/>
          <p:cNvSpPr>
            <a:spLocks noGrp="1" noChangeArrowheads="1"/>
          </p:cNvSpPr>
          <p:nvPr>
            <p:ph type="body" idx="1"/>
          </p:nvPr>
        </p:nvSpPr>
        <p:spPr>
          <a:xfrm>
            <a:off x="914400" y="4343400"/>
            <a:ext cx="5029200" cy="4114800"/>
          </a:xfrm>
          <a:prstGeom prst="rect">
            <a:avLst/>
          </a:prstGeom>
        </p:spPr>
        <p:txBody>
          <a:bodyPr/>
          <a:lstStyle/>
          <a:p>
            <a:endParaRPr lang="fr-FR" altLang="fr-FR"/>
          </a:p>
        </p:txBody>
      </p:sp>
    </p:spTree>
    <p:extLst>
      <p:ext uri="{BB962C8B-B14F-4D97-AF65-F5344CB8AC3E}">
        <p14:creationId xmlns:p14="http://schemas.microsoft.com/office/powerpoint/2010/main" val="163337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59836CC1-1F9A-4ACF-8A7C-A313136EF853}" type="slidenum">
              <a:rPr lang="fr-FR" altLang="fr-FR"/>
              <a:pPr/>
              <a:t>13</a:t>
            </a:fld>
            <a:endParaRPr lang="fr-FR" altLang="fr-FR"/>
          </a:p>
        </p:txBody>
      </p:sp>
      <p:sp>
        <p:nvSpPr>
          <p:cNvPr id="149506" name="Rectangle 2"/>
          <p:cNvSpPr>
            <a:spLocks noChangeArrowheads="1" noTextEdit="1"/>
          </p:cNvSpPr>
          <p:nvPr>
            <p:ph type="sldImg"/>
          </p:nvPr>
        </p:nvSpPr>
        <p:spPr>
          <a:ln/>
        </p:spPr>
      </p:sp>
      <p:sp>
        <p:nvSpPr>
          <p:cNvPr id="149507" name="Rectangle 3"/>
          <p:cNvSpPr>
            <a:spLocks noGrp="1" noChangeArrowheads="1"/>
          </p:cNvSpPr>
          <p:nvPr>
            <p:ph type="body" idx="1"/>
          </p:nvPr>
        </p:nvSpPr>
        <p:spPr>
          <a:xfrm>
            <a:off x="914400" y="4343400"/>
            <a:ext cx="5029200" cy="4114800"/>
          </a:xfrm>
          <a:prstGeom prst="rect">
            <a:avLst/>
          </a:prstGeom>
        </p:spPr>
        <p:txBody>
          <a:bodyPr/>
          <a:lstStyle/>
          <a:p>
            <a:endParaRPr lang="fr-FR" altLang="fr-FR"/>
          </a:p>
        </p:txBody>
      </p:sp>
    </p:spTree>
    <p:extLst>
      <p:ext uri="{BB962C8B-B14F-4D97-AF65-F5344CB8AC3E}">
        <p14:creationId xmlns:p14="http://schemas.microsoft.com/office/powerpoint/2010/main" val="605635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CA144CD8-D6EF-40C6-AA2F-C6E9D73A8EDC}" type="slidenum">
              <a:rPr lang="fr-FR" altLang="fr-FR"/>
              <a:pPr/>
              <a:t>14</a:t>
            </a:fld>
            <a:endParaRPr lang="fr-FR" altLang="fr-FR"/>
          </a:p>
        </p:txBody>
      </p:sp>
      <p:sp>
        <p:nvSpPr>
          <p:cNvPr id="152578" name="Rectangle 2"/>
          <p:cNvSpPr>
            <a:spLocks noChangeArrowheads="1" noTextEdit="1"/>
          </p:cNvSpPr>
          <p:nvPr>
            <p:ph type="sldImg"/>
          </p:nvPr>
        </p:nvSpPr>
        <p:spPr>
          <a:xfrm>
            <a:off x="592138" y="606425"/>
            <a:ext cx="5619750" cy="4214813"/>
          </a:xfrm>
          <a:ln/>
        </p:spPr>
      </p:sp>
      <p:sp>
        <p:nvSpPr>
          <p:cNvPr id="152579" name="Rectangle 3"/>
          <p:cNvSpPr>
            <a:spLocks noGrp="1" noChangeArrowheads="1"/>
          </p:cNvSpPr>
          <p:nvPr>
            <p:ph type="body" idx="1"/>
          </p:nvPr>
        </p:nvSpPr>
        <p:spPr>
          <a:xfrm>
            <a:off x="914400" y="4343400"/>
            <a:ext cx="5029200" cy="4114800"/>
          </a:xfrm>
          <a:prstGeom prst="rect">
            <a:avLst/>
          </a:prstGeom>
        </p:spPr>
        <p:txBody>
          <a:bodyPr/>
          <a:lstStyle/>
          <a:p>
            <a:endParaRPr lang="fr-FR" altLang="fr-FR"/>
          </a:p>
        </p:txBody>
      </p:sp>
    </p:spTree>
    <p:extLst>
      <p:ext uri="{BB962C8B-B14F-4D97-AF65-F5344CB8AC3E}">
        <p14:creationId xmlns:p14="http://schemas.microsoft.com/office/powerpoint/2010/main" val="1297488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859748B5-A6AC-4687-BFB4-268202B6EFBF}" type="slidenum">
              <a:rPr lang="fr-FR" altLang="fr-FR"/>
              <a:pPr/>
              <a:t>15</a:t>
            </a:fld>
            <a:endParaRPr lang="fr-FR" altLang="fr-FR"/>
          </a:p>
        </p:txBody>
      </p:sp>
      <p:sp>
        <p:nvSpPr>
          <p:cNvPr id="153602" name="Rectangle 2"/>
          <p:cNvSpPr>
            <a:spLocks noChangeArrowheads="1" noTextEdit="1"/>
          </p:cNvSpPr>
          <p:nvPr>
            <p:ph type="sldImg"/>
          </p:nvPr>
        </p:nvSpPr>
        <p:spPr>
          <a:xfrm>
            <a:off x="592138" y="606425"/>
            <a:ext cx="5619750" cy="4214813"/>
          </a:xfrm>
          <a:ln/>
        </p:spPr>
      </p:sp>
      <p:sp>
        <p:nvSpPr>
          <p:cNvPr id="153603" name="Rectangle 3"/>
          <p:cNvSpPr>
            <a:spLocks noGrp="1" noChangeArrowheads="1"/>
          </p:cNvSpPr>
          <p:nvPr>
            <p:ph type="body" idx="1"/>
          </p:nvPr>
        </p:nvSpPr>
        <p:spPr>
          <a:xfrm>
            <a:off x="914400" y="4343400"/>
            <a:ext cx="5029200" cy="4114800"/>
          </a:xfrm>
          <a:prstGeom prst="rect">
            <a:avLst/>
          </a:prstGeom>
        </p:spPr>
        <p:txBody>
          <a:bodyPr/>
          <a:lstStyle/>
          <a:p>
            <a:endParaRPr lang="fr-FR" altLang="fr-FR"/>
          </a:p>
        </p:txBody>
      </p:sp>
    </p:spTree>
    <p:extLst>
      <p:ext uri="{BB962C8B-B14F-4D97-AF65-F5344CB8AC3E}">
        <p14:creationId xmlns:p14="http://schemas.microsoft.com/office/powerpoint/2010/main" val="2312559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B01FE677-90D5-40C3-94A4-184394107E8C}" type="slidenum">
              <a:rPr lang="fr-FR" altLang="fr-FR"/>
              <a:pPr/>
              <a:t>16</a:t>
            </a:fld>
            <a:endParaRPr lang="fr-FR" altLang="fr-FR"/>
          </a:p>
        </p:txBody>
      </p:sp>
      <p:sp>
        <p:nvSpPr>
          <p:cNvPr id="154626" name="Rectangle 2"/>
          <p:cNvSpPr>
            <a:spLocks noChangeArrowheads="1" noTextEdit="1"/>
          </p:cNvSpPr>
          <p:nvPr>
            <p:ph type="sldImg"/>
          </p:nvPr>
        </p:nvSpPr>
        <p:spPr>
          <a:xfrm>
            <a:off x="592138" y="606425"/>
            <a:ext cx="5619750" cy="4214813"/>
          </a:xfrm>
          <a:ln/>
        </p:spPr>
      </p:sp>
      <p:sp>
        <p:nvSpPr>
          <p:cNvPr id="154627" name="Rectangle 3"/>
          <p:cNvSpPr>
            <a:spLocks noGrp="1" noChangeArrowheads="1"/>
          </p:cNvSpPr>
          <p:nvPr>
            <p:ph type="body" idx="1"/>
          </p:nvPr>
        </p:nvSpPr>
        <p:spPr>
          <a:xfrm>
            <a:off x="914400" y="4343400"/>
            <a:ext cx="5029200" cy="4114800"/>
          </a:xfrm>
          <a:prstGeom prst="rect">
            <a:avLst/>
          </a:prstGeom>
        </p:spPr>
        <p:txBody>
          <a:bodyPr/>
          <a:lstStyle/>
          <a:p>
            <a:r>
              <a:rPr lang="fr-FR" altLang="fr-FR"/>
              <a:t>Three standard compartments for the three standard properties on 2-24 plus extra compartments if necessary. A negative salary would throw the InvalidUpdate exception. Exceptions is an example of the more detail that may be added to design level diagrams.</a:t>
            </a:r>
          </a:p>
        </p:txBody>
      </p:sp>
    </p:spTree>
    <p:extLst>
      <p:ext uri="{BB962C8B-B14F-4D97-AF65-F5344CB8AC3E}">
        <p14:creationId xmlns:p14="http://schemas.microsoft.com/office/powerpoint/2010/main" val="1666643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D6919D4F-BBD1-432F-9526-9F524F3A73CA}" type="slidenum">
              <a:rPr lang="fr-FR" altLang="fr-FR"/>
              <a:pPr/>
              <a:t>17</a:t>
            </a:fld>
            <a:endParaRPr lang="fr-FR" altLang="fr-FR"/>
          </a:p>
        </p:txBody>
      </p:sp>
      <p:sp>
        <p:nvSpPr>
          <p:cNvPr id="155650" name="Rectangle 2"/>
          <p:cNvSpPr>
            <a:spLocks noChangeArrowheads="1" noTextEdit="1"/>
          </p:cNvSpPr>
          <p:nvPr>
            <p:ph type="sldImg"/>
          </p:nvPr>
        </p:nvSpPr>
        <p:spPr>
          <a:xfrm>
            <a:off x="592138" y="606425"/>
            <a:ext cx="5619750" cy="4214813"/>
          </a:xfrm>
          <a:ln/>
        </p:spPr>
      </p:sp>
      <p:sp>
        <p:nvSpPr>
          <p:cNvPr id="155651" name="Rectangle 3"/>
          <p:cNvSpPr>
            <a:spLocks noGrp="1" noChangeArrowheads="1"/>
          </p:cNvSpPr>
          <p:nvPr>
            <p:ph type="body" idx="1"/>
          </p:nvPr>
        </p:nvSpPr>
        <p:spPr>
          <a:xfrm>
            <a:off x="914400" y="4343400"/>
            <a:ext cx="5029200" cy="4114800"/>
          </a:xfrm>
          <a:prstGeom prst="rect">
            <a:avLst/>
          </a:prstGeom>
        </p:spPr>
        <p:txBody>
          <a:bodyPr/>
          <a:lstStyle/>
          <a:p>
            <a:r>
              <a:rPr lang="fr-FR" altLang="fr-FR"/>
              <a:t>More details would be shown on design level diagrams than analysis ones. </a:t>
            </a:r>
          </a:p>
          <a:p>
            <a:endParaRPr lang="fr-FR" altLang="fr-FR"/>
          </a:p>
        </p:txBody>
      </p:sp>
    </p:spTree>
    <p:extLst>
      <p:ext uri="{BB962C8B-B14F-4D97-AF65-F5344CB8AC3E}">
        <p14:creationId xmlns:p14="http://schemas.microsoft.com/office/powerpoint/2010/main" val="2177476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40D94B61-7277-459C-B0ED-5927A22CC618}" type="slidenum">
              <a:rPr lang="fr-FR" altLang="fr-FR"/>
              <a:pPr/>
              <a:t>18</a:t>
            </a:fld>
            <a:endParaRPr lang="fr-FR" altLang="fr-FR"/>
          </a:p>
        </p:txBody>
      </p:sp>
      <p:sp>
        <p:nvSpPr>
          <p:cNvPr id="156674" name="Rectangle 2"/>
          <p:cNvSpPr>
            <a:spLocks noChangeArrowheads="1" noTextEdit="1"/>
          </p:cNvSpPr>
          <p:nvPr>
            <p:ph type="sldImg"/>
          </p:nvPr>
        </p:nvSpPr>
        <p:spPr>
          <a:xfrm>
            <a:off x="592138" y="606425"/>
            <a:ext cx="5619750" cy="4214813"/>
          </a:xfrm>
          <a:ln/>
        </p:spPr>
      </p:sp>
      <p:sp>
        <p:nvSpPr>
          <p:cNvPr id="156675" name="Rectangle 3"/>
          <p:cNvSpPr>
            <a:spLocks noGrp="1" noChangeArrowheads="1"/>
          </p:cNvSpPr>
          <p:nvPr>
            <p:ph type="body" idx="1"/>
          </p:nvPr>
        </p:nvSpPr>
        <p:spPr>
          <a:xfrm>
            <a:off x="914400" y="4343400"/>
            <a:ext cx="5029200" cy="4114800"/>
          </a:xfrm>
          <a:prstGeom prst="rect">
            <a:avLst/>
          </a:prstGeom>
        </p:spPr>
        <p:txBody>
          <a:bodyPr/>
          <a:lstStyle/>
          <a:p>
            <a:r>
              <a:rPr lang="fr-FR" altLang="fr-FR"/>
              <a:t>Some standard UML types (see Object Constraint Language in the OMG UML Spec) are Boolean, Integer, Real, and String. Note first letter capitalized.  Encapsulation says the attributes should be private, not visible from outside the object. Why diagram hourlyRate?  To show it is needed and explain what it is. </a:t>
            </a:r>
          </a:p>
          <a:p>
            <a:endParaRPr lang="fr-FR" altLang="fr-FR"/>
          </a:p>
        </p:txBody>
      </p:sp>
    </p:spTree>
    <p:extLst>
      <p:ext uri="{BB962C8B-B14F-4D97-AF65-F5344CB8AC3E}">
        <p14:creationId xmlns:p14="http://schemas.microsoft.com/office/powerpoint/2010/main" val="3431506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52A126C1-F069-4293-AB7D-280B88E82306}" type="slidenum">
              <a:rPr lang="fr-FR" altLang="fr-FR"/>
              <a:pPr/>
              <a:t>19</a:t>
            </a:fld>
            <a:endParaRPr lang="fr-FR" altLang="fr-FR"/>
          </a:p>
        </p:txBody>
      </p:sp>
      <p:sp>
        <p:nvSpPr>
          <p:cNvPr id="157698" name="Rectangle 2"/>
          <p:cNvSpPr>
            <a:spLocks noChangeArrowheads="1" noTextEdit="1"/>
          </p:cNvSpPr>
          <p:nvPr>
            <p:ph type="sldImg"/>
          </p:nvPr>
        </p:nvSpPr>
        <p:spPr>
          <a:xfrm>
            <a:off x="592138" y="606425"/>
            <a:ext cx="5619750" cy="4214813"/>
          </a:xfrm>
          <a:ln/>
        </p:spPr>
      </p:sp>
      <p:sp>
        <p:nvSpPr>
          <p:cNvPr id="157699" name="Rectangle 3"/>
          <p:cNvSpPr>
            <a:spLocks noGrp="1" noChangeArrowheads="1"/>
          </p:cNvSpPr>
          <p:nvPr>
            <p:ph type="body" idx="1"/>
          </p:nvPr>
        </p:nvSpPr>
        <p:spPr>
          <a:xfrm>
            <a:off x="914400" y="4343400"/>
            <a:ext cx="5029200" cy="4114800"/>
          </a:xfrm>
          <a:prstGeom prst="rect">
            <a:avLst/>
          </a:prstGeom>
        </p:spPr>
        <p:txBody>
          <a:bodyPr/>
          <a:lstStyle/>
          <a:p>
            <a:r>
              <a:rPr lang="fr-FR" altLang="fr-FR"/>
              <a:t>The parameter list is comma-separated. If you don’t put the operations on your diagram you effectively have a data model. </a:t>
            </a:r>
          </a:p>
          <a:p>
            <a:endParaRPr lang="fr-FR" altLang="fr-FR"/>
          </a:p>
        </p:txBody>
      </p:sp>
    </p:spTree>
    <p:extLst>
      <p:ext uri="{BB962C8B-B14F-4D97-AF65-F5344CB8AC3E}">
        <p14:creationId xmlns:p14="http://schemas.microsoft.com/office/powerpoint/2010/main" val="1769198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592138" y="606425"/>
            <a:ext cx="5619750" cy="4214813"/>
          </a:xfrm>
          <a:ln/>
        </p:spPr>
      </p:sp>
      <p:sp>
        <p:nvSpPr>
          <p:cNvPr id="47107" name="Rectangle 3"/>
          <p:cNvSpPr>
            <a:spLocks noGrp="1" noChangeArrowheads="1"/>
          </p:cNvSpPr>
          <p:nvPr>
            <p:ph type="body" idx="1"/>
          </p:nvPr>
        </p:nvSpPr>
        <p:spPr>
          <a:xfrm>
            <a:off x="220663" y="4238625"/>
            <a:ext cx="6265862" cy="5299075"/>
          </a:xfrm>
          <a:prstGeom prst="rect">
            <a:avLst/>
          </a:prstGeom>
          <a:noFill/>
          <a:ln/>
        </p:spPr>
        <p:txBody>
          <a:bodyPr/>
          <a:lstStyle/>
          <a:p>
            <a:pPr eaLnBrk="1" hangingPunct="1"/>
            <a:endParaRPr lang="en-US" smtClean="0"/>
          </a:p>
        </p:txBody>
      </p:sp>
    </p:spTree>
    <p:extLst>
      <p:ext uri="{BB962C8B-B14F-4D97-AF65-F5344CB8AC3E}">
        <p14:creationId xmlns:p14="http://schemas.microsoft.com/office/powerpoint/2010/main" val="2556256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AFADED4D-3887-457A-8DDE-7B1978D1F383}" type="slidenum">
              <a:rPr lang="fr-FR" altLang="fr-FR"/>
              <a:pPr/>
              <a:t>20</a:t>
            </a:fld>
            <a:endParaRPr lang="fr-FR" altLang="fr-FR"/>
          </a:p>
        </p:txBody>
      </p:sp>
      <p:sp>
        <p:nvSpPr>
          <p:cNvPr id="158722" name="Rectangle 2"/>
          <p:cNvSpPr>
            <a:spLocks noChangeArrowheads="1" noTextEdit="1"/>
          </p:cNvSpPr>
          <p:nvPr>
            <p:ph type="sldImg"/>
          </p:nvPr>
        </p:nvSpPr>
        <p:spPr>
          <a:xfrm>
            <a:off x="592138" y="606425"/>
            <a:ext cx="5619750" cy="4214813"/>
          </a:xfrm>
          <a:ln/>
        </p:spPr>
      </p:sp>
      <p:sp>
        <p:nvSpPr>
          <p:cNvPr id="158723" name="Rectangle 3"/>
          <p:cNvSpPr>
            <a:spLocks noGrp="1" noChangeArrowheads="1"/>
          </p:cNvSpPr>
          <p:nvPr>
            <p:ph type="body" idx="1"/>
          </p:nvPr>
        </p:nvSpPr>
        <p:spPr>
          <a:xfrm>
            <a:off x="914400" y="4343400"/>
            <a:ext cx="5029200" cy="4114800"/>
          </a:xfrm>
          <a:prstGeom prst="rect">
            <a:avLst/>
          </a:prstGeom>
        </p:spPr>
        <p:txBody>
          <a:bodyPr/>
          <a:lstStyle/>
          <a:p>
            <a:endParaRPr lang="fr-FR" altLang="fr-FR"/>
          </a:p>
        </p:txBody>
      </p:sp>
    </p:spTree>
    <p:extLst>
      <p:ext uri="{BB962C8B-B14F-4D97-AF65-F5344CB8AC3E}">
        <p14:creationId xmlns:p14="http://schemas.microsoft.com/office/powerpoint/2010/main" val="3595216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A5607338-7223-44F6-9C88-888C7854BA4A}" type="slidenum">
              <a:rPr lang="fr-FR" altLang="fr-FR"/>
              <a:pPr/>
              <a:t>21</a:t>
            </a:fld>
            <a:endParaRPr lang="fr-FR" altLang="fr-FR"/>
          </a:p>
        </p:txBody>
      </p:sp>
      <p:sp>
        <p:nvSpPr>
          <p:cNvPr id="159746" name="Rectangle 2"/>
          <p:cNvSpPr>
            <a:spLocks noChangeArrowheads="1" noTextEdit="1"/>
          </p:cNvSpPr>
          <p:nvPr>
            <p:ph type="sldImg"/>
          </p:nvPr>
        </p:nvSpPr>
        <p:spPr>
          <a:xfrm>
            <a:off x="592138" y="606425"/>
            <a:ext cx="5619750" cy="4214813"/>
          </a:xfrm>
          <a:ln/>
        </p:spPr>
      </p:sp>
      <p:sp>
        <p:nvSpPr>
          <p:cNvPr id="159747" name="Rectangle 3"/>
          <p:cNvSpPr>
            <a:spLocks noGrp="1" noChangeArrowheads="1"/>
          </p:cNvSpPr>
          <p:nvPr>
            <p:ph type="body" idx="1"/>
          </p:nvPr>
        </p:nvSpPr>
        <p:spPr>
          <a:xfrm>
            <a:off x="914400" y="4343400"/>
            <a:ext cx="5029200" cy="4114800"/>
          </a:xfrm>
          <a:prstGeom prst="rect">
            <a:avLst/>
          </a:prstGeom>
        </p:spPr>
        <p:txBody>
          <a:bodyPr/>
          <a:lstStyle/>
          <a:p>
            <a:r>
              <a:rPr lang="fr-FR" altLang="fr-FR"/>
              <a:t>The note can be used to show the method of an operation using a formal specification in {}’s </a:t>
            </a:r>
          </a:p>
          <a:p>
            <a:endParaRPr lang="fr-FR" altLang="fr-FR"/>
          </a:p>
        </p:txBody>
      </p:sp>
    </p:spTree>
    <p:extLst>
      <p:ext uri="{BB962C8B-B14F-4D97-AF65-F5344CB8AC3E}">
        <p14:creationId xmlns:p14="http://schemas.microsoft.com/office/powerpoint/2010/main" val="3526591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A9346F2D-7796-4C20-8F12-1E943E6D74FA}" type="slidenum">
              <a:rPr lang="fr-FR" altLang="fr-FR"/>
              <a:pPr/>
              <a:t>22</a:t>
            </a:fld>
            <a:endParaRPr lang="fr-FR" altLang="fr-FR"/>
          </a:p>
        </p:txBody>
      </p:sp>
      <p:sp>
        <p:nvSpPr>
          <p:cNvPr id="160770" name="Rectangle 2"/>
          <p:cNvSpPr>
            <a:spLocks noChangeArrowheads="1" noTextEdit="1"/>
          </p:cNvSpPr>
          <p:nvPr>
            <p:ph type="sldImg"/>
          </p:nvPr>
        </p:nvSpPr>
        <p:spPr>
          <a:xfrm>
            <a:off x="592138" y="606425"/>
            <a:ext cx="5619750" cy="4214813"/>
          </a:xfrm>
          <a:ln/>
        </p:spPr>
      </p:sp>
      <p:sp>
        <p:nvSpPr>
          <p:cNvPr id="160771" name="Rectangle 3"/>
          <p:cNvSpPr>
            <a:spLocks noGrp="1" noChangeArrowheads="1"/>
          </p:cNvSpPr>
          <p:nvPr>
            <p:ph type="body" idx="1"/>
          </p:nvPr>
        </p:nvSpPr>
        <p:spPr>
          <a:xfrm>
            <a:off x="914400" y="4343400"/>
            <a:ext cx="5029200" cy="4114800"/>
          </a:xfrm>
          <a:prstGeom prst="rect">
            <a:avLst/>
          </a:prstGeom>
        </p:spPr>
        <p:txBody>
          <a:bodyPr/>
          <a:lstStyle/>
          <a:p>
            <a:endParaRPr lang="fr-FR" altLang="fr-FR"/>
          </a:p>
        </p:txBody>
      </p:sp>
    </p:spTree>
    <p:extLst>
      <p:ext uri="{BB962C8B-B14F-4D97-AF65-F5344CB8AC3E}">
        <p14:creationId xmlns:p14="http://schemas.microsoft.com/office/powerpoint/2010/main" val="14514947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ACDFEF99-8340-4B73-ACBB-3391A15C133C}" type="slidenum">
              <a:rPr lang="fr-FR" altLang="fr-FR"/>
              <a:pPr/>
              <a:t>23</a:t>
            </a:fld>
            <a:endParaRPr lang="fr-FR" altLang="fr-FR"/>
          </a:p>
        </p:txBody>
      </p:sp>
      <p:sp>
        <p:nvSpPr>
          <p:cNvPr id="161794" name="Rectangle 2"/>
          <p:cNvSpPr>
            <a:spLocks noChangeArrowheads="1" noTextEdit="1"/>
          </p:cNvSpPr>
          <p:nvPr>
            <p:ph type="sldImg"/>
          </p:nvPr>
        </p:nvSpPr>
        <p:spPr>
          <a:ln/>
        </p:spPr>
      </p:sp>
      <p:sp>
        <p:nvSpPr>
          <p:cNvPr id="161795" name="Rectangle 3"/>
          <p:cNvSpPr>
            <a:spLocks noGrp="1" noChangeArrowheads="1"/>
          </p:cNvSpPr>
          <p:nvPr>
            <p:ph type="body" idx="1"/>
          </p:nvPr>
        </p:nvSpPr>
        <p:spPr>
          <a:xfrm>
            <a:off x="914400" y="4343400"/>
            <a:ext cx="5029200" cy="4114800"/>
          </a:xfrm>
          <a:prstGeom prst="rect">
            <a:avLst/>
          </a:prstGeom>
        </p:spPr>
        <p:txBody>
          <a:bodyPr/>
          <a:lstStyle/>
          <a:p>
            <a:r>
              <a:rPr lang="fr-FR" altLang="fr-FR"/>
              <a:t>Classes and a class diagrams are the one pretty-much mandatory UML diagram for developing software. </a:t>
            </a:r>
          </a:p>
          <a:p>
            <a:endParaRPr lang="fr-FR" altLang="fr-FR"/>
          </a:p>
        </p:txBody>
      </p:sp>
    </p:spTree>
    <p:extLst>
      <p:ext uri="{BB962C8B-B14F-4D97-AF65-F5344CB8AC3E}">
        <p14:creationId xmlns:p14="http://schemas.microsoft.com/office/powerpoint/2010/main" val="1472247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0AFBA07E-E856-436E-96A5-D3B4985C8440}" type="slidenum">
              <a:rPr lang="fr-FR" altLang="fr-FR"/>
              <a:pPr/>
              <a:t>24</a:t>
            </a:fld>
            <a:endParaRPr lang="fr-FR" altLang="fr-FR"/>
          </a:p>
        </p:txBody>
      </p:sp>
      <p:sp>
        <p:nvSpPr>
          <p:cNvPr id="164866" name="Rectangle 2"/>
          <p:cNvSpPr>
            <a:spLocks noChangeArrowheads="1" noTextEdit="1"/>
          </p:cNvSpPr>
          <p:nvPr>
            <p:ph type="sldImg"/>
          </p:nvPr>
        </p:nvSpPr>
        <p:spPr>
          <a:xfrm>
            <a:off x="592138" y="606425"/>
            <a:ext cx="5619750" cy="4214813"/>
          </a:xfrm>
          <a:ln/>
        </p:spPr>
      </p:sp>
      <p:sp>
        <p:nvSpPr>
          <p:cNvPr id="164867" name="Rectangle 3"/>
          <p:cNvSpPr>
            <a:spLocks noGrp="1" noChangeArrowheads="1"/>
          </p:cNvSpPr>
          <p:nvPr>
            <p:ph type="body" idx="1"/>
          </p:nvPr>
        </p:nvSpPr>
        <p:spPr>
          <a:xfrm>
            <a:off x="914400" y="4343400"/>
            <a:ext cx="5029200" cy="4114800"/>
          </a:xfrm>
          <a:prstGeom prst="rect">
            <a:avLst/>
          </a:prstGeom>
        </p:spPr>
        <p:txBody>
          <a:bodyPr/>
          <a:lstStyle/>
          <a:p>
            <a:endParaRPr lang="fr-FR" altLang="fr-FR"/>
          </a:p>
        </p:txBody>
      </p:sp>
    </p:spTree>
    <p:extLst>
      <p:ext uri="{BB962C8B-B14F-4D97-AF65-F5344CB8AC3E}">
        <p14:creationId xmlns:p14="http://schemas.microsoft.com/office/powerpoint/2010/main" val="2855729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B12651EA-86BB-432F-A75D-962E5D9A69BD}" type="slidenum">
              <a:rPr lang="fr-FR" altLang="fr-FR"/>
              <a:pPr/>
              <a:t>25</a:t>
            </a:fld>
            <a:endParaRPr lang="fr-FR" altLang="fr-FR"/>
          </a:p>
        </p:txBody>
      </p:sp>
      <p:sp>
        <p:nvSpPr>
          <p:cNvPr id="165890" name="Rectangle 2"/>
          <p:cNvSpPr>
            <a:spLocks noChangeArrowheads="1" noTextEdit="1"/>
          </p:cNvSpPr>
          <p:nvPr>
            <p:ph type="sldImg"/>
          </p:nvPr>
        </p:nvSpPr>
        <p:spPr>
          <a:ln/>
        </p:spPr>
      </p:sp>
      <p:sp>
        <p:nvSpPr>
          <p:cNvPr id="165891" name="Rectangle 3"/>
          <p:cNvSpPr>
            <a:spLocks noGrp="1" noChangeArrowheads="1"/>
          </p:cNvSpPr>
          <p:nvPr>
            <p:ph type="body" idx="1"/>
          </p:nvPr>
        </p:nvSpPr>
        <p:spPr>
          <a:xfrm>
            <a:off x="914400" y="4343400"/>
            <a:ext cx="5029200" cy="4114800"/>
          </a:xfrm>
          <a:prstGeom prst="rect">
            <a:avLst/>
          </a:prstGeom>
        </p:spPr>
        <p:txBody>
          <a:bodyPr/>
          <a:lstStyle/>
          <a:p>
            <a:r>
              <a:rPr lang="fr-FR" altLang="fr-FR"/>
              <a:t>Ask attendees how the multiplicity would change if A SectionHead must have 3 or more Employees.</a:t>
            </a:r>
          </a:p>
        </p:txBody>
      </p:sp>
    </p:spTree>
    <p:extLst>
      <p:ext uri="{BB962C8B-B14F-4D97-AF65-F5344CB8AC3E}">
        <p14:creationId xmlns:p14="http://schemas.microsoft.com/office/powerpoint/2010/main" val="38404198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A5B5B361-E319-428D-B6E3-8E1ECE35F384}" type="slidenum">
              <a:rPr lang="fr-FR" altLang="fr-FR"/>
              <a:pPr/>
              <a:t>26</a:t>
            </a:fld>
            <a:endParaRPr lang="fr-FR" altLang="fr-FR"/>
          </a:p>
        </p:txBody>
      </p:sp>
      <p:sp>
        <p:nvSpPr>
          <p:cNvPr id="166914" name="Rectangle 2"/>
          <p:cNvSpPr>
            <a:spLocks noChangeArrowheads="1" noTextEdit="1"/>
          </p:cNvSpPr>
          <p:nvPr>
            <p:ph type="sldImg"/>
          </p:nvPr>
        </p:nvSpPr>
        <p:spPr>
          <a:ln/>
        </p:spPr>
      </p:sp>
      <p:sp>
        <p:nvSpPr>
          <p:cNvPr id="166915" name="Rectangle 3"/>
          <p:cNvSpPr>
            <a:spLocks noGrp="1" noChangeArrowheads="1"/>
          </p:cNvSpPr>
          <p:nvPr>
            <p:ph type="body" idx="1"/>
          </p:nvPr>
        </p:nvSpPr>
        <p:spPr>
          <a:xfrm>
            <a:off x="914400" y="4343400"/>
            <a:ext cx="5029200" cy="4114800"/>
          </a:xfrm>
          <a:prstGeom prst="rect">
            <a:avLst/>
          </a:prstGeom>
        </p:spPr>
        <p:txBody>
          <a:bodyPr/>
          <a:lstStyle/>
          <a:p>
            <a:endParaRPr lang="fr-FR" altLang="fr-FR"/>
          </a:p>
        </p:txBody>
      </p:sp>
    </p:spTree>
    <p:extLst>
      <p:ext uri="{BB962C8B-B14F-4D97-AF65-F5344CB8AC3E}">
        <p14:creationId xmlns:p14="http://schemas.microsoft.com/office/powerpoint/2010/main" val="3938146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A3CF56EC-9258-43D4-B272-C4C66D2F5D46}" type="slidenum">
              <a:rPr lang="fr-FR" altLang="fr-FR"/>
              <a:pPr/>
              <a:t>27</a:t>
            </a:fld>
            <a:endParaRPr lang="fr-FR" altLang="fr-FR"/>
          </a:p>
        </p:txBody>
      </p:sp>
      <p:sp>
        <p:nvSpPr>
          <p:cNvPr id="167938" name="Rectangle 2"/>
          <p:cNvSpPr>
            <a:spLocks noChangeArrowheads="1" noTextEdit="1"/>
          </p:cNvSpPr>
          <p:nvPr>
            <p:ph type="sldImg"/>
          </p:nvPr>
        </p:nvSpPr>
        <p:spPr>
          <a:ln/>
        </p:spPr>
      </p:sp>
      <p:sp>
        <p:nvSpPr>
          <p:cNvPr id="167939" name="Rectangle 3"/>
          <p:cNvSpPr>
            <a:spLocks noGrp="1" noChangeArrowheads="1"/>
          </p:cNvSpPr>
          <p:nvPr>
            <p:ph type="body" idx="1"/>
          </p:nvPr>
        </p:nvSpPr>
        <p:spPr>
          <a:xfrm>
            <a:off x="914400" y="4343400"/>
            <a:ext cx="5029200" cy="4114800"/>
          </a:xfrm>
          <a:prstGeom prst="rect">
            <a:avLst/>
          </a:prstGeom>
        </p:spPr>
        <p:txBody>
          <a:bodyPr/>
          <a:lstStyle/>
          <a:p>
            <a:r>
              <a:rPr lang="fr-FR" altLang="fr-FR"/>
              <a:t>Parts belong to or are part of the aggregation.  You can still put on multiplicity and rolenames on the association line. </a:t>
            </a:r>
          </a:p>
          <a:p>
            <a:endParaRPr lang="fr-FR" altLang="fr-FR"/>
          </a:p>
        </p:txBody>
      </p:sp>
    </p:spTree>
    <p:extLst>
      <p:ext uri="{BB962C8B-B14F-4D97-AF65-F5344CB8AC3E}">
        <p14:creationId xmlns:p14="http://schemas.microsoft.com/office/powerpoint/2010/main" val="1227028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B63DC4C1-0BC4-416D-9A9F-B31BFCCFA418}" type="slidenum">
              <a:rPr lang="fr-FR" altLang="fr-FR"/>
              <a:pPr/>
              <a:t>28</a:t>
            </a:fld>
            <a:endParaRPr lang="fr-FR" altLang="fr-FR"/>
          </a:p>
        </p:txBody>
      </p:sp>
      <p:sp>
        <p:nvSpPr>
          <p:cNvPr id="168962" name="Rectangle 2"/>
          <p:cNvSpPr>
            <a:spLocks noChangeArrowheads="1" noTextEdit="1"/>
          </p:cNvSpPr>
          <p:nvPr>
            <p:ph type="sldImg"/>
          </p:nvPr>
        </p:nvSpPr>
        <p:spPr>
          <a:xfrm>
            <a:off x="592138" y="606425"/>
            <a:ext cx="5619750" cy="4214813"/>
          </a:xfrm>
          <a:ln/>
        </p:spPr>
      </p:sp>
      <p:sp>
        <p:nvSpPr>
          <p:cNvPr id="168963" name="Rectangle 3"/>
          <p:cNvSpPr>
            <a:spLocks noGrp="1" noChangeArrowheads="1"/>
          </p:cNvSpPr>
          <p:nvPr>
            <p:ph type="body" idx="1"/>
          </p:nvPr>
        </p:nvSpPr>
        <p:spPr>
          <a:xfrm>
            <a:off x="914400" y="4343400"/>
            <a:ext cx="5029200" cy="4114800"/>
          </a:xfrm>
          <a:prstGeom prst="rect">
            <a:avLst/>
          </a:prstGeom>
        </p:spPr>
        <p:txBody>
          <a:bodyPr/>
          <a:lstStyle/>
          <a:p>
            <a:endParaRPr lang="fr-FR" altLang="fr-FR"/>
          </a:p>
        </p:txBody>
      </p:sp>
    </p:spTree>
    <p:extLst>
      <p:ext uri="{BB962C8B-B14F-4D97-AF65-F5344CB8AC3E}">
        <p14:creationId xmlns:p14="http://schemas.microsoft.com/office/powerpoint/2010/main" val="21014343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02E1B675-46B5-432D-B95D-353AE432A603}" type="slidenum">
              <a:rPr lang="fr-FR" altLang="fr-FR"/>
              <a:pPr/>
              <a:t>29</a:t>
            </a:fld>
            <a:endParaRPr lang="fr-FR" altLang="fr-FR"/>
          </a:p>
        </p:txBody>
      </p:sp>
      <p:sp>
        <p:nvSpPr>
          <p:cNvPr id="169986" name="Rectangle 2"/>
          <p:cNvSpPr>
            <a:spLocks noChangeArrowheads="1" noTextEdit="1"/>
          </p:cNvSpPr>
          <p:nvPr>
            <p:ph type="sldImg"/>
          </p:nvPr>
        </p:nvSpPr>
        <p:spPr>
          <a:ln/>
        </p:spPr>
      </p:sp>
      <p:sp>
        <p:nvSpPr>
          <p:cNvPr id="169987" name="Rectangle 3"/>
          <p:cNvSpPr>
            <a:spLocks noGrp="1" noChangeArrowheads="1"/>
          </p:cNvSpPr>
          <p:nvPr>
            <p:ph type="body" idx="1"/>
          </p:nvPr>
        </p:nvSpPr>
        <p:spPr>
          <a:xfrm>
            <a:off x="914400" y="4343400"/>
            <a:ext cx="5029200" cy="4114800"/>
          </a:xfrm>
          <a:prstGeom prst="rect">
            <a:avLst/>
          </a:prstGeom>
        </p:spPr>
        <p:txBody>
          <a:bodyPr/>
          <a:lstStyle/>
          <a:p>
            <a:endParaRPr lang="fr-FR" altLang="fr-FR"/>
          </a:p>
        </p:txBody>
      </p:sp>
    </p:spTree>
    <p:extLst>
      <p:ext uri="{BB962C8B-B14F-4D97-AF65-F5344CB8AC3E}">
        <p14:creationId xmlns:p14="http://schemas.microsoft.com/office/powerpoint/2010/main" val="630252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B40525CD-2476-4375-A0C1-4653DE20C13E}" type="slidenum">
              <a:rPr lang="fr-FR" altLang="fr-FR"/>
              <a:pPr/>
              <a:t>3</a:t>
            </a:fld>
            <a:endParaRPr lang="fr-FR" altLang="fr-FR"/>
          </a:p>
        </p:txBody>
      </p:sp>
      <p:sp>
        <p:nvSpPr>
          <p:cNvPr id="132098" name="Rectangle 2"/>
          <p:cNvSpPr>
            <a:spLocks noChangeArrowheads="1" noTextEdit="1"/>
          </p:cNvSpPr>
          <p:nvPr>
            <p:ph type="sldImg"/>
          </p:nvPr>
        </p:nvSpPr>
        <p:spPr>
          <a:ln/>
        </p:spPr>
      </p:sp>
      <p:sp>
        <p:nvSpPr>
          <p:cNvPr id="132099" name="Rectangle 3"/>
          <p:cNvSpPr>
            <a:spLocks noGrp="1" noChangeArrowheads="1"/>
          </p:cNvSpPr>
          <p:nvPr>
            <p:ph type="body" idx="1"/>
          </p:nvPr>
        </p:nvSpPr>
        <p:spPr>
          <a:xfrm>
            <a:off x="914400" y="4343400"/>
            <a:ext cx="5029200" cy="4114800"/>
          </a:xfrm>
          <a:prstGeom prst="rect">
            <a:avLst/>
          </a:prstGeom>
        </p:spPr>
        <p:txBody>
          <a:bodyPr/>
          <a:lstStyle/>
          <a:p>
            <a:r>
              <a:rPr lang="fr-FR" altLang="fr-FR"/>
              <a:t>2-3; 2-4</a:t>
            </a:r>
          </a:p>
          <a:p>
            <a:endParaRPr lang="fr-FR" altLang="fr-FR"/>
          </a:p>
          <a:p>
            <a:r>
              <a:rPr lang="fr-FR" altLang="fr-FR"/>
              <a:t>Explain to the attendees that these diagrams would be drawn in the process of building a system to help book conference rooms. Just read these diagrams to the attendees. Don’t explain all the notation at this point. Ask them if they make sense, can they understand them? </a:t>
            </a:r>
          </a:p>
        </p:txBody>
      </p:sp>
    </p:spTree>
    <p:extLst>
      <p:ext uri="{BB962C8B-B14F-4D97-AF65-F5344CB8AC3E}">
        <p14:creationId xmlns:p14="http://schemas.microsoft.com/office/powerpoint/2010/main" val="4227818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DD959CC4-F5B9-4D44-99A7-1C5A2F52C2C4}" type="slidenum">
              <a:rPr lang="fr-FR" altLang="fr-FR"/>
              <a:pPr/>
              <a:t>30</a:t>
            </a:fld>
            <a:endParaRPr lang="fr-FR" altLang="fr-FR"/>
          </a:p>
        </p:txBody>
      </p:sp>
      <p:sp>
        <p:nvSpPr>
          <p:cNvPr id="171010" name="Rectangle 2"/>
          <p:cNvSpPr>
            <a:spLocks noChangeArrowheads="1" noTextEdit="1"/>
          </p:cNvSpPr>
          <p:nvPr>
            <p:ph type="sldImg"/>
          </p:nvPr>
        </p:nvSpPr>
        <p:spPr>
          <a:ln/>
        </p:spPr>
      </p:sp>
      <p:sp>
        <p:nvSpPr>
          <p:cNvPr id="171011" name="Rectangle 3"/>
          <p:cNvSpPr>
            <a:spLocks noGrp="1" noChangeArrowheads="1"/>
          </p:cNvSpPr>
          <p:nvPr>
            <p:ph type="body" idx="1"/>
          </p:nvPr>
        </p:nvSpPr>
        <p:spPr>
          <a:xfrm>
            <a:off x="914400" y="4343400"/>
            <a:ext cx="5029200" cy="4114800"/>
          </a:xfrm>
          <a:prstGeom prst="rect">
            <a:avLst/>
          </a:prstGeom>
        </p:spPr>
        <p:txBody>
          <a:bodyPr/>
          <a:lstStyle/>
          <a:p>
            <a:r>
              <a:rPr lang="fr-FR" altLang="fr-FR"/>
              <a:t>A generalization relationship does not describe an object to object link. </a:t>
            </a:r>
          </a:p>
        </p:txBody>
      </p:sp>
    </p:spTree>
    <p:extLst>
      <p:ext uri="{BB962C8B-B14F-4D97-AF65-F5344CB8AC3E}">
        <p14:creationId xmlns:p14="http://schemas.microsoft.com/office/powerpoint/2010/main" val="26523763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6E1AD806-1FB4-4D79-A44F-93B7A66F433F}" type="slidenum">
              <a:rPr lang="fr-FR" altLang="fr-FR"/>
              <a:pPr/>
              <a:t>31</a:t>
            </a:fld>
            <a:endParaRPr lang="fr-FR" altLang="fr-FR"/>
          </a:p>
        </p:txBody>
      </p:sp>
      <p:sp>
        <p:nvSpPr>
          <p:cNvPr id="172034" name="Rectangle 2"/>
          <p:cNvSpPr>
            <a:spLocks noChangeArrowheads="1" noTextEdit="1"/>
          </p:cNvSpPr>
          <p:nvPr>
            <p:ph type="sldImg"/>
          </p:nvPr>
        </p:nvSpPr>
        <p:spPr>
          <a:ln/>
        </p:spPr>
      </p:sp>
      <p:sp>
        <p:nvSpPr>
          <p:cNvPr id="172035" name="Rectangle 3"/>
          <p:cNvSpPr>
            <a:spLocks noGrp="1" noChangeArrowheads="1"/>
          </p:cNvSpPr>
          <p:nvPr>
            <p:ph type="body" idx="1"/>
          </p:nvPr>
        </p:nvSpPr>
        <p:spPr>
          <a:xfrm>
            <a:off x="914400" y="4343400"/>
            <a:ext cx="5029200" cy="4114800"/>
          </a:xfrm>
          <a:prstGeom prst="rect">
            <a:avLst/>
          </a:prstGeom>
        </p:spPr>
        <p:txBody>
          <a:bodyPr/>
          <a:lstStyle/>
          <a:p>
            <a:r>
              <a:rPr lang="fr-FR" altLang="fr-FR"/>
              <a:t>Generalization /inheritance provides a mechanism for the reuse of class attribute and operation properties. </a:t>
            </a:r>
          </a:p>
        </p:txBody>
      </p:sp>
    </p:spTree>
    <p:extLst>
      <p:ext uri="{BB962C8B-B14F-4D97-AF65-F5344CB8AC3E}">
        <p14:creationId xmlns:p14="http://schemas.microsoft.com/office/powerpoint/2010/main" val="8340880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3FB40402-4775-49E6-8E76-AD48891B3893}" type="slidenum">
              <a:rPr lang="fr-FR" altLang="fr-FR"/>
              <a:pPr/>
              <a:t>32</a:t>
            </a:fld>
            <a:endParaRPr lang="fr-FR" altLang="fr-FR"/>
          </a:p>
        </p:txBody>
      </p:sp>
      <p:sp>
        <p:nvSpPr>
          <p:cNvPr id="173058" name="Rectangle 2"/>
          <p:cNvSpPr>
            <a:spLocks noChangeArrowheads="1" noTextEdit="1"/>
          </p:cNvSpPr>
          <p:nvPr>
            <p:ph type="sldImg"/>
          </p:nvPr>
        </p:nvSpPr>
        <p:spPr>
          <a:ln/>
        </p:spPr>
      </p:sp>
      <p:sp>
        <p:nvSpPr>
          <p:cNvPr id="173059" name="Rectangle 3"/>
          <p:cNvSpPr>
            <a:spLocks noGrp="1" noChangeArrowheads="1"/>
          </p:cNvSpPr>
          <p:nvPr>
            <p:ph type="body" idx="1"/>
          </p:nvPr>
        </p:nvSpPr>
        <p:spPr>
          <a:xfrm>
            <a:off x="914400" y="4343400"/>
            <a:ext cx="5029200" cy="4114800"/>
          </a:xfrm>
          <a:prstGeom prst="rect">
            <a:avLst/>
          </a:prstGeom>
        </p:spPr>
        <p:txBody>
          <a:bodyPr/>
          <a:lstStyle/>
          <a:p>
            <a:endParaRPr lang="fr-FR" altLang="fr-FR"/>
          </a:p>
        </p:txBody>
      </p:sp>
    </p:spTree>
    <p:extLst>
      <p:ext uri="{BB962C8B-B14F-4D97-AF65-F5344CB8AC3E}">
        <p14:creationId xmlns:p14="http://schemas.microsoft.com/office/powerpoint/2010/main" val="24287261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7D19ACEE-32A3-455E-9A63-1EA324ED7032}" type="slidenum">
              <a:rPr lang="fr-FR" altLang="fr-FR"/>
              <a:pPr/>
              <a:t>33</a:t>
            </a:fld>
            <a:endParaRPr lang="fr-FR" altLang="fr-FR"/>
          </a:p>
        </p:txBody>
      </p:sp>
      <p:sp>
        <p:nvSpPr>
          <p:cNvPr id="174082" name="Rectangle 2"/>
          <p:cNvSpPr>
            <a:spLocks noChangeArrowheads="1" noTextEdit="1"/>
          </p:cNvSpPr>
          <p:nvPr>
            <p:ph type="sldImg"/>
          </p:nvPr>
        </p:nvSpPr>
        <p:spPr>
          <a:ln/>
        </p:spPr>
      </p:sp>
      <p:sp>
        <p:nvSpPr>
          <p:cNvPr id="174083" name="Rectangle 3"/>
          <p:cNvSpPr>
            <a:spLocks noGrp="1" noChangeArrowheads="1"/>
          </p:cNvSpPr>
          <p:nvPr>
            <p:ph type="body" idx="1"/>
          </p:nvPr>
        </p:nvSpPr>
        <p:spPr>
          <a:xfrm>
            <a:off x="914400" y="4343400"/>
            <a:ext cx="5029200" cy="4114800"/>
          </a:xfrm>
          <a:prstGeom prst="rect">
            <a:avLst/>
          </a:prstGeom>
        </p:spPr>
        <p:txBody>
          <a:bodyPr/>
          <a:lstStyle/>
          <a:p>
            <a:r>
              <a:rPr lang="fr-FR" altLang="fr-FR"/>
              <a:t>Warning, don’t spend too much time explaining OO concepts to the non-OO attendees, it could slow you down excessively.  Recommend they take courses 215 or 323. </a:t>
            </a:r>
          </a:p>
        </p:txBody>
      </p:sp>
    </p:spTree>
    <p:extLst>
      <p:ext uri="{BB962C8B-B14F-4D97-AF65-F5344CB8AC3E}">
        <p14:creationId xmlns:p14="http://schemas.microsoft.com/office/powerpoint/2010/main" val="861534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98C67733-0BF1-439D-9960-A1A41B954E38}" type="slidenum">
              <a:rPr lang="fr-FR" altLang="fr-FR"/>
              <a:pPr/>
              <a:t>34</a:t>
            </a:fld>
            <a:endParaRPr lang="fr-FR" altLang="fr-FR"/>
          </a:p>
        </p:txBody>
      </p:sp>
      <p:sp>
        <p:nvSpPr>
          <p:cNvPr id="175106" name="Rectangle 2"/>
          <p:cNvSpPr>
            <a:spLocks noChangeArrowheads="1" noTextEdit="1"/>
          </p:cNvSpPr>
          <p:nvPr>
            <p:ph type="sldImg"/>
          </p:nvPr>
        </p:nvSpPr>
        <p:spPr>
          <a:xfrm>
            <a:off x="592138" y="606425"/>
            <a:ext cx="5619750" cy="4214813"/>
          </a:xfrm>
          <a:ln/>
        </p:spPr>
      </p:sp>
      <p:sp>
        <p:nvSpPr>
          <p:cNvPr id="175107" name="Rectangle 3"/>
          <p:cNvSpPr>
            <a:spLocks noGrp="1" noChangeArrowheads="1"/>
          </p:cNvSpPr>
          <p:nvPr>
            <p:ph type="body" idx="1"/>
          </p:nvPr>
        </p:nvSpPr>
        <p:spPr>
          <a:xfrm>
            <a:off x="914400" y="4343400"/>
            <a:ext cx="5029200" cy="4114800"/>
          </a:xfrm>
          <a:prstGeom prst="rect">
            <a:avLst/>
          </a:prstGeom>
        </p:spPr>
        <p:txBody>
          <a:bodyPr/>
          <a:lstStyle/>
          <a:p>
            <a:r>
              <a:rPr lang="fr-FR" altLang="fr-FR"/>
              <a:t>We will see some more examples of dependency relationships later. </a:t>
            </a:r>
          </a:p>
        </p:txBody>
      </p:sp>
    </p:spTree>
    <p:extLst>
      <p:ext uri="{BB962C8B-B14F-4D97-AF65-F5344CB8AC3E}">
        <p14:creationId xmlns:p14="http://schemas.microsoft.com/office/powerpoint/2010/main" val="41363836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411ABD54-7306-45BD-997F-AB735B263009}" type="slidenum">
              <a:rPr lang="fr-FR" altLang="fr-FR"/>
              <a:pPr/>
              <a:t>35</a:t>
            </a:fld>
            <a:endParaRPr lang="fr-FR" altLang="fr-FR"/>
          </a:p>
        </p:txBody>
      </p:sp>
      <p:sp>
        <p:nvSpPr>
          <p:cNvPr id="177154" name="Rectangle 2"/>
          <p:cNvSpPr>
            <a:spLocks noChangeArrowheads="1" noTextEdit="1"/>
          </p:cNvSpPr>
          <p:nvPr>
            <p:ph type="sldImg"/>
          </p:nvPr>
        </p:nvSpPr>
        <p:spPr>
          <a:xfrm>
            <a:off x="592138" y="606425"/>
            <a:ext cx="5619750" cy="4214813"/>
          </a:xfrm>
          <a:ln/>
        </p:spPr>
      </p:sp>
      <p:sp>
        <p:nvSpPr>
          <p:cNvPr id="177155" name="Rectangle 3"/>
          <p:cNvSpPr>
            <a:spLocks noGrp="1" noChangeArrowheads="1"/>
          </p:cNvSpPr>
          <p:nvPr>
            <p:ph type="body" idx="1"/>
          </p:nvPr>
        </p:nvSpPr>
        <p:spPr>
          <a:xfrm>
            <a:off x="914400" y="4343400"/>
            <a:ext cx="5029200" cy="4114800"/>
          </a:xfrm>
          <a:prstGeom prst="rect">
            <a:avLst/>
          </a:prstGeom>
        </p:spPr>
        <p:txBody>
          <a:bodyPr/>
          <a:lstStyle/>
          <a:p>
            <a:endParaRPr lang="fr-FR" altLang="fr-FR"/>
          </a:p>
        </p:txBody>
      </p:sp>
    </p:spTree>
    <p:extLst>
      <p:ext uri="{BB962C8B-B14F-4D97-AF65-F5344CB8AC3E}">
        <p14:creationId xmlns:p14="http://schemas.microsoft.com/office/powerpoint/2010/main" val="39394392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B199DAF4-5600-4F08-9A7D-E36C3804ACB1}" type="slidenum">
              <a:rPr lang="fr-FR" altLang="fr-FR"/>
              <a:pPr/>
              <a:t>36</a:t>
            </a:fld>
            <a:endParaRPr lang="fr-FR" altLang="fr-FR"/>
          </a:p>
        </p:txBody>
      </p:sp>
      <p:sp>
        <p:nvSpPr>
          <p:cNvPr id="178178" name="Rectangle 2"/>
          <p:cNvSpPr>
            <a:spLocks noChangeArrowheads="1" noTextEdit="1"/>
          </p:cNvSpPr>
          <p:nvPr>
            <p:ph type="sldImg"/>
          </p:nvPr>
        </p:nvSpPr>
        <p:spPr>
          <a:ln/>
        </p:spPr>
      </p:sp>
      <p:sp>
        <p:nvSpPr>
          <p:cNvPr id="178179" name="Rectangle 3"/>
          <p:cNvSpPr>
            <a:spLocks noGrp="1" noChangeArrowheads="1"/>
          </p:cNvSpPr>
          <p:nvPr>
            <p:ph type="body" idx="1"/>
          </p:nvPr>
        </p:nvSpPr>
        <p:spPr>
          <a:xfrm>
            <a:off x="914400" y="4343400"/>
            <a:ext cx="5029200" cy="4114800"/>
          </a:xfrm>
          <a:prstGeom prst="rect">
            <a:avLst/>
          </a:prstGeom>
        </p:spPr>
        <p:txBody>
          <a:bodyPr/>
          <a:lstStyle/>
          <a:p>
            <a:endParaRPr lang="fr-FR" altLang="fr-FR"/>
          </a:p>
        </p:txBody>
      </p:sp>
    </p:spTree>
    <p:extLst>
      <p:ext uri="{BB962C8B-B14F-4D97-AF65-F5344CB8AC3E}">
        <p14:creationId xmlns:p14="http://schemas.microsoft.com/office/powerpoint/2010/main" val="1256174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93559BB6-3F1B-42E7-A296-2C8C274AEE81}" type="slidenum">
              <a:rPr lang="fr-FR" altLang="fr-FR"/>
              <a:pPr/>
              <a:t>4</a:t>
            </a:fld>
            <a:endParaRPr lang="fr-FR" altLang="fr-FR"/>
          </a:p>
        </p:txBody>
      </p:sp>
      <p:sp>
        <p:nvSpPr>
          <p:cNvPr id="133122" name="Rectangle 2"/>
          <p:cNvSpPr>
            <a:spLocks noChangeArrowheads="1" noTextEdit="1"/>
          </p:cNvSpPr>
          <p:nvPr>
            <p:ph type="sldImg"/>
          </p:nvPr>
        </p:nvSpPr>
        <p:spPr>
          <a:ln/>
        </p:spPr>
      </p:sp>
      <p:sp>
        <p:nvSpPr>
          <p:cNvPr id="133123" name="Rectangle 3"/>
          <p:cNvSpPr>
            <a:spLocks noGrp="1" noChangeArrowheads="1"/>
          </p:cNvSpPr>
          <p:nvPr>
            <p:ph type="body" idx="1"/>
          </p:nvPr>
        </p:nvSpPr>
        <p:spPr>
          <a:xfrm>
            <a:off x="914400" y="4343400"/>
            <a:ext cx="5029200" cy="4114800"/>
          </a:xfrm>
          <a:prstGeom prst="rect">
            <a:avLst/>
          </a:prstGeom>
        </p:spPr>
        <p:txBody>
          <a:bodyPr/>
          <a:lstStyle/>
          <a:p>
            <a:endParaRPr lang="fr-FR" altLang="fr-FR"/>
          </a:p>
        </p:txBody>
      </p:sp>
    </p:spTree>
    <p:extLst>
      <p:ext uri="{BB962C8B-B14F-4D97-AF65-F5344CB8AC3E}">
        <p14:creationId xmlns:p14="http://schemas.microsoft.com/office/powerpoint/2010/main" val="273023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8E8AAB9E-3503-48C1-8E9C-5D3A5138F8D9}" type="slidenum">
              <a:rPr lang="fr-FR" altLang="fr-FR"/>
              <a:pPr/>
              <a:t>5</a:t>
            </a:fld>
            <a:endParaRPr lang="fr-FR" altLang="fr-FR"/>
          </a:p>
        </p:txBody>
      </p:sp>
      <p:sp>
        <p:nvSpPr>
          <p:cNvPr id="139266" name="Rectangle 1026"/>
          <p:cNvSpPr>
            <a:spLocks noChangeArrowheads="1" noTextEdit="1"/>
          </p:cNvSpPr>
          <p:nvPr>
            <p:ph type="sldImg"/>
          </p:nvPr>
        </p:nvSpPr>
        <p:spPr>
          <a:xfrm>
            <a:off x="592138" y="606425"/>
            <a:ext cx="5619750" cy="4214813"/>
          </a:xfrm>
          <a:ln/>
        </p:spPr>
      </p:sp>
      <p:sp>
        <p:nvSpPr>
          <p:cNvPr id="139267" name="Rectangle 1027"/>
          <p:cNvSpPr>
            <a:spLocks noGrp="1" noChangeArrowheads="1"/>
          </p:cNvSpPr>
          <p:nvPr>
            <p:ph type="body" idx="1"/>
          </p:nvPr>
        </p:nvSpPr>
        <p:spPr>
          <a:xfrm>
            <a:off x="914400" y="4343400"/>
            <a:ext cx="5029200" cy="4114800"/>
          </a:xfrm>
          <a:prstGeom prst="rect">
            <a:avLst/>
          </a:prstGeom>
        </p:spPr>
        <p:txBody>
          <a:bodyPr/>
          <a:lstStyle/>
          <a:p>
            <a:r>
              <a:rPr lang="fr-FR" altLang="fr-FR"/>
              <a:t>A list of named states is comma-separated. </a:t>
            </a:r>
          </a:p>
        </p:txBody>
      </p:sp>
    </p:spTree>
    <p:extLst>
      <p:ext uri="{BB962C8B-B14F-4D97-AF65-F5344CB8AC3E}">
        <p14:creationId xmlns:p14="http://schemas.microsoft.com/office/powerpoint/2010/main" val="4252928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656474C0-172C-472B-8243-8D3D34030A3F}" type="slidenum">
              <a:rPr lang="fr-FR" altLang="fr-FR"/>
              <a:pPr/>
              <a:t>6</a:t>
            </a:fld>
            <a:endParaRPr lang="fr-FR" altLang="fr-FR"/>
          </a:p>
        </p:txBody>
      </p:sp>
      <p:sp>
        <p:nvSpPr>
          <p:cNvPr id="140290" name="Rectangle 2"/>
          <p:cNvSpPr>
            <a:spLocks noChangeArrowheads="1" noTextEdit="1"/>
          </p:cNvSpPr>
          <p:nvPr>
            <p:ph type="sldImg"/>
          </p:nvPr>
        </p:nvSpPr>
        <p:spPr>
          <a:xfrm>
            <a:off x="592138" y="606425"/>
            <a:ext cx="5619750" cy="4214813"/>
          </a:xfrm>
          <a:ln/>
        </p:spPr>
      </p:sp>
      <p:sp>
        <p:nvSpPr>
          <p:cNvPr id="140291" name="Rectangle 3"/>
          <p:cNvSpPr>
            <a:spLocks noGrp="1" noChangeArrowheads="1"/>
          </p:cNvSpPr>
          <p:nvPr>
            <p:ph type="body" idx="1"/>
          </p:nvPr>
        </p:nvSpPr>
        <p:spPr>
          <a:xfrm>
            <a:off x="914400" y="4343400"/>
            <a:ext cx="5029200" cy="4114800"/>
          </a:xfrm>
          <a:prstGeom prst="rect">
            <a:avLst/>
          </a:prstGeom>
        </p:spPr>
        <p:txBody>
          <a:bodyPr/>
          <a:lstStyle/>
          <a:p>
            <a:endParaRPr lang="fr-FR" altLang="fr-FR"/>
          </a:p>
        </p:txBody>
      </p:sp>
    </p:spTree>
    <p:extLst>
      <p:ext uri="{BB962C8B-B14F-4D97-AF65-F5344CB8AC3E}">
        <p14:creationId xmlns:p14="http://schemas.microsoft.com/office/powerpoint/2010/main" val="2858687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2EC13506-B701-4AB2-9FA0-F08749C8A7E9}" type="slidenum">
              <a:rPr lang="fr-FR" altLang="fr-FR"/>
              <a:pPr/>
              <a:t>7</a:t>
            </a:fld>
            <a:endParaRPr lang="fr-FR" altLang="fr-FR"/>
          </a:p>
        </p:txBody>
      </p:sp>
      <p:sp>
        <p:nvSpPr>
          <p:cNvPr id="142338" name="Rectangle 2"/>
          <p:cNvSpPr>
            <a:spLocks noChangeArrowheads="1" noTextEdit="1"/>
          </p:cNvSpPr>
          <p:nvPr>
            <p:ph type="sldImg"/>
          </p:nvPr>
        </p:nvSpPr>
        <p:spPr>
          <a:xfrm>
            <a:off x="592138" y="606425"/>
            <a:ext cx="5619750" cy="4214813"/>
          </a:xfrm>
          <a:ln/>
        </p:spPr>
      </p:sp>
      <p:sp>
        <p:nvSpPr>
          <p:cNvPr id="142339" name="Rectangle 3"/>
          <p:cNvSpPr>
            <a:spLocks noGrp="1" noChangeArrowheads="1"/>
          </p:cNvSpPr>
          <p:nvPr>
            <p:ph type="body" idx="1"/>
          </p:nvPr>
        </p:nvSpPr>
        <p:spPr>
          <a:xfrm>
            <a:off x="914400" y="4343400"/>
            <a:ext cx="5029200" cy="4114800"/>
          </a:xfrm>
          <a:prstGeom prst="rect">
            <a:avLst/>
          </a:prstGeom>
        </p:spPr>
        <p:txBody>
          <a:bodyPr/>
          <a:lstStyle/>
          <a:p>
            <a:endParaRPr lang="fr-FR" altLang="fr-FR"/>
          </a:p>
        </p:txBody>
      </p:sp>
    </p:spTree>
    <p:extLst>
      <p:ext uri="{BB962C8B-B14F-4D97-AF65-F5344CB8AC3E}">
        <p14:creationId xmlns:p14="http://schemas.microsoft.com/office/powerpoint/2010/main" val="931285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045CECA9-C43B-4437-B21F-654E01C15979}" type="slidenum">
              <a:rPr lang="fr-FR" altLang="fr-FR"/>
              <a:pPr/>
              <a:t>8</a:t>
            </a:fld>
            <a:endParaRPr lang="fr-FR" altLang="fr-FR"/>
          </a:p>
        </p:txBody>
      </p:sp>
      <p:sp>
        <p:nvSpPr>
          <p:cNvPr id="143362" name="Rectangle 2"/>
          <p:cNvSpPr>
            <a:spLocks noChangeArrowheads="1" noTextEdit="1"/>
          </p:cNvSpPr>
          <p:nvPr>
            <p:ph type="sldImg"/>
          </p:nvPr>
        </p:nvSpPr>
        <p:spPr>
          <a:xfrm>
            <a:off x="592138" y="606425"/>
            <a:ext cx="5619750" cy="4214813"/>
          </a:xfrm>
          <a:ln/>
        </p:spPr>
      </p:sp>
      <p:sp>
        <p:nvSpPr>
          <p:cNvPr id="143363" name="Rectangle 3"/>
          <p:cNvSpPr>
            <a:spLocks noGrp="1" noChangeArrowheads="1"/>
          </p:cNvSpPr>
          <p:nvPr>
            <p:ph type="body" idx="1"/>
          </p:nvPr>
        </p:nvSpPr>
        <p:spPr>
          <a:xfrm>
            <a:off x="914400" y="4343400"/>
            <a:ext cx="5029200" cy="4114800"/>
          </a:xfrm>
          <a:prstGeom prst="rect">
            <a:avLst/>
          </a:prstGeom>
        </p:spPr>
        <p:txBody>
          <a:bodyPr/>
          <a:lstStyle/>
          <a:p>
            <a:r>
              <a:rPr lang="fr-FR" altLang="fr-FR"/>
              <a:t>99% of the time we use binary links.</a:t>
            </a:r>
          </a:p>
          <a:p>
            <a:r>
              <a:rPr lang="fr-FR" altLang="fr-FR"/>
              <a:t>A name on a link if necessary is the association name underlined.</a:t>
            </a:r>
          </a:p>
          <a:p>
            <a:r>
              <a:rPr lang="fr-FR" altLang="fr-FR"/>
              <a:t> </a:t>
            </a:r>
          </a:p>
          <a:p>
            <a:r>
              <a:rPr lang="fr-FR" altLang="fr-FR"/>
              <a:t>In UML 1.3 the name of a link should be underlined as it is an instance of an association. (Together doesn’t do this.) </a:t>
            </a:r>
          </a:p>
        </p:txBody>
      </p:sp>
    </p:spTree>
    <p:extLst>
      <p:ext uri="{BB962C8B-B14F-4D97-AF65-F5344CB8AC3E}">
        <p14:creationId xmlns:p14="http://schemas.microsoft.com/office/powerpoint/2010/main" val="507410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xfrm>
            <a:off x="3886200" y="8686800"/>
            <a:ext cx="2971800" cy="457200"/>
          </a:xfrm>
          <a:prstGeom prst="rect">
            <a:avLst/>
          </a:prstGeom>
          <a:ln/>
        </p:spPr>
        <p:txBody>
          <a:bodyPr/>
          <a:lstStyle/>
          <a:p>
            <a:fld id="{9F9969D3-BC37-4956-92BE-4A3A85ADB982}" type="slidenum">
              <a:rPr lang="fr-FR" altLang="fr-FR"/>
              <a:pPr/>
              <a:t>9</a:t>
            </a:fld>
            <a:endParaRPr lang="fr-FR" altLang="fr-FR"/>
          </a:p>
        </p:txBody>
      </p:sp>
      <p:sp>
        <p:nvSpPr>
          <p:cNvPr id="144386" name="Rectangle 2"/>
          <p:cNvSpPr>
            <a:spLocks noChangeArrowheads="1" noTextEdit="1"/>
          </p:cNvSpPr>
          <p:nvPr>
            <p:ph type="sldImg"/>
          </p:nvPr>
        </p:nvSpPr>
        <p:spPr>
          <a:ln/>
        </p:spPr>
      </p:sp>
      <p:sp>
        <p:nvSpPr>
          <p:cNvPr id="144387" name="Rectangle 3"/>
          <p:cNvSpPr>
            <a:spLocks noGrp="1" noChangeArrowheads="1"/>
          </p:cNvSpPr>
          <p:nvPr>
            <p:ph type="body" idx="1"/>
          </p:nvPr>
        </p:nvSpPr>
        <p:spPr>
          <a:xfrm>
            <a:off x="914400" y="4343400"/>
            <a:ext cx="5029200" cy="4114800"/>
          </a:xfrm>
          <a:prstGeom prst="rect">
            <a:avLst/>
          </a:prstGeom>
        </p:spPr>
        <p:txBody>
          <a:bodyPr/>
          <a:lstStyle/>
          <a:p>
            <a:endParaRPr lang="fr-FR" altLang="fr-FR"/>
          </a:p>
        </p:txBody>
      </p:sp>
    </p:spTree>
    <p:extLst>
      <p:ext uri="{BB962C8B-B14F-4D97-AF65-F5344CB8AC3E}">
        <p14:creationId xmlns:p14="http://schemas.microsoft.com/office/powerpoint/2010/main" val="3105077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userDrawn="1"/>
        </p:nvSpPr>
        <p:spPr bwMode="auto">
          <a:xfrm>
            <a:off x="0" y="6550223"/>
            <a:ext cx="9144000" cy="307777"/>
          </a:xfrm>
          <a:prstGeom prst="rect">
            <a:avLst/>
          </a:prstGeom>
          <a:solidFill>
            <a:schemeClr val="bg2">
              <a:lumMod val="8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dirty="0" smtClean="0">
              <a:ln>
                <a:noFill/>
              </a:ln>
              <a:solidFill>
                <a:schemeClr val="tx2"/>
              </a:solidFill>
              <a:effectLst/>
              <a:latin typeface="Arial" charset="0"/>
            </a:endParaRPr>
          </a:p>
        </p:txBody>
      </p:sp>
      <p:sp>
        <p:nvSpPr>
          <p:cNvPr id="5" name="Rectangle 4"/>
          <p:cNvSpPr/>
          <p:nvPr userDrawn="1"/>
        </p:nvSpPr>
        <p:spPr bwMode="auto">
          <a:xfrm>
            <a:off x="0" y="0"/>
            <a:ext cx="360000" cy="6858000"/>
          </a:xfrm>
          <a:prstGeom prst="rect">
            <a:avLst/>
          </a:prstGeom>
          <a:solidFill>
            <a:schemeClr val="bg2">
              <a:lumMod val="8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smtClean="0">
              <a:ln>
                <a:noFill/>
              </a:ln>
              <a:solidFill>
                <a:schemeClr val="tx1"/>
              </a:solidFill>
              <a:effectLst/>
              <a:latin typeface="Arial" charset="0"/>
            </a:endParaRPr>
          </a:p>
        </p:txBody>
      </p:sp>
      <p:sp>
        <p:nvSpPr>
          <p:cNvPr id="98312" name="Rectangle 8"/>
          <p:cNvSpPr>
            <a:spLocks noGrp="1" noChangeArrowheads="1"/>
          </p:cNvSpPr>
          <p:nvPr>
            <p:ph type="ctrTitle" sz="quarter"/>
          </p:nvPr>
        </p:nvSpPr>
        <p:spPr>
          <a:xfrm>
            <a:off x="285721" y="1363663"/>
            <a:ext cx="7572404" cy="1638300"/>
          </a:xfrm>
          <a:effectLst>
            <a:outerShdw dist="35921" dir="2700000" algn="ctr" rotWithShape="0">
              <a:schemeClr val="bg2">
                <a:alpha val="50000"/>
              </a:schemeClr>
            </a:outerShdw>
          </a:effectLst>
        </p:spPr>
        <p:txBody>
          <a:bodyPr anchor="t"/>
          <a:lstStyle>
            <a:lvl1pPr>
              <a:defRPr sz="3600"/>
            </a:lvl1pPr>
          </a:lstStyle>
          <a:p>
            <a:r>
              <a:rPr lang="en-US"/>
              <a:t>Click to edit chapter title style</a:t>
            </a:r>
          </a:p>
        </p:txBody>
      </p:sp>
      <p:sp>
        <p:nvSpPr>
          <p:cNvPr id="98313" name="Rectangle 9"/>
          <p:cNvSpPr>
            <a:spLocks noGrp="1" noChangeArrowheads="1"/>
          </p:cNvSpPr>
          <p:nvPr>
            <p:ph type="subTitle" sz="quarter" idx="1"/>
          </p:nvPr>
        </p:nvSpPr>
        <p:spPr bwMode="black">
          <a:xfrm>
            <a:off x="322263" y="398463"/>
            <a:ext cx="4267200" cy="381000"/>
          </a:xfrm>
          <a:effectLst>
            <a:outerShdw dist="35921" dir="2700000" algn="ctr" rotWithShape="0">
              <a:schemeClr val="bg2"/>
            </a:outerShdw>
          </a:effectLst>
        </p:spPr>
        <p:txBody>
          <a:bodyPr/>
          <a:lstStyle>
            <a:lvl1pPr marL="0" indent="0">
              <a:spcBef>
                <a:spcPct val="0"/>
              </a:spcBef>
              <a:buFont typeface="Arial" charset="0"/>
              <a:buNone/>
              <a:defRPr sz="2400">
                <a:solidFill>
                  <a:schemeClr val="tx2"/>
                </a:solidFill>
              </a:defRPr>
            </a:lvl1pPr>
          </a:lstStyle>
          <a:p>
            <a:r>
              <a:rPr lang="en-US"/>
              <a:t>Chapitre 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04013" y="160338"/>
            <a:ext cx="2174875" cy="241935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79388" y="160338"/>
            <a:ext cx="6372225" cy="24193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1312863"/>
            <a:ext cx="8664606" cy="1277273"/>
          </a:xfrm>
        </p:spPr>
        <p:txBody>
          <a:bodyPr/>
          <a:lstStyle>
            <a:lvl4pPr>
              <a:defRPr/>
            </a:lvl4pPr>
            <a:lvl5pPr>
              <a:buNone/>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a:t>
            </a:r>
            <a:r>
              <a:rPr lang="fr-FR" dirty="0" smtClean="0"/>
              <a:t>niveau</a:t>
            </a:r>
            <a:endParaRPr lang="fr-FR" dirty="0"/>
          </a:p>
        </p:txBody>
      </p:sp>
      <p:sp>
        <p:nvSpPr>
          <p:cNvPr id="4" name="Titre 3"/>
          <p:cNvSpPr>
            <a:spLocks noGrp="1"/>
          </p:cNvSpPr>
          <p:nvPr>
            <p:ph type="title"/>
          </p:nvPr>
        </p:nvSpPr>
        <p:spPr/>
        <p:txBody>
          <a:bodyPr/>
          <a:lstStyle/>
          <a:p>
            <a:r>
              <a:rPr lang="fr-FR" smtClean="0"/>
              <a:t>Cliquez pour modifier le style du titre</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279400" y="1312863"/>
            <a:ext cx="4222750" cy="126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54550" y="1312863"/>
            <a:ext cx="4224338" cy="126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0" name="Rectangle 9"/>
          <p:cNvSpPr/>
          <p:nvPr userDrawn="1"/>
        </p:nvSpPr>
        <p:spPr bwMode="auto">
          <a:xfrm>
            <a:off x="0" y="0"/>
            <a:ext cx="360000" cy="6858000"/>
          </a:xfrm>
          <a:prstGeom prst="rect">
            <a:avLst/>
          </a:prstGeom>
          <a:solidFill>
            <a:schemeClr val="bg2">
              <a:lumMod val="8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dirty="0" smtClean="0">
              <a:ln>
                <a:noFill/>
              </a:ln>
              <a:solidFill>
                <a:schemeClr val="tx1"/>
              </a:solidFill>
              <a:effectLst/>
              <a:latin typeface="Arial" charset="0"/>
            </a:endParaRPr>
          </a:p>
        </p:txBody>
      </p:sp>
      <p:sp>
        <p:nvSpPr>
          <p:cNvPr id="8" name="Rectangle 7"/>
          <p:cNvSpPr/>
          <p:nvPr userDrawn="1"/>
        </p:nvSpPr>
        <p:spPr bwMode="auto">
          <a:xfrm>
            <a:off x="0" y="6550223"/>
            <a:ext cx="9144000" cy="307777"/>
          </a:xfrm>
          <a:prstGeom prst="rect">
            <a:avLst/>
          </a:prstGeom>
          <a:solidFill>
            <a:schemeClr val="bg2">
              <a:lumMod val="8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dirty="0" smtClean="0">
              <a:ln>
                <a:noFill/>
              </a:ln>
              <a:solidFill>
                <a:schemeClr val="tx2"/>
              </a:solidFill>
              <a:effectLst/>
              <a:latin typeface="Arial" charset="0"/>
            </a:endParaRPr>
          </a:p>
        </p:txBody>
      </p:sp>
      <p:sp>
        <p:nvSpPr>
          <p:cNvPr id="97284" name="Text Box 4"/>
          <p:cNvSpPr txBox="1">
            <a:spLocks noChangeArrowheads="1"/>
          </p:cNvSpPr>
          <p:nvPr/>
        </p:nvSpPr>
        <p:spPr bwMode="auto">
          <a:xfrm>
            <a:off x="100013" y="6592888"/>
            <a:ext cx="7185025" cy="246221"/>
          </a:xfrm>
          <a:prstGeom prst="rect">
            <a:avLst/>
          </a:prstGeom>
          <a:noFill/>
          <a:ln w="9525">
            <a:noFill/>
            <a:miter lim="800000"/>
            <a:headEnd/>
            <a:tailEnd/>
          </a:ln>
          <a:effectLst/>
        </p:spPr>
        <p:txBody>
          <a:bodyPr>
            <a:spAutoFit/>
          </a:bodyPr>
          <a:lstStyle/>
          <a:p>
            <a:pPr algn="ctr">
              <a:spcBef>
                <a:spcPct val="50000"/>
              </a:spcBef>
            </a:pPr>
            <a:r>
              <a:rPr lang="en-US" sz="1000" dirty="0" smtClean="0">
                <a:solidFill>
                  <a:schemeClr val="tx2"/>
                </a:solidFill>
              </a:rPr>
              <a:t>Version 1.0</a:t>
            </a:r>
            <a:endParaRPr lang="en-US" sz="1000" dirty="0">
              <a:solidFill>
                <a:schemeClr val="tx2"/>
              </a:solidFill>
            </a:endParaRPr>
          </a:p>
        </p:txBody>
      </p:sp>
      <p:sp>
        <p:nvSpPr>
          <p:cNvPr id="97285" name="Rectangle 5"/>
          <p:cNvSpPr>
            <a:spLocks noGrp="1" noChangeArrowheads="1"/>
          </p:cNvSpPr>
          <p:nvPr>
            <p:ph type="title"/>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7286" name="Text Box 6"/>
          <p:cNvSpPr txBox="1">
            <a:spLocks noChangeArrowheads="1"/>
          </p:cNvSpPr>
          <p:nvPr/>
        </p:nvSpPr>
        <p:spPr bwMode="auto">
          <a:xfrm>
            <a:off x="6970713" y="6527800"/>
            <a:ext cx="1447800" cy="304800"/>
          </a:xfrm>
          <a:prstGeom prst="rect">
            <a:avLst/>
          </a:prstGeom>
          <a:noFill/>
          <a:ln w="9525">
            <a:noFill/>
            <a:miter lim="800000"/>
            <a:headEnd/>
            <a:tailEnd/>
          </a:ln>
          <a:effectLst/>
        </p:spPr>
        <p:txBody>
          <a:bodyPr>
            <a:spAutoFit/>
          </a:bodyPr>
          <a:lstStyle/>
          <a:p>
            <a:pPr algn="r">
              <a:spcBef>
                <a:spcPct val="50000"/>
              </a:spcBef>
            </a:pPr>
            <a:fld id="{B6CF8F43-D6BF-44C9-85E9-64DD9CECBDB3}" type="slidenum">
              <a:rPr lang="en-US" b="1" smtClean="0">
                <a:solidFill>
                  <a:schemeClr val="tx2"/>
                </a:solidFill>
              </a:rPr>
              <a:pPr algn="r">
                <a:spcBef>
                  <a:spcPct val="50000"/>
                </a:spcBef>
              </a:pPr>
              <a:t>‹N°›</a:t>
            </a:fld>
            <a:endParaRPr lang="en-US" b="1" dirty="0">
              <a:solidFill>
                <a:schemeClr val="tx2"/>
              </a:solidFill>
            </a:endParaRPr>
          </a:p>
        </p:txBody>
      </p:sp>
      <p:sp>
        <p:nvSpPr>
          <p:cNvPr id="97289" name="Rectangle 9"/>
          <p:cNvSpPr>
            <a:spLocks noGrp="1" noChangeArrowheads="1"/>
          </p:cNvSpPr>
          <p:nvPr>
            <p:ph type="body" idx="1"/>
          </p:nvPr>
        </p:nvSpPr>
        <p:spPr bwMode="auto">
          <a:xfrm>
            <a:off x="214282" y="1312863"/>
            <a:ext cx="8664606" cy="1266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eaLnBrk="0" fontAlgn="base" hangingPunct="0">
        <a:spcBef>
          <a:spcPct val="0"/>
        </a:spcBef>
        <a:spcAft>
          <a:spcPct val="0"/>
        </a:spcAft>
        <a:defRPr sz="2400" b="1">
          <a:solidFill>
            <a:schemeClr val="tx2"/>
          </a:solidFill>
          <a:latin typeface="Arial" charset="0"/>
        </a:defRPr>
      </a:lvl6pPr>
      <a:lvl7pPr marL="914400" algn="l" rtl="0" eaLnBrk="0" fontAlgn="base" hangingPunct="0">
        <a:spcBef>
          <a:spcPct val="0"/>
        </a:spcBef>
        <a:spcAft>
          <a:spcPct val="0"/>
        </a:spcAft>
        <a:defRPr sz="2400" b="1">
          <a:solidFill>
            <a:schemeClr val="tx2"/>
          </a:solidFill>
          <a:latin typeface="Arial" charset="0"/>
        </a:defRPr>
      </a:lvl7pPr>
      <a:lvl8pPr marL="1371600" algn="l" rtl="0" eaLnBrk="0" fontAlgn="base" hangingPunct="0">
        <a:spcBef>
          <a:spcPct val="0"/>
        </a:spcBef>
        <a:spcAft>
          <a:spcPct val="0"/>
        </a:spcAft>
        <a:defRPr sz="2400" b="1">
          <a:solidFill>
            <a:schemeClr val="tx2"/>
          </a:solidFill>
          <a:latin typeface="Arial" charset="0"/>
        </a:defRPr>
      </a:lvl8pPr>
      <a:lvl9pPr marL="1828800" algn="l" rtl="0" eaLnBrk="0" fontAlgn="base" hangingPunct="0">
        <a:spcBef>
          <a:spcPct val="0"/>
        </a:spcBef>
        <a:spcAft>
          <a:spcPct val="0"/>
        </a:spcAft>
        <a:defRPr sz="2400" b="1">
          <a:solidFill>
            <a:schemeClr val="tx2"/>
          </a:solidFill>
          <a:latin typeface="Arial" charset="0"/>
        </a:defRPr>
      </a:lvl9pPr>
    </p:titleStyle>
    <p:bodyStyle>
      <a:lvl1pPr marL="230188" indent="-230188" algn="l" rtl="0" eaLnBrk="0" fontAlgn="base" hangingPunct="0">
        <a:spcBef>
          <a:spcPts val="1400"/>
        </a:spcBef>
        <a:spcAft>
          <a:spcPct val="0"/>
        </a:spcAft>
        <a:buClr>
          <a:schemeClr val="accent2"/>
        </a:buClr>
        <a:buSzPct val="115000"/>
        <a:buFont typeface="Arial" charset="0"/>
        <a:buChar char="•"/>
        <a:defRPr b="1">
          <a:solidFill>
            <a:schemeClr val="tx2"/>
          </a:solidFill>
          <a:latin typeface="+mn-lt"/>
          <a:ea typeface="+mn-ea"/>
          <a:cs typeface="+mn-cs"/>
        </a:defRPr>
      </a:lvl1pPr>
      <a:lvl2pPr marL="685800" indent="-341313" algn="l" rtl="0" eaLnBrk="0" fontAlgn="base" hangingPunct="0">
        <a:spcBef>
          <a:spcPts val="200"/>
        </a:spcBef>
        <a:spcAft>
          <a:spcPct val="0"/>
        </a:spcAft>
        <a:buClr>
          <a:schemeClr val="accent2"/>
        </a:buClr>
        <a:buFont typeface="Arial" charset="0"/>
        <a:buChar char="—"/>
        <a:defRPr>
          <a:solidFill>
            <a:schemeClr val="tx2"/>
          </a:solidFill>
          <a:latin typeface="+mn-lt"/>
        </a:defRPr>
      </a:lvl2pPr>
      <a:lvl3pPr marL="1017588" indent="-217488" algn="l" rtl="0" eaLnBrk="0" fontAlgn="base" hangingPunct="0">
        <a:spcBef>
          <a:spcPts val="200"/>
        </a:spcBef>
        <a:spcAft>
          <a:spcPct val="0"/>
        </a:spcAft>
        <a:buClr>
          <a:schemeClr val="accent2"/>
        </a:buClr>
        <a:buFont typeface="Arial" charset="0"/>
        <a:buChar char="–"/>
        <a:defRPr>
          <a:solidFill>
            <a:schemeClr val="tx2"/>
          </a:solidFill>
          <a:latin typeface="+mn-lt"/>
        </a:defRPr>
      </a:lvl3pPr>
      <a:lvl4pPr marL="1363663" indent="-231775" algn="l" rtl="0" eaLnBrk="0" fontAlgn="base" hangingPunct="0">
        <a:spcBef>
          <a:spcPts val="200"/>
        </a:spcBef>
        <a:spcAft>
          <a:spcPct val="0"/>
        </a:spcAft>
        <a:buClr>
          <a:schemeClr val="accent2"/>
        </a:buClr>
        <a:buFont typeface="Arial" charset="0"/>
        <a:buChar char="–"/>
        <a:defRPr>
          <a:solidFill>
            <a:schemeClr val="tx2"/>
          </a:solidFill>
          <a:latin typeface="+mn-lt"/>
        </a:defRPr>
      </a:lvl4pPr>
      <a:lvl5pPr marL="2165350" indent="-228600" algn="l" rtl="0" eaLnBrk="0" fontAlgn="base" hangingPunct="0">
        <a:spcBef>
          <a:spcPct val="20000"/>
        </a:spcBef>
        <a:spcAft>
          <a:spcPct val="0"/>
        </a:spcAft>
        <a:buChar char="»"/>
        <a:defRPr>
          <a:solidFill>
            <a:schemeClr val="tx1"/>
          </a:solidFill>
          <a:latin typeface="+mn-lt"/>
        </a:defRPr>
      </a:lvl5pPr>
      <a:lvl6pPr marL="2622550" indent="-228600" algn="l" rtl="0" eaLnBrk="0" fontAlgn="base" hangingPunct="0">
        <a:spcBef>
          <a:spcPct val="20000"/>
        </a:spcBef>
        <a:spcAft>
          <a:spcPct val="0"/>
        </a:spcAft>
        <a:buChar char="»"/>
        <a:defRPr>
          <a:solidFill>
            <a:schemeClr val="tx1"/>
          </a:solidFill>
          <a:latin typeface="+mn-lt"/>
        </a:defRPr>
      </a:lvl6pPr>
      <a:lvl7pPr marL="3079750" indent="-228600" algn="l" rtl="0" eaLnBrk="0" fontAlgn="base" hangingPunct="0">
        <a:spcBef>
          <a:spcPct val="20000"/>
        </a:spcBef>
        <a:spcAft>
          <a:spcPct val="0"/>
        </a:spcAft>
        <a:buChar char="»"/>
        <a:defRPr>
          <a:solidFill>
            <a:schemeClr val="tx1"/>
          </a:solidFill>
          <a:latin typeface="+mn-lt"/>
        </a:defRPr>
      </a:lvl7pPr>
      <a:lvl8pPr marL="3536950" indent="-228600" algn="l" rtl="0" eaLnBrk="0" fontAlgn="base" hangingPunct="0">
        <a:spcBef>
          <a:spcPct val="20000"/>
        </a:spcBef>
        <a:spcAft>
          <a:spcPct val="0"/>
        </a:spcAft>
        <a:buChar char="»"/>
        <a:defRPr>
          <a:solidFill>
            <a:schemeClr val="tx1"/>
          </a:solidFill>
          <a:latin typeface="+mn-lt"/>
        </a:defRPr>
      </a:lvl8pPr>
      <a:lvl9pPr marL="3994150" indent="-228600" algn="l" rtl="0" eaLnBrk="0" fontAlgn="base" hangingPunct="0">
        <a:spcBef>
          <a:spcPct val="20000"/>
        </a:spcBef>
        <a:spcAft>
          <a:spcPct val="0"/>
        </a:spcAft>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txBox="1">
            <a:spLocks noChangeArrowheads="1"/>
          </p:cNvSpPr>
          <p:nvPr/>
        </p:nvSpPr>
        <p:spPr bwMode="black">
          <a:xfrm>
            <a:off x="461963" y="1516063"/>
            <a:ext cx="7548562" cy="1638300"/>
          </a:xfrm>
          <a:prstGeom prst="rect">
            <a:avLst/>
          </a:prstGeom>
          <a:noFill/>
          <a:ln w="9525">
            <a:noFill/>
            <a:miter lim="800000"/>
            <a:headEnd/>
            <a:tailEnd/>
          </a:ln>
          <a:effectLst>
            <a:outerShdw dist="35921" dir="2700000" algn="ctr" rotWithShape="0">
              <a:schemeClr val="bg2">
                <a:alpha val="50000"/>
              </a:schemeClr>
            </a:outerShdw>
          </a:effectLst>
        </p:spPr>
        <p:txBody>
          <a:bodyPr vert="horz" wrap="square" lIns="91440" tIns="45720" rIns="91440" bIns="45720" numCol="1" anchor="t" anchorCtr="0" compatLnSpc="1">
            <a:prstTxWarp prst="textNoShape">
              <a:avLst/>
            </a:prstTxWarp>
          </a:bodyPr>
          <a:lstStyle/>
          <a:p>
            <a:pPr lvl="0" algn="ctr">
              <a:defRPr/>
            </a:pPr>
            <a:r>
              <a:rPr lang="fr-FR" sz="3600" b="1" kern="0" dirty="0">
                <a:solidFill>
                  <a:schemeClr val="tx2"/>
                </a:solidFill>
                <a:latin typeface="+mj-lt"/>
                <a:ea typeface="+mj-ea"/>
                <a:cs typeface="+mj-cs"/>
              </a:rPr>
              <a:t>UML </a:t>
            </a:r>
            <a:r>
              <a:rPr lang="fr-FR" sz="3600" b="1" kern="0" dirty="0" smtClean="0">
                <a:solidFill>
                  <a:schemeClr val="tx2"/>
                </a:solidFill>
                <a:latin typeface="+mj-lt"/>
                <a:ea typeface="+mj-ea"/>
                <a:cs typeface="+mj-cs"/>
              </a:rPr>
              <a:t>2</a:t>
            </a:r>
          </a:p>
          <a:p>
            <a:pPr lvl="0" algn="ctr">
              <a:defRPr/>
            </a:pPr>
            <a:r>
              <a:rPr lang="fr-FR" sz="3600" b="1" kern="0" dirty="0">
                <a:solidFill>
                  <a:schemeClr val="tx2"/>
                </a:solidFill>
                <a:latin typeface="+mj-lt"/>
                <a:ea typeface="+mj-ea"/>
                <a:cs typeface="+mj-cs"/>
              </a:rPr>
              <a:t>Diagrammes UML de modélisation statique</a:t>
            </a:r>
            <a:endParaRPr lang="fr-FR" sz="3600" b="1" kern="0" dirty="0" smtClean="0">
              <a:solidFill>
                <a:schemeClr val="tx2"/>
              </a:solidFill>
              <a:latin typeface="+mj-lt"/>
              <a:ea typeface="+mj-ea"/>
              <a:cs typeface="+mj-cs"/>
            </a:endParaRPr>
          </a:p>
          <a:p>
            <a:pPr lvl="0" algn="ctr">
              <a:defRPr/>
            </a:pPr>
            <a:endParaRPr lang="fr-FR" sz="3600" b="1" kern="0" dirty="0" smtClean="0">
              <a:solidFill>
                <a:schemeClr val="tx2"/>
              </a:solidFill>
              <a:latin typeface="+mj-lt"/>
              <a:ea typeface="+mj-ea"/>
              <a:cs typeface="+mj-cs"/>
            </a:endParaRPr>
          </a:p>
          <a:p>
            <a:pPr lvl="0" algn="ctr">
              <a:defRPr/>
            </a:pPr>
            <a:r>
              <a:rPr lang="fr-FR" sz="3600" dirty="0" smtClean="0">
                <a:solidFill>
                  <a:schemeClr val="tx2"/>
                </a:solidFill>
              </a:rPr>
              <a:t>Chapitre </a:t>
            </a:r>
            <a:r>
              <a:rPr lang="fr-FR" sz="3600" dirty="0" smtClean="0">
                <a:solidFill>
                  <a:schemeClr val="tx2"/>
                </a:solidFill>
              </a:rPr>
              <a:t>4</a:t>
            </a:r>
            <a:endParaRPr lang="fr-FR" sz="3600" dirty="0" smtClean="0">
              <a:solidFill>
                <a:schemeClr val="tx2"/>
              </a:solidFill>
            </a:endParaRPr>
          </a:p>
          <a:p>
            <a:pPr lvl="0" algn="ctr"/>
            <a:endParaRPr lang="fr-FR" dirty="0" smtClean="0">
              <a:solidFill>
                <a:schemeClr val="tx2"/>
              </a:solidFill>
            </a:endParaRPr>
          </a:p>
          <a:p>
            <a:pPr lvl="0" algn="ctr"/>
            <a:r>
              <a:rPr lang="fr-FR" dirty="0" smtClean="0">
                <a:solidFill>
                  <a:schemeClr val="tx2"/>
                </a:solidFill>
              </a:rPr>
              <a:t>v1.0</a:t>
            </a:r>
          </a:p>
          <a:p>
            <a:pPr lvl="0" algn="ctr"/>
            <a:endParaRPr kumimoji="0" lang="fr-FR" sz="3600" b="1" i="0" u="none" strike="noStrike" kern="0" cap="none" spc="0" normalizeH="0" baseline="0" noProof="0" dirty="0" smtClean="0">
              <a:ln>
                <a:noFill/>
              </a:ln>
              <a:solidFill>
                <a:schemeClr val="tx2"/>
              </a:solidFill>
              <a:effectLst/>
              <a:uLnTx/>
              <a:uFillTx/>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36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fr-FR" altLang="fr-FR"/>
              <a:t>Navigabilité</a:t>
            </a:r>
          </a:p>
        </p:txBody>
      </p:sp>
      <p:sp>
        <p:nvSpPr>
          <p:cNvPr id="36867" name="Rectangle 3"/>
          <p:cNvSpPr>
            <a:spLocks noGrp="1" noChangeArrowheads="1"/>
          </p:cNvSpPr>
          <p:nvPr>
            <p:ph type="body" idx="1"/>
          </p:nvPr>
        </p:nvSpPr>
        <p:spPr>
          <a:xfrm>
            <a:off x="279400" y="1312863"/>
            <a:ext cx="8599488" cy="4708525"/>
          </a:xfrm>
        </p:spPr>
        <p:txBody>
          <a:bodyPr/>
          <a:lstStyle/>
          <a:p>
            <a:r>
              <a:rPr lang="fr-FR" altLang="fr-FR"/>
              <a:t>Un lien peut être ou ne pas être </a:t>
            </a:r>
            <a:r>
              <a:rPr lang="fr-FR" altLang="fr-FR" i="1">
                <a:latin typeface="Century Schoolbook" pitchFamily="18" charset="0"/>
              </a:rPr>
              <a:t>navigable</a:t>
            </a:r>
            <a:r>
              <a:rPr lang="fr-FR" altLang="fr-FR"/>
              <a:t> dans une direction particulière</a:t>
            </a:r>
          </a:p>
          <a:p>
            <a:pPr lvl="1"/>
            <a:r>
              <a:rPr lang="fr-FR" altLang="fr-FR"/>
              <a:t>Montré par une tête de flèche indiquant si des messages peuvent être envoyés dans cette direction</a:t>
            </a:r>
          </a:p>
          <a:p>
            <a:pPr lvl="1"/>
            <a:r>
              <a:rPr lang="fr-FR" altLang="fr-FR"/>
              <a:t>Un lien peut être navigable dans les deux directions</a:t>
            </a:r>
          </a:p>
          <a:p>
            <a:pPr lvl="1"/>
            <a:r>
              <a:rPr lang="fr-FR" altLang="fr-FR"/>
              <a:t>La navigabilité ne s’applique pas au lien n-aire</a:t>
            </a:r>
          </a:p>
          <a:p>
            <a:pPr>
              <a:buFont typeface="Arial" panose="020B0604020202020204" pitchFamily="34" charset="0"/>
              <a:buNone/>
            </a:pPr>
            <a:endParaRPr lang="fr-FR" altLang="fr-FR"/>
          </a:p>
          <a:p>
            <a:pPr>
              <a:buFont typeface="Arial" panose="020B0604020202020204" pitchFamily="34" charset="0"/>
              <a:buNone/>
            </a:pPr>
            <a:endParaRPr lang="fr-FR" altLang="fr-FR"/>
          </a:p>
          <a:p>
            <a:pPr>
              <a:buFont typeface="Arial" panose="020B0604020202020204" pitchFamily="34" charset="0"/>
              <a:buNone/>
            </a:pPr>
            <a:endParaRPr lang="fr-FR" altLang="fr-FR"/>
          </a:p>
          <a:p>
            <a:pPr>
              <a:buFont typeface="Arial" panose="020B0604020202020204" pitchFamily="34" charset="0"/>
              <a:buNone/>
            </a:pPr>
            <a:endParaRPr lang="fr-FR" altLang="fr-FR"/>
          </a:p>
          <a:p>
            <a:pPr>
              <a:buFont typeface="Arial" panose="020B0604020202020204" pitchFamily="34" charset="0"/>
              <a:buNone/>
            </a:pPr>
            <a:endParaRPr lang="fr-FR" altLang="fr-FR"/>
          </a:p>
          <a:p>
            <a:endParaRPr lang="fr-FR" altLang="fr-FR"/>
          </a:p>
          <a:p>
            <a:r>
              <a:rPr lang="fr-FR" altLang="fr-FR"/>
              <a:t>Si les pointes de flèches sont omises, la navigabilité est bidirectionnelle</a:t>
            </a:r>
          </a:p>
        </p:txBody>
      </p:sp>
      <p:pic>
        <p:nvPicPr>
          <p:cNvPr id="36868" name="Picture 4" descr="Departements (diagramme d objets, navigabil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3141663"/>
            <a:ext cx="3314700" cy="253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059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fr-FR" altLang="fr-FR"/>
              <a:t>Buts et utilisations</a:t>
            </a:r>
          </a:p>
        </p:txBody>
      </p:sp>
      <p:sp>
        <p:nvSpPr>
          <p:cNvPr id="39939" name="Rectangle 3"/>
          <p:cNvSpPr>
            <a:spLocks noGrp="1" noChangeArrowheads="1"/>
          </p:cNvSpPr>
          <p:nvPr>
            <p:ph type="body" idx="1"/>
          </p:nvPr>
        </p:nvSpPr>
        <p:spPr>
          <a:xfrm>
            <a:off x="250825" y="1341438"/>
            <a:ext cx="8599488" cy="3417887"/>
          </a:xfrm>
        </p:spPr>
        <p:txBody>
          <a:bodyPr/>
          <a:lstStyle/>
          <a:p>
            <a:r>
              <a:rPr lang="fr-FR" altLang="fr-FR"/>
              <a:t>Un diagramme d’objets montre des objets spécifiques et leurs liens à un instant donné</a:t>
            </a:r>
          </a:p>
          <a:p>
            <a:pPr lvl="1"/>
            <a:r>
              <a:rPr lang="fr-FR" altLang="fr-FR"/>
              <a:t>Utilisé pour examiner les cas intéressants </a:t>
            </a:r>
          </a:p>
          <a:p>
            <a:pPr lvl="2"/>
            <a:r>
              <a:rPr lang="fr-FR" altLang="fr-FR"/>
              <a:t>Par exemple, un service qui possède plusieurs employés </a:t>
            </a:r>
            <a:br>
              <a:rPr lang="fr-FR" altLang="fr-FR"/>
            </a:br>
            <a:r>
              <a:rPr lang="fr-FR" altLang="fr-FR"/>
              <a:t>et un directeur</a:t>
            </a:r>
          </a:p>
          <a:p>
            <a:pPr lvl="1"/>
            <a:r>
              <a:rPr lang="fr-FR" altLang="fr-FR"/>
              <a:t>Pour décrire un modèle d’interaction caractéristique entre </a:t>
            </a:r>
            <a:br>
              <a:rPr lang="fr-FR" altLang="fr-FR"/>
            </a:br>
            <a:r>
              <a:rPr lang="fr-FR" altLang="fr-FR"/>
              <a:t>objets, on utilise un diagramme de communications </a:t>
            </a:r>
          </a:p>
          <a:p>
            <a:r>
              <a:rPr lang="fr-FR" altLang="fr-FR"/>
              <a:t>Un diagramme d’objets est une instance de diagramme de classes</a:t>
            </a:r>
          </a:p>
          <a:p>
            <a:pPr lvl="1"/>
            <a:r>
              <a:rPr lang="fr-FR" altLang="fr-FR"/>
              <a:t>Un diagramme de classes peut aussi montrer des objets</a:t>
            </a:r>
          </a:p>
          <a:p>
            <a:pPr lvl="1"/>
            <a:r>
              <a:rPr lang="fr-FR" altLang="fr-FR"/>
              <a:t>Les outils de génie logiciel ne sont pas obligés d’avoir un format </a:t>
            </a:r>
            <a:br>
              <a:rPr lang="fr-FR" altLang="fr-FR"/>
            </a:br>
            <a:r>
              <a:rPr lang="fr-FR" altLang="fr-FR"/>
              <a:t>séparé pour les diagrammes d’objets</a:t>
            </a:r>
          </a:p>
        </p:txBody>
      </p:sp>
    </p:spTree>
    <p:extLst>
      <p:ext uri="{BB962C8B-B14F-4D97-AF65-F5344CB8AC3E}">
        <p14:creationId xmlns:p14="http://schemas.microsoft.com/office/powerpoint/2010/main" val="3923107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fr-FR" altLang="fr-FR"/>
              <a:t>Système d’affectation d’ambulances : Description</a:t>
            </a:r>
          </a:p>
        </p:txBody>
      </p:sp>
      <p:sp>
        <p:nvSpPr>
          <p:cNvPr id="41987" name="Rectangle 3"/>
          <p:cNvSpPr>
            <a:spLocks noGrp="1" noChangeArrowheads="1"/>
          </p:cNvSpPr>
          <p:nvPr>
            <p:ph type="body" idx="1"/>
          </p:nvPr>
        </p:nvSpPr>
        <p:spPr>
          <a:xfrm>
            <a:off x="279400" y="1312863"/>
            <a:ext cx="8599488" cy="941387"/>
          </a:xfrm>
        </p:spPr>
        <p:txBody>
          <a:bodyPr/>
          <a:lstStyle/>
          <a:p>
            <a:r>
              <a:rPr lang="fr-FR" altLang="fr-FR"/>
              <a:t>Imaginez que vous concevez un système d’affectation d’ambulances</a:t>
            </a:r>
          </a:p>
          <a:p>
            <a:pPr lvl="1"/>
            <a:r>
              <a:rPr lang="fr-FR" altLang="fr-FR"/>
              <a:t>Vous produisez un diagramme d’objets décrivant un instantané de l’état du système pour exprimer au client ce que vous avez compris</a:t>
            </a:r>
          </a:p>
        </p:txBody>
      </p:sp>
      <p:sp>
        <p:nvSpPr>
          <p:cNvPr id="41988" name="Text Box 4"/>
          <p:cNvSpPr txBox="1">
            <a:spLocks noChangeArrowheads="1"/>
          </p:cNvSpPr>
          <p:nvPr/>
        </p:nvSpPr>
        <p:spPr bwMode="blackWhite">
          <a:xfrm>
            <a:off x="581025" y="2571750"/>
            <a:ext cx="7988300" cy="3475038"/>
          </a:xfrm>
          <a:prstGeom prst="rect">
            <a:avLst/>
          </a:prstGeom>
          <a:solidFill>
            <a:srgbClr val="FFFFFF"/>
          </a:solidFill>
          <a:ln w="9525">
            <a:solidFill>
              <a:srgbClr val="000000"/>
            </a:solidFill>
            <a:miter lim="800000"/>
            <a:headEnd/>
            <a:tailEnd/>
          </a:ln>
          <a:effectLst>
            <a:outerShdw dist="107763" dir="2700000" algn="ctr" rotWithShape="0">
              <a:schemeClr val="tx1"/>
            </a:outerShdw>
          </a:effectLst>
        </p:spPr>
        <p:txBody>
          <a:bodyPr/>
          <a:lstStyle/>
          <a:p>
            <a:pPr>
              <a:spcBef>
                <a:spcPts val="1200"/>
              </a:spcBef>
              <a:spcAft>
                <a:spcPts val="300"/>
              </a:spcAft>
            </a:pPr>
            <a:r>
              <a:rPr lang="fr-FR" altLang="fr-FR" sz="1600" dirty="0">
                <a:solidFill>
                  <a:schemeClr val="tx2"/>
                </a:solidFill>
              </a:rPr>
              <a:t>Nous avons un certain nombre d’ambulances affectées à la centrale. L’une d’entre elles est sur le chemin de l’appel qu’elle a reçu à 14h30, auquel elle a été affectée à 14h35. Une deuxième est en attente, suite à l’appel reçu à 14h20. Elle a été affectée à 14h21 et est arrivée sur les lieux à 14h35. Une troisième revient d’un appel reçu à 14h00 : elle a été affectée à 14h00, est arrivée sur les lieux à 14h15 et les a quittés à 15h25. L’ambulance qui revient est disponible pour </a:t>
            </a:r>
            <a:r>
              <a:rPr lang="fr-FR" altLang="fr-FR" sz="1600" dirty="0" err="1">
                <a:solidFill>
                  <a:schemeClr val="tx2"/>
                </a:solidFill>
              </a:rPr>
              <a:t>ré-affectation</a:t>
            </a:r>
            <a:r>
              <a:rPr lang="fr-FR" altLang="fr-FR" sz="1600" dirty="0">
                <a:solidFill>
                  <a:schemeClr val="tx2"/>
                </a:solidFill>
              </a:rPr>
              <a:t> (comme elle ne transporte pas de patient). Il y a deux ambulances dans la centrale mais seulement l’une d’elles est disponible pour expédition, l’autre est en réparation. </a:t>
            </a:r>
          </a:p>
          <a:p>
            <a:pPr>
              <a:spcBef>
                <a:spcPts val="1200"/>
              </a:spcBef>
              <a:spcAft>
                <a:spcPts val="300"/>
              </a:spcAft>
            </a:pPr>
            <a:r>
              <a:rPr lang="fr-FR" altLang="fr-FR" sz="1600" dirty="0">
                <a:solidFill>
                  <a:schemeClr val="tx2"/>
                </a:solidFill>
              </a:rPr>
              <a:t>Deux conducteurs sont de garde à la centrale, mais l’un deux prend son repas. Toutes les ambulances de sortie ont un conducteur.</a:t>
            </a:r>
          </a:p>
          <a:p>
            <a:pPr>
              <a:spcBef>
                <a:spcPts val="1200"/>
              </a:spcBef>
              <a:spcAft>
                <a:spcPts val="300"/>
              </a:spcAft>
            </a:pPr>
            <a:r>
              <a:rPr lang="fr-FR" altLang="fr-FR" sz="1600" dirty="0">
                <a:solidFill>
                  <a:schemeClr val="tx2"/>
                </a:solidFill>
              </a:rPr>
              <a:t>Un nouvel appel est reçu à 15h30, il est en attente d’affectation d’une ambulance prise dans le parc des ambulances disponibles.</a:t>
            </a:r>
          </a:p>
        </p:txBody>
      </p:sp>
    </p:spTree>
    <p:extLst>
      <p:ext uri="{BB962C8B-B14F-4D97-AF65-F5344CB8AC3E}">
        <p14:creationId xmlns:p14="http://schemas.microsoft.com/office/powerpoint/2010/main" val="2880482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79388" y="160338"/>
            <a:ext cx="8964612" cy="725487"/>
          </a:xfrm>
        </p:spPr>
        <p:txBody>
          <a:bodyPr/>
          <a:lstStyle/>
          <a:p>
            <a:r>
              <a:rPr lang="fr-FR" altLang="fr-FR"/>
              <a:t>Système d’affectation d’ambulances : Diagramme d’objets</a:t>
            </a:r>
          </a:p>
        </p:txBody>
      </p:sp>
      <p:pic>
        <p:nvPicPr>
          <p:cNvPr id="44041" name="Picture 9" descr="2-20-diag-obj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71600"/>
            <a:ext cx="7821613" cy="4313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543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fr-FR" altLang="fr-FR"/>
              <a:t>Qu’est-ce qu’une classe ?</a:t>
            </a:r>
          </a:p>
        </p:txBody>
      </p:sp>
      <p:sp>
        <p:nvSpPr>
          <p:cNvPr id="51203" name="Rectangle 3"/>
          <p:cNvSpPr>
            <a:spLocks noGrp="1" noChangeArrowheads="1"/>
          </p:cNvSpPr>
          <p:nvPr>
            <p:ph type="body" idx="1"/>
          </p:nvPr>
        </p:nvSpPr>
        <p:spPr>
          <a:xfrm>
            <a:off x="228600" y="2895600"/>
            <a:ext cx="8599488" cy="1266825"/>
          </a:xfrm>
        </p:spPr>
        <p:txBody>
          <a:bodyPr/>
          <a:lstStyle/>
          <a:p>
            <a:r>
              <a:rPr lang="fr-FR" altLang="fr-FR"/>
              <a:t>Une classe représente un concept au sein du système modélisé</a:t>
            </a:r>
          </a:p>
          <a:p>
            <a:pPr lvl="1"/>
            <a:r>
              <a:rPr lang="fr-FR" altLang="fr-FR" i="1">
                <a:latin typeface="Century Schoolbook" pitchFamily="18" charset="0"/>
              </a:rPr>
              <a:t>Employé</a:t>
            </a:r>
            <a:r>
              <a:rPr lang="fr-FR" altLang="fr-FR"/>
              <a:t>, dans un système de gestion de personnel</a:t>
            </a:r>
          </a:p>
          <a:p>
            <a:pPr lvl="1"/>
            <a:r>
              <a:rPr lang="fr-FR" altLang="fr-FR" i="1">
                <a:latin typeface="Century Schoolbook" pitchFamily="18" charset="0"/>
              </a:rPr>
              <a:t>StationDeBase</a:t>
            </a:r>
            <a:r>
              <a:rPr lang="fr-FR" altLang="fr-FR"/>
              <a:t>, dans un réseau GSM</a:t>
            </a:r>
          </a:p>
          <a:p>
            <a:pPr lvl="1"/>
            <a:r>
              <a:rPr lang="fr-FR" altLang="fr-FR" i="1">
                <a:latin typeface="Century Schoolbook" pitchFamily="18" charset="0"/>
              </a:rPr>
              <a:t>Chaîne</a:t>
            </a:r>
            <a:r>
              <a:rPr lang="fr-FR" altLang="fr-FR"/>
              <a:t>, dans un langage de programmation</a:t>
            </a:r>
          </a:p>
        </p:txBody>
      </p:sp>
      <p:sp>
        <p:nvSpPr>
          <p:cNvPr id="51205" name="Rectangle 5"/>
          <p:cNvSpPr>
            <a:spLocks noChangeArrowheads="1"/>
          </p:cNvSpPr>
          <p:nvPr/>
        </p:nvSpPr>
        <p:spPr bwMode="blackWhite">
          <a:xfrm>
            <a:off x="930275" y="1639888"/>
            <a:ext cx="7391400" cy="996950"/>
          </a:xfrm>
          <a:prstGeom prst="rect">
            <a:avLst/>
          </a:prstGeom>
          <a:solidFill>
            <a:srgbClr val="FFFFCC"/>
          </a:solidFill>
          <a:ln w="12700">
            <a:solidFill>
              <a:schemeClr val="tx1"/>
            </a:solidFill>
            <a:miter lim="800000"/>
            <a:headEnd/>
            <a:tailEnd/>
          </a:ln>
          <a:effectLst>
            <a:outerShdw dist="107763" dir="2700000" algn="ctr" rotWithShape="0">
              <a:schemeClr val="tx1"/>
            </a:outerShdw>
          </a:effectLst>
        </p:spPr>
        <p:txBody>
          <a:bodyPr anchor="ctr">
            <a:spAutoFit/>
          </a:bodyPr>
          <a:lstStyle/>
          <a:p>
            <a:endParaRPr lang="fr-FR"/>
          </a:p>
        </p:txBody>
      </p:sp>
      <p:sp>
        <p:nvSpPr>
          <p:cNvPr id="51204" name="Text Box 4"/>
          <p:cNvSpPr txBox="1">
            <a:spLocks noChangeArrowheads="1"/>
          </p:cNvSpPr>
          <p:nvPr/>
        </p:nvSpPr>
        <p:spPr bwMode="blackWhite">
          <a:xfrm>
            <a:off x="920750" y="1649413"/>
            <a:ext cx="7391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fr-FR" altLang="fr-FR" sz="1800" b="1" i="1" dirty="0">
                <a:solidFill>
                  <a:schemeClr val="tx2"/>
                </a:solidFill>
                <a:latin typeface="Century Schoolbook" pitchFamily="18" charset="0"/>
              </a:rPr>
              <a:t>“La description d’un ensemble d’objets qui partagent les mêmes attributs, opérations, méthodes, relations et comportement”*</a:t>
            </a:r>
          </a:p>
        </p:txBody>
      </p:sp>
    </p:spTree>
    <p:extLst>
      <p:ext uri="{BB962C8B-B14F-4D97-AF65-F5344CB8AC3E}">
        <p14:creationId xmlns:p14="http://schemas.microsoft.com/office/powerpoint/2010/main" val="331451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fr-FR" altLang="fr-FR"/>
              <a:t>Propriétés des classes</a:t>
            </a:r>
          </a:p>
        </p:txBody>
      </p:sp>
      <p:sp>
        <p:nvSpPr>
          <p:cNvPr id="55299" name="Rectangle 3"/>
          <p:cNvSpPr>
            <a:spLocks noGrp="1" noChangeArrowheads="1"/>
          </p:cNvSpPr>
          <p:nvPr>
            <p:ph type="body" idx="1"/>
          </p:nvPr>
        </p:nvSpPr>
        <p:spPr>
          <a:xfrm>
            <a:off x="279400" y="1312863"/>
            <a:ext cx="8599488" cy="3472746"/>
          </a:xfrm>
        </p:spPr>
        <p:txBody>
          <a:bodyPr/>
          <a:lstStyle/>
          <a:p>
            <a:r>
              <a:rPr lang="fr-FR" altLang="fr-FR" dirty="0"/>
              <a:t>Une classe possède les </a:t>
            </a:r>
            <a:r>
              <a:rPr lang="fr-FR" altLang="fr-FR" i="1" dirty="0">
                <a:latin typeface="Century Schoolbook" pitchFamily="18" charset="0"/>
              </a:rPr>
              <a:t>propriétés</a:t>
            </a:r>
            <a:r>
              <a:rPr lang="fr-FR" altLang="fr-FR" dirty="0">
                <a:latin typeface="Century Schoolbook" pitchFamily="18" charset="0"/>
              </a:rPr>
              <a:t> </a:t>
            </a:r>
            <a:r>
              <a:rPr lang="fr-FR" altLang="fr-FR" dirty="0"/>
              <a:t>suivantes</a:t>
            </a:r>
          </a:p>
          <a:p>
            <a:pPr lvl="1"/>
            <a:r>
              <a:rPr lang="fr-FR" altLang="fr-FR" dirty="0"/>
              <a:t>Un nom de classe</a:t>
            </a:r>
          </a:p>
          <a:p>
            <a:pPr lvl="1"/>
            <a:r>
              <a:rPr lang="fr-FR" altLang="fr-FR" dirty="0"/>
              <a:t>Un ensemble d’</a:t>
            </a:r>
            <a:r>
              <a:rPr lang="fr-FR" altLang="fr-FR" i="1" dirty="0">
                <a:latin typeface="Century Schoolbook" pitchFamily="18" charset="0"/>
              </a:rPr>
              <a:t>attributs</a:t>
            </a:r>
            <a:r>
              <a:rPr lang="fr-FR" altLang="fr-FR" dirty="0"/>
              <a:t>, utilisés pour décrire l’état de l’instance</a:t>
            </a:r>
          </a:p>
          <a:p>
            <a:pPr lvl="2"/>
            <a:r>
              <a:rPr lang="fr-FR" altLang="fr-FR" dirty="0"/>
              <a:t>Toutes les instances partagent le même ensemble d’attributs avec des valeurs pouvant être différentes</a:t>
            </a:r>
          </a:p>
          <a:p>
            <a:pPr lvl="1"/>
            <a:r>
              <a:rPr lang="fr-FR" altLang="fr-FR" dirty="0"/>
              <a:t>Un ensemble d’</a:t>
            </a:r>
            <a:r>
              <a:rPr lang="fr-FR" altLang="fr-FR" i="1" dirty="0">
                <a:latin typeface="Century Schoolbook" pitchFamily="18" charset="0"/>
              </a:rPr>
              <a:t>opérations</a:t>
            </a:r>
            <a:r>
              <a:rPr lang="fr-FR" altLang="fr-FR" dirty="0"/>
              <a:t>, décrivant le comportement des instances</a:t>
            </a:r>
          </a:p>
          <a:p>
            <a:pPr lvl="2"/>
            <a:r>
              <a:rPr lang="fr-FR" altLang="fr-FR" dirty="0"/>
              <a:t>La mise en œuvre d’une opération est appelée </a:t>
            </a:r>
            <a:r>
              <a:rPr lang="fr-FR" altLang="fr-FR" i="1" dirty="0">
                <a:latin typeface="Century Schoolbook" pitchFamily="18" charset="0"/>
              </a:rPr>
              <a:t>méthode</a:t>
            </a:r>
            <a:endParaRPr lang="fr-FR" altLang="fr-FR" dirty="0"/>
          </a:p>
          <a:p>
            <a:pPr lvl="2"/>
            <a:r>
              <a:rPr lang="fr-FR" altLang="fr-FR" dirty="0"/>
              <a:t>Toutes les instances partagent le même ensemble d’opérations et de méthodes</a:t>
            </a:r>
          </a:p>
          <a:p>
            <a:r>
              <a:rPr lang="fr-FR" altLang="fr-FR" dirty="0"/>
              <a:t>La classe, ou ses instances, prend part à plusieurs types de </a:t>
            </a:r>
            <a:br>
              <a:rPr lang="fr-FR" altLang="fr-FR" dirty="0"/>
            </a:br>
            <a:r>
              <a:rPr lang="fr-FR" altLang="fr-FR" dirty="0"/>
              <a:t>relations, décrites plus loin dans ce </a:t>
            </a:r>
            <a:r>
              <a:rPr lang="fr-FR" altLang="fr-FR" dirty="0" smtClean="0"/>
              <a:t>chapitre</a:t>
            </a:r>
            <a:endParaRPr lang="fr-FR" altLang="fr-FR" dirty="0"/>
          </a:p>
        </p:txBody>
      </p:sp>
    </p:spTree>
    <p:extLst>
      <p:ext uri="{BB962C8B-B14F-4D97-AF65-F5344CB8AC3E}">
        <p14:creationId xmlns:p14="http://schemas.microsoft.com/office/powerpoint/2010/main" val="4079960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fr-FR" altLang="fr-FR"/>
              <a:t>Symbole de classe en UML</a:t>
            </a:r>
          </a:p>
        </p:txBody>
      </p:sp>
      <p:sp>
        <p:nvSpPr>
          <p:cNvPr id="57347" name="Rectangle 3"/>
          <p:cNvSpPr>
            <a:spLocks noGrp="1" noChangeArrowheads="1"/>
          </p:cNvSpPr>
          <p:nvPr>
            <p:ph type="body" idx="1"/>
          </p:nvPr>
        </p:nvSpPr>
        <p:spPr>
          <a:xfrm>
            <a:off x="279400" y="1312863"/>
            <a:ext cx="8599488" cy="1405513"/>
          </a:xfrm>
        </p:spPr>
        <p:txBody>
          <a:bodyPr/>
          <a:lstStyle/>
          <a:p>
            <a:r>
              <a:rPr lang="fr-FR" altLang="fr-FR"/>
              <a:t>Le symbole de la classe est un rectangle avec trois </a:t>
            </a:r>
            <a:r>
              <a:rPr lang="fr-FR" altLang="fr-FR" i="1">
                <a:latin typeface="Century Schoolbook" pitchFamily="18" charset="0"/>
              </a:rPr>
              <a:t>compartiments</a:t>
            </a:r>
            <a:r>
              <a:rPr lang="fr-FR" altLang="fr-FR"/>
              <a:t> standards</a:t>
            </a:r>
          </a:p>
          <a:p>
            <a:r>
              <a:rPr lang="fr-FR" altLang="fr-FR"/>
              <a:t>Des informations spécifiques au domaine ou au projet peuvent être définies par l’utilisateur dans des </a:t>
            </a:r>
            <a:r>
              <a:rPr lang="fr-FR" altLang="fr-FR" i="1">
                <a:latin typeface="Century Schoolbook" pitchFamily="18" charset="0"/>
              </a:rPr>
              <a:t>compartiments supplémentaires</a:t>
            </a:r>
            <a:r>
              <a:rPr lang="fr-FR" altLang="fr-FR">
                <a:latin typeface="Century Schoolbook" pitchFamily="18" charset="0"/>
              </a:rPr>
              <a:t> </a:t>
            </a:r>
            <a:r>
              <a:rPr lang="fr-FR" altLang="fr-FR"/>
              <a:t>nommés</a:t>
            </a:r>
          </a:p>
          <a:p>
            <a:pPr lvl="1"/>
            <a:r>
              <a:rPr lang="fr-FR" altLang="fr-FR"/>
              <a:t>À utiliser avec précaution, sous peine de réduire la portabilité</a:t>
            </a:r>
          </a:p>
        </p:txBody>
      </p:sp>
      <p:sp>
        <p:nvSpPr>
          <p:cNvPr id="57348" name="Text Box 4"/>
          <p:cNvSpPr txBox="1">
            <a:spLocks noChangeArrowheads="1"/>
          </p:cNvSpPr>
          <p:nvPr/>
        </p:nvSpPr>
        <p:spPr bwMode="blackWhite">
          <a:xfrm>
            <a:off x="1066800" y="3429000"/>
            <a:ext cx="2490788" cy="2678113"/>
          </a:xfrm>
          <a:prstGeom prst="rect">
            <a:avLst/>
          </a:prstGeom>
          <a:solidFill>
            <a:srgbClr val="FFFFFF"/>
          </a:solidFill>
          <a:ln w="9525">
            <a:solidFill>
              <a:schemeClr val="tx1"/>
            </a:solidFill>
            <a:miter lim="800000"/>
            <a:headEnd/>
            <a:tailEnd/>
          </a:ln>
        </p:spPr>
        <p:txBody>
          <a:bodyPr/>
          <a:lstStyle/>
          <a:p>
            <a:pPr algn="ctr"/>
            <a:r>
              <a:rPr lang="fr-FR" altLang="fr-FR" sz="1600" b="1">
                <a:solidFill>
                  <a:schemeClr val="tx2"/>
                </a:solidFill>
              </a:rPr>
              <a:t>Employé</a:t>
            </a:r>
            <a:endParaRPr lang="fr-FR" altLang="fr-FR" sz="1600">
              <a:solidFill>
                <a:schemeClr val="tx2"/>
              </a:solidFill>
            </a:endParaRPr>
          </a:p>
          <a:p>
            <a:endParaRPr lang="fr-FR" altLang="fr-FR" sz="1600">
              <a:solidFill>
                <a:schemeClr val="tx2"/>
              </a:solidFill>
              <a:latin typeface="Times New Roman" panose="02020603050405020304" pitchFamily="18" charset="0"/>
            </a:endParaRPr>
          </a:p>
          <a:p>
            <a:r>
              <a:rPr lang="fr-FR" altLang="fr-FR" sz="1600">
                <a:solidFill>
                  <a:schemeClr val="tx2"/>
                </a:solidFill>
              </a:rPr>
              <a:t>nom: String</a:t>
            </a:r>
          </a:p>
          <a:p>
            <a:r>
              <a:rPr lang="fr-FR" altLang="fr-FR" sz="1600">
                <a:solidFill>
                  <a:schemeClr val="tx2"/>
                </a:solidFill>
              </a:rPr>
              <a:t>salaire: int</a:t>
            </a:r>
          </a:p>
          <a:p>
            <a:pPr>
              <a:lnSpc>
                <a:spcPct val="80000"/>
              </a:lnSpc>
            </a:pPr>
            <a:endParaRPr lang="fr-FR" altLang="fr-FR" sz="1600">
              <a:solidFill>
                <a:schemeClr val="tx2"/>
              </a:solidFill>
            </a:endParaRPr>
          </a:p>
          <a:p>
            <a:r>
              <a:rPr lang="fr-FR" altLang="fr-FR" sz="1600">
                <a:solidFill>
                  <a:schemeClr val="tx2"/>
                </a:solidFill>
              </a:rPr>
              <a:t>setSalaire(montant:int)</a:t>
            </a:r>
          </a:p>
          <a:p>
            <a:r>
              <a:rPr lang="fr-FR" altLang="fr-FR" sz="1600">
                <a:solidFill>
                  <a:schemeClr val="tx2"/>
                </a:solidFill>
              </a:rPr>
              <a:t>calculerCharges():int</a:t>
            </a:r>
          </a:p>
          <a:p>
            <a:pPr>
              <a:lnSpc>
                <a:spcPct val="80000"/>
              </a:lnSpc>
            </a:pPr>
            <a:endParaRPr lang="fr-FR" altLang="fr-FR" sz="1600">
              <a:solidFill>
                <a:schemeClr val="tx2"/>
              </a:solidFill>
            </a:endParaRPr>
          </a:p>
          <a:p>
            <a:pPr algn="ctr"/>
            <a:r>
              <a:rPr lang="fr-FR" altLang="fr-FR" sz="1200" b="1">
                <a:solidFill>
                  <a:schemeClr val="tx2"/>
                </a:solidFill>
              </a:rPr>
              <a:t>exceptions</a:t>
            </a:r>
          </a:p>
          <a:p>
            <a:r>
              <a:rPr lang="fr-FR" altLang="fr-FR" sz="1600">
                <a:solidFill>
                  <a:schemeClr val="tx2"/>
                </a:solidFill>
              </a:rPr>
              <a:t>MiseAJourInvalide</a:t>
            </a:r>
          </a:p>
          <a:p>
            <a:r>
              <a:rPr lang="fr-FR" altLang="fr-FR" sz="1600">
                <a:solidFill>
                  <a:schemeClr val="tx2"/>
                </a:solidFill>
              </a:rPr>
              <a:t>ErreurTransaction</a:t>
            </a:r>
          </a:p>
        </p:txBody>
      </p:sp>
      <p:sp>
        <p:nvSpPr>
          <p:cNvPr id="57349" name="Line 5"/>
          <p:cNvSpPr>
            <a:spLocks noChangeShapeType="1"/>
          </p:cNvSpPr>
          <p:nvPr/>
        </p:nvSpPr>
        <p:spPr bwMode="auto">
          <a:xfrm>
            <a:off x="1066800" y="3851275"/>
            <a:ext cx="24907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57350" name="Line 6"/>
          <p:cNvSpPr>
            <a:spLocks noChangeShapeType="1"/>
          </p:cNvSpPr>
          <p:nvPr/>
        </p:nvSpPr>
        <p:spPr bwMode="auto">
          <a:xfrm>
            <a:off x="1066800" y="4556125"/>
            <a:ext cx="24907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57351" name="Text Box 7"/>
          <p:cNvSpPr txBox="1">
            <a:spLocks noChangeArrowheads="1"/>
          </p:cNvSpPr>
          <p:nvPr/>
        </p:nvSpPr>
        <p:spPr bwMode="blackWhite">
          <a:xfrm>
            <a:off x="4572000" y="3200400"/>
            <a:ext cx="35718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i="1">
                <a:solidFill>
                  <a:schemeClr val="tx2"/>
                </a:solidFill>
                <a:latin typeface="Lucida Sans" pitchFamily="34" charset="0"/>
              </a:rPr>
              <a:t>Le nom de la classe est indiqué dans le compartiment du haut, en gras et centré</a:t>
            </a:r>
          </a:p>
          <a:p>
            <a:r>
              <a:rPr lang="fr-FR" altLang="fr-FR" i="1">
                <a:solidFill>
                  <a:schemeClr val="tx2"/>
                </a:solidFill>
                <a:latin typeface="Lucida Sans" pitchFamily="34" charset="0"/>
              </a:rPr>
              <a:t/>
            </a:r>
            <a:br>
              <a:rPr lang="fr-FR" altLang="fr-FR" i="1">
                <a:solidFill>
                  <a:schemeClr val="tx2"/>
                </a:solidFill>
                <a:latin typeface="Lucida Sans" pitchFamily="34" charset="0"/>
              </a:rPr>
            </a:br>
            <a:r>
              <a:rPr lang="fr-FR" altLang="fr-FR" i="1">
                <a:solidFill>
                  <a:schemeClr val="tx2"/>
                </a:solidFill>
                <a:latin typeface="Lucida Sans" pitchFamily="34" charset="0"/>
              </a:rPr>
              <a:t>Les attributs sont montrés dans le deuxième compartiment</a:t>
            </a:r>
          </a:p>
          <a:p>
            <a:endParaRPr lang="fr-FR" altLang="fr-FR" sz="800" i="1">
              <a:solidFill>
                <a:schemeClr val="tx2"/>
              </a:solidFill>
              <a:latin typeface="Lucida Sans" pitchFamily="34" charset="0"/>
            </a:endParaRPr>
          </a:p>
          <a:p>
            <a:r>
              <a:rPr lang="fr-FR" altLang="fr-FR" i="1">
                <a:solidFill>
                  <a:schemeClr val="tx2"/>
                </a:solidFill>
                <a:latin typeface="Lucida Sans" pitchFamily="34" charset="0"/>
              </a:rPr>
              <a:t>Les opérations apparaissent dans le troisième compartiment</a:t>
            </a:r>
          </a:p>
          <a:p>
            <a:endParaRPr lang="fr-FR" altLang="fr-FR" sz="800" i="1">
              <a:solidFill>
                <a:schemeClr val="tx2"/>
              </a:solidFill>
              <a:latin typeface="Lucida Sans" pitchFamily="34" charset="0"/>
            </a:endParaRPr>
          </a:p>
          <a:p>
            <a:r>
              <a:rPr lang="fr-FR" altLang="fr-FR" i="1">
                <a:solidFill>
                  <a:schemeClr val="tx2"/>
                </a:solidFill>
                <a:latin typeface="Lucida Sans" pitchFamily="34" charset="0"/>
              </a:rPr>
              <a:t>Nom du compartiment supplémentaire en petit et gras</a:t>
            </a:r>
          </a:p>
          <a:p>
            <a:endParaRPr lang="fr-FR" altLang="fr-FR" sz="800" i="1">
              <a:solidFill>
                <a:schemeClr val="tx2"/>
              </a:solidFill>
              <a:latin typeface="Lucida Sans" pitchFamily="34" charset="0"/>
            </a:endParaRPr>
          </a:p>
          <a:p>
            <a:r>
              <a:rPr lang="fr-FR" altLang="fr-FR" i="1">
                <a:solidFill>
                  <a:schemeClr val="tx2"/>
                </a:solidFill>
                <a:latin typeface="Lucida Sans" pitchFamily="34" charset="0"/>
              </a:rPr>
              <a:t>Le compartiment supplémentaire peut contenir n’importe quel type de propriété</a:t>
            </a:r>
          </a:p>
        </p:txBody>
      </p:sp>
      <p:sp>
        <p:nvSpPr>
          <p:cNvPr id="57352" name="Line 8"/>
          <p:cNvSpPr>
            <a:spLocks noChangeShapeType="1"/>
          </p:cNvSpPr>
          <p:nvPr/>
        </p:nvSpPr>
        <p:spPr bwMode="auto">
          <a:xfrm flipH="1">
            <a:off x="2819400" y="3352800"/>
            <a:ext cx="1752600" cy="2286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57353" name="Line 9"/>
          <p:cNvSpPr>
            <a:spLocks noChangeShapeType="1"/>
          </p:cNvSpPr>
          <p:nvPr/>
        </p:nvSpPr>
        <p:spPr bwMode="auto">
          <a:xfrm flipH="1">
            <a:off x="3276600" y="4191000"/>
            <a:ext cx="12954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57354" name="Line 10"/>
          <p:cNvSpPr>
            <a:spLocks noChangeShapeType="1"/>
          </p:cNvSpPr>
          <p:nvPr/>
        </p:nvSpPr>
        <p:spPr bwMode="auto">
          <a:xfrm flipH="1">
            <a:off x="3352800" y="4800600"/>
            <a:ext cx="1219200" cy="1524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57355" name="Line 11"/>
          <p:cNvSpPr>
            <a:spLocks noChangeShapeType="1"/>
          </p:cNvSpPr>
          <p:nvPr/>
        </p:nvSpPr>
        <p:spPr bwMode="auto">
          <a:xfrm flipH="1">
            <a:off x="1066800" y="5260975"/>
            <a:ext cx="24907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57356" name="Line 12"/>
          <p:cNvSpPr>
            <a:spLocks noChangeShapeType="1"/>
          </p:cNvSpPr>
          <p:nvPr/>
        </p:nvSpPr>
        <p:spPr bwMode="auto">
          <a:xfrm flipH="1">
            <a:off x="2819400" y="5334000"/>
            <a:ext cx="1752600" cy="76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57357" name="Line 13"/>
          <p:cNvSpPr>
            <a:spLocks noChangeShapeType="1"/>
          </p:cNvSpPr>
          <p:nvPr/>
        </p:nvSpPr>
        <p:spPr bwMode="auto">
          <a:xfrm flipH="1" flipV="1">
            <a:off x="3200400" y="5791200"/>
            <a:ext cx="1371600" cy="76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Tree>
    <p:extLst>
      <p:ext uri="{BB962C8B-B14F-4D97-AF65-F5344CB8AC3E}">
        <p14:creationId xmlns:p14="http://schemas.microsoft.com/office/powerpoint/2010/main" val="895812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79388" y="160338"/>
            <a:ext cx="8569325" cy="725487"/>
          </a:xfrm>
        </p:spPr>
        <p:txBody>
          <a:bodyPr/>
          <a:lstStyle/>
          <a:p>
            <a:r>
              <a:rPr lang="fr-FR" altLang="fr-FR"/>
              <a:t>Symbole de classe en UML : Suppression des éléments optionnels</a:t>
            </a:r>
          </a:p>
        </p:txBody>
      </p:sp>
      <p:sp>
        <p:nvSpPr>
          <p:cNvPr id="59395" name="Rectangle 3"/>
          <p:cNvSpPr>
            <a:spLocks noGrp="1" noChangeArrowheads="1"/>
          </p:cNvSpPr>
          <p:nvPr>
            <p:ph type="body" idx="1"/>
          </p:nvPr>
        </p:nvSpPr>
        <p:spPr>
          <a:xfrm>
            <a:off x="279400" y="1312863"/>
            <a:ext cx="8599488" cy="1968500"/>
          </a:xfrm>
        </p:spPr>
        <p:txBody>
          <a:bodyPr/>
          <a:lstStyle/>
          <a:p>
            <a:r>
              <a:rPr lang="fr-FR" altLang="fr-FR"/>
              <a:t>Chacun des compartiments standards du bas, ou les deux, peuvent être omis</a:t>
            </a:r>
          </a:p>
          <a:p>
            <a:pPr lvl="1"/>
            <a:r>
              <a:rPr lang="fr-FR" altLang="fr-FR"/>
              <a:t>Un compartiment vide assure qu’aucun élément n’existe</a:t>
            </a:r>
          </a:p>
          <a:p>
            <a:pPr lvl="1"/>
            <a:r>
              <a:rPr lang="fr-FR" altLang="fr-FR"/>
              <a:t>Un compartiment omis n’indique rien quant à l’existence d’éléments</a:t>
            </a:r>
          </a:p>
          <a:p>
            <a:r>
              <a:rPr lang="fr-FR" altLang="fr-FR"/>
              <a:t>Les représentations suivantes sont correctes pour la classe vue sur la page précédente</a:t>
            </a:r>
          </a:p>
        </p:txBody>
      </p:sp>
      <p:grpSp>
        <p:nvGrpSpPr>
          <p:cNvPr id="59396" name="Group 4"/>
          <p:cNvGrpSpPr>
            <a:grpSpLocks/>
          </p:cNvGrpSpPr>
          <p:nvPr/>
        </p:nvGrpSpPr>
        <p:grpSpPr bwMode="auto">
          <a:xfrm>
            <a:off x="884238" y="3789363"/>
            <a:ext cx="2490787" cy="1127125"/>
            <a:chOff x="2368" y="6290"/>
            <a:chExt cx="3922" cy="1776"/>
          </a:xfrm>
        </p:grpSpPr>
        <p:sp>
          <p:nvSpPr>
            <p:cNvPr id="59397" name="Text Box 5"/>
            <p:cNvSpPr txBox="1">
              <a:spLocks noChangeArrowheads="1"/>
            </p:cNvSpPr>
            <p:nvPr/>
          </p:nvSpPr>
          <p:spPr bwMode="blackWhite">
            <a:xfrm>
              <a:off x="2368" y="6290"/>
              <a:ext cx="3922" cy="1776"/>
            </a:xfrm>
            <a:prstGeom prst="rect">
              <a:avLst/>
            </a:prstGeom>
            <a:solidFill>
              <a:srgbClr val="FFFFFF"/>
            </a:solidFill>
            <a:ln w="9525">
              <a:solidFill>
                <a:schemeClr val="tx1"/>
              </a:solidFill>
              <a:miter lim="800000"/>
              <a:headEnd/>
              <a:tailEnd/>
            </a:ln>
          </p:spPr>
          <p:txBody>
            <a:bodyPr/>
            <a:lstStyle/>
            <a:p>
              <a:pPr algn="ctr"/>
              <a:r>
                <a:rPr lang="fr-FR" altLang="fr-FR" sz="1600" b="1">
                  <a:solidFill>
                    <a:schemeClr val="tx2"/>
                  </a:solidFill>
                </a:rPr>
                <a:t>Employé</a:t>
              </a:r>
              <a:endParaRPr lang="fr-FR" altLang="fr-FR" sz="1600">
                <a:solidFill>
                  <a:schemeClr val="tx2"/>
                </a:solidFill>
              </a:endParaRPr>
            </a:p>
            <a:p>
              <a:endParaRPr lang="fr-FR" altLang="fr-FR" sz="1600">
                <a:solidFill>
                  <a:schemeClr val="tx2"/>
                </a:solidFill>
              </a:endParaRPr>
            </a:p>
            <a:p>
              <a:r>
                <a:rPr lang="fr-FR" altLang="fr-FR" sz="1600">
                  <a:solidFill>
                    <a:schemeClr val="tx2"/>
                  </a:solidFill>
                </a:rPr>
                <a:t>setSalaire(montant:int)</a:t>
              </a:r>
            </a:p>
            <a:p>
              <a:r>
                <a:rPr lang="fr-FR" altLang="fr-FR" sz="1600">
                  <a:solidFill>
                    <a:schemeClr val="tx2"/>
                  </a:solidFill>
                </a:rPr>
                <a:t>calculerCharges(): int</a:t>
              </a:r>
            </a:p>
            <a:p>
              <a:endParaRPr lang="fr-FR" altLang="fr-FR" sz="1600">
                <a:solidFill>
                  <a:schemeClr val="tx2"/>
                </a:solidFill>
              </a:endParaRPr>
            </a:p>
          </p:txBody>
        </p:sp>
        <p:sp>
          <p:nvSpPr>
            <p:cNvPr id="59398" name="Line 6"/>
            <p:cNvSpPr>
              <a:spLocks noChangeShapeType="1"/>
            </p:cNvSpPr>
            <p:nvPr/>
          </p:nvSpPr>
          <p:spPr bwMode="blackWhite">
            <a:xfrm>
              <a:off x="2368" y="6956"/>
              <a:ext cx="39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grpSp>
      <p:grpSp>
        <p:nvGrpSpPr>
          <p:cNvPr id="59399" name="Group 7"/>
          <p:cNvGrpSpPr>
            <a:grpSpLocks/>
          </p:cNvGrpSpPr>
          <p:nvPr/>
        </p:nvGrpSpPr>
        <p:grpSpPr bwMode="auto">
          <a:xfrm>
            <a:off x="3779838" y="3789363"/>
            <a:ext cx="2489200" cy="1127125"/>
            <a:chOff x="6660" y="6290"/>
            <a:chExt cx="3922" cy="1776"/>
          </a:xfrm>
        </p:grpSpPr>
        <p:sp>
          <p:nvSpPr>
            <p:cNvPr id="59400" name="Text Box 8"/>
            <p:cNvSpPr txBox="1">
              <a:spLocks noChangeArrowheads="1"/>
            </p:cNvSpPr>
            <p:nvPr/>
          </p:nvSpPr>
          <p:spPr bwMode="blackWhite">
            <a:xfrm>
              <a:off x="6660" y="6290"/>
              <a:ext cx="3922" cy="1776"/>
            </a:xfrm>
            <a:prstGeom prst="rect">
              <a:avLst/>
            </a:prstGeom>
            <a:solidFill>
              <a:srgbClr val="FFFFFF"/>
            </a:solidFill>
            <a:ln w="9525">
              <a:solidFill>
                <a:schemeClr val="tx1"/>
              </a:solidFill>
              <a:miter lim="800000"/>
              <a:headEnd/>
              <a:tailEnd/>
            </a:ln>
          </p:spPr>
          <p:txBody>
            <a:bodyPr/>
            <a:lstStyle/>
            <a:p>
              <a:pPr algn="ctr"/>
              <a:r>
                <a:rPr lang="fr-FR" altLang="fr-FR" sz="1600" b="1">
                  <a:solidFill>
                    <a:schemeClr val="tx2"/>
                  </a:solidFill>
                </a:rPr>
                <a:t>Employé</a:t>
              </a:r>
              <a:endParaRPr lang="fr-FR" altLang="fr-FR" sz="1600">
                <a:solidFill>
                  <a:schemeClr val="tx2"/>
                </a:solidFill>
              </a:endParaRPr>
            </a:p>
            <a:p>
              <a:endParaRPr lang="fr-FR" altLang="fr-FR" sz="1600">
                <a:solidFill>
                  <a:schemeClr val="tx2"/>
                </a:solidFill>
              </a:endParaRPr>
            </a:p>
            <a:p>
              <a:r>
                <a:rPr lang="fr-FR" altLang="fr-FR" sz="1600">
                  <a:solidFill>
                    <a:schemeClr val="tx2"/>
                  </a:solidFill>
                </a:rPr>
                <a:t>nom: String</a:t>
              </a:r>
            </a:p>
            <a:p>
              <a:r>
                <a:rPr lang="fr-FR" altLang="fr-FR" sz="1600">
                  <a:solidFill>
                    <a:schemeClr val="tx2"/>
                  </a:solidFill>
                </a:rPr>
                <a:t>salaire: int</a:t>
              </a:r>
            </a:p>
          </p:txBody>
        </p:sp>
        <p:sp>
          <p:nvSpPr>
            <p:cNvPr id="59401" name="Line 9"/>
            <p:cNvSpPr>
              <a:spLocks noChangeShapeType="1"/>
            </p:cNvSpPr>
            <p:nvPr/>
          </p:nvSpPr>
          <p:spPr bwMode="blackWhite">
            <a:xfrm>
              <a:off x="6660" y="6956"/>
              <a:ext cx="39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grpSp>
      <p:sp>
        <p:nvSpPr>
          <p:cNvPr id="59402" name="Text Box 10"/>
          <p:cNvSpPr txBox="1">
            <a:spLocks noChangeArrowheads="1"/>
          </p:cNvSpPr>
          <p:nvPr/>
        </p:nvSpPr>
        <p:spPr bwMode="blackWhite">
          <a:xfrm>
            <a:off x="6616700" y="3789363"/>
            <a:ext cx="1550988" cy="422275"/>
          </a:xfrm>
          <a:prstGeom prst="rect">
            <a:avLst/>
          </a:prstGeom>
          <a:solidFill>
            <a:srgbClr val="FFFFFF"/>
          </a:solidFill>
          <a:ln w="9525">
            <a:solidFill>
              <a:schemeClr val="tx1"/>
            </a:solidFill>
            <a:miter lim="800000"/>
            <a:headEnd/>
            <a:tailEnd/>
          </a:ln>
        </p:spPr>
        <p:txBody>
          <a:bodyPr/>
          <a:lstStyle/>
          <a:p>
            <a:pPr algn="ctr"/>
            <a:r>
              <a:rPr lang="fr-FR" altLang="fr-FR" sz="1600" b="1">
                <a:solidFill>
                  <a:schemeClr val="tx2"/>
                </a:solidFill>
              </a:rPr>
              <a:t>Employé</a:t>
            </a:r>
            <a:endParaRPr lang="fr-FR" altLang="fr-FR" sz="1600">
              <a:solidFill>
                <a:schemeClr val="tx2"/>
              </a:solidFill>
            </a:endParaRPr>
          </a:p>
        </p:txBody>
      </p:sp>
    </p:spTree>
    <p:extLst>
      <p:ext uri="{BB962C8B-B14F-4D97-AF65-F5344CB8AC3E}">
        <p14:creationId xmlns:p14="http://schemas.microsoft.com/office/powerpoint/2010/main" val="3587355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fr-FR" altLang="fr-FR" dirty="0"/>
              <a:t>Attributs</a:t>
            </a:r>
          </a:p>
        </p:txBody>
      </p:sp>
      <p:sp>
        <p:nvSpPr>
          <p:cNvPr id="61443" name="Rectangle 3"/>
          <p:cNvSpPr>
            <a:spLocks noGrp="1" noChangeArrowheads="1"/>
          </p:cNvSpPr>
          <p:nvPr>
            <p:ph type="body" idx="1"/>
          </p:nvPr>
        </p:nvSpPr>
        <p:spPr>
          <a:xfrm>
            <a:off x="279400" y="1214438"/>
            <a:ext cx="8599488" cy="5338762"/>
          </a:xfrm>
        </p:spPr>
        <p:txBody>
          <a:bodyPr/>
          <a:lstStyle/>
          <a:p>
            <a:r>
              <a:rPr lang="fr-FR" altLang="fr-FR" dirty="0"/>
              <a:t>Un attribut est décrit comme suit</a:t>
            </a:r>
          </a:p>
          <a:p>
            <a:pPr>
              <a:buFont typeface="Arial" panose="020B0604020202020204" pitchFamily="34" charset="0"/>
              <a:buNone/>
            </a:pPr>
            <a:r>
              <a:rPr lang="fr-FR" altLang="fr-FR" b="0" i="1" dirty="0">
                <a:latin typeface="Courier New" panose="02070309020205020404" pitchFamily="49" charset="0"/>
              </a:rPr>
              <a:t>visibilité dérivabilité </a:t>
            </a:r>
            <a:r>
              <a:rPr lang="fr-FR" altLang="fr-FR" b="0" dirty="0">
                <a:latin typeface="Courier New" panose="02070309020205020404" pitchFamily="49" charset="0"/>
              </a:rPr>
              <a:t>nom</a:t>
            </a:r>
            <a:r>
              <a:rPr lang="fr-FR" altLang="fr-FR" b="0" i="1" dirty="0">
                <a:latin typeface="Courier New" panose="02070309020205020404" pitchFamily="49" charset="0"/>
              </a:rPr>
              <a:t> [multiplicité]: type =valeur-</a:t>
            </a:r>
            <a:r>
              <a:rPr lang="fr-FR" altLang="fr-FR" b="0" i="1" dirty="0" err="1">
                <a:latin typeface="Courier New" panose="02070309020205020404" pitchFamily="49" charset="0"/>
              </a:rPr>
              <a:t>init</a:t>
            </a:r>
            <a:endParaRPr lang="fr-FR" altLang="fr-FR" b="0" i="1" dirty="0">
              <a:latin typeface="Courier New" panose="02070309020205020404" pitchFamily="49" charset="0"/>
            </a:endParaRPr>
          </a:p>
          <a:p>
            <a:pPr>
              <a:buFont typeface="Arial" panose="020B0604020202020204" pitchFamily="34" charset="0"/>
              <a:buNone/>
            </a:pPr>
            <a:endParaRPr lang="fr-FR" altLang="fr-FR" dirty="0"/>
          </a:p>
          <a:p>
            <a:pPr>
              <a:buFont typeface="Arial" panose="020B0604020202020204" pitchFamily="34" charset="0"/>
              <a:buNone/>
            </a:pPr>
            <a:endParaRPr lang="fr-FR" altLang="fr-FR" dirty="0"/>
          </a:p>
          <a:p>
            <a:pPr>
              <a:buFont typeface="Arial" panose="020B0604020202020204" pitchFamily="34" charset="0"/>
              <a:buNone/>
            </a:pPr>
            <a:endParaRPr lang="fr-FR" altLang="fr-FR" dirty="0"/>
          </a:p>
          <a:p>
            <a:pPr>
              <a:buFont typeface="Arial" panose="020B0604020202020204" pitchFamily="34" charset="0"/>
              <a:buNone/>
            </a:pPr>
            <a:endParaRPr lang="fr-FR" altLang="fr-FR" dirty="0"/>
          </a:p>
          <a:p>
            <a:pPr>
              <a:buFont typeface="Arial" panose="020B0604020202020204" pitchFamily="34" charset="0"/>
              <a:buNone/>
            </a:pPr>
            <a:endParaRPr lang="fr-FR" altLang="fr-FR" dirty="0"/>
          </a:p>
          <a:p>
            <a:pPr>
              <a:buFont typeface="Arial" panose="020B0604020202020204" pitchFamily="34" charset="0"/>
              <a:buNone/>
            </a:pPr>
            <a:endParaRPr lang="fr-FR" altLang="fr-FR" dirty="0"/>
          </a:p>
          <a:p>
            <a:endParaRPr lang="fr-FR" altLang="fr-FR" dirty="0"/>
          </a:p>
          <a:p>
            <a:r>
              <a:rPr lang="fr-FR" altLang="fr-FR" dirty="0"/>
              <a:t>Les attributs peuvent être omis suivant leur visibilité</a:t>
            </a:r>
          </a:p>
          <a:p>
            <a:pPr lvl="1"/>
            <a:r>
              <a:rPr lang="fr-FR" altLang="fr-FR" dirty="0"/>
              <a:t>Par exemple, tous les attributs privés peuvent être omis</a:t>
            </a:r>
          </a:p>
          <a:p>
            <a:pPr lvl="1"/>
            <a:r>
              <a:rPr lang="fr-FR" altLang="fr-FR" dirty="0"/>
              <a:t>Il n’existe aucune indication montrant que cela a été fait </a:t>
            </a:r>
          </a:p>
          <a:p>
            <a:pPr lvl="1"/>
            <a:endParaRPr lang="fr-FR" altLang="fr-FR" dirty="0"/>
          </a:p>
        </p:txBody>
      </p:sp>
      <p:sp>
        <p:nvSpPr>
          <p:cNvPr id="61444" name="Text Box 4"/>
          <p:cNvSpPr txBox="1">
            <a:spLocks noChangeArrowheads="1"/>
          </p:cNvSpPr>
          <p:nvPr/>
        </p:nvSpPr>
        <p:spPr bwMode="auto">
          <a:xfrm>
            <a:off x="4267200" y="4533900"/>
            <a:ext cx="4206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i="1">
                <a:solidFill>
                  <a:schemeClr val="tx2"/>
                </a:solidFill>
                <a:latin typeface="Lucida Sans" pitchFamily="34" charset="0"/>
              </a:rPr>
              <a:t>Nom    Multiplicité    Type      Valeur Initiale</a:t>
            </a:r>
          </a:p>
        </p:txBody>
      </p:sp>
      <p:sp>
        <p:nvSpPr>
          <p:cNvPr id="61445" name="Text Box 5"/>
          <p:cNvSpPr txBox="1">
            <a:spLocks noChangeArrowheads="1"/>
          </p:cNvSpPr>
          <p:nvPr/>
        </p:nvSpPr>
        <p:spPr bwMode="blackWhite">
          <a:xfrm>
            <a:off x="5121275" y="2571750"/>
            <a:ext cx="2490788" cy="1597025"/>
          </a:xfrm>
          <a:prstGeom prst="rect">
            <a:avLst/>
          </a:prstGeom>
          <a:solidFill>
            <a:srgbClr val="FFFFFF"/>
          </a:solidFill>
          <a:ln w="9525">
            <a:solidFill>
              <a:schemeClr val="tx1"/>
            </a:solidFill>
            <a:miter lim="800000"/>
            <a:headEnd/>
            <a:tailEnd/>
          </a:ln>
        </p:spPr>
        <p:txBody>
          <a:bodyPr/>
          <a:lstStyle/>
          <a:p>
            <a:pPr algn="ctr"/>
            <a:r>
              <a:rPr lang="fr-FR" altLang="fr-FR" sz="1600" b="1">
                <a:solidFill>
                  <a:schemeClr val="tx2"/>
                </a:solidFill>
              </a:rPr>
              <a:t>Employé</a:t>
            </a:r>
            <a:endParaRPr lang="fr-FR" altLang="fr-FR" sz="1600">
              <a:solidFill>
                <a:schemeClr val="tx2"/>
              </a:solidFill>
            </a:endParaRPr>
          </a:p>
          <a:p>
            <a:endParaRPr lang="fr-FR" altLang="fr-FR" sz="1600">
              <a:solidFill>
                <a:schemeClr val="tx2"/>
              </a:solidFill>
              <a:latin typeface="Times New Roman" panose="02020603050405020304" pitchFamily="18" charset="0"/>
            </a:endParaRPr>
          </a:p>
          <a:p>
            <a:r>
              <a:rPr lang="fr-FR" altLang="fr-FR" sz="1600">
                <a:solidFill>
                  <a:schemeClr val="tx2"/>
                </a:solidFill>
              </a:rPr>
              <a:t>- nom: String</a:t>
            </a:r>
          </a:p>
          <a:p>
            <a:r>
              <a:rPr lang="fr-FR" altLang="fr-FR" sz="1600">
                <a:solidFill>
                  <a:schemeClr val="tx2"/>
                </a:solidFill>
              </a:rPr>
              <a:t># salaire: int = 0</a:t>
            </a:r>
          </a:p>
          <a:p>
            <a:r>
              <a:rPr lang="fr-FR" altLang="fr-FR" sz="1600">
                <a:solidFill>
                  <a:schemeClr val="tx2"/>
                </a:solidFill>
              </a:rPr>
              <a:t>- / tauxHoraire</a:t>
            </a:r>
          </a:p>
          <a:p>
            <a:r>
              <a:rPr lang="fr-FR" altLang="fr-FR" sz="1600">
                <a:solidFill>
                  <a:schemeClr val="tx2"/>
                </a:solidFill>
              </a:rPr>
              <a:t>+ compétences[*]: String</a:t>
            </a:r>
          </a:p>
        </p:txBody>
      </p:sp>
      <p:sp>
        <p:nvSpPr>
          <p:cNvPr id="61446" name="Line 6"/>
          <p:cNvSpPr>
            <a:spLocks noChangeShapeType="1"/>
          </p:cNvSpPr>
          <p:nvPr/>
        </p:nvSpPr>
        <p:spPr bwMode="auto">
          <a:xfrm>
            <a:off x="5122863" y="2963863"/>
            <a:ext cx="24907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61447" name="Text Box 7"/>
          <p:cNvSpPr txBox="1">
            <a:spLocks noChangeArrowheads="1"/>
          </p:cNvSpPr>
          <p:nvPr/>
        </p:nvSpPr>
        <p:spPr bwMode="auto">
          <a:xfrm>
            <a:off x="609600" y="2362200"/>
            <a:ext cx="2867025" cy="2743200"/>
          </a:xfrm>
          <a:prstGeom prst="rect">
            <a:avLst/>
          </a:prstGeom>
          <a:noFill/>
          <a:ln>
            <a:noFill/>
          </a:ln>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800" i="1" dirty="0">
              <a:solidFill>
                <a:schemeClr val="tx2"/>
              </a:solidFill>
              <a:latin typeface="Lucida Sans" pitchFamily="34" charset="0"/>
            </a:endParaRPr>
          </a:p>
          <a:p>
            <a:r>
              <a:rPr lang="fr-FR" altLang="fr-FR" i="1" dirty="0">
                <a:solidFill>
                  <a:schemeClr val="tx2"/>
                </a:solidFill>
                <a:latin typeface="Lucida Sans" pitchFamily="34" charset="0"/>
              </a:rPr>
              <a:t>La visibilité a le même sens qu’en C++ et en Java :</a:t>
            </a:r>
          </a:p>
          <a:p>
            <a:r>
              <a:rPr lang="fr-FR" altLang="fr-FR" i="1" dirty="0">
                <a:solidFill>
                  <a:schemeClr val="tx2"/>
                </a:solidFill>
                <a:latin typeface="Courier New" panose="02070309020205020404" pitchFamily="49" charset="0"/>
              </a:rPr>
              <a:t>- </a:t>
            </a:r>
            <a:r>
              <a:rPr lang="fr-FR" altLang="fr-FR" i="1" dirty="0">
                <a:solidFill>
                  <a:schemeClr val="tx2"/>
                </a:solidFill>
                <a:latin typeface="Lucida Sans" pitchFamily="34" charset="0"/>
              </a:rPr>
              <a:t>indique privé</a:t>
            </a:r>
            <a:br>
              <a:rPr lang="fr-FR" altLang="fr-FR" i="1" dirty="0">
                <a:solidFill>
                  <a:schemeClr val="tx2"/>
                </a:solidFill>
                <a:latin typeface="Lucida Sans" pitchFamily="34" charset="0"/>
              </a:rPr>
            </a:br>
            <a:r>
              <a:rPr lang="fr-FR" altLang="fr-FR" i="1" dirty="0">
                <a:solidFill>
                  <a:schemeClr val="tx2"/>
                </a:solidFill>
                <a:latin typeface="Courier New" panose="02070309020205020404" pitchFamily="49" charset="0"/>
              </a:rPr>
              <a:t>+ </a:t>
            </a:r>
            <a:r>
              <a:rPr lang="fr-FR" altLang="fr-FR" i="1" dirty="0">
                <a:solidFill>
                  <a:schemeClr val="tx2"/>
                </a:solidFill>
                <a:latin typeface="Lucida Sans" pitchFamily="34" charset="0"/>
              </a:rPr>
              <a:t>indique public</a:t>
            </a:r>
            <a:br>
              <a:rPr lang="fr-FR" altLang="fr-FR" i="1" dirty="0">
                <a:solidFill>
                  <a:schemeClr val="tx2"/>
                </a:solidFill>
                <a:latin typeface="Lucida Sans" pitchFamily="34" charset="0"/>
              </a:rPr>
            </a:br>
            <a:r>
              <a:rPr lang="fr-FR" altLang="fr-FR" i="1" dirty="0">
                <a:solidFill>
                  <a:schemeClr val="tx2"/>
                </a:solidFill>
                <a:latin typeface="Courier New" panose="02070309020205020404" pitchFamily="49" charset="0"/>
              </a:rPr>
              <a:t># </a:t>
            </a:r>
            <a:r>
              <a:rPr lang="fr-FR" altLang="fr-FR" i="1" dirty="0">
                <a:solidFill>
                  <a:schemeClr val="tx2"/>
                </a:solidFill>
                <a:latin typeface="Lucida Sans" pitchFamily="34" charset="0"/>
              </a:rPr>
              <a:t>indique protégé</a:t>
            </a:r>
            <a:br>
              <a:rPr lang="fr-FR" altLang="fr-FR" i="1" dirty="0">
                <a:solidFill>
                  <a:schemeClr val="tx2"/>
                </a:solidFill>
                <a:latin typeface="Lucida Sans" pitchFamily="34" charset="0"/>
              </a:rPr>
            </a:br>
            <a:endParaRPr lang="fr-FR" altLang="fr-FR" i="1" dirty="0">
              <a:solidFill>
                <a:schemeClr val="tx2"/>
              </a:solidFill>
              <a:latin typeface="Lucida Sans" pitchFamily="34" charset="0"/>
            </a:endParaRPr>
          </a:p>
          <a:p>
            <a:r>
              <a:rPr lang="fr-FR" altLang="fr-FR" i="1" dirty="0">
                <a:solidFill>
                  <a:schemeClr val="tx2"/>
                </a:solidFill>
                <a:latin typeface="Lucida Sans" pitchFamily="34" charset="0"/>
              </a:rPr>
              <a:t>Un attribut dérivable peut être calculé à partir d’autres attributs. Il est donc redondant mais est inclus pour des raisons de clarté.</a:t>
            </a:r>
          </a:p>
          <a:p>
            <a:r>
              <a:rPr lang="fr-FR" altLang="fr-FR" i="1" dirty="0">
                <a:solidFill>
                  <a:schemeClr val="tx2"/>
                </a:solidFill>
                <a:latin typeface="Courier New" panose="02070309020205020404" pitchFamily="49" charset="0"/>
              </a:rPr>
              <a:t>/ </a:t>
            </a:r>
            <a:r>
              <a:rPr lang="fr-FR" altLang="fr-FR" i="1" dirty="0">
                <a:solidFill>
                  <a:schemeClr val="tx2"/>
                </a:solidFill>
                <a:latin typeface="Lucida Sans" pitchFamily="34" charset="0"/>
              </a:rPr>
              <a:t>indique dérivable</a:t>
            </a:r>
          </a:p>
        </p:txBody>
      </p:sp>
      <p:sp>
        <p:nvSpPr>
          <p:cNvPr id="61448" name="Line 8"/>
          <p:cNvSpPr>
            <a:spLocks noChangeShapeType="1"/>
          </p:cNvSpPr>
          <p:nvPr/>
        </p:nvSpPr>
        <p:spPr bwMode="auto">
          <a:xfrm>
            <a:off x="3200400" y="2667000"/>
            <a:ext cx="1981200" cy="5334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61449" name="Line 9"/>
          <p:cNvSpPr>
            <a:spLocks noChangeShapeType="1"/>
          </p:cNvSpPr>
          <p:nvPr/>
        </p:nvSpPr>
        <p:spPr bwMode="auto">
          <a:xfrm flipV="1">
            <a:off x="5486400" y="4114800"/>
            <a:ext cx="1143000" cy="457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61450" name="Line 10"/>
          <p:cNvSpPr>
            <a:spLocks noChangeShapeType="1"/>
          </p:cNvSpPr>
          <p:nvPr/>
        </p:nvSpPr>
        <p:spPr bwMode="auto">
          <a:xfrm flipV="1">
            <a:off x="6400800" y="4114800"/>
            <a:ext cx="609600" cy="457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61451" name="Line 11"/>
          <p:cNvSpPr>
            <a:spLocks noChangeShapeType="1"/>
          </p:cNvSpPr>
          <p:nvPr/>
        </p:nvSpPr>
        <p:spPr bwMode="auto">
          <a:xfrm flipH="1" flipV="1">
            <a:off x="6705600" y="3581400"/>
            <a:ext cx="1143000" cy="3810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61452" name="Line 12"/>
          <p:cNvSpPr>
            <a:spLocks noChangeShapeType="1"/>
          </p:cNvSpPr>
          <p:nvPr/>
        </p:nvSpPr>
        <p:spPr bwMode="auto">
          <a:xfrm flipV="1">
            <a:off x="4572000" y="4114800"/>
            <a:ext cx="914400" cy="457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61453" name="Line 13"/>
          <p:cNvSpPr>
            <a:spLocks noChangeShapeType="1"/>
          </p:cNvSpPr>
          <p:nvPr/>
        </p:nvSpPr>
        <p:spPr bwMode="auto">
          <a:xfrm flipV="1">
            <a:off x="3429000" y="3810000"/>
            <a:ext cx="1828800" cy="1524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61459" name="Line 19"/>
          <p:cNvSpPr>
            <a:spLocks noChangeShapeType="1"/>
          </p:cNvSpPr>
          <p:nvPr/>
        </p:nvSpPr>
        <p:spPr bwMode="auto">
          <a:xfrm flipV="1">
            <a:off x="7543800" y="3962400"/>
            <a:ext cx="304800" cy="609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Tree>
    <p:extLst>
      <p:ext uri="{BB962C8B-B14F-4D97-AF65-F5344CB8AC3E}">
        <p14:creationId xmlns:p14="http://schemas.microsoft.com/office/powerpoint/2010/main" val="1046977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79388" y="147459"/>
            <a:ext cx="7793037" cy="725487"/>
          </a:xfrm>
        </p:spPr>
        <p:txBody>
          <a:bodyPr/>
          <a:lstStyle/>
          <a:p>
            <a:r>
              <a:rPr lang="fr-FR" altLang="fr-FR"/>
              <a:t>Opérations</a:t>
            </a:r>
          </a:p>
        </p:txBody>
      </p:sp>
      <p:sp>
        <p:nvSpPr>
          <p:cNvPr id="63491" name="Rectangle 3"/>
          <p:cNvSpPr>
            <a:spLocks noGrp="1" noChangeArrowheads="1"/>
          </p:cNvSpPr>
          <p:nvPr>
            <p:ph type="body" idx="1"/>
          </p:nvPr>
        </p:nvSpPr>
        <p:spPr>
          <a:xfrm>
            <a:off x="279400" y="1312863"/>
            <a:ext cx="8599488" cy="4708525"/>
          </a:xfrm>
        </p:spPr>
        <p:txBody>
          <a:bodyPr/>
          <a:lstStyle/>
          <a:p>
            <a:r>
              <a:rPr lang="fr-FR" altLang="fr-FR" dirty="0"/>
              <a:t>Une opération est décrite comme suit :</a:t>
            </a:r>
          </a:p>
          <a:p>
            <a:pPr lvl="1">
              <a:buFont typeface="Arial" panose="020B0604020202020204" pitchFamily="34" charset="0"/>
              <a:buNone/>
            </a:pPr>
            <a:r>
              <a:rPr lang="fr-FR" altLang="fr-FR" i="1" dirty="0">
                <a:latin typeface="Courier New" panose="02070309020205020404" pitchFamily="49" charset="0"/>
              </a:rPr>
              <a:t>visibilité </a:t>
            </a:r>
            <a:r>
              <a:rPr lang="fr-FR" altLang="fr-FR" dirty="0">
                <a:latin typeface="Courier New" panose="02070309020205020404" pitchFamily="49" charset="0"/>
              </a:rPr>
              <a:t>nom</a:t>
            </a:r>
            <a:r>
              <a:rPr lang="fr-FR" altLang="fr-FR" i="1" dirty="0">
                <a:latin typeface="Courier New" panose="02070309020205020404" pitchFamily="49" charset="0"/>
              </a:rPr>
              <a:t> (liste-paramètres) : type-retour</a:t>
            </a:r>
          </a:p>
          <a:p>
            <a:pPr>
              <a:buFont typeface="Arial" panose="020B0604020202020204" pitchFamily="34" charset="0"/>
              <a:buNone/>
            </a:pPr>
            <a:endParaRPr lang="fr-FR" altLang="fr-FR" i="1" dirty="0"/>
          </a:p>
          <a:p>
            <a:pPr>
              <a:buFont typeface="Arial" panose="020B0604020202020204" pitchFamily="34" charset="0"/>
              <a:buNone/>
            </a:pPr>
            <a:endParaRPr lang="fr-FR" altLang="fr-FR" dirty="0"/>
          </a:p>
          <a:p>
            <a:pPr>
              <a:buFont typeface="Arial" panose="020B0604020202020204" pitchFamily="34" charset="0"/>
              <a:buNone/>
            </a:pPr>
            <a:endParaRPr lang="fr-FR" altLang="fr-FR" dirty="0"/>
          </a:p>
          <a:p>
            <a:pPr>
              <a:buFont typeface="Arial" panose="020B0604020202020204" pitchFamily="34" charset="0"/>
              <a:buNone/>
            </a:pPr>
            <a:endParaRPr lang="fr-FR" altLang="fr-FR" dirty="0"/>
          </a:p>
          <a:p>
            <a:pPr>
              <a:buFont typeface="Arial" panose="020B0604020202020204" pitchFamily="34" charset="0"/>
              <a:buNone/>
            </a:pPr>
            <a:endParaRPr lang="fr-FR" altLang="fr-FR" dirty="0"/>
          </a:p>
          <a:p>
            <a:r>
              <a:rPr lang="fr-FR" altLang="fr-FR" dirty="0"/>
              <a:t>Les paramètres et les types de retour sont définis dans le contexte du modèle</a:t>
            </a:r>
          </a:p>
          <a:p>
            <a:pPr lvl="1"/>
            <a:r>
              <a:rPr lang="fr-FR" altLang="fr-FR" dirty="0"/>
              <a:t>Peuvent être des classes décrites ailleurs dans le modèle</a:t>
            </a:r>
          </a:p>
          <a:p>
            <a:pPr lvl="1"/>
            <a:r>
              <a:rPr lang="fr-FR" altLang="fr-FR" dirty="0"/>
              <a:t>Si vous décrivez un logiciel, les types du langage choisi peuvent être utilisés</a:t>
            </a:r>
          </a:p>
          <a:p>
            <a:r>
              <a:rPr lang="fr-FR" altLang="fr-FR" dirty="0"/>
              <a:t>Les opérations peuvent être omises suivant leur visibilité</a:t>
            </a:r>
          </a:p>
        </p:txBody>
      </p:sp>
      <p:grpSp>
        <p:nvGrpSpPr>
          <p:cNvPr id="63492" name="Group 4"/>
          <p:cNvGrpSpPr>
            <a:grpSpLocks/>
          </p:cNvGrpSpPr>
          <p:nvPr/>
        </p:nvGrpSpPr>
        <p:grpSpPr bwMode="auto">
          <a:xfrm>
            <a:off x="4419600" y="2286000"/>
            <a:ext cx="3148013" cy="1128713"/>
            <a:chOff x="2368" y="6290"/>
            <a:chExt cx="3922" cy="1776"/>
          </a:xfrm>
        </p:grpSpPr>
        <p:sp>
          <p:nvSpPr>
            <p:cNvPr id="63493" name="Text Box 5"/>
            <p:cNvSpPr txBox="1">
              <a:spLocks noChangeArrowheads="1"/>
            </p:cNvSpPr>
            <p:nvPr/>
          </p:nvSpPr>
          <p:spPr bwMode="blackWhite">
            <a:xfrm>
              <a:off x="2368" y="6290"/>
              <a:ext cx="3922" cy="1776"/>
            </a:xfrm>
            <a:prstGeom prst="rect">
              <a:avLst/>
            </a:prstGeom>
            <a:solidFill>
              <a:srgbClr val="FFFFFF"/>
            </a:solidFill>
            <a:ln w="9525">
              <a:solidFill>
                <a:schemeClr val="tx1"/>
              </a:solidFill>
              <a:miter lim="800000"/>
              <a:headEnd/>
              <a:tailEnd/>
            </a:ln>
          </p:spPr>
          <p:txBody>
            <a:bodyPr/>
            <a:lstStyle/>
            <a:p>
              <a:pPr algn="ctr"/>
              <a:r>
                <a:rPr lang="en-US" altLang="fr-FR" sz="1600" b="1" dirty="0" err="1">
                  <a:solidFill>
                    <a:schemeClr val="tx2"/>
                  </a:solidFill>
                </a:rPr>
                <a:t>Employé</a:t>
              </a:r>
              <a:endParaRPr lang="en-US" altLang="fr-FR" sz="1600" dirty="0">
                <a:solidFill>
                  <a:schemeClr val="tx2"/>
                </a:solidFill>
              </a:endParaRPr>
            </a:p>
            <a:p>
              <a:endParaRPr lang="en-US" altLang="fr-FR" sz="1600" dirty="0">
                <a:solidFill>
                  <a:schemeClr val="tx2"/>
                </a:solidFill>
              </a:endParaRPr>
            </a:p>
            <a:p>
              <a:r>
                <a:rPr lang="en-US" altLang="fr-FR" sz="1600" dirty="0">
                  <a:solidFill>
                    <a:schemeClr val="tx2"/>
                  </a:solidFill>
                </a:rPr>
                <a:t>+ </a:t>
              </a:r>
              <a:r>
                <a:rPr lang="en-US" altLang="fr-FR" sz="1600" dirty="0" err="1">
                  <a:solidFill>
                    <a:schemeClr val="tx2"/>
                  </a:solidFill>
                </a:rPr>
                <a:t>calculerCharges</a:t>
              </a:r>
              <a:r>
                <a:rPr lang="en-US" altLang="fr-FR" sz="1600" dirty="0">
                  <a:solidFill>
                    <a:schemeClr val="tx2"/>
                  </a:solidFill>
                </a:rPr>
                <a:t>(): </a:t>
              </a:r>
              <a:r>
                <a:rPr lang="en-US" altLang="fr-FR" sz="1600" dirty="0" err="1">
                  <a:solidFill>
                    <a:schemeClr val="tx2"/>
                  </a:solidFill>
                </a:rPr>
                <a:t>int</a:t>
              </a:r>
              <a:r>
                <a:rPr lang="en-US" altLang="fr-FR" sz="1600" dirty="0">
                  <a:solidFill>
                    <a:schemeClr val="tx2"/>
                  </a:solidFill>
                </a:rPr>
                <a:t> </a:t>
              </a:r>
            </a:p>
            <a:p>
              <a:r>
                <a:rPr lang="en-US" altLang="fr-FR" sz="1600" dirty="0">
                  <a:solidFill>
                    <a:schemeClr val="tx2"/>
                  </a:solidFill>
                </a:rPr>
                <a:t>+ </a:t>
              </a:r>
              <a:r>
                <a:rPr lang="en-US" altLang="fr-FR" sz="1600" dirty="0" err="1">
                  <a:solidFill>
                    <a:schemeClr val="tx2"/>
                  </a:solidFill>
                </a:rPr>
                <a:t>setSalaire</a:t>
              </a:r>
              <a:r>
                <a:rPr lang="en-US" altLang="fr-FR" sz="1600" dirty="0">
                  <a:solidFill>
                    <a:schemeClr val="tx2"/>
                  </a:solidFill>
                </a:rPr>
                <a:t>(</a:t>
              </a:r>
              <a:r>
                <a:rPr lang="en-US" altLang="fr-FR" sz="1600" dirty="0" err="1">
                  <a:solidFill>
                    <a:schemeClr val="tx2"/>
                  </a:solidFill>
                </a:rPr>
                <a:t>montant:int</a:t>
              </a:r>
              <a:r>
                <a:rPr lang="en-US" altLang="fr-FR" sz="1600" dirty="0">
                  <a:solidFill>
                    <a:schemeClr val="tx2"/>
                  </a:solidFill>
                </a:rPr>
                <a:t>): bool</a:t>
              </a:r>
            </a:p>
            <a:p>
              <a:endParaRPr lang="en-US" altLang="fr-FR" sz="1600" dirty="0">
                <a:solidFill>
                  <a:schemeClr val="tx2"/>
                </a:solidFill>
              </a:endParaRPr>
            </a:p>
          </p:txBody>
        </p:sp>
        <p:sp>
          <p:nvSpPr>
            <p:cNvPr id="63494" name="Line 6"/>
            <p:cNvSpPr>
              <a:spLocks noChangeShapeType="1"/>
            </p:cNvSpPr>
            <p:nvPr/>
          </p:nvSpPr>
          <p:spPr bwMode="blackWhite">
            <a:xfrm>
              <a:off x="2368" y="6956"/>
              <a:ext cx="39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grpSp>
      <p:sp>
        <p:nvSpPr>
          <p:cNvPr id="63495" name="Text Box 7"/>
          <p:cNvSpPr txBox="1">
            <a:spLocks noChangeArrowheads="1"/>
          </p:cNvSpPr>
          <p:nvPr/>
        </p:nvSpPr>
        <p:spPr bwMode="blackWhite">
          <a:xfrm>
            <a:off x="1619250" y="2427288"/>
            <a:ext cx="103346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i="1">
                <a:solidFill>
                  <a:schemeClr val="tx2"/>
                </a:solidFill>
                <a:latin typeface="Lucida Sans" pitchFamily="34" charset="0"/>
              </a:rPr>
              <a:t>Visibilité</a:t>
            </a:r>
          </a:p>
        </p:txBody>
      </p:sp>
      <p:sp>
        <p:nvSpPr>
          <p:cNvPr id="63496" name="Line 8"/>
          <p:cNvSpPr>
            <a:spLocks noChangeShapeType="1"/>
          </p:cNvSpPr>
          <p:nvPr/>
        </p:nvSpPr>
        <p:spPr bwMode="auto">
          <a:xfrm>
            <a:off x="2528888" y="2557463"/>
            <a:ext cx="1981200" cy="3810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63497" name="Text Box 9"/>
          <p:cNvSpPr txBox="1">
            <a:spLocks noChangeArrowheads="1"/>
          </p:cNvSpPr>
          <p:nvPr/>
        </p:nvSpPr>
        <p:spPr bwMode="blackWhite">
          <a:xfrm>
            <a:off x="3671888" y="3624263"/>
            <a:ext cx="43545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i="1">
                <a:solidFill>
                  <a:schemeClr val="tx2"/>
                </a:solidFill>
                <a:latin typeface="Lucida Sans" pitchFamily="34" charset="0"/>
              </a:rPr>
              <a:t>Nom     Liste des paramètres    Type de retour</a:t>
            </a:r>
          </a:p>
        </p:txBody>
      </p:sp>
      <p:sp>
        <p:nvSpPr>
          <p:cNvPr id="63498" name="Line 10"/>
          <p:cNvSpPr>
            <a:spLocks noChangeShapeType="1"/>
          </p:cNvSpPr>
          <p:nvPr/>
        </p:nvSpPr>
        <p:spPr bwMode="auto">
          <a:xfrm flipV="1">
            <a:off x="5195888" y="3319463"/>
            <a:ext cx="914400" cy="304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63499" name="Line 11"/>
          <p:cNvSpPr>
            <a:spLocks noChangeShapeType="1"/>
          </p:cNvSpPr>
          <p:nvPr/>
        </p:nvSpPr>
        <p:spPr bwMode="auto">
          <a:xfrm flipH="1" flipV="1">
            <a:off x="7024688" y="3319463"/>
            <a:ext cx="0" cy="304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63500" name="Line 12"/>
          <p:cNvSpPr>
            <a:spLocks noChangeShapeType="1"/>
          </p:cNvSpPr>
          <p:nvPr/>
        </p:nvSpPr>
        <p:spPr bwMode="auto">
          <a:xfrm flipV="1">
            <a:off x="4052888" y="3319463"/>
            <a:ext cx="990600" cy="304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Tree>
    <p:extLst>
      <p:ext uri="{BB962C8B-B14F-4D97-AF65-F5344CB8AC3E}">
        <p14:creationId xmlns:p14="http://schemas.microsoft.com/office/powerpoint/2010/main" val="4141103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type="title"/>
          </p:nvPr>
        </p:nvSpPr>
        <p:spPr>
          <a:xfrm>
            <a:off x="179388" y="160338"/>
            <a:ext cx="7793037" cy="725487"/>
          </a:xfrm>
        </p:spPr>
        <p:txBody>
          <a:bodyPr/>
          <a:lstStyle/>
          <a:p>
            <a:r>
              <a:rPr lang="fr-FR" dirty="0" smtClean="0"/>
              <a:t>Déroulement</a:t>
            </a:r>
            <a:endParaRPr lang="fr-FR" dirty="0"/>
          </a:p>
        </p:txBody>
      </p:sp>
      <p:sp>
        <p:nvSpPr>
          <p:cNvPr id="5126" name="Rectangle 6"/>
          <p:cNvSpPr>
            <a:spLocks noGrp="1" noChangeArrowheads="1"/>
          </p:cNvSpPr>
          <p:nvPr>
            <p:ph idx="1"/>
          </p:nvPr>
        </p:nvSpPr>
        <p:spPr>
          <a:xfrm>
            <a:off x="928662" y="1312863"/>
            <a:ext cx="7950226" cy="2677656"/>
          </a:xfrm>
        </p:spPr>
        <p:txBody>
          <a:bodyPr/>
          <a:lstStyle/>
          <a:p>
            <a:r>
              <a:rPr lang="fr-FR" sz="1400" dirty="0"/>
              <a:t>Montrer une vue d'ensemble du système, de ses éléments et de leurs relations.</a:t>
            </a:r>
          </a:p>
          <a:p>
            <a:r>
              <a:rPr lang="fr-FR" sz="1400" dirty="0"/>
              <a:t>Diagramme de classe : rôle, utilisation, exemples.</a:t>
            </a:r>
          </a:p>
          <a:p>
            <a:r>
              <a:rPr lang="fr-FR" sz="1400" dirty="0"/>
              <a:t>Comment identifier les classes utiles ?</a:t>
            </a:r>
          </a:p>
          <a:p>
            <a:r>
              <a:rPr lang="fr-FR" sz="1400" dirty="0"/>
              <a:t>Une classe en UML : nom, attributs et opérations. Visibilité (publique, privée et protégée).</a:t>
            </a:r>
          </a:p>
          <a:p>
            <a:r>
              <a:rPr lang="fr-FR" sz="1400" dirty="0"/>
              <a:t>Relations entre classes (association, généralisation, agrégation et composition).</a:t>
            </a:r>
          </a:p>
          <a:p>
            <a:r>
              <a:rPr lang="fr-FR" sz="1400" dirty="0"/>
              <a:t>Multiplicités, rôles, contraintes, etc.</a:t>
            </a:r>
          </a:p>
          <a:p>
            <a:r>
              <a:rPr lang="fr-FR" sz="1400" dirty="0"/>
              <a:t>Diagramme d'objets et instances de classes</a:t>
            </a:r>
            <a:endParaRPr lang="fr-FR"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fr-FR" altLang="fr-FR"/>
              <a:t>Opérations et méthodes</a:t>
            </a:r>
          </a:p>
        </p:txBody>
      </p:sp>
      <p:sp>
        <p:nvSpPr>
          <p:cNvPr id="65539" name="Rectangle 3"/>
          <p:cNvSpPr>
            <a:spLocks noGrp="1" noChangeArrowheads="1"/>
          </p:cNvSpPr>
          <p:nvPr>
            <p:ph type="body" idx="1"/>
          </p:nvPr>
        </p:nvSpPr>
        <p:spPr>
          <a:xfrm>
            <a:off x="279400" y="1312863"/>
            <a:ext cx="8599488" cy="2970212"/>
          </a:xfrm>
        </p:spPr>
        <p:txBody>
          <a:bodyPr/>
          <a:lstStyle/>
          <a:p>
            <a:r>
              <a:rPr lang="fr-FR" altLang="fr-FR"/>
              <a:t>Une opération est la spécification d'un traitement qu’on peut demander à un objet d’exécuter</a:t>
            </a:r>
          </a:p>
          <a:p>
            <a:r>
              <a:rPr lang="fr-FR" altLang="fr-FR"/>
              <a:t>L’existence d’une opération implique que la classe décrive son traitement, appelé </a:t>
            </a:r>
            <a:r>
              <a:rPr lang="fr-FR" altLang="fr-FR" i="1">
                <a:latin typeface="Century Schoolbook" pitchFamily="18" charset="0"/>
              </a:rPr>
              <a:t>méthode</a:t>
            </a:r>
            <a:endParaRPr lang="fr-FR" altLang="fr-FR" i="1"/>
          </a:p>
          <a:p>
            <a:pPr lvl="1"/>
            <a:r>
              <a:rPr lang="fr-FR" altLang="fr-FR"/>
              <a:t>À moins que cette opération ne soit abstraite</a:t>
            </a:r>
          </a:p>
          <a:p>
            <a:r>
              <a:rPr lang="fr-FR" altLang="fr-FR"/>
              <a:t>Les méthodes peuvent être définies dans une </a:t>
            </a:r>
            <a:r>
              <a:rPr lang="fr-FR" altLang="fr-FR" i="1">
                <a:latin typeface="Century Schoolbook" pitchFamily="18" charset="0"/>
              </a:rPr>
              <a:t>note</a:t>
            </a:r>
            <a:r>
              <a:rPr lang="fr-FR" altLang="fr-FR"/>
              <a:t> attachée à un symbole de classe</a:t>
            </a:r>
          </a:p>
          <a:p>
            <a:pPr lvl="1"/>
            <a:r>
              <a:rPr lang="fr-FR" altLang="fr-FR"/>
              <a:t>Les méthodes peuvent également être spécifiées dans une documentation séparée accompagnant le diagramme</a:t>
            </a:r>
          </a:p>
        </p:txBody>
      </p:sp>
    </p:spTree>
    <p:extLst>
      <p:ext uri="{BB962C8B-B14F-4D97-AF65-F5344CB8AC3E}">
        <p14:creationId xmlns:p14="http://schemas.microsoft.com/office/powerpoint/2010/main" val="2128286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fr-FR" altLang="fr-FR"/>
              <a:t>Notes</a:t>
            </a:r>
          </a:p>
        </p:txBody>
      </p:sp>
      <p:sp>
        <p:nvSpPr>
          <p:cNvPr id="67587" name="Rectangle 3"/>
          <p:cNvSpPr>
            <a:spLocks noGrp="1" noChangeArrowheads="1"/>
          </p:cNvSpPr>
          <p:nvPr>
            <p:ph type="body" idx="1"/>
          </p:nvPr>
        </p:nvSpPr>
        <p:spPr>
          <a:xfrm>
            <a:off x="279400" y="1312863"/>
            <a:ext cx="8599488" cy="941387"/>
          </a:xfrm>
        </p:spPr>
        <p:txBody>
          <a:bodyPr/>
          <a:lstStyle/>
          <a:p>
            <a:r>
              <a:rPr lang="fr-FR" altLang="fr-FR"/>
              <a:t>Les notes peuvent être attachées à tout élément sur un diagramme UML. Elles contiennent des informations ou des commentaires</a:t>
            </a:r>
          </a:p>
          <a:p>
            <a:pPr lvl="1"/>
            <a:r>
              <a:rPr lang="fr-FR" altLang="fr-FR"/>
              <a:t>Une spécification formelle au sein d’une note apparaît entre accolades</a:t>
            </a:r>
          </a:p>
        </p:txBody>
      </p:sp>
      <p:grpSp>
        <p:nvGrpSpPr>
          <p:cNvPr id="67588" name="Group 4"/>
          <p:cNvGrpSpPr>
            <a:grpSpLocks/>
          </p:cNvGrpSpPr>
          <p:nvPr/>
        </p:nvGrpSpPr>
        <p:grpSpPr bwMode="auto">
          <a:xfrm>
            <a:off x="2786063" y="2590800"/>
            <a:ext cx="1973262" cy="1879600"/>
            <a:chOff x="6216" y="3478"/>
            <a:chExt cx="3034" cy="2960"/>
          </a:xfrm>
        </p:grpSpPr>
        <p:sp>
          <p:nvSpPr>
            <p:cNvPr id="67589" name="Text Box 5"/>
            <p:cNvSpPr txBox="1">
              <a:spLocks noChangeArrowheads="1"/>
            </p:cNvSpPr>
            <p:nvPr/>
          </p:nvSpPr>
          <p:spPr bwMode="blackWhite">
            <a:xfrm>
              <a:off x="6216" y="3478"/>
              <a:ext cx="3034" cy="2960"/>
            </a:xfrm>
            <a:prstGeom prst="rect">
              <a:avLst/>
            </a:prstGeom>
            <a:solidFill>
              <a:srgbClr val="FFFFFF"/>
            </a:solidFill>
            <a:ln w="9525">
              <a:solidFill>
                <a:schemeClr val="tx1"/>
              </a:solidFill>
              <a:miter lim="800000"/>
              <a:headEnd/>
              <a:tailEnd/>
            </a:ln>
          </p:spPr>
          <p:txBody>
            <a:bodyPr/>
            <a:lstStyle/>
            <a:p>
              <a:pPr algn="ctr"/>
              <a:r>
                <a:rPr lang="fr-FR" altLang="fr-FR" sz="1600" b="1">
                  <a:solidFill>
                    <a:schemeClr val="tx2"/>
                  </a:solidFill>
                </a:rPr>
                <a:t>Ligne</a:t>
              </a:r>
              <a:endParaRPr lang="fr-FR" altLang="fr-FR" sz="1600">
                <a:solidFill>
                  <a:schemeClr val="tx2"/>
                </a:solidFill>
              </a:endParaRPr>
            </a:p>
            <a:p>
              <a:endParaRPr lang="fr-FR" altLang="fr-FR" sz="1600">
                <a:solidFill>
                  <a:schemeClr val="tx2"/>
                </a:solidFill>
              </a:endParaRPr>
            </a:p>
            <a:p>
              <a:r>
                <a:rPr lang="fr-FR" altLang="fr-FR" sz="1600">
                  <a:solidFill>
                    <a:schemeClr val="tx2"/>
                  </a:solidFill>
                </a:rPr>
                <a:t>m: float</a:t>
              </a:r>
            </a:p>
            <a:p>
              <a:r>
                <a:rPr lang="fr-FR" altLang="fr-FR" sz="1600">
                  <a:solidFill>
                    <a:schemeClr val="tx2"/>
                  </a:solidFill>
                </a:rPr>
                <a:t>c: float</a:t>
              </a:r>
            </a:p>
            <a:p>
              <a:endParaRPr lang="fr-FR" altLang="fr-FR" sz="1600">
                <a:solidFill>
                  <a:schemeClr val="tx2"/>
                </a:solidFill>
              </a:endParaRPr>
            </a:p>
            <a:p>
              <a:r>
                <a:rPr lang="fr-FR" altLang="fr-FR" sz="1600">
                  <a:solidFill>
                    <a:schemeClr val="tx2"/>
                  </a:solidFill>
                </a:rPr>
                <a:t>getX(y: float): float</a:t>
              </a:r>
            </a:p>
            <a:p>
              <a:r>
                <a:rPr lang="fr-FR" altLang="fr-FR" sz="1600">
                  <a:solidFill>
                    <a:schemeClr val="tx2"/>
                  </a:solidFill>
                </a:rPr>
                <a:t>getY(x: float): float</a:t>
              </a:r>
            </a:p>
            <a:p>
              <a:endParaRPr lang="fr-FR" altLang="fr-FR" sz="1600">
                <a:solidFill>
                  <a:schemeClr val="tx2"/>
                </a:solidFill>
              </a:endParaRPr>
            </a:p>
          </p:txBody>
        </p:sp>
        <p:sp>
          <p:nvSpPr>
            <p:cNvPr id="67590" name="Line 6"/>
            <p:cNvSpPr>
              <a:spLocks noChangeShapeType="1"/>
            </p:cNvSpPr>
            <p:nvPr/>
          </p:nvSpPr>
          <p:spPr bwMode="blackWhite">
            <a:xfrm>
              <a:off x="6216" y="4144"/>
              <a:ext cx="30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67591" name="Line 7"/>
            <p:cNvSpPr>
              <a:spLocks noChangeShapeType="1"/>
            </p:cNvSpPr>
            <p:nvPr/>
          </p:nvSpPr>
          <p:spPr bwMode="blackWhite">
            <a:xfrm>
              <a:off x="6216" y="5254"/>
              <a:ext cx="30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grpSp>
      <p:sp>
        <p:nvSpPr>
          <p:cNvPr id="67592" name="Line 8"/>
          <p:cNvSpPr>
            <a:spLocks noChangeShapeType="1"/>
          </p:cNvSpPr>
          <p:nvPr/>
        </p:nvSpPr>
        <p:spPr bwMode="auto">
          <a:xfrm flipH="1" flipV="1">
            <a:off x="3048000" y="4343400"/>
            <a:ext cx="301625" cy="56832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67593" name="Line 9"/>
          <p:cNvSpPr>
            <a:spLocks noChangeShapeType="1"/>
          </p:cNvSpPr>
          <p:nvPr/>
        </p:nvSpPr>
        <p:spPr bwMode="auto">
          <a:xfrm flipV="1">
            <a:off x="1611313" y="2778125"/>
            <a:ext cx="1174750" cy="206851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67594" name="Text Box 10"/>
          <p:cNvSpPr txBox="1">
            <a:spLocks noChangeArrowheads="1"/>
          </p:cNvSpPr>
          <p:nvPr/>
        </p:nvSpPr>
        <p:spPr bwMode="blackWhite">
          <a:xfrm>
            <a:off x="719138" y="2684463"/>
            <a:ext cx="1316037"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i="1">
              <a:solidFill>
                <a:schemeClr val="tx2"/>
              </a:solidFill>
            </a:endParaRPr>
          </a:p>
          <a:p>
            <a:r>
              <a:rPr lang="fr-FR" altLang="fr-FR" i="1">
                <a:solidFill>
                  <a:schemeClr val="tx2"/>
                </a:solidFill>
                <a:latin typeface="Lucida Sans" pitchFamily="34" charset="0"/>
              </a:rPr>
              <a:t>Attache</a:t>
            </a:r>
          </a:p>
          <a:p>
            <a:endParaRPr lang="fr-FR" altLang="fr-FR" i="1">
              <a:solidFill>
                <a:schemeClr val="tx2"/>
              </a:solidFill>
              <a:latin typeface="Lucida Sans" pitchFamily="34" charset="0"/>
            </a:endParaRPr>
          </a:p>
          <a:p>
            <a:r>
              <a:rPr lang="fr-FR" altLang="fr-FR" i="1">
                <a:solidFill>
                  <a:schemeClr val="tx2"/>
                </a:solidFill>
                <a:latin typeface="Lucida Sans" pitchFamily="34" charset="0"/>
              </a:rPr>
              <a:t>Note</a:t>
            </a:r>
          </a:p>
        </p:txBody>
      </p:sp>
      <p:sp>
        <p:nvSpPr>
          <p:cNvPr id="67595" name="Line 11"/>
          <p:cNvSpPr>
            <a:spLocks noChangeShapeType="1"/>
          </p:cNvSpPr>
          <p:nvPr/>
        </p:nvSpPr>
        <p:spPr bwMode="auto">
          <a:xfrm>
            <a:off x="1524000" y="3048000"/>
            <a:ext cx="652463" cy="6096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67596" name="Line 12"/>
          <p:cNvSpPr>
            <a:spLocks noChangeShapeType="1"/>
          </p:cNvSpPr>
          <p:nvPr/>
        </p:nvSpPr>
        <p:spPr bwMode="auto">
          <a:xfrm>
            <a:off x="1050925" y="3624263"/>
            <a:ext cx="231775" cy="1198562"/>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grpSp>
        <p:nvGrpSpPr>
          <p:cNvPr id="67597" name="Group 13"/>
          <p:cNvGrpSpPr>
            <a:grpSpLocks/>
          </p:cNvGrpSpPr>
          <p:nvPr/>
        </p:nvGrpSpPr>
        <p:grpSpPr bwMode="auto">
          <a:xfrm>
            <a:off x="5746750" y="2590800"/>
            <a:ext cx="2490788" cy="1879600"/>
            <a:chOff x="6216" y="3478"/>
            <a:chExt cx="3034" cy="2960"/>
          </a:xfrm>
        </p:grpSpPr>
        <p:sp>
          <p:nvSpPr>
            <p:cNvPr id="67598" name="Text Box 14"/>
            <p:cNvSpPr txBox="1">
              <a:spLocks noChangeArrowheads="1"/>
            </p:cNvSpPr>
            <p:nvPr/>
          </p:nvSpPr>
          <p:spPr bwMode="blackWhite">
            <a:xfrm>
              <a:off x="6216" y="3478"/>
              <a:ext cx="3034" cy="2960"/>
            </a:xfrm>
            <a:prstGeom prst="rect">
              <a:avLst/>
            </a:prstGeom>
            <a:solidFill>
              <a:srgbClr val="FFFFFF"/>
            </a:solidFill>
            <a:ln w="9525">
              <a:solidFill>
                <a:schemeClr val="tx1"/>
              </a:solidFill>
              <a:miter lim="800000"/>
              <a:headEnd/>
              <a:tailEnd/>
            </a:ln>
          </p:spPr>
          <p:txBody>
            <a:bodyPr/>
            <a:lstStyle/>
            <a:p>
              <a:pPr algn="ctr"/>
              <a:r>
                <a:rPr lang="fr-FR" altLang="fr-FR" sz="1600" b="1">
                  <a:solidFill>
                    <a:schemeClr val="tx2"/>
                  </a:solidFill>
                </a:rPr>
                <a:t>Employé</a:t>
              </a:r>
              <a:endParaRPr lang="fr-FR" altLang="fr-FR" sz="1600">
                <a:solidFill>
                  <a:schemeClr val="tx2"/>
                </a:solidFill>
              </a:endParaRPr>
            </a:p>
            <a:p>
              <a:endParaRPr lang="fr-FR" altLang="fr-FR" sz="1600">
                <a:solidFill>
                  <a:schemeClr val="tx2"/>
                </a:solidFill>
              </a:endParaRPr>
            </a:p>
            <a:p>
              <a:r>
                <a:rPr lang="fr-FR" altLang="fr-FR" sz="1600">
                  <a:solidFill>
                    <a:schemeClr val="tx2"/>
                  </a:solidFill>
                </a:rPr>
                <a:t>nom: String</a:t>
              </a:r>
            </a:p>
            <a:p>
              <a:r>
                <a:rPr lang="fr-FR" altLang="fr-FR" sz="1600">
                  <a:solidFill>
                    <a:schemeClr val="tx2"/>
                  </a:solidFill>
                </a:rPr>
                <a:t>salaire: int</a:t>
              </a:r>
            </a:p>
            <a:p>
              <a:endParaRPr lang="fr-FR" altLang="fr-FR" sz="1600">
                <a:solidFill>
                  <a:schemeClr val="tx2"/>
                </a:solidFill>
              </a:endParaRPr>
            </a:p>
            <a:p>
              <a:r>
                <a:rPr lang="fr-FR" altLang="fr-FR" sz="1600">
                  <a:solidFill>
                    <a:schemeClr val="tx2"/>
                  </a:solidFill>
                </a:rPr>
                <a:t>setSalaire(montant: int)</a:t>
              </a:r>
            </a:p>
            <a:p>
              <a:r>
                <a:rPr lang="fr-FR" altLang="fr-FR" sz="1600">
                  <a:solidFill>
                    <a:schemeClr val="tx2"/>
                  </a:solidFill>
                </a:rPr>
                <a:t>calculerCharges(): int</a:t>
              </a:r>
            </a:p>
            <a:p>
              <a:endParaRPr lang="fr-FR" altLang="fr-FR" sz="1600">
                <a:solidFill>
                  <a:schemeClr val="tx2"/>
                </a:solidFill>
              </a:endParaRPr>
            </a:p>
          </p:txBody>
        </p:sp>
        <p:sp>
          <p:nvSpPr>
            <p:cNvPr id="67599" name="Line 15"/>
            <p:cNvSpPr>
              <a:spLocks noChangeShapeType="1"/>
            </p:cNvSpPr>
            <p:nvPr/>
          </p:nvSpPr>
          <p:spPr bwMode="blackWhite">
            <a:xfrm>
              <a:off x="6216" y="4144"/>
              <a:ext cx="30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67600" name="Line 16"/>
            <p:cNvSpPr>
              <a:spLocks noChangeShapeType="1"/>
            </p:cNvSpPr>
            <p:nvPr/>
          </p:nvSpPr>
          <p:spPr bwMode="blackWhite">
            <a:xfrm>
              <a:off x="6216" y="5254"/>
              <a:ext cx="30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grpSp>
      <p:sp>
        <p:nvSpPr>
          <p:cNvPr id="67601" name="Line 17"/>
          <p:cNvSpPr>
            <a:spLocks noChangeShapeType="1"/>
          </p:cNvSpPr>
          <p:nvPr/>
        </p:nvSpPr>
        <p:spPr bwMode="auto">
          <a:xfrm flipH="1" flipV="1">
            <a:off x="5937250" y="4376738"/>
            <a:ext cx="514350" cy="493712"/>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67602" name="AutoShape 18"/>
          <p:cNvSpPr>
            <a:spLocks noChangeArrowheads="1"/>
          </p:cNvSpPr>
          <p:nvPr/>
        </p:nvSpPr>
        <p:spPr bwMode="blackWhite">
          <a:xfrm flipV="1">
            <a:off x="533400" y="4867275"/>
            <a:ext cx="2057400" cy="1381125"/>
          </a:xfrm>
          <a:prstGeom prst="foldedCorner">
            <a:avLst>
              <a:gd name="adj" fmla="val 125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nchor="ctr"/>
          <a:lstStyle/>
          <a:p>
            <a:r>
              <a:rPr lang="fr-FR" altLang="fr-FR" sz="1600">
                <a:solidFill>
                  <a:schemeClr val="tx2"/>
                </a:solidFill>
              </a:rPr>
              <a:t>Voir math101.doc pour la description de cette représentation d’une ligne</a:t>
            </a:r>
          </a:p>
        </p:txBody>
      </p:sp>
      <p:sp>
        <p:nvSpPr>
          <p:cNvPr id="67603" name="AutoShape 19"/>
          <p:cNvSpPr>
            <a:spLocks noChangeArrowheads="1"/>
          </p:cNvSpPr>
          <p:nvPr/>
        </p:nvSpPr>
        <p:spPr bwMode="blackWhite">
          <a:xfrm flipV="1">
            <a:off x="3352800" y="4876800"/>
            <a:ext cx="2066925" cy="1143000"/>
          </a:xfrm>
          <a:prstGeom prst="foldedCorner">
            <a:avLst>
              <a:gd name="adj" fmla="val 125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nchor="ctr"/>
          <a:lstStyle/>
          <a:p>
            <a:r>
              <a:rPr lang="fr-FR" altLang="fr-FR" sz="1600">
                <a:solidFill>
                  <a:schemeClr val="tx2"/>
                </a:solidFill>
              </a:rPr>
              <a:t>{</a:t>
            </a:r>
          </a:p>
          <a:p>
            <a:r>
              <a:rPr lang="fr-FR" altLang="fr-FR" sz="1600">
                <a:solidFill>
                  <a:schemeClr val="tx2"/>
                </a:solidFill>
              </a:rPr>
              <a:t>  return m*x + c</a:t>
            </a:r>
          </a:p>
          <a:p>
            <a:r>
              <a:rPr lang="fr-FR" altLang="fr-FR" sz="1600">
                <a:solidFill>
                  <a:schemeClr val="tx2"/>
                </a:solidFill>
              </a:rPr>
              <a:t>}</a:t>
            </a:r>
          </a:p>
        </p:txBody>
      </p:sp>
      <p:sp>
        <p:nvSpPr>
          <p:cNvPr id="67604" name="AutoShape 20"/>
          <p:cNvSpPr>
            <a:spLocks noChangeArrowheads="1"/>
          </p:cNvSpPr>
          <p:nvPr/>
        </p:nvSpPr>
        <p:spPr bwMode="blackWhite">
          <a:xfrm flipV="1">
            <a:off x="6400800" y="4881563"/>
            <a:ext cx="2081213" cy="1366837"/>
          </a:xfrm>
          <a:prstGeom prst="foldedCorner">
            <a:avLst>
              <a:gd name="adj" fmla="val 125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nchor="ctr"/>
          <a:lstStyle/>
          <a:p>
            <a:r>
              <a:rPr lang="fr-FR" altLang="fr-FR" sz="1600">
                <a:solidFill>
                  <a:schemeClr val="tx2"/>
                </a:solidFill>
              </a:rPr>
              <a:t>Renvoie la somme des différentes charges calculées pour le mois en cours</a:t>
            </a:r>
          </a:p>
        </p:txBody>
      </p:sp>
    </p:spTree>
    <p:extLst>
      <p:ext uri="{BB962C8B-B14F-4D97-AF65-F5344CB8AC3E}">
        <p14:creationId xmlns:p14="http://schemas.microsoft.com/office/powerpoint/2010/main" val="2600903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fr-FR" altLang="fr-FR"/>
              <a:t>Attributs et opérations de portée classe</a:t>
            </a:r>
          </a:p>
        </p:txBody>
      </p:sp>
      <p:sp>
        <p:nvSpPr>
          <p:cNvPr id="69635" name="Rectangle 3"/>
          <p:cNvSpPr>
            <a:spLocks noGrp="1" noChangeArrowheads="1"/>
          </p:cNvSpPr>
          <p:nvPr>
            <p:ph type="body" idx="1"/>
          </p:nvPr>
        </p:nvSpPr>
        <p:spPr>
          <a:xfrm>
            <a:off x="279400" y="1312863"/>
            <a:ext cx="8599488" cy="2293937"/>
          </a:xfrm>
        </p:spPr>
        <p:txBody>
          <a:bodyPr/>
          <a:lstStyle/>
          <a:p>
            <a:r>
              <a:rPr lang="fr-FR" altLang="fr-FR"/>
              <a:t>Par défaut, les attributs et les opérations ont une </a:t>
            </a:r>
            <a:r>
              <a:rPr lang="fr-FR" altLang="fr-FR" i="1">
                <a:latin typeface="Century Schoolbook" pitchFamily="18" charset="0"/>
              </a:rPr>
              <a:t>portée-objet</a:t>
            </a:r>
            <a:endParaRPr lang="fr-FR" altLang="fr-FR" i="1"/>
          </a:p>
          <a:p>
            <a:pPr lvl="1"/>
            <a:r>
              <a:rPr lang="fr-FR" altLang="fr-FR"/>
              <a:t>Chaque objet a sa propre copie d’un attribut</a:t>
            </a:r>
          </a:p>
          <a:p>
            <a:pPr lvl="1"/>
            <a:r>
              <a:rPr lang="fr-FR" altLang="fr-FR"/>
              <a:t>Une opération s’applique à un objet particulier</a:t>
            </a:r>
          </a:p>
          <a:p>
            <a:r>
              <a:rPr lang="fr-FR" altLang="fr-FR"/>
              <a:t>Parfois les attributs et les opérations ont une </a:t>
            </a:r>
            <a:r>
              <a:rPr lang="fr-FR" altLang="fr-FR" i="1">
                <a:latin typeface="Century Schoolbook" pitchFamily="18" charset="0"/>
              </a:rPr>
              <a:t>portée-classe</a:t>
            </a:r>
            <a:endParaRPr lang="fr-FR" altLang="fr-FR" i="1"/>
          </a:p>
          <a:p>
            <a:pPr lvl="1"/>
            <a:r>
              <a:rPr lang="fr-FR" altLang="fr-FR"/>
              <a:t>Pour représenter les informations partagées entre tous les objets d’une  même classe ou les opérations agissant sur ces informations</a:t>
            </a:r>
          </a:p>
          <a:p>
            <a:pPr lvl="1"/>
            <a:r>
              <a:rPr lang="fr-FR" altLang="fr-FR"/>
              <a:t>Les attributs et les opérations de portée de classe sont soulignés</a:t>
            </a:r>
          </a:p>
        </p:txBody>
      </p:sp>
      <p:sp>
        <p:nvSpPr>
          <p:cNvPr id="69636" name="Text Box 4"/>
          <p:cNvSpPr txBox="1">
            <a:spLocks noChangeArrowheads="1"/>
          </p:cNvSpPr>
          <p:nvPr/>
        </p:nvSpPr>
        <p:spPr bwMode="blackWhite">
          <a:xfrm>
            <a:off x="1282700" y="4556125"/>
            <a:ext cx="2867025" cy="1503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i="1">
                <a:solidFill>
                  <a:schemeClr val="tx2"/>
                </a:solidFill>
                <a:latin typeface="Lucida Sans" pitchFamily="34" charset="0"/>
              </a:rPr>
              <a:t>Le soulignement est utilisé en UML pour indiquer une instance.</a:t>
            </a:r>
          </a:p>
          <a:p>
            <a:r>
              <a:rPr lang="fr-FR" altLang="fr-FR" i="1">
                <a:solidFill>
                  <a:schemeClr val="tx2"/>
                </a:solidFill>
                <a:latin typeface="Lucida Sans" pitchFamily="34" charset="0"/>
              </a:rPr>
              <a:t>La logique ici est que l’attribut est utilisé comme si la classe était une instance.</a:t>
            </a:r>
          </a:p>
        </p:txBody>
      </p:sp>
      <p:grpSp>
        <p:nvGrpSpPr>
          <p:cNvPr id="69637" name="Group 5"/>
          <p:cNvGrpSpPr>
            <a:grpSpLocks/>
          </p:cNvGrpSpPr>
          <p:nvPr/>
        </p:nvGrpSpPr>
        <p:grpSpPr bwMode="auto">
          <a:xfrm>
            <a:off x="5229225" y="4038600"/>
            <a:ext cx="2695575" cy="1879600"/>
            <a:chOff x="6216" y="3478"/>
            <a:chExt cx="3034" cy="2960"/>
          </a:xfrm>
        </p:grpSpPr>
        <p:sp>
          <p:nvSpPr>
            <p:cNvPr id="69638" name="Text Box 6"/>
            <p:cNvSpPr txBox="1">
              <a:spLocks noChangeArrowheads="1"/>
            </p:cNvSpPr>
            <p:nvPr/>
          </p:nvSpPr>
          <p:spPr bwMode="blackWhite">
            <a:xfrm>
              <a:off x="6216" y="3478"/>
              <a:ext cx="3034" cy="2960"/>
            </a:xfrm>
            <a:prstGeom prst="rect">
              <a:avLst/>
            </a:prstGeom>
            <a:solidFill>
              <a:srgbClr val="FFFFFF"/>
            </a:solidFill>
            <a:ln w="9525">
              <a:solidFill>
                <a:schemeClr val="tx1"/>
              </a:solidFill>
              <a:miter lim="800000"/>
              <a:headEnd/>
              <a:tailEnd/>
            </a:ln>
          </p:spPr>
          <p:txBody>
            <a:bodyPr/>
            <a:lstStyle/>
            <a:p>
              <a:pPr algn="ctr"/>
              <a:r>
                <a:rPr lang="fr-FR" altLang="fr-FR" sz="1600" b="1">
                  <a:solidFill>
                    <a:schemeClr val="tx2"/>
                  </a:solidFill>
                </a:rPr>
                <a:t>Employé</a:t>
              </a:r>
              <a:endParaRPr lang="fr-FR" altLang="fr-FR" sz="1600">
                <a:solidFill>
                  <a:schemeClr val="tx2"/>
                </a:solidFill>
              </a:endParaRPr>
            </a:p>
            <a:p>
              <a:endParaRPr lang="fr-FR" altLang="fr-FR" sz="1600">
                <a:solidFill>
                  <a:schemeClr val="tx2"/>
                </a:solidFill>
              </a:endParaRPr>
            </a:p>
            <a:p>
              <a:r>
                <a:rPr lang="fr-FR" altLang="fr-FR" sz="1600" u="sng">
                  <a:solidFill>
                    <a:schemeClr val="tx2"/>
                  </a:solidFill>
                </a:rPr>
                <a:t>- salaireMaximum: int</a:t>
              </a:r>
            </a:p>
            <a:p>
              <a:r>
                <a:rPr lang="fr-FR" altLang="fr-FR" sz="1600">
                  <a:solidFill>
                    <a:schemeClr val="tx2"/>
                  </a:solidFill>
                </a:rPr>
                <a:t>- salaire: int</a:t>
              </a:r>
            </a:p>
            <a:p>
              <a:endParaRPr lang="fr-FR" altLang="fr-FR" sz="1600">
                <a:solidFill>
                  <a:schemeClr val="tx2"/>
                </a:solidFill>
              </a:endParaRPr>
            </a:p>
            <a:p>
              <a:r>
                <a:rPr lang="fr-FR" altLang="fr-FR" sz="1600">
                  <a:solidFill>
                    <a:schemeClr val="tx2"/>
                  </a:solidFill>
                </a:rPr>
                <a:t>+ setSalaire(montant: int)</a:t>
              </a:r>
            </a:p>
            <a:p>
              <a:r>
                <a:rPr lang="fr-FR" altLang="fr-FR" sz="1600" u="sng">
                  <a:solidFill>
                    <a:schemeClr val="tx2"/>
                  </a:solidFill>
                </a:rPr>
                <a:t>+ getSalaireMaximum(): int</a:t>
              </a:r>
            </a:p>
            <a:p>
              <a:endParaRPr lang="fr-FR" altLang="fr-FR" sz="1600">
                <a:solidFill>
                  <a:schemeClr val="tx2"/>
                </a:solidFill>
                <a:latin typeface="Times New Roman" panose="02020603050405020304" pitchFamily="18" charset="0"/>
              </a:endParaRPr>
            </a:p>
          </p:txBody>
        </p:sp>
        <p:sp>
          <p:nvSpPr>
            <p:cNvPr id="69639" name="Line 7"/>
            <p:cNvSpPr>
              <a:spLocks noChangeShapeType="1"/>
            </p:cNvSpPr>
            <p:nvPr/>
          </p:nvSpPr>
          <p:spPr bwMode="blackWhite">
            <a:xfrm>
              <a:off x="6216" y="4144"/>
              <a:ext cx="30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69640" name="Line 8"/>
            <p:cNvSpPr>
              <a:spLocks noChangeShapeType="1"/>
            </p:cNvSpPr>
            <p:nvPr/>
          </p:nvSpPr>
          <p:spPr bwMode="blackWhite">
            <a:xfrm>
              <a:off x="6216" y="5254"/>
              <a:ext cx="30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grpSp>
      <p:sp>
        <p:nvSpPr>
          <p:cNvPr id="69641" name="Line 9"/>
          <p:cNvSpPr>
            <a:spLocks noChangeShapeType="1"/>
          </p:cNvSpPr>
          <p:nvPr/>
        </p:nvSpPr>
        <p:spPr bwMode="auto">
          <a:xfrm flipV="1">
            <a:off x="4114800" y="4724400"/>
            <a:ext cx="11430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Tree>
    <p:extLst>
      <p:ext uri="{BB962C8B-B14F-4D97-AF65-F5344CB8AC3E}">
        <p14:creationId xmlns:p14="http://schemas.microsoft.com/office/powerpoint/2010/main" val="3386775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fr-FR" altLang="fr-FR"/>
              <a:t>Pourquoi modéliser des classes ?</a:t>
            </a:r>
          </a:p>
        </p:txBody>
      </p:sp>
      <p:sp>
        <p:nvSpPr>
          <p:cNvPr id="71683" name="Rectangle 3"/>
          <p:cNvSpPr>
            <a:spLocks noGrp="1" noChangeArrowheads="1"/>
          </p:cNvSpPr>
          <p:nvPr>
            <p:ph type="body" idx="1"/>
          </p:nvPr>
        </p:nvSpPr>
        <p:spPr>
          <a:xfrm>
            <a:off x="279400" y="1312863"/>
            <a:ext cx="8599488" cy="3743325"/>
          </a:xfrm>
        </p:spPr>
        <p:txBody>
          <a:bodyPr/>
          <a:lstStyle/>
          <a:p>
            <a:r>
              <a:rPr lang="fr-FR" altLang="fr-FR"/>
              <a:t>Les concepts modélisés dépendent du niveau du modèle</a:t>
            </a:r>
          </a:p>
          <a:p>
            <a:pPr lvl="1"/>
            <a:r>
              <a:rPr lang="fr-FR" altLang="fr-FR"/>
              <a:t>Durant l’analyse, les classes</a:t>
            </a:r>
            <a:r>
              <a:rPr lang="fr-FR" altLang="fr-FR" i="1"/>
              <a:t> </a:t>
            </a:r>
            <a:r>
              <a:rPr lang="fr-FR" altLang="fr-FR"/>
              <a:t>représentent des concepts du monde réel</a:t>
            </a:r>
          </a:p>
          <a:p>
            <a:pPr lvl="2"/>
            <a:r>
              <a:rPr lang="fr-FR" altLang="fr-FR"/>
              <a:t>Employé</a:t>
            </a:r>
          </a:p>
          <a:p>
            <a:pPr lvl="2"/>
            <a:r>
              <a:rPr lang="fr-FR" altLang="fr-FR"/>
              <a:t>StationDeBase</a:t>
            </a:r>
          </a:p>
          <a:p>
            <a:pPr lvl="1"/>
            <a:r>
              <a:rPr lang="fr-FR" altLang="fr-FR"/>
              <a:t>Pendant la conception, des classes supplémentaires sont ajoutées et les classes d’analyse sont affinées pour représenter des concepts de mise en œuvre</a:t>
            </a:r>
          </a:p>
          <a:p>
            <a:pPr lvl="2"/>
            <a:r>
              <a:rPr lang="fr-FR" altLang="fr-FR"/>
              <a:t>Classe Chaîne (</a:t>
            </a:r>
            <a:r>
              <a:rPr lang="fr-FR" altLang="fr-FR">
                <a:latin typeface="Times New Roman" panose="02020603050405020304" pitchFamily="18" charset="0"/>
              </a:rPr>
              <a:t>String</a:t>
            </a:r>
            <a:r>
              <a:rPr lang="fr-FR" altLang="fr-FR"/>
              <a:t>)</a:t>
            </a:r>
          </a:p>
          <a:p>
            <a:pPr lvl="2"/>
            <a:r>
              <a:rPr lang="fr-FR" altLang="fr-FR"/>
              <a:t>L’identifiant de StationDeBase est de type </a:t>
            </a:r>
            <a:r>
              <a:rPr lang="fr-FR" altLang="fr-FR">
                <a:latin typeface="Courier New" panose="02070309020205020404" pitchFamily="49" charset="0"/>
              </a:rPr>
              <a:t>long</a:t>
            </a:r>
          </a:p>
          <a:p>
            <a:r>
              <a:rPr lang="fr-FR" altLang="fr-FR"/>
              <a:t>Les classes et les relations qu'elles ont entre elles décrivent la structure statique du système</a:t>
            </a:r>
          </a:p>
          <a:p>
            <a:pPr lvl="1"/>
            <a:r>
              <a:rPr lang="fr-FR" altLang="fr-FR"/>
              <a:t>C’est le cœur du modèle orienté objet</a:t>
            </a:r>
          </a:p>
        </p:txBody>
      </p:sp>
    </p:spTree>
    <p:extLst>
      <p:ext uri="{BB962C8B-B14F-4D97-AF65-F5344CB8AC3E}">
        <p14:creationId xmlns:p14="http://schemas.microsoft.com/office/powerpoint/2010/main" val="3167151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fr-FR" altLang="fr-FR"/>
              <a:t>Qu’est-ce qu’une relation ?</a:t>
            </a:r>
          </a:p>
        </p:txBody>
      </p:sp>
      <p:sp>
        <p:nvSpPr>
          <p:cNvPr id="78851" name="Rectangle 3"/>
          <p:cNvSpPr>
            <a:spLocks noGrp="1" noChangeArrowheads="1"/>
          </p:cNvSpPr>
          <p:nvPr>
            <p:ph type="body" idx="1"/>
          </p:nvPr>
        </p:nvSpPr>
        <p:spPr>
          <a:xfrm>
            <a:off x="279400" y="2133600"/>
            <a:ext cx="8599488" cy="3346450"/>
          </a:xfrm>
        </p:spPr>
        <p:txBody>
          <a:bodyPr/>
          <a:lstStyle/>
          <a:p>
            <a:r>
              <a:rPr lang="fr-FR" altLang="fr-FR" i="1" dirty="0">
                <a:latin typeface="Century Schoolbook" pitchFamily="18" charset="0"/>
              </a:rPr>
              <a:t>Réifiée</a:t>
            </a:r>
            <a:r>
              <a:rPr lang="fr-FR" altLang="fr-FR" dirty="0"/>
              <a:t> signifie « vue comme un objet »</a:t>
            </a:r>
          </a:p>
          <a:p>
            <a:pPr lvl="1"/>
            <a:r>
              <a:rPr lang="fr-FR" altLang="fr-FR" dirty="0"/>
              <a:t>En d’autres termes, la relation elle-même peut posséder un état et un comportement</a:t>
            </a:r>
          </a:p>
          <a:p>
            <a:r>
              <a:rPr lang="fr-FR" altLang="fr-FR" i="1" dirty="0">
                <a:latin typeface="Century Schoolbook" pitchFamily="18" charset="0"/>
              </a:rPr>
              <a:t>Sémantique</a:t>
            </a:r>
            <a:r>
              <a:rPr lang="fr-FR" altLang="fr-FR" dirty="0"/>
              <a:t> explique que la connexion possède une signification</a:t>
            </a:r>
          </a:p>
          <a:p>
            <a:pPr lvl="1"/>
            <a:r>
              <a:rPr lang="fr-FR" altLang="fr-FR" dirty="0"/>
              <a:t>Les employés </a:t>
            </a:r>
            <a:r>
              <a:rPr lang="fr-FR" altLang="fr-FR" i="1" dirty="0">
                <a:latin typeface="Century Schoolbook" pitchFamily="18" charset="0"/>
              </a:rPr>
              <a:t>travaillent pour</a:t>
            </a:r>
            <a:r>
              <a:rPr lang="fr-FR" altLang="fr-FR" dirty="0"/>
              <a:t> le département</a:t>
            </a:r>
          </a:p>
          <a:p>
            <a:r>
              <a:rPr lang="fr-FR" altLang="fr-FR" dirty="0"/>
              <a:t>UML définit les types de relation suivants</a:t>
            </a:r>
          </a:p>
          <a:p>
            <a:pPr lvl="1"/>
            <a:r>
              <a:rPr lang="fr-FR" altLang="fr-FR" dirty="0"/>
              <a:t>Association, agrégation et composition</a:t>
            </a:r>
          </a:p>
          <a:p>
            <a:pPr lvl="1"/>
            <a:r>
              <a:rPr lang="fr-FR" altLang="fr-FR" dirty="0"/>
              <a:t>Généralisation</a:t>
            </a:r>
          </a:p>
          <a:p>
            <a:pPr lvl="1"/>
            <a:r>
              <a:rPr lang="fr-FR" altLang="fr-FR" dirty="0"/>
              <a:t>Dépendance</a:t>
            </a:r>
          </a:p>
          <a:p>
            <a:pPr lvl="1"/>
            <a:r>
              <a:rPr lang="fr-FR" altLang="fr-FR" dirty="0" smtClean="0"/>
              <a:t>Réalisation</a:t>
            </a:r>
            <a:endParaRPr lang="fr-FR" altLang="fr-FR" dirty="0"/>
          </a:p>
        </p:txBody>
      </p:sp>
      <p:sp>
        <p:nvSpPr>
          <p:cNvPr id="78852" name="Rectangle 4"/>
          <p:cNvSpPr>
            <a:spLocks noChangeArrowheads="1"/>
          </p:cNvSpPr>
          <p:nvPr/>
        </p:nvSpPr>
        <p:spPr bwMode="blackWhite">
          <a:xfrm>
            <a:off x="1073150" y="1301750"/>
            <a:ext cx="6699250" cy="687388"/>
          </a:xfrm>
          <a:prstGeom prst="rect">
            <a:avLst/>
          </a:prstGeom>
          <a:solidFill>
            <a:srgbClr val="FFFFCC"/>
          </a:solidFill>
          <a:ln w="12700">
            <a:solidFill>
              <a:schemeClr val="tx1"/>
            </a:solidFill>
            <a:miter lim="800000"/>
            <a:headEnd/>
            <a:tailEnd/>
          </a:ln>
          <a:effectLst>
            <a:outerShdw dist="45791" dir="3378596" algn="ctr" rotWithShape="0">
              <a:schemeClr val="tx1"/>
            </a:outerShdw>
          </a:effectLst>
        </p:spPr>
        <p:txBody>
          <a:bodyPr anchor="ctr">
            <a:spAutoFit/>
          </a:bodyPr>
          <a:lstStyle/>
          <a:p>
            <a:endParaRPr lang="fr-FR"/>
          </a:p>
        </p:txBody>
      </p:sp>
      <p:sp>
        <p:nvSpPr>
          <p:cNvPr id="78853" name="Text Box 5"/>
          <p:cNvSpPr txBox="1">
            <a:spLocks noChangeArrowheads="1"/>
          </p:cNvSpPr>
          <p:nvPr/>
        </p:nvSpPr>
        <p:spPr bwMode="blackWhite">
          <a:xfrm>
            <a:off x="1116013" y="1341438"/>
            <a:ext cx="6584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800" b="1" i="1" dirty="0">
                <a:solidFill>
                  <a:schemeClr val="tx2"/>
                </a:solidFill>
                <a:latin typeface="Century Schoolbook" pitchFamily="18" charset="0"/>
              </a:rPr>
              <a:t>“Une connexion sémantique réifiée entre des éléments du modèle”*</a:t>
            </a:r>
          </a:p>
        </p:txBody>
      </p:sp>
    </p:spTree>
    <p:extLst>
      <p:ext uri="{BB962C8B-B14F-4D97-AF65-F5344CB8AC3E}">
        <p14:creationId xmlns:p14="http://schemas.microsoft.com/office/powerpoint/2010/main" val="2672289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fr-FR" altLang="fr-FR"/>
              <a:t>Associations</a:t>
            </a:r>
          </a:p>
        </p:txBody>
      </p:sp>
      <p:sp>
        <p:nvSpPr>
          <p:cNvPr id="82947" name="Rectangle 3"/>
          <p:cNvSpPr>
            <a:spLocks noGrp="1" noChangeArrowheads="1"/>
          </p:cNvSpPr>
          <p:nvPr>
            <p:ph type="body" idx="1"/>
          </p:nvPr>
        </p:nvSpPr>
        <p:spPr>
          <a:xfrm>
            <a:off x="279400" y="1312863"/>
            <a:ext cx="8599488" cy="5130800"/>
          </a:xfrm>
        </p:spPr>
        <p:txBody>
          <a:bodyPr/>
          <a:lstStyle/>
          <a:p>
            <a:r>
              <a:rPr lang="fr-FR" altLang="fr-FR"/>
              <a:t>Une </a:t>
            </a:r>
            <a:r>
              <a:rPr lang="fr-FR" altLang="fr-FR" i="1">
                <a:latin typeface="Century Schoolbook" pitchFamily="18" charset="0"/>
              </a:rPr>
              <a:t>association</a:t>
            </a:r>
            <a:r>
              <a:rPr lang="fr-FR" altLang="fr-FR"/>
              <a:t> est une relation entre classes qui décrit les liens possibles entre les instances</a:t>
            </a:r>
          </a:p>
          <a:p>
            <a:pPr lvl="1"/>
            <a:r>
              <a:rPr lang="fr-FR" altLang="fr-FR"/>
              <a:t>Joe travaille pour le département Finance : un lien</a:t>
            </a:r>
          </a:p>
          <a:p>
            <a:pPr lvl="1"/>
            <a:r>
              <a:rPr lang="fr-FR" altLang="fr-FR"/>
              <a:t>Les employés travaillent pour un département : une association</a:t>
            </a:r>
          </a:p>
          <a:p>
            <a:pPr>
              <a:buFont typeface="Arial" panose="020B0604020202020204" pitchFamily="34" charset="0"/>
              <a:buNone/>
            </a:pPr>
            <a:endParaRPr lang="fr-FR" altLang="fr-FR"/>
          </a:p>
          <a:p>
            <a:pPr>
              <a:buFont typeface="Arial" panose="020B0604020202020204" pitchFamily="34" charset="0"/>
              <a:buNone/>
            </a:pPr>
            <a:endParaRPr lang="fr-FR" altLang="fr-FR"/>
          </a:p>
          <a:p>
            <a:pPr>
              <a:buFont typeface="Arial" panose="020B0604020202020204" pitchFamily="34" charset="0"/>
              <a:buNone/>
            </a:pPr>
            <a:endParaRPr lang="fr-FR" altLang="fr-FR"/>
          </a:p>
          <a:p>
            <a:pPr>
              <a:buFont typeface="Arial" panose="020B0604020202020204" pitchFamily="34" charset="0"/>
              <a:buNone/>
            </a:pPr>
            <a:endParaRPr lang="fr-FR" altLang="fr-FR"/>
          </a:p>
          <a:p>
            <a:pPr>
              <a:buFont typeface="Arial" panose="020B0604020202020204" pitchFamily="34" charset="0"/>
              <a:buNone/>
            </a:pPr>
            <a:endParaRPr lang="fr-FR" altLang="fr-FR"/>
          </a:p>
          <a:p>
            <a:pPr lvl="1">
              <a:buFont typeface="Arial" panose="020B0604020202020204" pitchFamily="34" charset="0"/>
              <a:buNone/>
            </a:pPr>
            <a:endParaRPr lang="fr-FR" altLang="fr-FR"/>
          </a:p>
          <a:p>
            <a:pPr lvl="1">
              <a:buFont typeface="Arial" panose="020B0604020202020204" pitchFamily="34" charset="0"/>
              <a:buNone/>
            </a:pPr>
            <a:endParaRPr lang="fr-FR" altLang="fr-FR"/>
          </a:p>
          <a:p>
            <a:r>
              <a:rPr lang="fr-FR" altLang="fr-FR"/>
              <a:t>Les associations apparaissent sous forme de lignes sur le diagramme de classes</a:t>
            </a:r>
          </a:p>
          <a:p>
            <a:pPr lvl="1"/>
            <a:r>
              <a:rPr lang="fr-FR" altLang="fr-FR"/>
              <a:t>Et les liens sous forme de lignes sur le diagramme d’objets </a:t>
            </a:r>
          </a:p>
        </p:txBody>
      </p:sp>
      <p:pic>
        <p:nvPicPr>
          <p:cNvPr id="82948" name="Picture 4" descr="Departements (diagramme d objets, navigabil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19400"/>
            <a:ext cx="3314700" cy="2536825"/>
          </a:xfrm>
          <a:prstGeom prst="rect">
            <a:avLst/>
          </a:prstGeom>
          <a:noFill/>
          <a:extLst>
            <a:ext uri="{909E8E84-426E-40DD-AFC4-6F175D3DCCD1}">
              <a14:hiddenFill xmlns:a14="http://schemas.microsoft.com/office/drawing/2010/main">
                <a:solidFill>
                  <a:srgbClr val="FFFFFF"/>
                </a:solidFill>
              </a14:hiddenFill>
            </a:ext>
          </a:extLst>
        </p:spPr>
      </p:pic>
      <p:pic>
        <p:nvPicPr>
          <p:cNvPr id="82949" name="Picture 5" descr="Departements (diagramme de clas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667000"/>
            <a:ext cx="1839913"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996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fr-FR" altLang="fr-FR"/>
              <a:t>Notation des associations en UML</a:t>
            </a:r>
          </a:p>
        </p:txBody>
      </p:sp>
      <p:sp>
        <p:nvSpPr>
          <p:cNvPr id="84995" name="Rectangle 3"/>
          <p:cNvSpPr>
            <a:spLocks noGrp="1" noChangeArrowheads="1"/>
          </p:cNvSpPr>
          <p:nvPr>
            <p:ph type="body" idx="1"/>
          </p:nvPr>
        </p:nvSpPr>
        <p:spPr>
          <a:xfrm>
            <a:off x="279400" y="1312863"/>
            <a:ext cx="8599488" cy="941387"/>
          </a:xfrm>
        </p:spPr>
        <p:txBody>
          <a:bodyPr/>
          <a:lstStyle/>
          <a:p>
            <a:r>
              <a:rPr lang="fr-FR" altLang="fr-FR"/>
              <a:t>Une association peut être </a:t>
            </a:r>
            <a:r>
              <a:rPr lang="fr-FR" altLang="fr-FR" i="1">
                <a:latin typeface="Century Schoolbook" pitchFamily="18" charset="0"/>
              </a:rPr>
              <a:t>décorée</a:t>
            </a:r>
            <a:r>
              <a:rPr lang="fr-FR" altLang="fr-FR"/>
              <a:t> par des expressions afin d’ajouter des précisions au modèle</a:t>
            </a:r>
          </a:p>
          <a:p>
            <a:pPr lvl="1"/>
            <a:r>
              <a:rPr lang="fr-FR" altLang="fr-FR"/>
              <a:t>Aucune de ces </a:t>
            </a:r>
            <a:r>
              <a:rPr lang="fr-FR" altLang="fr-FR" i="1">
                <a:latin typeface="Century Schoolbook" pitchFamily="18" charset="0"/>
              </a:rPr>
              <a:t>décorations</a:t>
            </a:r>
            <a:r>
              <a:rPr lang="fr-FR" altLang="fr-FR"/>
              <a:t> n’est obligatoire</a:t>
            </a:r>
          </a:p>
        </p:txBody>
      </p:sp>
      <p:pic>
        <p:nvPicPr>
          <p:cNvPr id="85001" name="Picture 9" descr="2-37-diag-clas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14600"/>
            <a:ext cx="701040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927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fr-FR" altLang="fr-FR"/>
              <a:t>Agrégation</a:t>
            </a:r>
          </a:p>
        </p:txBody>
      </p:sp>
      <p:sp>
        <p:nvSpPr>
          <p:cNvPr id="87043" name="Rectangle 3"/>
          <p:cNvSpPr>
            <a:spLocks noGrp="1" noChangeArrowheads="1"/>
          </p:cNvSpPr>
          <p:nvPr>
            <p:ph type="body" idx="1"/>
          </p:nvPr>
        </p:nvSpPr>
        <p:spPr>
          <a:xfrm>
            <a:off x="279400" y="1312863"/>
            <a:ext cx="8599488" cy="2720975"/>
          </a:xfrm>
        </p:spPr>
        <p:txBody>
          <a:bodyPr/>
          <a:lstStyle/>
          <a:p>
            <a:r>
              <a:rPr lang="fr-FR" altLang="fr-FR"/>
              <a:t>Une </a:t>
            </a:r>
            <a:r>
              <a:rPr lang="fr-FR" altLang="fr-FR" i="1">
                <a:latin typeface="Century Schoolbook" pitchFamily="18" charset="0"/>
              </a:rPr>
              <a:t>agrégation</a:t>
            </a:r>
            <a:r>
              <a:rPr lang="fr-FR" altLang="fr-FR"/>
              <a:t> est une forme spéciale d’association, utilisée pour représenter la relation « est une partie de »</a:t>
            </a:r>
          </a:p>
          <a:p>
            <a:pPr lvl="1"/>
            <a:r>
              <a:rPr lang="fr-FR" altLang="fr-FR"/>
              <a:t>Aussi appelée relation </a:t>
            </a:r>
            <a:r>
              <a:rPr lang="fr-FR" altLang="fr-FR" i="1">
                <a:latin typeface="Century Schoolbook" pitchFamily="18" charset="0"/>
              </a:rPr>
              <a:t>contient</a:t>
            </a:r>
            <a:r>
              <a:rPr lang="fr-FR" altLang="fr-FR"/>
              <a:t> ou relation </a:t>
            </a:r>
            <a:r>
              <a:rPr lang="fr-FR" altLang="fr-FR" i="1">
                <a:latin typeface="Century Schoolbook" pitchFamily="18" charset="0"/>
              </a:rPr>
              <a:t>a des</a:t>
            </a:r>
            <a:endParaRPr lang="fr-FR" altLang="fr-FR"/>
          </a:p>
          <a:p>
            <a:r>
              <a:rPr lang="fr-FR" altLang="fr-FR"/>
              <a:t>Un </a:t>
            </a:r>
            <a:r>
              <a:rPr lang="fr-FR" altLang="fr-FR" i="1">
                <a:latin typeface="Century Schoolbook" pitchFamily="18" charset="0"/>
              </a:rPr>
              <a:t>agrégat</a:t>
            </a:r>
            <a:r>
              <a:rPr lang="fr-FR" altLang="fr-FR"/>
              <a:t> est composé de </a:t>
            </a:r>
            <a:r>
              <a:rPr lang="fr-FR" altLang="fr-FR" i="1">
                <a:latin typeface="Century Schoolbook" pitchFamily="18" charset="0"/>
              </a:rPr>
              <a:t>parties</a:t>
            </a:r>
            <a:endParaRPr lang="fr-FR" altLang="fr-FR" i="1"/>
          </a:p>
          <a:p>
            <a:pPr lvl="1"/>
            <a:r>
              <a:rPr lang="fr-FR" altLang="fr-FR"/>
              <a:t>Une partie peut exister en dehors d’une agrégation ou dans plusieurs agrégations</a:t>
            </a:r>
          </a:p>
          <a:p>
            <a:r>
              <a:rPr lang="fr-FR" altLang="fr-FR"/>
              <a:t>L’agrégation est représentée par un losange vide du côté de l’agrégat</a:t>
            </a:r>
          </a:p>
          <a:p>
            <a:pPr lvl="1"/>
            <a:r>
              <a:rPr lang="fr-FR" altLang="fr-FR"/>
              <a:t>Toutes les décorations de l’association s’appliquent à l’agrégation</a:t>
            </a:r>
          </a:p>
        </p:txBody>
      </p:sp>
      <p:pic>
        <p:nvPicPr>
          <p:cNvPr id="87046" name="Picture 6" descr="2-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588" y="4357688"/>
            <a:ext cx="4822825" cy="184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237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fr-FR" altLang="fr-FR"/>
              <a:t>Signification de l’agrégation</a:t>
            </a:r>
          </a:p>
        </p:txBody>
      </p:sp>
      <p:sp>
        <p:nvSpPr>
          <p:cNvPr id="89091" name="Rectangle 3"/>
          <p:cNvSpPr>
            <a:spLocks noGrp="1" noChangeArrowheads="1"/>
          </p:cNvSpPr>
          <p:nvPr>
            <p:ph type="body" idx="1"/>
          </p:nvPr>
        </p:nvSpPr>
        <p:spPr>
          <a:xfrm>
            <a:off x="304800" y="3200400"/>
            <a:ext cx="8599488" cy="1216025"/>
          </a:xfrm>
        </p:spPr>
        <p:txBody>
          <a:bodyPr/>
          <a:lstStyle/>
          <a:p>
            <a:r>
              <a:rPr lang="fr-FR" altLang="fr-FR"/>
              <a:t>La seule sémantique supplémentaire de l’agrégation est que les liens entre objets ne doivent pas former de cycles</a:t>
            </a:r>
          </a:p>
          <a:p>
            <a:pPr lvl="1"/>
            <a:r>
              <a:rPr lang="fr-FR" altLang="fr-FR"/>
              <a:t>Un objet ne peut pas être une partie de lui-même, de manière directe ou indirecte</a:t>
            </a:r>
          </a:p>
        </p:txBody>
      </p:sp>
      <p:sp>
        <p:nvSpPr>
          <p:cNvPr id="89092" name="Rectangle 4"/>
          <p:cNvSpPr>
            <a:spLocks noChangeArrowheads="1"/>
          </p:cNvSpPr>
          <p:nvPr/>
        </p:nvSpPr>
        <p:spPr bwMode="blackWhite">
          <a:xfrm>
            <a:off x="685800" y="1524000"/>
            <a:ext cx="7848600" cy="1066800"/>
          </a:xfrm>
          <a:prstGeom prst="rect">
            <a:avLst/>
          </a:prstGeom>
          <a:solidFill>
            <a:srgbClr val="FFFFCC"/>
          </a:solidFill>
          <a:ln w="12700">
            <a:solidFill>
              <a:schemeClr val="tx1"/>
            </a:solidFill>
            <a:miter lim="800000"/>
            <a:headEnd/>
            <a:tailEnd/>
          </a:ln>
          <a:effectLst>
            <a:outerShdw dist="107763" dir="2700000" algn="ctr" rotWithShape="0">
              <a:schemeClr val="tx1"/>
            </a:outerShdw>
          </a:effectLst>
        </p:spPr>
        <p:txBody>
          <a:bodyPr wrap="none" anchor="ctr">
            <a:spAutoFit/>
          </a:bodyPr>
          <a:lstStyle/>
          <a:p>
            <a:endParaRPr lang="fr-FR"/>
          </a:p>
        </p:txBody>
      </p:sp>
      <p:sp>
        <p:nvSpPr>
          <p:cNvPr id="89093" name="Text Box 5"/>
          <p:cNvSpPr txBox="1">
            <a:spLocks noChangeArrowheads="1"/>
          </p:cNvSpPr>
          <p:nvPr/>
        </p:nvSpPr>
        <p:spPr bwMode="auto">
          <a:xfrm>
            <a:off x="715963" y="1600200"/>
            <a:ext cx="77120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fr-FR" altLang="fr-FR" sz="1800" b="1" i="1" dirty="0">
                <a:solidFill>
                  <a:schemeClr val="tx2"/>
                </a:solidFill>
                <a:latin typeface="Century Schoolbook" pitchFamily="18" charset="0"/>
              </a:rPr>
              <a:t>“La distinction entre agrégation et association est souvent une affaire de jugement plus qu’une différence de sémantique. Il faut retenir que l’agrégation est une association.”*</a:t>
            </a:r>
          </a:p>
        </p:txBody>
      </p:sp>
      <p:sp>
        <p:nvSpPr>
          <p:cNvPr id="89094" name="Rectangle 6"/>
          <p:cNvSpPr>
            <a:spLocks noChangeArrowheads="1"/>
          </p:cNvSpPr>
          <p:nvPr/>
        </p:nvSpPr>
        <p:spPr bwMode="auto">
          <a:xfrm>
            <a:off x="304800" y="5934075"/>
            <a:ext cx="80645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200"/>
              </a:spcBef>
              <a:buClr>
                <a:schemeClr val="accent2"/>
              </a:buClr>
              <a:buFont typeface="Arial" panose="020B0604020202020204" pitchFamily="34" charset="0"/>
              <a:buNone/>
            </a:pPr>
            <a:r>
              <a:rPr lang="en-US" altLang="fr-FR">
                <a:solidFill>
                  <a:srgbClr val="000080"/>
                </a:solidFill>
              </a:rPr>
              <a:t>*Source: </a:t>
            </a:r>
            <a:r>
              <a:rPr lang="en-US" altLang="fr-FR" i="1">
                <a:solidFill>
                  <a:srgbClr val="000080"/>
                </a:solidFill>
              </a:rPr>
              <a:t>The Unified Modeling Language Reference Manual. </a:t>
            </a:r>
            <a:r>
              <a:rPr lang="en-US" altLang="fr-FR">
                <a:solidFill>
                  <a:srgbClr val="000080"/>
                </a:solidFill>
              </a:rPr>
              <a:t>par James Rumbaugh, Ivar Jacobson, </a:t>
            </a:r>
          </a:p>
          <a:p>
            <a:pPr>
              <a:spcBef>
                <a:spcPts val="200"/>
              </a:spcBef>
              <a:buClr>
                <a:schemeClr val="accent2"/>
              </a:buClr>
              <a:buFont typeface="Arial" panose="020B0604020202020204" pitchFamily="34" charset="0"/>
              <a:buNone/>
            </a:pPr>
            <a:r>
              <a:rPr lang="en-US" altLang="fr-FR">
                <a:solidFill>
                  <a:srgbClr val="000080"/>
                </a:solidFill>
              </a:rPr>
              <a:t>et Grady Booch. Éditions : Addison-Wesley, 1998.</a:t>
            </a:r>
          </a:p>
        </p:txBody>
      </p:sp>
    </p:spTree>
    <p:extLst>
      <p:ext uri="{BB962C8B-B14F-4D97-AF65-F5344CB8AC3E}">
        <p14:creationId xmlns:p14="http://schemas.microsoft.com/office/powerpoint/2010/main" val="326784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fr-FR" altLang="fr-FR"/>
              <a:t>Composition</a:t>
            </a:r>
          </a:p>
        </p:txBody>
      </p:sp>
      <p:sp>
        <p:nvSpPr>
          <p:cNvPr id="93187" name="Rectangle 3"/>
          <p:cNvSpPr>
            <a:spLocks noGrp="1" noChangeArrowheads="1"/>
          </p:cNvSpPr>
          <p:nvPr>
            <p:ph type="body" idx="1"/>
          </p:nvPr>
        </p:nvSpPr>
        <p:spPr>
          <a:xfrm>
            <a:off x="279400" y="1312863"/>
            <a:ext cx="8599488" cy="1719262"/>
          </a:xfrm>
        </p:spPr>
        <p:txBody>
          <a:bodyPr/>
          <a:lstStyle/>
          <a:p>
            <a:r>
              <a:rPr lang="fr-FR" altLang="fr-FR"/>
              <a:t>La </a:t>
            </a:r>
            <a:r>
              <a:rPr lang="fr-FR" altLang="fr-FR" i="1">
                <a:latin typeface="Century Schoolbook" pitchFamily="18" charset="0"/>
              </a:rPr>
              <a:t>composition</a:t>
            </a:r>
            <a:r>
              <a:rPr lang="fr-FR" altLang="fr-FR"/>
              <a:t> est une forme plus forte d’agrégation</a:t>
            </a:r>
          </a:p>
          <a:p>
            <a:r>
              <a:rPr lang="fr-FR" altLang="fr-FR"/>
              <a:t>Un </a:t>
            </a:r>
            <a:r>
              <a:rPr lang="fr-FR" altLang="fr-FR" i="1">
                <a:latin typeface="Century Schoolbook" pitchFamily="18" charset="0"/>
              </a:rPr>
              <a:t>composite</a:t>
            </a:r>
            <a:r>
              <a:rPr lang="fr-FR" altLang="fr-FR"/>
              <a:t> est composé de parties</a:t>
            </a:r>
          </a:p>
          <a:p>
            <a:pPr lvl="1"/>
            <a:r>
              <a:rPr lang="fr-FR" altLang="fr-FR"/>
              <a:t>Une partie ne peut exister en dehors d’un composite</a:t>
            </a:r>
          </a:p>
          <a:p>
            <a:pPr lvl="1"/>
            <a:r>
              <a:rPr lang="fr-FR" altLang="fr-FR"/>
              <a:t>Une partie ne peut appartenir à plus d’un composite</a:t>
            </a:r>
          </a:p>
          <a:p>
            <a:pPr lvl="1"/>
            <a:r>
              <a:rPr lang="fr-FR" altLang="fr-FR"/>
              <a:t>Toutes les parties sont détruites quand le composite est détruit</a:t>
            </a:r>
          </a:p>
        </p:txBody>
      </p:sp>
      <p:pic>
        <p:nvPicPr>
          <p:cNvPr id="93189" name="Picture 5" descr="2-40-ClassDi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338" y="3151188"/>
            <a:ext cx="4416425" cy="3287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82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fr-FR" altLang="fr-FR"/>
              <a:t>Diagramme d’objets : Exemple simple</a:t>
            </a:r>
          </a:p>
        </p:txBody>
      </p:sp>
      <p:pic>
        <p:nvPicPr>
          <p:cNvPr id="6148" name="Picture 4" descr="Reunion (diagramme d obj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7805738" cy="4338638"/>
          </a:xfrm>
          <a:prstGeom prst="rect">
            <a:avLst/>
          </a:prstGeom>
          <a:noFill/>
          <a:extLst>
            <a:ext uri="{909E8E84-426E-40DD-AFC4-6F175D3DCCD1}">
              <a14:hiddenFill xmlns:a14="http://schemas.microsoft.com/office/drawing/2010/main">
                <a:solidFill>
                  <a:srgbClr val="FFFFFF"/>
                </a:solidFill>
              </a14:hiddenFill>
            </a:ext>
          </a:extLst>
        </p:spPr>
      </p:pic>
      <p:sp>
        <p:nvSpPr>
          <p:cNvPr id="6149" name="Rectangle 5"/>
          <p:cNvSpPr>
            <a:spLocks noGrp="1" noChangeArrowheads="1"/>
          </p:cNvSpPr>
          <p:nvPr>
            <p:ph type="body" idx="1"/>
          </p:nvPr>
        </p:nvSpPr>
        <p:spPr>
          <a:xfrm>
            <a:off x="271463" y="6176963"/>
            <a:ext cx="8599487" cy="304800"/>
          </a:xfrm>
          <a:noFill/>
          <a:ln/>
        </p:spPr>
        <p:txBody>
          <a:bodyPr/>
          <a:lstStyle/>
          <a:p>
            <a:pPr>
              <a:buFont typeface="Arial" panose="020B0604020202020204" pitchFamily="34" charset="0"/>
              <a:buNone/>
            </a:pPr>
            <a:r>
              <a:rPr lang="fr-FR" altLang="fr-FR" sz="1400" b="0"/>
              <a:t>SLV = Système de Location de Vidéos</a:t>
            </a:r>
          </a:p>
        </p:txBody>
      </p:sp>
    </p:spTree>
    <p:extLst>
      <p:ext uri="{BB962C8B-B14F-4D97-AF65-F5344CB8AC3E}">
        <p14:creationId xmlns:p14="http://schemas.microsoft.com/office/powerpoint/2010/main" val="2379098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fr-FR" altLang="fr-FR"/>
              <a:t>Généralisation</a:t>
            </a:r>
          </a:p>
        </p:txBody>
      </p:sp>
      <p:sp>
        <p:nvSpPr>
          <p:cNvPr id="95235" name="Rectangle 3"/>
          <p:cNvSpPr>
            <a:spLocks noGrp="1" noChangeArrowheads="1"/>
          </p:cNvSpPr>
          <p:nvPr>
            <p:ph type="body" idx="1"/>
          </p:nvPr>
        </p:nvSpPr>
        <p:spPr>
          <a:xfrm>
            <a:off x="279400" y="1312863"/>
            <a:ext cx="8599488" cy="2843212"/>
          </a:xfrm>
        </p:spPr>
        <p:txBody>
          <a:bodyPr/>
          <a:lstStyle/>
          <a:p>
            <a:r>
              <a:rPr lang="fr-FR" altLang="fr-FR"/>
              <a:t>La généralisation est une relation entre deux </a:t>
            </a:r>
            <a:r>
              <a:rPr lang="fr-FR" altLang="fr-FR" i="1">
                <a:latin typeface="Century Schoolbook" pitchFamily="18" charset="0"/>
              </a:rPr>
              <a:t>classifieurs</a:t>
            </a:r>
            <a:r>
              <a:rPr lang="fr-FR" altLang="fr-FR"/>
              <a:t> dont l’un est plus général et l’autre plus spécifique</a:t>
            </a:r>
          </a:p>
          <a:p>
            <a:pPr lvl="1"/>
            <a:r>
              <a:rPr lang="fr-FR" altLang="fr-FR" i="1"/>
              <a:t>Classifieur</a:t>
            </a:r>
            <a:r>
              <a:rPr lang="fr-FR" altLang="fr-FR"/>
              <a:t> est un terme général pour désigner des “concepts de même genre que les classes”, par exemple les cas d’utilisation, les acteurs et les classes</a:t>
            </a:r>
          </a:p>
          <a:p>
            <a:pPr lvl="1"/>
            <a:r>
              <a:rPr lang="fr-FR" altLang="fr-FR"/>
              <a:t>Ici on applique la généralisation aux classes</a:t>
            </a:r>
          </a:p>
          <a:p>
            <a:r>
              <a:rPr lang="fr-FR" altLang="fr-FR"/>
              <a:t>La généralisation représente la relation « est une sorte de »</a:t>
            </a:r>
          </a:p>
          <a:p>
            <a:pPr lvl="1"/>
            <a:r>
              <a:rPr lang="fr-FR" altLang="fr-FR"/>
              <a:t>La classe générale est appelée </a:t>
            </a:r>
            <a:r>
              <a:rPr lang="fr-FR" altLang="fr-FR" i="1">
                <a:latin typeface="Century Schoolbook" pitchFamily="18" charset="0"/>
              </a:rPr>
              <a:t>mère</a:t>
            </a:r>
            <a:r>
              <a:rPr lang="fr-FR" altLang="fr-FR"/>
              <a:t> ou </a:t>
            </a:r>
            <a:r>
              <a:rPr lang="fr-FR" altLang="fr-FR" i="1">
                <a:latin typeface="Century Schoolbook" pitchFamily="18" charset="0"/>
              </a:rPr>
              <a:t>super-classe</a:t>
            </a:r>
            <a:endParaRPr lang="fr-FR" altLang="fr-FR"/>
          </a:p>
          <a:p>
            <a:pPr lvl="1"/>
            <a:r>
              <a:rPr lang="fr-FR" altLang="fr-FR"/>
              <a:t>La classe spécifique est appelée </a:t>
            </a:r>
            <a:r>
              <a:rPr lang="fr-FR" altLang="fr-FR" i="1">
                <a:latin typeface="Century Schoolbook" pitchFamily="18" charset="0"/>
              </a:rPr>
              <a:t>fille</a:t>
            </a:r>
            <a:r>
              <a:rPr lang="fr-FR" altLang="fr-FR"/>
              <a:t> ou </a:t>
            </a:r>
            <a:r>
              <a:rPr lang="fr-FR" altLang="fr-FR" i="1">
                <a:latin typeface="Century Schoolbook" pitchFamily="18" charset="0"/>
              </a:rPr>
              <a:t>sous-classe</a:t>
            </a:r>
          </a:p>
        </p:txBody>
      </p:sp>
      <p:pic>
        <p:nvPicPr>
          <p:cNvPr id="95236" name="Picture 4" descr="Personne (generalis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267200"/>
            <a:ext cx="1155700" cy="180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72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6" name="Picture 6" descr="2-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613" y="3733800"/>
            <a:ext cx="5692775" cy="2754313"/>
          </a:xfrm>
          <a:prstGeom prst="rect">
            <a:avLst/>
          </a:prstGeom>
          <a:noFill/>
          <a:extLst>
            <a:ext uri="{909E8E84-426E-40DD-AFC4-6F175D3DCCD1}">
              <a14:hiddenFill xmlns:a14="http://schemas.microsoft.com/office/drawing/2010/main">
                <a:solidFill>
                  <a:srgbClr val="FFFFFF"/>
                </a:solidFill>
              </a14:hiddenFill>
            </a:ext>
          </a:extLst>
        </p:spPr>
      </p:pic>
      <p:sp>
        <p:nvSpPr>
          <p:cNvPr id="97282" name="Rectangle 2"/>
          <p:cNvSpPr>
            <a:spLocks noGrp="1" noChangeArrowheads="1"/>
          </p:cNvSpPr>
          <p:nvPr>
            <p:ph type="title"/>
          </p:nvPr>
        </p:nvSpPr>
        <p:spPr/>
        <p:txBody>
          <a:bodyPr/>
          <a:lstStyle/>
          <a:p>
            <a:r>
              <a:rPr lang="fr-FR" altLang="fr-FR"/>
              <a:t>Signification de la généralisation</a:t>
            </a:r>
            <a:endParaRPr lang="fr-FR" altLang="fr-FR" b="0"/>
          </a:p>
        </p:txBody>
      </p:sp>
      <p:sp>
        <p:nvSpPr>
          <p:cNvPr id="97283" name="Rectangle 3"/>
          <p:cNvSpPr>
            <a:spLocks noGrp="1" noChangeArrowheads="1"/>
          </p:cNvSpPr>
          <p:nvPr>
            <p:ph type="body" idx="1"/>
          </p:nvPr>
        </p:nvSpPr>
        <p:spPr>
          <a:xfrm>
            <a:off x="304800" y="1219200"/>
            <a:ext cx="8599488" cy="2568575"/>
          </a:xfrm>
        </p:spPr>
        <p:txBody>
          <a:bodyPr/>
          <a:lstStyle/>
          <a:p>
            <a:r>
              <a:rPr lang="fr-FR" altLang="fr-FR"/>
              <a:t>Le fils </a:t>
            </a:r>
            <a:r>
              <a:rPr lang="fr-FR" altLang="fr-FR" i="1">
                <a:latin typeface="Century Schoolbook" pitchFamily="18" charset="0"/>
              </a:rPr>
              <a:t>hérite</a:t>
            </a:r>
            <a:r>
              <a:rPr lang="fr-FR" altLang="fr-FR"/>
              <a:t> de tous les attributs, relations, opérations et méthodes du parent</a:t>
            </a:r>
          </a:p>
          <a:p>
            <a:pPr lvl="1"/>
            <a:r>
              <a:rPr lang="fr-FR" altLang="fr-FR"/>
              <a:t>Le fils peut ajouter des attributs, opérations et/ou méthodes</a:t>
            </a:r>
          </a:p>
          <a:p>
            <a:r>
              <a:rPr lang="fr-FR" altLang="fr-FR"/>
              <a:t>Un fils peut redéfinir une opération héritée, fournissant une méthode alternative</a:t>
            </a:r>
          </a:p>
          <a:p>
            <a:pPr lvl="1"/>
            <a:r>
              <a:rPr lang="fr-FR" altLang="fr-FR"/>
              <a:t>Appelé </a:t>
            </a:r>
            <a:r>
              <a:rPr lang="fr-FR" altLang="fr-FR" i="1">
                <a:latin typeface="Century Schoolbook" pitchFamily="18" charset="0"/>
              </a:rPr>
              <a:t>polymorphisme</a:t>
            </a:r>
            <a:endParaRPr lang="fr-FR" altLang="fr-FR"/>
          </a:p>
          <a:p>
            <a:pPr lvl="2"/>
            <a:r>
              <a:rPr lang="fr-FR" altLang="fr-FR"/>
              <a:t>L’opération parent : « Tous mes fils et moi pouvons faire ceci »</a:t>
            </a:r>
          </a:p>
          <a:p>
            <a:pPr lvl="2"/>
            <a:r>
              <a:rPr lang="fr-FR" altLang="fr-FR"/>
              <a:t>La méthode fille : « Voici comment, moi, je le fais »</a:t>
            </a:r>
          </a:p>
        </p:txBody>
      </p:sp>
    </p:spTree>
    <p:extLst>
      <p:ext uri="{BB962C8B-B14F-4D97-AF65-F5344CB8AC3E}">
        <p14:creationId xmlns:p14="http://schemas.microsoft.com/office/powerpoint/2010/main" val="3130391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fr-FR" altLang="fr-FR"/>
              <a:t> Classes et opérations abstraites</a:t>
            </a:r>
          </a:p>
        </p:txBody>
      </p:sp>
      <p:sp>
        <p:nvSpPr>
          <p:cNvPr id="98307" name="Rectangle 3"/>
          <p:cNvSpPr>
            <a:spLocks noGrp="1" noChangeArrowheads="1"/>
          </p:cNvSpPr>
          <p:nvPr>
            <p:ph type="body" idx="1"/>
          </p:nvPr>
        </p:nvSpPr>
        <p:spPr>
          <a:xfrm>
            <a:off x="279400" y="1312863"/>
            <a:ext cx="8599488" cy="2894012"/>
          </a:xfrm>
        </p:spPr>
        <p:txBody>
          <a:bodyPr/>
          <a:lstStyle/>
          <a:p>
            <a:r>
              <a:rPr lang="fr-FR" altLang="fr-FR"/>
              <a:t>Une classe parent peut spécifier une opération sans fournir de méthode</a:t>
            </a:r>
          </a:p>
          <a:p>
            <a:pPr lvl="1"/>
            <a:r>
              <a:rPr lang="fr-FR" altLang="fr-FR"/>
              <a:t>“Tous mes fils peuvent faire ceci, mais eux seuls savent comment le faire”</a:t>
            </a:r>
          </a:p>
          <a:p>
            <a:pPr lvl="1"/>
            <a:r>
              <a:rPr lang="fr-FR" altLang="fr-FR"/>
              <a:t>Appelée </a:t>
            </a:r>
            <a:r>
              <a:rPr lang="fr-FR" altLang="fr-FR" i="1">
                <a:latin typeface="Century Schoolbook" pitchFamily="18" charset="0"/>
              </a:rPr>
              <a:t>opération abstraite</a:t>
            </a:r>
            <a:endParaRPr lang="fr-FR" altLang="fr-FR" i="1"/>
          </a:p>
          <a:p>
            <a:r>
              <a:rPr lang="fr-FR" altLang="fr-FR"/>
              <a:t>Une </a:t>
            </a:r>
            <a:r>
              <a:rPr lang="fr-FR" altLang="fr-FR" i="1">
                <a:latin typeface="Century Schoolbook" pitchFamily="18" charset="0"/>
              </a:rPr>
              <a:t>classe abstraite</a:t>
            </a:r>
            <a:r>
              <a:rPr lang="fr-FR" altLang="fr-FR"/>
              <a:t> ne peut pas être instanciée</a:t>
            </a:r>
          </a:p>
          <a:p>
            <a:pPr lvl="1"/>
            <a:r>
              <a:rPr lang="fr-FR" altLang="fr-FR"/>
              <a:t>Les noms des opérations et des classes abstraites sont écrits en italiques</a:t>
            </a:r>
          </a:p>
          <a:p>
            <a:pPr lvl="1"/>
            <a:r>
              <a:rPr lang="fr-FR" altLang="fr-FR"/>
              <a:t>Une classe avec une ou plusieurs opérations abstraites doit être une classe abstraite</a:t>
            </a:r>
          </a:p>
          <a:p>
            <a:pPr lvl="1"/>
            <a:r>
              <a:rPr lang="fr-FR" altLang="fr-FR"/>
              <a:t>Une classe peut être spécifiée abstraite même sans opération abstraite</a:t>
            </a:r>
          </a:p>
          <a:p>
            <a:pPr lvl="1"/>
            <a:endParaRPr lang="fr-FR" altLang="fr-FR"/>
          </a:p>
        </p:txBody>
      </p:sp>
      <p:pic>
        <p:nvPicPr>
          <p:cNvPr id="98308" name="Picture 4" descr="Generalis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267200"/>
            <a:ext cx="1809750" cy="194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362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fr-FR" altLang="fr-FR"/>
              <a:t>Le principe de substitution</a:t>
            </a:r>
          </a:p>
        </p:txBody>
      </p:sp>
      <p:sp>
        <p:nvSpPr>
          <p:cNvPr id="100355" name="Rectangle 3"/>
          <p:cNvSpPr>
            <a:spLocks noGrp="1" noChangeArrowheads="1"/>
          </p:cNvSpPr>
          <p:nvPr>
            <p:ph type="body" idx="1"/>
          </p:nvPr>
        </p:nvSpPr>
        <p:spPr>
          <a:xfrm>
            <a:off x="279400" y="1312863"/>
            <a:ext cx="8599488" cy="2243137"/>
          </a:xfrm>
        </p:spPr>
        <p:txBody>
          <a:bodyPr/>
          <a:lstStyle/>
          <a:p>
            <a:r>
              <a:rPr lang="fr-FR" altLang="fr-FR"/>
              <a:t>Le </a:t>
            </a:r>
            <a:r>
              <a:rPr lang="fr-FR" altLang="fr-FR" i="1">
                <a:latin typeface="Century Schoolbook" pitchFamily="18" charset="0"/>
              </a:rPr>
              <a:t>principe de substitution</a:t>
            </a:r>
            <a:r>
              <a:rPr lang="fr-FR" altLang="fr-FR"/>
              <a:t> spécifie qu’une instance fille peut être utilisée partout où une instance parent est attendue</a:t>
            </a:r>
          </a:p>
          <a:p>
            <a:pPr lvl="1"/>
            <a:r>
              <a:rPr lang="fr-FR" altLang="fr-FR"/>
              <a:t>Les attributs et opérations hérités ne peuvent donc pas être cachés ou enlevés par une classe fille</a:t>
            </a:r>
          </a:p>
          <a:p>
            <a:r>
              <a:rPr lang="fr-FR" altLang="fr-FR"/>
              <a:t>Une association vers une classe parent permet ainsi de faire des liens vers les objets fils</a:t>
            </a:r>
          </a:p>
          <a:p>
            <a:pPr lvl="1"/>
            <a:r>
              <a:rPr lang="fr-FR" altLang="fr-FR"/>
              <a:t>Permet de constituer des </a:t>
            </a:r>
            <a:r>
              <a:rPr lang="fr-FR" altLang="fr-FR" i="1">
                <a:latin typeface="Century Schoolbook" pitchFamily="18" charset="0"/>
              </a:rPr>
              <a:t>collections hétérogènes</a:t>
            </a:r>
            <a:endParaRPr lang="fr-FR" altLang="fr-FR"/>
          </a:p>
        </p:txBody>
      </p:sp>
      <p:pic>
        <p:nvPicPr>
          <p:cNvPr id="100356" name="Picture 4" descr="collection hétérogène (diagramme d obj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733800"/>
            <a:ext cx="3200400" cy="2387600"/>
          </a:xfrm>
          <a:prstGeom prst="rect">
            <a:avLst/>
          </a:prstGeom>
          <a:noFill/>
          <a:extLst>
            <a:ext uri="{909E8E84-426E-40DD-AFC4-6F175D3DCCD1}">
              <a14:hiddenFill xmlns:a14="http://schemas.microsoft.com/office/drawing/2010/main">
                <a:solidFill>
                  <a:srgbClr val="FFFFFF"/>
                </a:solidFill>
              </a14:hiddenFill>
            </a:ext>
          </a:extLst>
        </p:spPr>
      </p:pic>
      <p:pic>
        <p:nvPicPr>
          <p:cNvPr id="100357" name="Picture 5" descr="collection hétérogène (diagramme de clas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886200"/>
            <a:ext cx="3432175"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719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fr-FR" altLang="fr-FR"/>
              <a:t>Dépendances</a:t>
            </a:r>
          </a:p>
        </p:txBody>
      </p:sp>
      <p:sp>
        <p:nvSpPr>
          <p:cNvPr id="102403" name="Rectangle 3"/>
          <p:cNvSpPr>
            <a:spLocks noGrp="1" noChangeArrowheads="1"/>
          </p:cNvSpPr>
          <p:nvPr>
            <p:ph type="body" idx="1"/>
          </p:nvPr>
        </p:nvSpPr>
        <p:spPr>
          <a:xfrm>
            <a:off x="279400" y="1312863"/>
            <a:ext cx="8599488" cy="3323987"/>
          </a:xfrm>
        </p:spPr>
        <p:txBody>
          <a:bodyPr/>
          <a:lstStyle/>
          <a:p>
            <a:r>
              <a:rPr lang="fr-FR" altLang="fr-FR" dirty="0"/>
              <a:t>La relation de dépendance est utilisée pour montrer une connexion logique quelconque entre des classes</a:t>
            </a:r>
          </a:p>
          <a:p>
            <a:pPr lvl="1"/>
            <a:r>
              <a:rPr lang="fr-FR" altLang="fr-FR" dirty="0"/>
              <a:t>Représentée par une ligne pointillée avec une flèche</a:t>
            </a:r>
          </a:p>
          <a:p>
            <a:pPr lvl="1"/>
            <a:r>
              <a:rPr lang="fr-FR" altLang="fr-FR" dirty="0"/>
              <a:t>La flèche peut être omise si la direction est sous-entendue (par ex., pour la relation liée à une note)</a:t>
            </a:r>
          </a:p>
          <a:p>
            <a:r>
              <a:rPr lang="fr-FR" altLang="fr-FR" dirty="0"/>
              <a:t>La signification de la dépendance est souvent donnée par un stéréotype</a:t>
            </a:r>
          </a:p>
          <a:p>
            <a:pPr lvl="1">
              <a:buFont typeface="Arial" panose="020B0604020202020204" pitchFamily="34" charset="0"/>
              <a:buNone/>
            </a:pPr>
            <a:endParaRPr lang="fr-FR" altLang="fr-FR" dirty="0"/>
          </a:p>
          <a:p>
            <a:r>
              <a:rPr lang="fr-FR" altLang="fr-FR" dirty="0"/>
              <a:t>Par exemple, en C++, une classe peut déclarer une seconde classe comme classe </a:t>
            </a:r>
            <a:r>
              <a:rPr lang="fr-FR" altLang="fr-FR" i="1" dirty="0">
                <a:latin typeface="Century Schoolbook" pitchFamily="18" charset="0"/>
              </a:rPr>
              <a:t>amie</a:t>
            </a:r>
            <a:endParaRPr lang="fr-FR" altLang="fr-FR" i="1" dirty="0"/>
          </a:p>
          <a:p>
            <a:pPr lvl="1"/>
            <a:r>
              <a:rPr lang="fr-FR" altLang="fr-FR" dirty="0"/>
              <a:t>Et permettre à la seconde classe d’accéder à ses éléments privés</a:t>
            </a:r>
          </a:p>
        </p:txBody>
      </p:sp>
      <p:pic>
        <p:nvPicPr>
          <p:cNvPr id="102409" name="Picture 9" descr="Relation Frien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5181600"/>
            <a:ext cx="4876800" cy="106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406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fr-FR" altLang="fr-FR"/>
              <a:t>Buts et utilisations</a:t>
            </a:r>
          </a:p>
        </p:txBody>
      </p:sp>
      <p:sp>
        <p:nvSpPr>
          <p:cNvPr id="105475" name="Rectangle 3"/>
          <p:cNvSpPr>
            <a:spLocks noGrp="1" noChangeArrowheads="1"/>
          </p:cNvSpPr>
          <p:nvPr>
            <p:ph type="body" idx="1"/>
          </p:nvPr>
        </p:nvSpPr>
        <p:spPr>
          <a:xfrm>
            <a:off x="279400" y="1312863"/>
            <a:ext cx="8599488" cy="4017962"/>
          </a:xfrm>
        </p:spPr>
        <p:txBody>
          <a:bodyPr/>
          <a:lstStyle/>
          <a:p>
            <a:r>
              <a:rPr lang="fr-FR" altLang="fr-FR"/>
              <a:t>Un </a:t>
            </a:r>
            <a:r>
              <a:rPr lang="fr-FR" altLang="fr-FR" i="1">
                <a:latin typeface="Century Schoolbook" pitchFamily="18" charset="0"/>
              </a:rPr>
              <a:t>diagramme de classes</a:t>
            </a:r>
            <a:r>
              <a:rPr lang="fr-FR" altLang="fr-FR"/>
              <a:t> montre une vue statique du système ou d’une partie du système</a:t>
            </a:r>
          </a:p>
          <a:p>
            <a:pPr lvl="1"/>
            <a:r>
              <a:rPr lang="fr-FR" altLang="fr-FR"/>
              <a:t>Contient des classes et des relations</a:t>
            </a:r>
          </a:p>
          <a:p>
            <a:pPr lvl="1"/>
            <a:r>
              <a:rPr lang="fr-FR" altLang="fr-FR"/>
              <a:t>Peut aussi contenir des descriptions de méthodes et d’autres notes</a:t>
            </a:r>
          </a:p>
          <a:p>
            <a:pPr lvl="1"/>
            <a:r>
              <a:rPr lang="fr-FR" altLang="fr-FR"/>
              <a:t>Peut inclure des paquetages, indiquant l’existence d’autres </a:t>
            </a:r>
            <a:br>
              <a:rPr lang="fr-FR" altLang="fr-FR"/>
            </a:br>
            <a:r>
              <a:rPr lang="fr-FR" altLang="fr-FR"/>
              <a:t>diagrammes de classes</a:t>
            </a:r>
          </a:p>
          <a:p>
            <a:r>
              <a:rPr lang="fr-FR" altLang="fr-FR"/>
              <a:t>Les diagrammes de classes sont produits à toutes les étapes de la modélisation</a:t>
            </a:r>
          </a:p>
          <a:p>
            <a:pPr lvl="1"/>
            <a:r>
              <a:rPr lang="fr-FR" altLang="fr-FR"/>
              <a:t>En analyse, pour la modélisation du domaine</a:t>
            </a:r>
          </a:p>
          <a:p>
            <a:pPr lvl="1"/>
            <a:r>
              <a:rPr lang="fr-FR" altLang="fr-FR"/>
              <a:t>En conception, pour la modélisation de l’architecture du système</a:t>
            </a:r>
          </a:p>
          <a:p>
            <a:pPr lvl="1"/>
            <a:r>
              <a:rPr lang="fr-FR" altLang="fr-FR"/>
              <a:t>En mise en œuvre, pour décrire la structure du programme</a:t>
            </a:r>
          </a:p>
          <a:p>
            <a:pPr lvl="1"/>
            <a:r>
              <a:rPr lang="fr-FR" altLang="fr-FR"/>
              <a:t>Une partie du code peut être générée automatiquement à partir du diagramme de classes</a:t>
            </a:r>
          </a:p>
        </p:txBody>
      </p:sp>
    </p:spTree>
    <p:extLst>
      <p:ext uri="{BB962C8B-B14F-4D97-AF65-F5344CB8AC3E}">
        <p14:creationId xmlns:p14="http://schemas.microsoft.com/office/powerpoint/2010/main" val="1789215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79388" y="160338"/>
            <a:ext cx="8785225" cy="725487"/>
          </a:xfrm>
        </p:spPr>
        <p:txBody>
          <a:bodyPr/>
          <a:lstStyle/>
          <a:p>
            <a:r>
              <a:rPr lang="fr-FR" altLang="fr-FR"/>
              <a:t>Système d’affectation d’ambulances : Diagramme de classes</a:t>
            </a:r>
          </a:p>
        </p:txBody>
      </p:sp>
      <p:pic>
        <p:nvPicPr>
          <p:cNvPr id="107524" name="Picture 4" descr="Classes_Class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4000"/>
            <a:ext cx="6781800" cy="3960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323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fr-FR" altLang="fr-FR"/>
              <a:t>Diagramme de classes : Exemple simple</a:t>
            </a:r>
          </a:p>
        </p:txBody>
      </p:sp>
      <p:pic>
        <p:nvPicPr>
          <p:cNvPr id="9220" name="Picture 4" descr="Reunion (diagramme de clas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6934200" cy="4557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780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fr-FR" altLang="fr-FR"/>
              <a:t>Le symbole d’objet en UML</a:t>
            </a:r>
          </a:p>
        </p:txBody>
      </p:sp>
      <p:sp>
        <p:nvSpPr>
          <p:cNvPr id="22531" name="Rectangle 3"/>
          <p:cNvSpPr>
            <a:spLocks noGrp="1" noChangeArrowheads="1"/>
          </p:cNvSpPr>
          <p:nvPr>
            <p:ph type="body" idx="1"/>
          </p:nvPr>
        </p:nvSpPr>
        <p:spPr>
          <a:xfrm>
            <a:off x="279400" y="1312863"/>
            <a:ext cx="8599488" cy="1816100"/>
          </a:xfrm>
        </p:spPr>
        <p:txBody>
          <a:bodyPr/>
          <a:lstStyle/>
          <a:p>
            <a:r>
              <a:rPr lang="fr-FR" altLang="fr-FR"/>
              <a:t>Le symbole de l’objet en UML est un rectangle avec deux compartiments</a:t>
            </a:r>
          </a:p>
          <a:p>
            <a:pPr lvl="1"/>
            <a:r>
              <a:rPr lang="fr-FR" altLang="fr-FR"/>
              <a:t>Le compartiment du haut montre le </a:t>
            </a:r>
            <a:r>
              <a:rPr lang="fr-FR" altLang="fr-FR" i="1">
                <a:latin typeface="Century Schoolbook" pitchFamily="18" charset="0"/>
              </a:rPr>
              <a:t>nom</a:t>
            </a:r>
            <a:r>
              <a:rPr lang="fr-FR" altLang="fr-FR"/>
              <a:t> de l’objet, sa </a:t>
            </a:r>
            <a:r>
              <a:rPr lang="fr-FR" altLang="fr-FR" i="1">
                <a:latin typeface="Century Schoolbook" pitchFamily="18" charset="0"/>
              </a:rPr>
              <a:t>classe</a:t>
            </a:r>
            <a:r>
              <a:rPr lang="fr-FR" altLang="fr-FR"/>
              <a:t> et un </a:t>
            </a:r>
            <a:r>
              <a:rPr lang="fr-FR" altLang="fr-FR" i="1">
                <a:latin typeface="Century Schoolbook" pitchFamily="18" charset="0"/>
              </a:rPr>
              <a:t>état nommé</a:t>
            </a:r>
            <a:r>
              <a:rPr lang="fr-FR" altLang="fr-FR"/>
              <a:t> (ou une liste d’états nommés) dans lequel l’objet se trouve</a:t>
            </a:r>
          </a:p>
          <a:p>
            <a:pPr lvl="1"/>
            <a:r>
              <a:rPr lang="fr-FR" altLang="fr-FR"/>
              <a:t>Le compartiment du bas indique les attributs et leurs </a:t>
            </a:r>
            <a:r>
              <a:rPr lang="fr-FR" altLang="fr-FR" i="1">
                <a:latin typeface="Century Schoolbook" pitchFamily="18" charset="0"/>
              </a:rPr>
              <a:t>valeurs</a:t>
            </a:r>
            <a:endParaRPr lang="fr-FR" altLang="fr-FR"/>
          </a:p>
          <a:p>
            <a:pPr lvl="1"/>
            <a:r>
              <a:rPr lang="fr-FR" altLang="fr-FR"/>
              <a:t>Les opérations ne sont pas montrées sur un symbole d’objet, car ce sont les mêmes pour tous les objets instances d'une même classe</a:t>
            </a:r>
          </a:p>
        </p:txBody>
      </p:sp>
      <p:grpSp>
        <p:nvGrpSpPr>
          <p:cNvPr id="22532" name="Group 4"/>
          <p:cNvGrpSpPr>
            <a:grpSpLocks/>
          </p:cNvGrpSpPr>
          <p:nvPr/>
        </p:nvGrpSpPr>
        <p:grpSpPr bwMode="auto">
          <a:xfrm>
            <a:off x="1185863" y="3806825"/>
            <a:ext cx="2867025" cy="1328738"/>
            <a:chOff x="4366" y="6284"/>
            <a:chExt cx="4514" cy="2092"/>
          </a:xfrm>
        </p:grpSpPr>
        <p:sp>
          <p:nvSpPr>
            <p:cNvPr id="22533" name="Text Box 5"/>
            <p:cNvSpPr txBox="1">
              <a:spLocks noChangeArrowheads="1"/>
            </p:cNvSpPr>
            <p:nvPr/>
          </p:nvSpPr>
          <p:spPr bwMode="blackWhite">
            <a:xfrm>
              <a:off x="4366" y="6284"/>
              <a:ext cx="4514" cy="209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pPr algn="ctr"/>
              <a:r>
                <a:rPr lang="fr-FR" altLang="fr-FR" sz="1600" u="sng">
                  <a:solidFill>
                    <a:schemeClr val="tx2"/>
                  </a:solidFill>
                </a:rPr>
                <a:t>paul: Employé[en vacances]</a:t>
              </a:r>
            </a:p>
            <a:p>
              <a:endParaRPr lang="fr-FR" altLang="fr-FR" sz="1600">
                <a:solidFill>
                  <a:schemeClr val="tx2"/>
                </a:solidFill>
              </a:endParaRPr>
            </a:p>
            <a:p>
              <a:r>
                <a:rPr lang="fr-FR" altLang="fr-FR" sz="1600">
                  <a:solidFill>
                    <a:schemeClr val="tx2"/>
                  </a:solidFill>
                </a:rPr>
                <a:t>nom: String = “Paul Duval”</a:t>
              </a:r>
            </a:p>
            <a:p>
              <a:r>
                <a:rPr lang="fr-FR" altLang="fr-FR" sz="1600">
                  <a:solidFill>
                    <a:schemeClr val="tx2"/>
                  </a:solidFill>
                </a:rPr>
                <a:t>salaire: int = 5000</a:t>
              </a:r>
            </a:p>
            <a:p>
              <a:r>
                <a:rPr lang="fr-FR" altLang="fr-FR" sz="1600">
                  <a:solidFill>
                    <a:schemeClr val="tx2"/>
                  </a:solidFill>
                </a:rPr>
                <a:t>...</a:t>
              </a:r>
            </a:p>
          </p:txBody>
        </p:sp>
        <p:sp>
          <p:nvSpPr>
            <p:cNvPr id="22534" name="Line 6"/>
            <p:cNvSpPr>
              <a:spLocks noChangeShapeType="1"/>
            </p:cNvSpPr>
            <p:nvPr/>
          </p:nvSpPr>
          <p:spPr bwMode="blackWhite">
            <a:xfrm flipH="1">
              <a:off x="4366" y="6824"/>
              <a:ext cx="45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grpSp>
      <p:sp>
        <p:nvSpPr>
          <p:cNvPr id="22535" name="Text Box 7"/>
          <p:cNvSpPr txBox="1">
            <a:spLocks noChangeArrowheads="1"/>
          </p:cNvSpPr>
          <p:nvPr/>
        </p:nvSpPr>
        <p:spPr bwMode="blackWhite">
          <a:xfrm>
            <a:off x="5791200" y="3581400"/>
            <a:ext cx="2362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i="1" dirty="0">
                <a:solidFill>
                  <a:schemeClr val="tx2"/>
                </a:solidFill>
                <a:latin typeface="Lucida Sans" pitchFamily="34" charset="0"/>
              </a:rPr>
              <a:t>Le soulignement est utilisé en UML pour indiquer une instance</a:t>
            </a:r>
          </a:p>
          <a:p>
            <a:endParaRPr lang="fr-FR" altLang="fr-FR" i="1" dirty="0">
              <a:solidFill>
                <a:schemeClr val="tx2"/>
              </a:solidFill>
              <a:latin typeface="Lucida Sans" pitchFamily="34" charset="0"/>
            </a:endParaRPr>
          </a:p>
          <a:p>
            <a:r>
              <a:rPr lang="fr-FR" altLang="fr-FR" i="1" dirty="0">
                <a:solidFill>
                  <a:schemeClr val="tx2"/>
                </a:solidFill>
                <a:latin typeface="Lucida Sans" pitchFamily="34" charset="0"/>
              </a:rPr>
              <a:t>Les points de suspension indiquent qu’il existe des éléments cachés sur ce diagramme</a:t>
            </a:r>
          </a:p>
        </p:txBody>
      </p:sp>
      <p:sp>
        <p:nvSpPr>
          <p:cNvPr id="22536" name="Line 8"/>
          <p:cNvSpPr>
            <a:spLocks noChangeShapeType="1"/>
          </p:cNvSpPr>
          <p:nvPr/>
        </p:nvSpPr>
        <p:spPr bwMode="auto">
          <a:xfrm flipH="1">
            <a:off x="3911600" y="3768725"/>
            <a:ext cx="1879600" cy="3206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22537" name="Line 9"/>
          <p:cNvSpPr>
            <a:spLocks noChangeShapeType="1"/>
          </p:cNvSpPr>
          <p:nvPr/>
        </p:nvSpPr>
        <p:spPr bwMode="auto">
          <a:xfrm flipH="1">
            <a:off x="1676400" y="4586288"/>
            <a:ext cx="4103688" cy="366712"/>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Tree>
    <p:extLst>
      <p:ext uri="{BB962C8B-B14F-4D97-AF65-F5344CB8AC3E}">
        <p14:creationId xmlns:p14="http://schemas.microsoft.com/office/powerpoint/2010/main" val="850816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79388" y="160338"/>
            <a:ext cx="8640762" cy="725487"/>
          </a:xfrm>
        </p:spPr>
        <p:txBody>
          <a:bodyPr/>
          <a:lstStyle/>
          <a:p>
            <a:r>
              <a:rPr lang="fr-FR" altLang="fr-FR"/>
              <a:t>Le symbole d’objet en UML : Supprimer les éléments optionnels</a:t>
            </a:r>
          </a:p>
        </p:txBody>
      </p:sp>
      <p:sp>
        <p:nvSpPr>
          <p:cNvPr id="24579" name="Rectangle 3"/>
          <p:cNvSpPr>
            <a:spLocks noGrp="1" noChangeArrowheads="1"/>
          </p:cNvSpPr>
          <p:nvPr>
            <p:ph type="body" idx="1"/>
          </p:nvPr>
        </p:nvSpPr>
        <p:spPr>
          <a:xfrm>
            <a:off x="279400" y="1312863"/>
            <a:ext cx="8599488" cy="2741612"/>
          </a:xfrm>
        </p:spPr>
        <p:txBody>
          <a:bodyPr/>
          <a:lstStyle/>
          <a:p>
            <a:r>
              <a:rPr lang="fr-FR" altLang="fr-FR" dirty="0"/>
              <a:t>De nombreux éléments du symbole d’objet sont optionnels et peuvent être supprimés</a:t>
            </a:r>
          </a:p>
          <a:p>
            <a:pPr lvl="1"/>
            <a:r>
              <a:rPr lang="fr-FR" altLang="fr-FR" dirty="0"/>
              <a:t>Le nom de l’objet</a:t>
            </a:r>
          </a:p>
          <a:p>
            <a:pPr lvl="1"/>
            <a:r>
              <a:rPr lang="fr-FR" altLang="fr-FR" dirty="0"/>
              <a:t>Le nom de la classe précédé du « : »</a:t>
            </a:r>
          </a:p>
          <a:p>
            <a:pPr lvl="2"/>
            <a:r>
              <a:rPr lang="fr-FR" altLang="fr-FR" dirty="0"/>
              <a:t>Au moins un des deux doit néanmoins être présent</a:t>
            </a:r>
          </a:p>
          <a:p>
            <a:pPr lvl="1"/>
            <a:r>
              <a:rPr lang="fr-FR" altLang="fr-FR" dirty="0"/>
              <a:t>La liste des états nommés</a:t>
            </a:r>
          </a:p>
          <a:p>
            <a:pPr lvl="1"/>
            <a:r>
              <a:rPr lang="fr-FR" altLang="fr-FR" dirty="0"/>
              <a:t>Les attributs dont la valeur n’a aucun intérêt</a:t>
            </a:r>
          </a:p>
          <a:p>
            <a:pPr lvl="1"/>
            <a:r>
              <a:rPr lang="fr-FR" altLang="fr-FR" dirty="0"/>
              <a:t>Les types des attributs</a:t>
            </a:r>
          </a:p>
          <a:p>
            <a:pPr lvl="1"/>
            <a:r>
              <a:rPr lang="fr-FR" altLang="fr-FR" dirty="0"/>
              <a:t>Le compartiment entier des attributs</a:t>
            </a:r>
          </a:p>
        </p:txBody>
      </p:sp>
      <p:grpSp>
        <p:nvGrpSpPr>
          <p:cNvPr id="24580" name="Group 4"/>
          <p:cNvGrpSpPr>
            <a:grpSpLocks/>
          </p:cNvGrpSpPr>
          <p:nvPr/>
        </p:nvGrpSpPr>
        <p:grpSpPr bwMode="auto">
          <a:xfrm>
            <a:off x="2133600" y="4648200"/>
            <a:ext cx="4979988" cy="893763"/>
            <a:chOff x="4514" y="7122"/>
            <a:chExt cx="7844" cy="1406"/>
          </a:xfrm>
        </p:grpSpPr>
        <p:sp>
          <p:nvSpPr>
            <p:cNvPr id="24581" name="Text Box 5"/>
            <p:cNvSpPr txBox="1">
              <a:spLocks noChangeArrowheads="1"/>
            </p:cNvSpPr>
            <p:nvPr/>
          </p:nvSpPr>
          <p:spPr bwMode="blackWhite">
            <a:xfrm>
              <a:off x="4514" y="7122"/>
              <a:ext cx="1776" cy="740"/>
            </a:xfrm>
            <a:prstGeom prst="rect">
              <a:avLst/>
            </a:prstGeom>
            <a:solidFill>
              <a:srgbClr val="FFFFFF"/>
            </a:solidFill>
            <a:ln w="9525">
              <a:solidFill>
                <a:schemeClr val="tx1"/>
              </a:solidFill>
              <a:miter lim="800000"/>
              <a:headEnd/>
              <a:tailEnd/>
            </a:ln>
          </p:spPr>
          <p:txBody>
            <a:bodyPr/>
            <a:lstStyle/>
            <a:p>
              <a:pPr algn="ctr"/>
              <a:r>
                <a:rPr lang="en-US" altLang="fr-FR" sz="1600" u="sng">
                  <a:solidFill>
                    <a:schemeClr val="tx2"/>
                  </a:solidFill>
                </a:rPr>
                <a:t>paul</a:t>
              </a:r>
            </a:p>
            <a:p>
              <a:endParaRPr lang="en-US" altLang="fr-FR">
                <a:solidFill>
                  <a:schemeClr val="tx2"/>
                </a:solidFill>
              </a:endParaRPr>
            </a:p>
          </p:txBody>
        </p:sp>
        <p:grpSp>
          <p:nvGrpSpPr>
            <p:cNvPr id="24582" name="Group 6"/>
            <p:cNvGrpSpPr>
              <a:grpSpLocks/>
            </p:cNvGrpSpPr>
            <p:nvPr/>
          </p:nvGrpSpPr>
          <p:grpSpPr bwMode="auto">
            <a:xfrm>
              <a:off x="7844" y="7122"/>
              <a:ext cx="4514" cy="1406"/>
              <a:chOff x="7770" y="7252"/>
              <a:chExt cx="4514" cy="1406"/>
            </a:xfrm>
          </p:grpSpPr>
          <p:sp>
            <p:nvSpPr>
              <p:cNvPr id="24583" name="Text Box 7"/>
              <p:cNvSpPr txBox="1">
                <a:spLocks noChangeArrowheads="1"/>
              </p:cNvSpPr>
              <p:nvPr/>
            </p:nvSpPr>
            <p:spPr bwMode="blackWhite">
              <a:xfrm>
                <a:off x="7770" y="7252"/>
                <a:ext cx="4514" cy="1406"/>
              </a:xfrm>
              <a:prstGeom prst="rect">
                <a:avLst/>
              </a:prstGeom>
              <a:solidFill>
                <a:srgbClr val="FFFFFF"/>
              </a:solidFill>
              <a:ln w="9525">
                <a:solidFill>
                  <a:schemeClr val="tx1"/>
                </a:solidFill>
                <a:miter lim="800000"/>
                <a:headEnd/>
                <a:tailEnd/>
              </a:ln>
            </p:spPr>
            <p:txBody>
              <a:bodyPr/>
              <a:lstStyle/>
              <a:p>
                <a:pPr algn="ctr"/>
                <a:r>
                  <a:rPr lang="en-US" altLang="fr-FR" sz="1600" u="sng">
                    <a:solidFill>
                      <a:schemeClr val="tx2"/>
                    </a:solidFill>
                  </a:rPr>
                  <a:t>: Employé</a:t>
                </a:r>
              </a:p>
              <a:p>
                <a:endParaRPr lang="en-US" altLang="fr-FR" sz="1600">
                  <a:solidFill>
                    <a:schemeClr val="tx2"/>
                  </a:solidFill>
                </a:endParaRPr>
              </a:p>
              <a:p>
                <a:r>
                  <a:rPr lang="en-US" altLang="fr-FR" sz="1600">
                    <a:solidFill>
                      <a:schemeClr val="tx2"/>
                    </a:solidFill>
                  </a:rPr>
                  <a:t>nom = “Paul Duval”</a:t>
                </a:r>
              </a:p>
            </p:txBody>
          </p:sp>
          <p:sp>
            <p:nvSpPr>
              <p:cNvPr id="24584" name="Line 8"/>
              <p:cNvSpPr>
                <a:spLocks noChangeShapeType="1"/>
              </p:cNvSpPr>
              <p:nvPr/>
            </p:nvSpPr>
            <p:spPr bwMode="blackWhite">
              <a:xfrm flipH="1">
                <a:off x="7770" y="7826"/>
                <a:ext cx="45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grpSp>
      </p:grpSp>
    </p:spTree>
    <p:extLst>
      <p:ext uri="{BB962C8B-B14F-4D97-AF65-F5344CB8AC3E}">
        <p14:creationId xmlns:p14="http://schemas.microsoft.com/office/powerpoint/2010/main" val="372211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fr-FR" altLang="fr-FR"/>
              <a:t>Qu’est-ce qu’un lien ?</a:t>
            </a:r>
          </a:p>
        </p:txBody>
      </p:sp>
      <p:sp>
        <p:nvSpPr>
          <p:cNvPr id="27651" name="Rectangle 3"/>
          <p:cNvSpPr>
            <a:spLocks noGrp="1" noChangeArrowheads="1"/>
          </p:cNvSpPr>
          <p:nvPr>
            <p:ph type="body" idx="1"/>
          </p:nvPr>
        </p:nvSpPr>
        <p:spPr>
          <a:xfrm>
            <a:off x="228600" y="2667000"/>
            <a:ext cx="8599488" cy="1993900"/>
          </a:xfrm>
        </p:spPr>
        <p:txBody>
          <a:bodyPr/>
          <a:lstStyle/>
          <a:p>
            <a:r>
              <a:rPr lang="fr-FR" altLang="fr-FR"/>
              <a:t>Un lien est une instance d’association</a:t>
            </a:r>
          </a:p>
          <a:p>
            <a:pPr lvl="1"/>
            <a:r>
              <a:rPr lang="fr-FR" altLang="fr-FR"/>
              <a:t>Comme un objet est une instance de classe</a:t>
            </a:r>
          </a:p>
          <a:p>
            <a:r>
              <a:rPr lang="fr-FR" altLang="fr-FR"/>
              <a:t>Un lien implique que des </a:t>
            </a:r>
            <a:r>
              <a:rPr lang="fr-FR" altLang="fr-FR" i="1">
                <a:latin typeface="Century Schoolbook" pitchFamily="18" charset="0"/>
              </a:rPr>
              <a:t>messages</a:t>
            </a:r>
            <a:r>
              <a:rPr lang="fr-FR" altLang="fr-FR"/>
              <a:t> peuvent être envoyés entre les objets</a:t>
            </a:r>
          </a:p>
          <a:p>
            <a:pPr lvl="1"/>
            <a:r>
              <a:rPr lang="fr-FR" altLang="fr-FR"/>
              <a:t>Un message invoque une opération</a:t>
            </a:r>
          </a:p>
          <a:p>
            <a:pPr lvl="1"/>
            <a:r>
              <a:rPr lang="fr-FR" altLang="fr-FR"/>
              <a:t>Dans un logiciel, les interactions du monde réel sont modélisées par des messages</a:t>
            </a:r>
          </a:p>
        </p:txBody>
      </p:sp>
      <p:sp>
        <p:nvSpPr>
          <p:cNvPr id="27652" name="Rectangle 4"/>
          <p:cNvSpPr>
            <a:spLocks noChangeArrowheads="1"/>
          </p:cNvSpPr>
          <p:nvPr/>
        </p:nvSpPr>
        <p:spPr bwMode="blackWhite">
          <a:xfrm>
            <a:off x="1071563" y="1557338"/>
            <a:ext cx="6900862" cy="863600"/>
          </a:xfrm>
          <a:prstGeom prst="rect">
            <a:avLst/>
          </a:prstGeom>
          <a:solidFill>
            <a:srgbClr val="FFFFCC"/>
          </a:solidFill>
          <a:ln w="12700">
            <a:solidFill>
              <a:schemeClr val="tx1"/>
            </a:solidFill>
            <a:miter lim="800000"/>
            <a:headEnd/>
            <a:tailEnd/>
          </a:ln>
          <a:effectLst>
            <a:outerShdw dist="107763" dir="2700000" algn="ctr" rotWithShape="0">
              <a:schemeClr val="tx1"/>
            </a:outerShdw>
          </a:effectLst>
        </p:spPr>
        <p:txBody>
          <a:bodyPr wrap="square" anchor="ctr">
            <a:spAutoFit/>
          </a:bodyPr>
          <a:lstStyle/>
          <a:p>
            <a:endParaRPr lang="fr-FR"/>
          </a:p>
        </p:txBody>
      </p:sp>
      <p:sp>
        <p:nvSpPr>
          <p:cNvPr id="27653" name="Text Box 5"/>
          <p:cNvSpPr txBox="1">
            <a:spLocks noChangeArrowheads="1"/>
          </p:cNvSpPr>
          <p:nvPr/>
        </p:nvSpPr>
        <p:spPr bwMode="auto">
          <a:xfrm>
            <a:off x="1685925" y="1666875"/>
            <a:ext cx="6022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800" b="1" i="1" dirty="0">
                <a:solidFill>
                  <a:schemeClr val="tx2"/>
                </a:solidFill>
                <a:latin typeface="Century Schoolbook" pitchFamily="18" charset="0"/>
              </a:rPr>
              <a:t>“Une connexion particulière entre deux ou plusieurs objets</a:t>
            </a:r>
            <a:r>
              <a:rPr lang="fr-FR" altLang="fr-FR" sz="1800" b="1" i="1" dirty="0" smtClean="0">
                <a:solidFill>
                  <a:schemeClr val="tx2"/>
                </a:solidFill>
                <a:latin typeface="Century Schoolbook" pitchFamily="18" charset="0"/>
              </a:rPr>
              <a:t>”</a:t>
            </a:r>
            <a:endParaRPr lang="fr-FR" altLang="fr-FR" sz="1800" b="1" i="1" dirty="0">
              <a:solidFill>
                <a:schemeClr val="tx2"/>
              </a:solidFill>
              <a:latin typeface="Century Schoolbook" pitchFamily="18" charset="0"/>
            </a:endParaRPr>
          </a:p>
        </p:txBody>
      </p:sp>
    </p:spTree>
    <p:extLst>
      <p:ext uri="{BB962C8B-B14F-4D97-AF65-F5344CB8AC3E}">
        <p14:creationId xmlns:p14="http://schemas.microsoft.com/office/powerpoint/2010/main" val="214967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fr-FR" altLang="fr-FR"/>
              <a:t>La notation du lien en UML</a:t>
            </a:r>
          </a:p>
        </p:txBody>
      </p:sp>
      <p:sp>
        <p:nvSpPr>
          <p:cNvPr id="32771" name="Rectangle 3"/>
          <p:cNvSpPr>
            <a:spLocks noGrp="1" noChangeArrowheads="1"/>
          </p:cNvSpPr>
          <p:nvPr>
            <p:ph type="body" idx="1"/>
          </p:nvPr>
        </p:nvSpPr>
        <p:spPr>
          <a:xfrm>
            <a:off x="279400" y="1312863"/>
            <a:ext cx="8599488" cy="3203575"/>
          </a:xfrm>
        </p:spPr>
        <p:txBody>
          <a:bodyPr/>
          <a:lstStyle/>
          <a:p>
            <a:r>
              <a:rPr lang="fr-FR" altLang="fr-FR"/>
              <a:t>Les liens apparaissent sur les diagrammes d’objets</a:t>
            </a:r>
          </a:p>
          <a:p>
            <a:r>
              <a:rPr lang="fr-FR" altLang="fr-FR"/>
              <a:t>Un lien </a:t>
            </a:r>
            <a:r>
              <a:rPr lang="fr-FR" altLang="fr-FR" i="1">
                <a:latin typeface="Century Schoolbook" pitchFamily="18" charset="0"/>
              </a:rPr>
              <a:t>binaire</a:t>
            </a:r>
            <a:r>
              <a:rPr lang="fr-FR" altLang="fr-FR"/>
              <a:t> est représenté par une ligne reliant deux objets</a:t>
            </a:r>
          </a:p>
          <a:p>
            <a:pPr>
              <a:buFont typeface="Arial" panose="020B0604020202020204" pitchFamily="34" charset="0"/>
              <a:buNone/>
            </a:pPr>
            <a:endParaRPr lang="fr-FR" altLang="fr-FR"/>
          </a:p>
          <a:p>
            <a:pPr>
              <a:buFont typeface="Arial" panose="020B0604020202020204" pitchFamily="34" charset="0"/>
              <a:buNone/>
            </a:pPr>
            <a:endParaRPr lang="fr-FR" altLang="fr-FR"/>
          </a:p>
          <a:p>
            <a:r>
              <a:rPr lang="fr-FR" altLang="fr-FR"/>
              <a:t>Un lien </a:t>
            </a:r>
            <a:r>
              <a:rPr lang="fr-FR" altLang="fr-FR" i="1">
                <a:latin typeface="Century Schoolbook" pitchFamily="18" charset="0"/>
              </a:rPr>
              <a:t>n-aire</a:t>
            </a:r>
            <a:r>
              <a:rPr lang="fr-FR" altLang="fr-FR">
                <a:latin typeface="Century Schoolbook" pitchFamily="18" charset="0"/>
              </a:rPr>
              <a:t> </a:t>
            </a:r>
            <a:r>
              <a:rPr lang="fr-FR" altLang="fr-FR"/>
              <a:t>est représenté par un losange et des lignes en direction de chaque objet</a:t>
            </a:r>
          </a:p>
          <a:p>
            <a:pPr lvl="1"/>
            <a:r>
              <a:rPr lang="fr-FR" altLang="fr-FR"/>
              <a:t>Si Joe et Susan participent à une réunion</a:t>
            </a:r>
          </a:p>
          <a:p>
            <a:endParaRPr lang="fr-FR" altLang="fr-FR"/>
          </a:p>
        </p:txBody>
      </p:sp>
      <p:pic>
        <p:nvPicPr>
          <p:cNvPr id="32772" name="Picture 4" descr="Reunion (lien binai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209800"/>
            <a:ext cx="3451225" cy="949325"/>
          </a:xfrm>
          <a:prstGeom prst="rect">
            <a:avLst/>
          </a:prstGeom>
          <a:noFill/>
          <a:extLst>
            <a:ext uri="{909E8E84-426E-40DD-AFC4-6F175D3DCCD1}">
              <a14:hiddenFill xmlns:a14="http://schemas.microsoft.com/office/drawing/2010/main">
                <a:solidFill>
                  <a:srgbClr val="FFFFFF"/>
                </a:solidFill>
              </a14:hiddenFill>
            </a:ext>
          </a:extLst>
        </p:spPr>
      </p:pic>
      <p:grpSp>
        <p:nvGrpSpPr>
          <p:cNvPr id="32773" name="Group 5"/>
          <p:cNvGrpSpPr>
            <a:grpSpLocks/>
          </p:cNvGrpSpPr>
          <p:nvPr/>
        </p:nvGrpSpPr>
        <p:grpSpPr bwMode="auto">
          <a:xfrm>
            <a:off x="2057400" y="4495800"/>
            <a:ext cx="4981575" cy="1565275"/>
            <a:chOff x="3996" y="7010"/>
            <a:chExt cx="7844" cy="2466"/>
          </a:xfrm>
        </p:grpSpPr>
        <p:sp>
          <p:nvSpPr>
            <p:cNvPr id="32774" name="Text Box 6"/>
            <p:cNvSpPr txBox="1">
              <a:spLocks noChangeArrowheads="1"/>
            </p:cNvSpPr>
            <p:nvPr/>
          </p:nvSpPr>
          <p:spPr bwMode="blackWhite">
            <a:xfrm>
              <a:off x="3996" y="7010"/>
              <a:ext cx="1776" cy="740"/>
            </a:xfrm>
            <a:prstGeom prst="rect">
              <a:avLst/>
            </a:prstGeom>
            <a:solidFill>
              <a:srgbClr val="FFFFFF"/>
            </a:solidFill>
            <a:ln w="9525">
              <a:solidFill>
                <a:schemeClr val="tx1"/>
              </a:solidFill>
              <a:miter lim="800000"/>
              <a:headEnd/>
              <a:tailEnd/>
            </a:ln>
          </p:spPr>
          <p:txBody>
            <a:bodyPr/>
            <a:lstStyle/>
            <a:p>
              <a:pPr algn="ctr"/>
              <a:r>
                <a:rPr lang="en-US" altLang="fr-FR" sz="1600" u="sng">
                  <a:solidFill>
                    <a:schemeClr val="tx2"/>
                  </a:solidFill>
                </a:rPr>
                <a:t>susan</a:t>
              </a:r>
            </a:p>
            <a:p>
              <a:endParaRPr lang="en-US" altLang="fr-FR">
                <a:solidFill>
                  <a:schemeClr val="tx2"/>
                </a:solidFill>
              </a:endParaRPr>
            </a:p>
          </p:txBody>
        </p:sp>
        <p:sp>
          <p:nvSpPr>
            <p:cNvPr id="32775" name="Text Box 7"/>
            <p:cNvSpPr txBox="1">
              <a:spLocks noChangeArrowheads="1"/>
            </p:cNvSpPr>
            <p:nvPr/>
          </p:nvSpPr>
          <p:spPr bwMode="blackWhite">
            <a:xfrm>
              <a:off x="10064" y="7010"/>
              <a:ext cx="1776" cy="740"/>
            </a:xfrm>
            <a:prstGeom prst="rect">
              <a:avLst/>
            </a:prstGeom>
            <a:solidFill>
              <a:srgbClr val="FFFFFF"/>
            </a:solidFill>
            <a:ln w="9525">
              <a:solidFill>
                <a:schemeClr val="tx1"/>
              </a:solidFill>
              <a:miter lim="800000"/>
              <a:headEnd/>
              <a:tailEnd/>
            </a:ln>
          </p:spPr>
          <p:txBody>
            <a:bodyPr/>
            <a:lstStyle/>
            <a:p>
              <a:pPr algn="ctr"/>
              <a:r>
                <a:rPr lang="en-US" altLang="fr-FR" sz="1600" u="sng">
                  <a:solidFill>
                    <a:schemeClr val="tx2"/>
                  </a:solidFill>
                </a:rPr>
                <a:t>joe</a:t>
              </a:r>
            </a:p>
            <a:p>
              <a:endParaRPr lang="en-US" altLang="fr-FR">
                <a:solidFill>
                  <a:schemeClr val="tx2"/>
                </a:solidFill>
              </a:endParaRPr>
            </a:p>
          </p:txBody>
        </p:sp>
        <p:sp>
          <p:nvSpPr>
            <p:cNvPr id="32776" name="Line 8"/>
            <p:cNvSpPr>
              <a:spLocks noChangeShapeType="1"/>
            </p:cNvSpPr>
            <p:nvPr/>
          </p:nvSpPr>
          <p:spPr bwMode="blackWhite">
            <a:xfrm flipH="1">
              <a:off x="5772" y="7380"/>
              <a:ext cx="42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32777" name="Text Box 9"/>
            <p:cNvSpPr txBox="1">
              <a:spLocks noChangeArrowheads="1"/>
            </p:cNvSpPr>
            <p:nvPr/>
          </p:nvSpPr>
          <p:spPr bwMode="blackWhite">
            <a:xfrm>
              <a:off x="6264" y="8736"/>
              <a:ext cx="3096" cy="740"/>
            </a:xfrm>
            <a:prstGeom prst="rect">
              <a:avLst/>
            </a:prstGeom>
            <a:solidFill>
              <a:srgbClr val="FFFFFF"/>
            </a:solidFill>
            <a:ln w="9525">
              <a:solidFill>
                <a:schemeClr val="tx1"/>
              </a:solidFill>
              <a:miter lim="800000"/>
              <a:headEnd/>
              <a:tailEnd/>
            </a:ln>
          </p:spPr>
          <p:txBody>
            <a:bodyPr/>
            <a:lstStyle/>
            <a:p>
              <a:pPr algn="ctr"/>
              <a:r>
                <a:rPr lang="en-US" altLang="fr-FR" sz="1600" u="sng">
                  <a:solidFill>
                    <a:schemeClr val="tx2"/>
                  </a:solidFill>
                </a:rPr>
                <a:t>:SalleConference</a:t>
              </a:r>
              <a:endParaRPr lang="en-US" altLang="fr-FR">
                <a:solidFill>
                  <a:schemeClr val="tx2"/>
                </a:solidFill>
              </a:endParaRPr>
            </a:p>
          </p:txBody>
        </p:sp>
        <p:sp>
          <p:nvSpPr>
            <p:cNvPr id="32778" name="AutoShape 10"/>
            <p:cNvSpPr>
              <a:spLocks noChangeArrowheads="1"/>
            </p:cNvSpPr>
            <p:nvPr/>
          </p:nvSpPr>
          <p:spPr bwMode="blackWhite">
            <a:xfrm>
              <a:off x="7548" y="7068"/>
              <a:ext cx="592" cy="666"/>
            </a:xfrm>
            <a:prstGeom prst="diamond">
              <a:avLst/>
            </a:prstGeom>
            <a:solidFill>
              <a:srgbClr val="FFFFFF"/>
            </a:solidFill>
            <a:ln w="9525">
              <a:solidFill>
                <a:schemeClr val="tx1"/>
              </a:solidFill>
              <a:miter lim="800000"/>
              <a:headEnd/>
              <a:tailEnd/>
            </a:ln>
          </p:spPr>
          <p:txBody>
            <a:bodyPr/>
            <a:lstStyle/>
            <a:p>
              <a:endParaRPr lang="fr-FR">
                <a:solidFill>
                  <a:schemeClr val="tx2"/>
                </a:solidFill>
              </a:endParaRPr>
            </a:p>
          </p:txBody>
        </p:sp>
        <p:sp>
          <p:nvSpPr>
            <p:cNvPr id="32779" name="Line 11"/>
            <p:cNvSpPr>
              <a:spLocks noChangeShapeType="1"/>
            </p:cNvSpPr>
            <p:nvPr/>
          </p:nvSpPr>
          <p:spPr bwMode="blackWhite">
            <a:xfrm>
              <a:off x="7844" y="7734"/>
              <a:ext cx="0" cy="10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grpSp>
    </p:spTree>
    <p:extLst>
      <p:ext uri="{BB962C8B-B14F-4D97-AF65-F5344CB8AC3E}">
        <p14:creationId xmlns:p14="http://schemas.microsoft.com/office/powerpoint/2010/main" val="1821760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fr-FR" altLang="fr-FR"/>
              <a:t>Rôles</a:t>
            </a:r>
          </a:p>
        </p:txBody>
      </p:sp>
      <p:sp>
        <p:nvSpPr>
          <p:cNvPr id="34819" name="Rectangle 3"/>
          <p:cNvSpPr>
            <a:spLocks noGrp="1" noChangeArrowheads="1"/>
          </p:cNvSpPr>
          <p:nvPr>
            <p:ph type="body" idx="1"/>
          </p:nvPr>
        </p:nvSpPr>
        <p:spPr>
          <a:xfrm>
            <a:off x="279400" y="1312863"/>
            <a:ext cx="8599488" cy="4286250"/>
          </a:xfrm>
        </p:spPr>
        <p:txBody>
          <a:bodyPr/>
          <a:lstStyle/>
          <a:p>
            <a:r>
              <a:rPr lang="fr-FR" altLang="fr-FR"/>
              <a:t>Les objets situés en bout de lien peuvent avoir des </a:t>
            </a:r>
            <a:r>
              <a:rPr lang="fr-FR" altLang="fr-FR" i="1">
                <a:latin typeface="Century Schoolbook" pitchFamily="18" charset="0"/>
              </a:rPr>
              <a:t>rôles</a:t>
            </a:r>
          </a:p>
          <a:p>
            <a:pPr>
              <a:buFont typeface="Arial" panose="020B0604020202020204" pitchFamily="34" charset="0"/>
              <a:buNone/>
            </a:pPr>
            <a:endParaRPr lang="fr-FR" altLang="fr-FR">
              <a:latin typeface="Century Schoolbook" pitchFamily="18" charset="0"/>
            </a:endParaRPr>
          </a:p>
          <a:p>
            <a:pPr>
              <a:buFont typeface="Arial" panose="020B0604020202020204" pitchFamily="34" charset="0"/>
              <a:buNone/>
            </a:pPr>
            <a:endParaRPr lang="fr-FR" altLang="fr-FR">
              <a:latin typeface="Century Schoolbook" pitchFamily="18" charset="0"/>
            </a:endParaRPr>
          </a:p>
          <a:p>
            <a:pPr>
              <a:buFont typeface="Arial" panose="020B0604020202020204" pitchFamily="34" charset="0"/>
              <a:buNone/>
            </a:pPr>
            <a:endParaRPr lang="fr-FR" altLang="fr-FR">
              <a:latin typeface="Century Schoolbook" pitchFamily="18" charset="0"/>
            </a:endParaRPr>
          </a:p>
          <a:p>
            <a:pPr>
              <a:buFont typeface="Arial" panose="020B0604020202020204" pitchFamily="34" charset="0"/>
              <a:buNone/>
            </a:pPr>
            <a:endParaRPr lang="fr-FR" altLang="fr-FR">
              <a:latin typeface="Century Schoolbook" pitchFamily="18" charset="0"/>
            </a:endParaRPr>
          </a:p>
          <a:p>
            <a:pPr>
              <a:buFont typeface="Arial" panose="020B0604020202020204" pitchFamily="34" charset="0"/>
              <a:buNone/>
            </a:pPr>
            <a:endParaRPr lang="fr-FR" altLang="fr-FR"/>
          </a:p>
          <a:p>
            <a:pPr>
              <a:buFont typeface="Arial" panose="020B0604020202020204" pitchFamily="34" charset="0"/>
              <a:buNone/>
            </a:pPr>
            <a:endParaRPr lang="fr-FR" altLang="fr-FR"/>
          </a:p>
          <a:p>
            <a:endParaRPr lang="fr-FR" altLang="fr-FR"/>
          </a:p>
          <a:p>
            <a:r>
              <a:rPr lang="fr-FR" altLang="fr-FR"/>
              <a:t>Les noms de rôle peuvent être omis</a:t>
            </a:r>
          </a:p>
          <a:p>
            <a:pPr lvl="1"/>
            <a:r>
              <a:rPr lang="fr-FR" altLang="fr-FR"/>
              <a:t>Ou non spécifiés si le contexte n’est pas ambigu</a:t>
            </a:r>
          </a:p>
        </p:txBody>
      </p:sp>
      <p:pic>
        <p:nvPicPr>
          <p:cNvPr id="34822" name="Picture 6" descr="2-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1676400"/>
            <a:ext cx="54102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708906"/>
      </p:ext>
    </p:extLst>
  </p:cSld>
  <p:clrMapOvr>
    <a:masterClrMapping/>
  </p:clrMapOvr>
</p:sld>
</file>

<file path=ppt/theme/theme1.xml><?xml version="1.0" encoding="utf-8"?>
<a:theme xmlns:a="http://schemas.openxmlformats.org/drawingml/2006/main" name="EPIC">
  <a:themeElements>
    <a:clrScheme name="EPIC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fontScheme name="EP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charset="0"/>
          </a:defRPr>
        </a:defPPr>
      </a:lstStyle>
    </a:lnDef>
  </a:objectDefaults>
  <a:extraClrSchemeLst>
    <a:extraClrScheme>
      <a:clrScheme name="EPIC 1">
        <a:dk1>
          <a:srgbClr val="000080"/>
        </a:dk1>
        <a:lt1>
          <a:srgbClr val="BAB600"/>
        </a:lt1>
        <a:dk2>
          <a:srgbClr val="FFFFFF"/>
        </a:dk2>
        <a:lt2>
          <a:srgbClr val="000000"/>
        </a:lt2>
        <a:accent1>
          <a:srgbClr val="FFFF66"/>
        </a:accent1>
        <a:accent2>
          <a:srgbClr val="B90117"/>
        </a:accent2>
        <a:accent3>
          <a:srgbClr val="D9D7AA"/>
        </a:accent3>
        <a:accent4>
          <a:srgbClr val="00006C"/>
        </a:accent4>
        <a:accent5>
          <a:srgbClr val="FFFFB8"/>
        </a:accent5>
        <a:accent6>
          <a:srgbClr val="A70114"/>
        </a:accent6>
        <a:hlink>
          <a:srgbClr val="3333FF"/>
        </a:hlink>
        <a:folHlink>
          <a:srgbClr val="6699FF"/>
        </a:folHlink>
      </a:clrScheme>
      <a:clrMap bg1="lt1" tx1="dk1" bg2="lt2" tx2="dk2" accent1="accent1" accent2="accent2" accent3="accent3" accent4="accent4" accent5="accent5" accent6="accent6" hlink="hlink" folHlink="folHlink"/>
    </a:extraClrScheme>
    <a:extraClrScheme>
      <a:clrScheme name="EPIC 2">
        <a:dk1>
          <a:srgbClr val="000080"/>
        </a:dk1>
        <a:lt1>
          <a:srgbClr val="BCD507"/>
        </a:lt1>
        <a:dk2>
          <a:srgbClr val="FFFFFF"/>
        </a:dk2>
        <a:lt2>
          <a:srgbClr val="000000"/>
        </a:lt2>
        <a:accent1>
          <a:srgbClr val="FFFF66"/>
        </a:accent1>
        <a:accent2>
          <a:srgbClr val="B90117"/>
        </a:accent2>
        <a:accent3>
          <a:srgbClr val="DAE7AA"/>
        </a:accent3>
        <a:accent4>
          <a:srgbClr val="00006C"/>
        </a:accent4>
        <a:accent5>
          <a:srgbClr val="FFFFB8"/>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
      <a:clrScheme name="EPIC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5927</TotalTime>
  <Words>2543</Words>
  <Application>Microsoft Office PowerPoint</Application>
  <PresentationFormat>Affichage à l'écran (4:3)</PresentationFormat>
  <Paragraphs>397</Paragraphs>
  <Slides>36</Slides>
  <Notes>36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36</vt:i4>
      </vt:variant>
    </vt:vector>
  </HeadingPairs>
  <TitlesOfParts>
    <vt:vector size="42" baseType="lpstr">
      <vt:lpstr>Arial</vt:lpstr>
      <vt:lpstr>Century Schoolbook</vt:lpstr>
      <vt:lpstr>Courier New</vt:lpstr>
      <vt:lpstr>Lucida Sans</vt:lpstr>
      <vt:lpstr>Times New Roman</vt:lpstr>
      <vt:lpstr>EPIC</vt:lpstr>
      <vt:lpstr>Présentation PowerPoint</vt:lpstr>
      <vt:lpstr>Déroulement</vt:lpstr>
      <vt:lpstr>Diagramme d’objets : Exemple simple</vt:lpstr>
      <vt:lpstr>Diagramme de classes : Exemple simple</vt:lpstr>
      <vt:lpstr>Le symbole d’objet en UML</vt:lpstr>
      <vt:lpstr>Le symbole d’objet en UML : Supprimer les éléments optionnels</vt:lpstr>
      <vt:lpstr>Qu’est-ce qu’un lien ?</vt:lpstr>
      <vt:lpstr>La notation du lien en UML</vt:lpstr>
      <vt:lpstr>Rôles</vt:lpstr>
      <vt:lpstr>Navigabilité</vt:lpstr>
      <vt:lpstr>Buts et utilisations</vt:lpstr>
      <vt:lpstr>Système d’affectation d’ambulances : Description</vt:lpstr>
      <vt:lpstr>Système d’affectation d’ambulances : Diagramme d’objets</vt:lpstr>
      <vt:lpstr>Qu’est-ce qu’une classe ?</vt:lpstr>
      <vt:lpstr>Propriétés des classes</vt:lpstr>
      <vt:lpstr>Symbole de classe en UML</vt:lpstr>
      <vt:lpstr>Symbole de classe en UML : Suppression des éléments optionnels</vt:lpstr>
      <vt:lpstr>Attributs</vt:lpstr>
      <vt:lpstr>Opérations</vt:lpstr>
      <vt:lpstr>Opérations et méthodes</vt:lpstr>
      <vt:lpstr>Notes</vt:lpstr>
      <vt:lpstr>Attributs et opérations de portée classe</vt:lpstr>
      <vt:lpstr>Pourquoi modéliser des classes ?</vt:lpstr>
      <vt:lpstr>Qu’est-ce qu’une relation ?</vt:lpstr>
      <vt:lpstr>Associations</vt:lpstr>
      <vt:lpstr>Notation des associations en UML</vt:lpstr>
      <vt:lpstr>Agrégation</vt:lpstr>
      <vt:lpstr>Signification de l’agrégation</vt:lpstr>
      <vt:lpstr>Composition</vt:lpstr>
      <vt:lpstr>Généralisation</vt:lpstr>
      <vt:lpstr>Signification de la généralisation</vt:lpstr>
      <vt:lpstr> Classes et opérations abstraites</vt:lpstr>
      <vt:lpstr>Le principe de substitution</vt:lpstr>
      <vt:lpstr>Dépendances</vt:lpstr>
      <vt:lpstr>Buts et utilisations</vt:lpstr>
      <vt:lpstr>Système d’affectation d’ambulances : Diagramme de classes</vt:lpstr>
    </vt:vector>
  </TitlesOfParts>
  <Company>Rutlands.com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XSL Overview</dc:title>
  <dc:creator>Administrator</dc:creator>
  <cp:lastModifiedBy>Cyril Vincent</cp:lastModifiedBy>
  <cp:revision>254</cp:revision>
  <cp:lastPrinted>2001-10-05T18:03:23Z</cp:lastPrinted>
  <dcterms:created xsi:type="dcterms:W3CDTF">2001-05-13T21:09:34Z</dcterms:created>
  <dcterms:modified xsi:type="dcterms:W3CDTF">2016-09-17T13:48:06Z</dcterms:modified>
</cp:coreProperties>
</file>