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93" r:id="rId3"/>
    <p:sldId id="287" r:id="rId4"/>
    <p:sldId id="304" r:id="rId5"/>
    <p:sldId id="294" r:id="rId6"/>
    <p:sldId id="305" r:id="rId7"/>
    <p:sldId id="284" r:id="rId8"/>
    <p:sldId id="285" r:id="rId9"/>
    <p:sldId id="297" r:id="rId10"/>
    <p:sldId id="286" r:id="rId11"/>
    <p:sldId id="288" r:id="rId12"/>
    <p:sldId id="307" r:id="rId13"/>
    <p:sldId id="289" r:id="rId14"/>
    <p:sldId id="291" r:id="rId15"/>
    <p:sldId id="290" r:id="rId16"/>
    <p:sldId id="295" r:id="rId17"/>
    <p:sldId id="296" r:id="rId18"/>
    <p:sldId id="292" r:id="rId19"/>
    <p:sldId id="300" r:id="rId20"/>
    <p:sldId id="303" r:id="rId21"/>
    <p:sldId id="302" r:id="rId22"/>
    <p:sldId id="306" r:id="rId23"/>
    <p:sldId id="308" r:id="rId24"/>
    <p:sldId id="309" r:id="rId25"/>
    <p:sldId id="298" r:id="rId26"/>
    <p:sldId id="299" r:id="rId27"/>
    <p:sldId id="301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Les bases de l'</a:t>
            </a:r>
            <a:r>
              <a:rPr lang="fr-FR" altLang="fr-FR" dirty="0" err="1"/>
              <a:t>éléctronique</a:t>
            </a:r>
            <a:endParaRPr lang="fr-FR" altLang="fr-FR" dirty="0"/>
          </a:p>
          <a:p>
            <a:pPr eaLnBrk="1" hangingPunct="1"/>
            <a:endParaRPr lang="fr-FR" alt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A31C9-0516-70C7-50A2-F09F4666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AA39F-DA38-EA67-6775-E40FE704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Semi-conducteur</a:t>
            </a:r>
          </a:p>
          <a:p>
            <a:pPr lvl="1"/>
            <a:r>
              <a:rPr lang="fr-FR" dirty="0"/>
              <a:t>Ne laisse passer le courant que dans un sens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Chute de tension d'environ 0.7v à basse tension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6E760E-F863-685F-24FD-192B9454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588" y="3057473"/>
            <a:ext cx="249589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3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DDEB9-80B0-4B4C-09B3-4A7A9A7A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Pont de diode</a:t>
            </a:r>
          </a:p>
        </p:txBody>
      </p:sp>
      <p:pic>
        <p:nvPicPr>
          <p:cNvPr id="4098" name="Picture 2" descr="Pont de diodes — Wikipédia">
            <a:extLst>
              <a:ext uri="{FF2B5EF4-FFF2-40B4-BE49-F238E27FC236}">
                <a16:creationId xmlns:a16="http://schemas.microsoft.com/office/drawing/2014/main" id="{25B6B5B3-9CDF-AFB5-1A2E-2C27C7EE4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96" y="1132904"/>
            <a:ext cx="4847183" cy="290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ont de diodes — Wikipédia">
            <a:extLst>
              <a:ext uri="{FF2B5EF4-FFF2-40B4-BE49-F238E27FC236}">
                <a16:creationId xmlns:a16="http://schemas.microsoft.com/office/drawing/2014/main" id="{2016B094-3AE8-1E4D-F9A9-75487C8D7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21088"/>
            <a:ext cx="2952328" cy="20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97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1267D-AB8C-5F0F-E09A-C87AE931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14A0D-4A38-F07A-81C0-540BCD0F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Diode Electroluminescente</a:t>
            </a:r>
          </a:p>
          <a:p>
            <a:pPr lvl="1"/>
            <a:r>
              <a:rPr lang="fr-FR" dirty="0"/>
              <a:t>Light </a:t>
            </a:r>
            <a:r>
              <a:rPr lang="fr-FR" dirty="0" err="1"/>
              <a:t>Emitting</a:t>
            </a:r>
            <a:r>
              <a:rPr lang="fr-FR" dirty="0"/>
              <a:t> Diode</a:t>
            </a:r>
          </a:p>
          <a:p>
            <a:pPr lvl="1"/>
            <a:r>
              <a:rPr lang="fr-FR" dirty="0"/>
              <a:t>C'est une diode !</a:t>
            </a:r>
          </a:p>
          <a:p>
            <a:r>
              <a:rPr lang="fr-FR" dirty="0"/>
              <a:t>La </a:t>
            </a:r>
            <a:r>
              <a:rPr lang="fr-FR" dirty="0" err="1"/>
              <a:t>Led</a:t>
            </a:r>
            <a:r>
              <a:rPr lang="fr-FR" dirty="0"/>
              <a:t> est une diode qui émet de la lumière</a:t>
            </a:r>
          </a:p>
          <a:p>
            <a:pPr lvl="1"/>
            <a:r>
              <a:rPr lang="fr-FR" dirty="0"/>
              <a:t>Tension de fonctionnement de ~2v (</a:t>
            </a:r>
            <a:r>
              <a:rPr lang="fr-FR" dirty="0" err="1"/>
              <a:t>red</a:t>
            </a:r>
            <a:r>
              <a:rPr lang="fr-FR" dirty="0"/>
              <a:t>) ou ~3v (</a:t>
            </a:r>
            <a:r>
              <a:rPr lang="fr-FR"/>
              <a:t>blue)</a:t>
            </a:r>
            <a:endParaRPr lang="fr-FR" dirty="0"/>
          </a:p>
          <a:p>
            <a:pPr lvl="1"/>
            <a:r>
              <a:rPr lang="fr-FR" dirty="0"/>
              <a:t>Ne fonctionne pas en 5v</a:t>
            </a:r>
          </a:p>
          <a:p>
            <a:pPr lvl="1"/>
            <a:r>
              <a:rPr lang="fr-FR" dirty="0"/>
              <a:t>Nécessite une résistance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4363AF-0FD6-6EE2-387E-F62CF713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287067"/>
            <a:ext cx="1600423" cy="21243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48A2B9-5EF4-761F-2D8E-E7A5F4C6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817257"/>
            <a:ext cx="4633999" cy="12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4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D669A-F8AD-D6DB-A6B8-B4C675FE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Condensateur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07EB1-5C32-B956-E7EF-9FF4F162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condensateur stocke le courant</a:t>
            </a:r>
          </a:p>
          <a:p>
            <a:pPr lvl="1"/>
            <a:r>
              <a:rPr lang="fr-FR" dirty="0"/>
              <a:t>Le restitue s'il n'est plus alimenté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CBD3D4-E0DA-D420-D367-45B5E683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18" y="3016010"/>
            <a:ext cx="421063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9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5F4FE-981B-4CDA-BB73-DF39101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Transformateur</a:t>
            </a:r>
          </a:p>
        </p:txBody>
      </p:sp>
      <p:pic>
        <p:nvPicPr>
          <p:cNvPr id="6146" name="Picture 2" descr="Fonctionnement d'un transformateur électrique | StudySmarter">
            <a:extLst>
              <a:ext uri="{FF2B5EF4-FFF2-40B4-BE49-F238E27FC236}">
                <a16:creationId xmlns:a16="http://schemas.microsoft.com/office/drawing/2014/main" id="{A97E1FC4-B6B2-E05E-5E48-F48F6E2611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32" y="1412875"/>
            <a:ext cx="7119086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FC164-36F5-B952-D826-2AF5C87D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76296-61A6-8020-D264-2714169D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l'alternatif en continue redressé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un transfo 230V -&gt; 5V</a:t>
            </a:r>
          </a:p>
          <a:p>
            <a:pPr lvl="1"/>
            <a:r>
              <a:rPr lang="fr-FR" dirty="0"/>
              <a:t>Bobine ratio 230 / 6.4</a:t>
            </a:r>
          </a:p>
          <a:p>
            <a:pPr lvl="1"/>
            <a:r>
              <a:rPr lang="fr-FR" dirty="0"/>
              <a:t>Chute de tension de 2 * 0.7v</a:t>
            </a:r>
          </a:p>
        </p:txBody>
      </p:sp>
      <p:pic>
        <p:nvPicPr>
          <p:cNvPr id="5122" name="Picture 2" descr="schéma">
            <a:extLst>
              <a:ext uri="{FF2B5EF4-FFF2-40B4-BE49-F238E27FC236}">
                <a16:creationId xmlns:a16="http://schemas.microsoft.com/office/drawing/2014/main" id="{38587A43-BF18-69C1-13C7-1C261C61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121630" cy="232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0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B2E55-70E5-66E1-51AC-F077FBB7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4B22CB-6264-F3D8-725D-AC5DB0CB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Transformateur + Pont de Graetz</a:t>
            </a:r>
          </a:p>
          <a:p>
            <a:r>
              <a:rPr lang="fr-FR" dirty="0"/>
              <a:t>Peu performant</a:t>
            </a:r>
          </a:p>
          <a:p>
            <a:pPr lvl="1"/>
            <a:r>
              <a:rPr lang="fr-FR" dirty="0"/>
              <a:t>Effet joule élevé</a:t>
            </a:r>
          </a:p>
          <a:p>
            <a:r>
              <a:rPr lang="fr-FR" dirty="0"/>
              <a:t>Lourd</a:t>
            </a:r>
          </a:p>
          <a:p>
            <a:r>
              <a:rPr lang="fr-FR" dirty="0"/>
              <a:t>Chère</a:t>
            </a:r>
          </a:p>
          <a:p>
            <a:pPr lvl="1"/>
            <a:r>
              <a:rPr lang="fr-FR" dirty="0"/>
              <a:t>Beaucoup de Cuivre</a:t>
            </a:r>
          </a:p>
          <a:p>
            <a:r>
              <a:rPr lang="fr-FR" dirty="0"/>
              <a:t>En cas de défaillance peu injecter du 230V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45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9B7CD-95EB-4821-8501-F866402D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 à découpage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39694E-DEC1-3734-25A1-9946AED8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5040559" cy="5040560"/>
          </a:xfrm>
        </p:spPr>
        <p:txBody>
          <a:bodyPr/>
          <a:lstStyle/>
          <a:p>
            <a:r>
              <a:rPr lang="fr-FR" dirty="0"/>
              <a:t>Pour découper la tension, on n'utilise rien d'autre qu'un interrupteur qui va s'ouvrir et se fermer très rapidement.</a:t>
            </a:r>
          </a:p>
          <a:p>
            <a:pPr lvl="1"/>
            <a:r>
              <a:rPr lang="fr-FR" dirty="0"/>
              <a:t>Cet interrupteur électronique est un transistor MOSFET que l'on pilotera tout simplement en ouverture et en fermeture, entre 20KHz et 500KHz</a:t>
            </a:r>
          </a:p>
          <a:p>
            <a:pPr lvl="1"/>
            <a:r>
              <a:rPr lang="fr-FR" dirty="0"/>
              <a:t>Puis la tension est lissée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85C3AE-F71A-F7D6-3BAD-EB8BF319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946" y="1570204"/>
            <a:ext cx="3618077" cy="37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4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81530-F44F-6836-D3F7-F25FBE30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Diviseur de tension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20E45A-1480-257F-2010-FCFCA3A9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diviseur de tension est un montage électronique simple qui permet de diminuer une tension d'entrée</a:t>
            </a:r>
          </a:p>
          <a:p>
            <a:pPr lvl="1"/>
            <a:r>
              <a:rPr lang="fr-FR" dirty="0"/>
              <a:t>Utilisé pour passer de 5v </a:t>
            </a:r>
            <a:r>
              <a:rPr lang="fr-FR"/>
              <a:t>à 3.3v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D978E7-0B10-A85B-96B7-FC22524AB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676" y="2492896"/>
            <a:ext cx="3741401" cy="336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D344B1-3CF1-FD39-C859-49342D285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74" y="2996952"/>
            <a:ext cx="3515216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87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08C09-C88D-EF49-0AF7-8CC771F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Transistor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CA4321-2F14-9309-91E1-E8A94B4B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transistor est un semi conducteur</a:t>
            </a:r>
          </a:p>
          <a:p>
            <a:pPr lvl="1"/>
            <a:r>
              <a:rPr lang="fr-FR" dirty="0"/>
              <a:t>Il en existe plusieurs familles NPN, PNP, …</a:t>
            </a:r>
          </a:p>
          <a:p>
            <a:r>
              <a:rPr lang="fr-FR" dirty="0"/>
              <a:t>Il agit comme un interrupteur électrique</a:t>
            </a:r>
          </a:p>
          <a:p>
            <a:pPr lvl="1"/>
            <a:r>
              <a:rPr lang="fr-FR" dirty="0"/>
              <a:t>Sur un NPN</a:t>
            </a:r>
          </a:p>
          <a:p>
            <a:pPr lvl="1"/>
            <a:r>
              <a:rPr lang="fr-FR" dirty="0"/>
              <a:t>Par défaut il est ouvert</a:t>
            </a:r>
          </a:p>
          <a:p>
            <a:pPr lvl="1"/>
            <a:r>
              <a:rPr lang="fr-FR" dirty="0"/>
              <a:t>Si C = HIGH ET B = HIGH =&gt; E = HIGH</a:t>
            </a:r>
          </a:p>
          <a:p>
            <a:pPr lvl="1"/>
            <a:r>
              <a:rPr lang="fr-FR" dirty="0"/>
              <a:t>Si C = ANY ET B = LOW =&gt; E = LOW</a:t>
            </a:r>
          </a:p>
          <a:p>
            <a:pPr lvl="1"/>
            <a:r>
              <a:rPr lang="fr-FR" dirty="0"/>
              <a:t>C'est une porte logique AND</a:t>
            </a:r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1C450A-9574-74F1-EB0A-A767212C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904" y="1057266"/>
            <a:ext cx="714475" cy="14956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6D02BF-63A4-84BC-DA13-8DA7F69B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3429000"/>
            <a:ext cx="93358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0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5AA96-0247-83E5-F59E-1197901E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Circuit ouvert et fermé</a:t>
            </a:r>
          </a:p>
        </p:txBody>
      </p:sp>
      <p:pic>
        <p:nvPicPr>
          <p:cNvPr id="2052" name="Picture 4" descr="Circuit ouvert et circuit fermé Électricité Physique sciences de  l'éducation | Vecteur Premium">
            <a:extLst>
              <a:ext uri="{FF2B5EF4-FFF2-40B4-BE49-F238E27FC236}">
                <a16:creationId xmlns:a16="http://schemas.microsoft.com/office/drawing/2014/main" id="{CCF92695-E4BA-3D4E-5A07-730F8D6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12" y="789016"/>
            <a:ext cx="59626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rcuit electrique">
            <a:extLst>
              <a:ext uri="{FF2B5EF4-FFF2-40B4-BE49-F238E27FC236}">
                <a16:creationId xmlns:a16="http://schemas.microsoft.com/office/drawing/2014/main" id="{91D9422A-D4A4-6087-A84E-8318C16FF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549863"/>
            <a:ext cx="24574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60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6FAE8-94EF-666C-B57B-C3007C7AF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E705-12EB-610F-1E51-47071335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Transistor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D0ED2-021B-C7CE-2F42-29565E4B2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transistor est un semi conducteur</a:t>
            </a:r>
          </a:p>
          <a:p>
            <a:pPr lvl="1"/>
            <a:r>
              <a:rPr lang="fr-FR" dirty="0"/>
              <a:t>Il en existe plusieurs familles NPN, PNP, …</a:t>
            </a:r>
          </a:p>
          <a:p>
            <a:r>
              <a:rPr lang="fr-FR" dirty="0"/>
              <a:t>Il agit comme un interrupteur électrique</a:t>
            </a:r>
          </a:p>
          <a:p>
            <a:pPr lvl="1"/>
            <a:r>
              <a:rPr lang="fr-FR" dirty="0"/>
              <a:t>Sur un NPN</a:t>
            </a:r>
          </a:p>
          <a:p>
            <a:pPr lvl="1"/>
            <a:r>
              <a:rPr lang="fr-FR" dirty="0"/>
              <a:t>Si C = HIGH ET B = HIGH =&gt; E = HIGH</a:t>
            </a:r>
          </a:p>
          <a:p>
            <a:pPr lvl="1"/>
            <a:r>
              <a:rPr lang="fr-FR" dirty="0"/>
              <a:t>Si C = ANY ET B = LOW =&gt; E = LOW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01D511-E7AC-BEE4-9A1C-0D9627913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904" y="1057266"/>
            <a:ext cx="714475" cy="14956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1D1739-BCD4-8D47-824E-E3D338EC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3429000"/>
            <a:ext cx="933580" cy="1238423"/>
          </a:xfrm>
          <a:prstGeom prst="rect">
            <a:avLst/>
          </a:prstGeom>
        </p:spPr>
      </p:pic>
      <p:pic>
        <p:nvPicPr>
          <p:cNvPr id="1026" name="Picture 2" descr="BJT - Bipolar Junction Transistors">
            <a:extLst>
              <a:ext uri="{FF2B5EF4-FFF2-40B4-BE49-F238E27FC236}">
                <a16:creationId xmlns:a16="http://schemas.microsoft.com/office/drawing/2014/main" id="{DBDDC6B9-753F-C7EF-23CC-BCD1F6EB1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41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DA864-651B-6B00-2770-C0EDF004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Transistor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0EB42-EDF8-0DE1-DD46-781DE8131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un PNP</a:t>
            </a:r>
          </a:p>
          <a:p>
            <a:pPr lvl="1"/>
            <a:r>
              <a:rPr lang="fr-FR" dirty="0"/>
              <a:t>B = LOW et C = HIGH =&gt; E = HIGH</a:t>
            </a:r>
          </a:p>
          <a:p>
            <a:pPr lvl="1"/>
            <a:r>
              <a:rPr lang="fr-FR" dirty="0"/>
              <a:t>B = HIGH et C = LOW =&gt; E = LOW</a:t>
            </a:r>
          </a:p>
          <a:p>
            <a:pPr lvl="1"/>
            <a:r>
              <a:rPr lang="fr-FR" dirty="0"/>
              <a:t>C'est une porte logique NOT</a:t>
            </a:r>
          </a:p>
          <a:p>
            <a:pPr lvl="1"/>
            <a:r>
              <a:rPr lang="fr-FR" dirty="0"/>
              <a:t>Le OR nécessite 2 transistors</a:t>
            </a:r>
          </a:p>
          <a:p>
            <a:pPr lvl="1"/>
            <a:r>
              <a:rPr lang="fr-FR" dirty="0"/>
              <a:t>Le XOR nécessite 3 transistors</a:t>
            </a:r>
          </a:p>
          <a:p>
            <a:r>
              <a:rPr lang="fr-FR" dirty="0"/>
              <a:t>Les transistors sont généralement en 5V</a:t>
            </a:r>
          </a:p>
          <a:p>
            <a:pPr lvl="1"/>
            <a:r>
              <a:rPr lang="fr-FR" dirty="0"/>
              <a:t>Le seuil de déclenchement est généralement vers 2.5V</a:t>
            </a:r>
          </a:p>
          <a:p>
            <a:pPr lvl="1"/>
            <a:r>
              <a:rPr lang="fr-FR" dirty="0"/>
              <a:t>Principe du semi-conducteur</a:t>
            </a:r>
          </a:p>
          <a:p>
            <a:pPr lvl="1"/>
            <a:r>
              <a:rPr lang="fr-FR" dirty="0"/>
              <a:t>Autour de 2.5v</a:t>
            </a:r>
          </a:p>
          <a:p>
            <a:pPr lvl="1"/>
            <a:r>
              <a:rPr lang="fr-FR" dirty="0"/>
              <a:t>Il se passe des choses peu prédictibles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C7A3AA9-0254-57FE-BE8A-CF6C919B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90" y="5085184"/>
            <a:ext cx="1569323" cy="126595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611501-0627-1532-2DEB-69992A07B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1" y="826906"/>
            <a:ext cx="905001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1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2B158-35F8-964D-9CAC-D792A38C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Courant de fuite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6F38B-2A5F-C737-7883-CB5861F0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masse, dans un circuit électrique, est la branche de référence des potentiels électriques = 0v (idéal)</a:t>
            </a:r>
          </a:p>
          <a:p>
            <a:r>
              <a:rPr lang="fr-FR" dirty="0"/>
              <a:t>Le courant de fuite est un courant qui s'écoule à travers un chemin non prévu</a:t>
            </a:r>
          </a:p>
          <a:p>
            <a:pPr lvl="1"/>
            <a:r>
              <a:rPr lang="fr-FR" dirty="0"/>
              <a:t>Les dispositifs tels que des transistors ou des diodes laissent passer une petite quantité de courant électrique même quand ils sont en position fermée</a:t>
            </a:r>
          </a:p>
          <a:p>
            <a:pPr lvl="1"/>
            <a:r>
              <a:rPr lang="fr-FR" dirty="0"/>
              <a:t>Nécessité d'avoir plus de courant que prévu</a:t>
            </a:r>
          </a:p>
          <a:p>
            <a:pPr lvl="1"/>
            <a:r>
              <a:rPr lang="fr-FR" dirty="0"/>
              <a:t>Pour un circuit 5v il faut au minimum 5.1v voir 6v à 12v</a:t>
            </a:r>
          </a:p>
          <a:p>
            <a:pPr lvl="1"/>
            <a:r>
              <a:rPr lang="fr-FR" dirty="0"/>
              <a:t>La somme des courants de fuite doit être &lt;&lt; 30ma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01C9E5-BFA6-3A59-ECD0-F115B79C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427123"/>
            <a:ext cx="96215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77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2B888-6839-A07D-B42A-482C0241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Protections thermiques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D4DB3-2617-BDE8-1BE4-04D76801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Arduinos</a:t>
            </a:r>
            <a:r>
              <a:rPr lang="fr-FR" dirty="0"/>
              <a:t> et autres </a:t>
            </a:r>
            <a:r>
              <a:rPr lang="fr-FR" dirty="0" err="1"/>
              <a:t>boards</a:t>
            </a:r>
            <a:r>
              <a:rPr lang="fr-FR" dirty="0"/>
              <a:t> ont des protections thermiques</a:t>
            </a:r>
          </a:p>
          <a:p>
            <a:pPr lvl="1"/>
            <a:r>
              <a:rPr lang="fr-FR" dirty="0"/>
              <a:t>Afin d'éviter les courts circuits et les sur intensités</a:t>
            </a:r>
          </a:p>
          <a:p>
            <a:r>
              <a:rPr lang="fr-FR" dirty="0"/>
              <a:t>USB</a:t>
            </a:r>
          </a:p>
          <a:p>
            <a:pPr lvl="1"/>
            <a:r>
              <a:rPr lang="fr-FR" dirty="0"/>
              <a:t>200mA</a:t>
            </a:r>
          </a:p>
          <a:p>
            <a:r>
              <a:rPr lang="fr-FR" dirty="0"/>
              <a:t>Alimentation</a:t>
            </a:r>
          </a:p>
          <a:p>
            <a:pPr lvl="1"/>
            <a:r>
              <a:rPr lang="fr-FR" dirty="0"/>
              <a:t>500mA</a:t>
            </a:r>
          </a:p>
          <a:p>
            <a:r>
              <a:rPr lang="fr-FR" dirty="0"/>
              <a:t>Pins</a:t>
            </a:r>
          </a:p>
          <a:p>
            <a:pPr lvl="1"/>
            <a:r>
              <a:rPr lang="fr-FR" dirty="0"/>
              <a:t>20mA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9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90E73-D877-01F1-8F9A-746B78F6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Régulateur de tension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6DAEA-8F43-2D20-4978-A8BDEEAC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6552728" cy="5040560"/>
          </a:xfrm>
        </p:spPr>
        <p:txBody>
          <a:bodyPr/>
          <a:lstStyle/>
          <a:p>
            <a:r>
              <a:rPr lang="fr-FR" dirty="0"/>
              <a:t>Transforme du 6v à 9v en 5v</a:t>
            </a:r>
          </a:p>
          <a:p>
            <a:pPr lvl="1"/>
            <a:r>
              <a:rPr lang="fr-FR" dirty="0"/>
              <a:t>Permet d'avoir une puissance + forte</a:t>
            </a:r>
          </a:p>
          <a:p>
            <a:pPr lvl="1"/>
            <a:r>
              <a:rPr lang="fr-FR" dirty="0"/>
              <a:t>Utilisé par l'entrée VIN de l'Arduino</a:t>
            </a:r>
          </a:p>
          <a:p>
            <a:pPr lvl="1"/>
            <a:r>
              <a:rPr lang="fr-FR" dirty="0"/>
              <a:t>Chauffe beaucoup</a:t>
            </a:r>
          </a:p>
          <a:p>
            <a:pPr lvl="1"/>
            <a:r>
              <a:rPr lang="fr-FR" dirty="0"/>
              <a:t>Fragile si la puissance est proche du seuil max</a:t>
            </a:r>
          </a:p>
          <a:p>
            <a:pPr lvl="1"/>
            <a:r>
              <a:rPr lang="fr-FR" dirty="0"/>
              <a:t>Le régulateur de l'Arduino est tout petit !</a:t>
            </a:r>
          </a:p>
          <a:p>
            <a:pPr lvl="1"/>
            <a:r>
              <a:rPr lang="fr-FR" dirty="0"/>
              <a:t>Supporte mal la surchauffe</a:t>
            </a:r>
          </a:p>
          <a:p>
            <a:pPr lvl="1"/>
            <a:r>
              <a:rPr lang="fr-FR" dirty="0"/>
              <a:t>Utilisation d'une alimentation externe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A89951-BC97-A3E0-6279-1E5E2C8C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1387008"/>
            <a:ext cx="1638529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B1F94-F58E-5FC4-AC82-3DC773D0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Multimètre</a:t>
            </a:r>
          </a:p>
        </p:txBody>
      </p:sp>
      <p:pic>
        <p:nvPicPr>
          <p:cNvPr id="1026" name="Picture 2" descr="Guide d'utilisation du multimètre - eSpares Blog">
            <a:extLst>
              <a:ext uri="{FF2B5EF4-FFF2-40B4-BE49-F238E27FC236}">
                <a16:creationId xmlns:a16="http://schemas.microsoft.com/office/drawing/2014/main" id="{587D4B77-0218-E8CF-0D30-7D21366A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60" y="1489881"/>
            <a:ext cx="4984587" cy="417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4B12BC4-8FE3-5378-ED36-4AF479294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756" y="1474654"/>
            <a:ext cx="571580" cy="466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15E687-512C-0B05-3E0E-1F1916D7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4392488" cy="5040560"/>
          </a:xfrm>
        </p:spPr>
        <p:txBody>
          <a:bodyPr/>
          <a:lstStyle/>
          <a:p>
            <a:r>
              <a:rPr lang="fr-FR" dirty="0"/>
              <a:t>La position       est le test de continuité</a:t>
            </a:r>
          </a:p>
          <a:p>
            <a:pPr lvl="1"/>
            <a:r>
              <a:rPr lang="fr-FR" dirty="0"/>
              <a:t>Il mesure la résistance nulle (continuité)</a:t>
            </a:r>
          </a:p>
          <a:p>
            <a:pPr lvl="1"/>
            <a:r>
              <a:rPr lang="fr-FR" dirty="0"/>
              <a:t>Très utile</a:t>
            </a:r>
          </a:p>
          <a:p>
            <a:pPr lvl="1"/>
            <a:r>
              <a:rPr lang="fr-FR" dirty="0"/>
              <a:t>En électronique on travail en courant continue en position         calibre 20</a:t>
            </a:r>
          </a:p>
          <a:p>
            <a:pPr lvl="1"/>
            <a:r>
              <a:rPr lang="fr-FR" dirty="0"/>
              <a:t>Un oscilloscope peut être utilise pour les signaux liés aux horloges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FC6BF1C-1E37-A879-FEC4-DC842B2CB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4390028"/>
            <a:ext cx="571580" cy="3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4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A099-30A5-8F90-C2E7-ACBB8CD5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Breadboard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044F2-F6A8-4F6F-030B-D99C5517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MCBB400 MULTICOMP, Breadboard, Solderless, ABS (Acrylonitrile Butadiene  Styrene), 8.3mm, 54.5mm x 83.5mm | Farnell France">
            <a:extLst>
              <a:ext uri="{FF2B5EF4-FFF2-40B4-BE49-F238E27FC236}">
                <a16:creationId xmlns:a16="http://schemas.microsoft.com/office/drawing/2014/main" id="{7A7E5B36-E345-2385-2BDB-05EABE5E4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18" y="820325"/>
            <a:ext cx="8028953" cy="563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31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A439C-F96C-DBD3-5BAA-FA9F2C6E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9A791-C06A-BA60-A28F-DCDEFC6A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898DD5-0B63-710E-7E37-BCA5596BA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8600" y="1039353"/>
            <a:ext cx="9972600" cy="58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8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2DB1D-D9C0-E10B-E0BB-58D47BBC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Résistance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A6486-AD94-1933-0CA6-F7E12E93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 descr="La RÉSISTANCE électrique ⚡ mesures - ohmmètre | Collège cycle 4 - Lycée |  Physique - YouTube">
            <a:extLst>
              <a:ext uri="{FF2B5EF4-FFF2-40B4-BE49-F238E27FC236}">
                <a16:creationId xmlns:a16="http://schemas.microsoft.com/office/drawing/2014/main" id="{A7878DCE-1F29-EDCA-FFE9-C0D5EE88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86413"/>
            <a:ext cx="7176120" cy="538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81EC56-9BAB-DC9D-9334-27E651D9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couleur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1939AA-F7D1-ABCB-8EF1-0A78F7B1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doute utiliser un multimètre en série en position résistance</a:t>
            </a:r>
          </a:p>
        </p:txBody>
      </p:sp>
      <p:pic>
        <p:nvPicPr>
          <p:cNvPr id="2050" name="Picture 2" descr="Tableau représentant les correspondances du code des couleurs des résistances">
            <a:extLst>
              <a:ext uri="{FF2B5EF4-FFF2-40B4-BE49-F238E27FC236}">
                <a16:creationId xmlns:a16="http://schemas.microsoft.com/office/drawing/2014/main" id="{07910FBC-4041-0CA7-F46D-F38EECB6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51981"/>
            <a:ext cx="4536504" cy="507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72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EFAD2-CCBB-5FA5-E264-EB6A8B69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en Série et Parallèle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B00D1-35F2-0410-2EB0-EB4B29F7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6" name="Picture 4" descr="Qu'est-ce qu'un circuit en série et un circuit en parallèle - YouTube">
            <a:extLst>
              <a:ext uri="{FF2B5EF4-FFF2-40B4-BE49-F238E27FC236}">
                <a16:creationId xmlns:a16="http://schemas.microsoft.com/office/drawing/2014/main" id="{8D5D89FA-FF75-BD20-A00A-08210852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6077"/>
            <a:ext cx="6898611" cy="51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BDA0D-F7AA-AC9E-689D-22304B6B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en Série et Parallèle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B5C996-932A-FC22-D306-3A1FB55E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Série</a:t>
            </a:r>
          </a:p>
          <a:p>
            <a:pPr lvl="1"/>
            <a:r>
              <a:rPr lang="fr-FR" dirty="0"/>
              <a:t>La somme des tensions aux bornes des dipôles est égale à la tension aux bornes du générateur</a:t>
            </a:r>
          </a:p>
          <a:p>
            <a:pPr lvl="1"/>
            <a:r>
              <a:rPr lang="fr-FR" dirty="0"/>
              <a:t>L'intensité est la même partout</a:t>
            </a:r>
          </a:p>
          <a:p>
            <a:r>
              <a:rPr lang="fr-FR" dirty="0"/>
              <a:t>Parallèle</a:t>
            </a:r>
          </a:p>
          <a:p>
            <a:pPr lvl="1"/>
            <a:r>
              <a:rPr lang="fr-FR" dirty="0"/>
              <a:t>La somme des intensités aux bornes des branches en parallèle est égale à l'intensité aux bornes du générateur</a:t>
            </a:r>
          </a:p>
          <a:p>
            <a:pPr lvl="1"/>
            <a:r>
              <a:rPr lang="fr-FR" dirty="0"/>
              <a:t>La tension est la même dans toutes les branches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018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EED0B-935B-2A62-2676-0E7AC2CA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d'Ohm</a:t>
            </a:r>
          </a:p>
        </p:txBody>
      </p:sp>
      <p:pic>
        <p:nvPicPr>
          <p:cNvPr id="1026" name="Picture 2" descr="Loi d'Ohm - Chicoree">
            <a:extLst>
              <a:ext uri="{FF2B5EF4-FFF2-40B4-BE49-F238E27FC236}">
                <a16:creationId xmlns:a16="http://schemas.microsoft.com/office/drawing/2014/main" id="{54099ADA-602F-5C05-D170-4A7B620ED5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4248472" cy="40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63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95D65-526F-FD55-9772-6F1D8CAB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 Joule</a:t>
            </a:r>
          </a:p>
        </p:txBody>
      </p:sp>
      <p:pic>
        <p:nvPicPr>
          <p:cNvPr id="2050" name="Picture 2" descr="Effet Joule - Chicoree">
            <a:extLst>
              <a:ext uri="{FF2B5EF4-FFF2-40B4-BE49-F238E27FC236}">
                <a16:creationId xmlns:a16="http://schemas.microsoft.com/office/drawing/2014/main" id="{ED25B22D-0397-3133-0124-A788FC5E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3" y="1052736"/>
            <a:ext cx="871794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00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FF528-8309-453C-5CD4-A4E4BC7A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64020-0E2B-375F-F895-3A7AFBDA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 = Alternative </a:t>
            </a:r>
            <a:r>
              <a:rPr lang="fr-FR" dirty="0" err="1"/>
              <a:t>Current</a:t>
            </a:r>
            <a:endParaRPr lang="fr-FR" dirty="0"/>
          </a:p>
          <a:p>
            <a:r>
              <a:rPr lang="fr-FR" dirty="0"/>
              <a:t>DC = Direct </a:t>
            </a:r>
            <a:r>
              <a:rPr lang="fr-FR" dirty="0" err="1"/>
              <a:t>Current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tension efficace en AC est la surface (l'intégrale) de la </a:t>
            </a:r>
            <a:r>
              <a:rPr lang="fr-FR" dirty="0" err="1"/>
              <a:t>sinusoide</a:t>
            </a:r>
            <a:endParaRPr lang="fr-FR" dirty="0"/>
          </a:p>
          <a:p>
            <a:pPr lvl="1"/>
            <a:r>
              <a:rPr lang="fr-FR" dirty="0"/>
              <a:t>Umax = 325V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16D2BC-0B34-CAA7-06BB-1892F933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3209"/>
            <a:ext cx="2474322" cy="11818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388F82-30C1-989E-FFFA-B71909A32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22" y="2481130"/>
            <a:ext cx="5410955" cy="18957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F064AF8-441B-8854-8334-5AA51B8B0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126" y="4893987"/>
            <a:ext cx="1156253" cy="110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8424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2888</TotalTime>
  <Words>706</Words>
  <Application>Microsoft Office PowerPoint</Application>
  <PresentationFormat>Affichage à l'écran (4:3)</PresentationFormat>
  <Paragraphs>134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Monotype Sorts</vt:lpstr>
      <vt:lpstr>Times New Roman</vt:lpstr>
      <vt:lpstr>cvc</vt:lpstr>
      <vt:lpstr>Présentation PowerPoint</vt:lpstr>
      <vt:lpstr>Circuit ouvert et fermé</vt:lpstr>
      <vt:lpstr>Résistance</vt:lpstr>
      <vt:lpstr>Code couleur</vt:lpstr>
      <vt:lpstr>Montage en Série et Parallèle</vt:lpstr>
      <vt:lpstr>Montage en Série et Parallèle</vt:lpstr>
      <vt:lpstr>Loi d'Ohm</vt:lpstr>
      <vt:lpstr>Effet Joule</vt:lpstr>
      <vt:lpstr>Présentation PowerPoint</vt:lpstr>
      <vt:lpstr>Diode</vt:lpstr>
      <vt:lpstr>Pont de diode</vt:lpstr>
      <vt:lpstr>Led</vt:lpstr>
      <vt:lpstr>Condensateur</vt:lpstr>
      <vt:lpstr>Transformateur</vt:lpstr>
      <vt:lpstr>Alimentation linéaire</vt:lpstr>
      <vt:lpstr>Alimentation linéaire</vt:lpstr>
      <vt:lpstr>Alimentation à découpage</vt:lpstr>
      <vt:lpstr>Diviseur de tension</vt:lpstr>
      <vt:lpstr>Transistor</vt:lpstr>
      <vt:lpstr>Transistor</vt:lpstr>
      <vt:lpstr>Transistor</vt:lpstr>
      <vt:lpstr>Courant de fuite</vt:lpstr>
      <vt:lpstr>Protections thermiques</vt:lpstr>
      <vt:lpstr>Régulateur de tension</vt:lpstr>
      <vt:lpstr>Multimètre</vt:lpstr>
      <vt:lpstr>Breadboard</vt:lpstr>
      <vt:lpstr>Le but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239</cp:revision>
  <dcterms:created xsi:type="dcterms:W3CDTF">2000-04-10T19:33:12Z</dcterms:created>
  <dcterms:modified xsi:type="dcterms:W3CDTF">2025-04-28T21:33:43Z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