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4" r:id="rId3"/>
    <p:sldId id="285" r:id="rId4"/>
    <p:sldId id="266" r:id="rId5"/>
    <p:sldId id="267" r:id="rId6"/>
    <p:sldId id="269" r:id="rId7"/>
    <p:sldId id="286" r:id="rId8"/>
    <p:sldId id="270" r:id="rId9"/>
    <p:sldId id="272" r:id="rId10"/>
    <p:sldId id="271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Mise </a:t>
            </a:r>
            <a:r>
              <a:rPr lang="fr-FR" altLang="fr-FR" dirty="0"/>
              <a:t>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DFA89-8056-8845-AF9B-2D06C0B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d'activation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37A7B-5AE9-2FAA-0C54-8B9BA03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256583" cy="5040560"/>
          </a:xfrm>
        </p:spPr>
        <p:txBody>
          <a:bodyPr/>
          <a:lstStyle/>
          <a:p>
            <a:r>
              <a:rPr lang="fr-FR" dirty="0"/>
              <a:t>Les données numériques sont</a:t>
            </a:r>
          </a:p>
          <a:p>
            <a:pPr lvl="1"/>
            <a:r>
              <a:rPr lang="fr-FR" dirty="0"/>
              <a:t>HIGH = 5v</a:t>
            </a:r>
          </a:p>
          <a:p>
            <a:pPr lvl="1"/>
            <a:r>
              <a:rPr lang="fr-FR" dirty="0"/>
              <a:t>LOW = 0v</a:t>
            </a:r>
          </a:p>
          <a:p>
            <a:pPr lvl="1"/>
            <a:r>
              <a:rPr lang="fr-FR" dirty="0"/>
              <a:t>Une fonction d'activation permet de passer d'un état à l'autre</a:t>
            </a:r>
          </a:p>
          <a:p>
            <a:pPr lvl="1"/>
            <a:r>
              <a:rPr lang="fr-FR" dirty="0"/>
              <a:t>Idem dans un transistor</a:t>
            </a:r>
          </a:p>
        </p:txBody>
      </p:sp>
      <p:pic>
        <p:nvPicPr>
          <p:cNvPr id="1026" name="Picture 2" descr="sigmoïde — Wiktionnaire, le dictionnaire libre">
            <a:extLst>
              <a:ext uri="{FF2B5EF4-FFF2-40B4-BE49-F238E27FC236}">
                <a16:creationId xmlns:a16="http://schemas.microsoft.com/office/drawing/2014/main" id="{91DF1C72-3E41-E0D6-0852-62D22B73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5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55F5F-4A5B-061C-7DCC-EF1F508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Fluctuation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80F9F-F688-C952-7E7A-E3A180B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d'un circuit ouvert sur une entrée numérique</a:t>
            </a:r>
          </a:p>
          <a:p>
            <a:pPr lvl="1"/>
            <a:r>
              <a:rPr lang="fr-FR" dirty="0"/>
              <a:t>L'entrée n'est en fait reliée à rien</a:t>
            </a:r>
          </a:p>
          <a:p>
            <a:pPr lvl="1"/>
            <a:r>
              <a:rPr lang="fr-FR" dirty="0"/>
              <a:t>A cause des courant de fuite la tension peut être &gt; 0v = Bruit</a:t>
            </a:r>
          </a:p>
          <a:p>
            <a:pPr lvl="1"/>
            <a:r>
              <a:rPr lang="fr-FR" dirty="0"/>
              <a:t>Le signal peut donc fluctuer et passer à HIGH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CBD30-F6AD-7489-FC44-AE893A2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9" y="4653136"/>
            <a:ext cx="52299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720C8-8783-6DF6-9E49-7C96BD8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4602-096C-AD9A-97BE-D558A5C4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En ajoutant une résistance </a:t>
            </a:r>
            <a:r>
              <a:rPr lang="fr-FR" dirty="0" err="1"/>
              <a:t>PullDown</a:t>
            </a:r>
            <a:r>
              <a:rPr lang="fr-FR" dirty="0"/>
              <a:t> le signal est forcé à 0v en cas de circuit ouvert</a:t>
            </a:r>
          </a:p>
          <a:p>
            <a:pPr lvl="1"/>
            <a:r>
              <a:rPr lang="fr-FR" dirty="0"/>
              <a:t>L'entrée numérique de l'Arduino </a:t>
            </a:r>
            <a:r>
              <a:rPr lang="fr-FR"/>
              <a:t>étant connecté à la masse</a:t>
            </a:r>
            <a:endParaRPr lang="fr-FR" dirty="0"/>
          </a:p>
          <a:p>
            <a:r>
              <a:rPr lang="fr-FR" dirty="0"/>
              <a:t>Passe à 5v sur circuit fermé</a:t>
            </a:r>
          </a:p>
          <a:p>
            <a:pPr lvl="1"/>
            <a:r>
              <a:rPr lang="fr-FR" dirty="0"/>
              <a:t>Mais génère un courant de fuite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F217F-2815-0634-F476-E74BA0F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6" y="1412776"/>
            <a:ext cx="4229964" cy="22056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A4E7-6D29-AF34-B6CC-F4EF215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7" y="4143527"/>
            <a:ext cx="4183321" cy="23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0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745A-EA75-2EF7-2153-15C9AC4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r>
              <a:rPr lang="fr-FR" dirty="0"/>
              <a:t> &amp; </a:t>
            </a:r>
            <a:r>
              <a:rPr lang="fr-FR" dirty="0" err="1"/>
              <a:t>PullUp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0E9F-55AF-92D4-0298-EF33B2D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248472" cy="5040560"/>
          </a:xfrm>
        </p:spPr>
        <p:txBody>
          <a:bodyPr/>
          <a:lstStyle/>
          <a:p>
            <a:r>
              <a:rPr lang="fr-FR" dirty="0"/>
              <a:t>L'Arduino et l'ESP32 possède des résistances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/>
              <a:t>Terme inversé</a:t>
            </a:r>
            <a:endParaRPr lang="fr-FR" dirty="0"/>
          </a:p>
          <a:p>
            <a:r>
              <a:rPr lang="fr-FR" dirty="0"/>
              <a:t>Elles doivent être activée</a:t>
            </a:r>
          </a:p>
        </p:txBody>
      </p:sp>
      <p:pic>
        <p:nvPicPr>
          <p:cNvPr id="3076" name="Picture 4" descr="Résistance de rappel - Arduino">
            <a:extLst>
              <a:ext uri="{FF2B5EF4-FFF2-40B4-BE49-F238E27FC236}">
                <a16:creationId xmlns:a16="http://schemas.microsoft.com/office/drawing/2014/main" id="{93DE77EB-6027-F438-7C84-53BE248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7" y="1413786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45D59-366A-FF51-726E-206581D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D8693-35D5-4C76-EB01-D6B9260D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/>
              <a:t>Transistor – Transistor Logic</a:t>
            </a:r>
          </a:p>
          <a:p>
            <a:r>
              <a:rPr lang="fr-FR" dirty="0"/>
              <a:t>Les circuits TTL sont des transistors dont le niveau bas est à 0v et le niveau haut à 5V</a:t>
            </a:r>
          </a:p>
          <a:p>
            <a:r>
              <a:rPr lang="fr-FR" dirty="0"/>
              <a:t>L'Arduino est donc compatible TTL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E5B7B-152C-6C38-A4C3-2982A4D0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10" y="2666054"/>
            <a:ext cx="24958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2AD59-1110-3B4C-12E9-260F545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LLC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32F97-99F5-8834-B625-25E1437E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cœur de l'Arduino est en 3.3v</a:t>
            </a:r>
          </a:p>
          <a:p>
            <a:pPr lvl="1"/>
            <a:r>
              <a:rPr lang="fr-FR" dirty="0"/>
              <a:t>Mais tous les I/O sont en 5v</a:t>
            </a:r>
          </a:p>
          <a:p>
            <a:pPr lvl="1"/>
            <a:r>
              <a:rPr lang="fr-FR" dirty="0"/>
              <a:t>Utilisation intégrée d'un LLC</a:t>
            </a:r>
          </a:p>
          <a:p>
            <a:pPr lvl="1"/>
            <a:r>
              <a:rPr lang="fr-FR" dirty="0"/>
              <a:t>Logic </a:t>
            </a:r>
            <a:r>
              <a:rPr lang="fr-FR" dirty="0" err="1"/>
              <a:t>Level</a:t>
            </a:r>
            <a:r>
              <a:rPr lang="fr-FR" dirty="0"/>
              <a:t> Converter 3.3v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/>
              <a:t>5v</a:t>
            </a:r>
          </a:p>
          <a:p>
            <a:pPr lvl="1"/>
            <a:r>
              <a:rPr lang="fr-FR"/>
              <a:t>Pour </a:t>
            </a:r>
            <a:r>
              <a:rPr lang="fr-FR" dirty="0"/>
              <a:t>être complètement compatible TTL</a:t>
            </a:r>
          </a:p>
        </p:txBody>
      </p:sp>
    </p:spTree>
    <p:extLst>
      <p:ext uri="{BB962C8B-B14F-4D97-AF65-F5344CB8AC3E}">
        <p14:creationId xmlns:p14="http://schemas.microsoft.com/office/powerpoint/2010/main" val="23462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LED sur le 5V elle brule </a:t>
            </a:r>
          </a:p>
          <a:p>
            <a:pPr lvl="1"/>
            <a:r>
              <a:rPr lang="fr-FR" dirty="0"/>
              <a:t>Il faut donc une résistance (5% d'erreur)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2v +/- 0.2v;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(5 - 2) / 0.02</a:t>
            </a:r>
          </a:p>
          <a:p>
            <a:pPr lvl="1"/>
            <a:r>
              <a:rPr lang="fr-FR" dirty="0"/>
              <a:t>R = 150 Ohm </a:t>
            </a:r>
            <a:r>
              <a:rPr lang="fr-FR"/>
              <a:t>+/- 15 </a:t>
            </a:r>
            <a:r>
              <a:rPr lang="fr-FR" dirty="0"/>
              <a:t>Ohm +/- 5%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pPr lvl="1"/>
            <a:r>
              <a:rPr lang="fr-FR" dirty="0"/>
              <a:t>Nécessite un Bridge</a:t>
            </a:r>
          </a:p>
          <a:p>
            <a:pPr lvl="1"/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avec un branchement adapté</a:t>
            </a:r>
          </a:p>
          <a:p>
            <a:r>
              <a:rPr lang="fr-FR" dirty="0" err="1"/>
              <a:t>Seeeduino</a:t>
            </a:r>
            <a:r>
              <a:rPr lang="fr-FR" dirty="0"/>
              <a:t> Lotus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7B536-1571-9D56-6402-5816F6E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Kit Grove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F4F75-F66B-C688-2D0A-7415E6B6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C363A-76E6-F9BF-3325-BEB1D333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94948"/>
            <a:ext cx="730881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1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Words>686</Words>
  <Application>Microsoft Office PowerPoint</Application>
  <PresentationFormat>Affichage à l'écran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Monotype Sorts</vt:lpstr>
      <vt:lpstr>Times New Roman</vt:lpstr>
      <vt:lpstr>Wingdings</vt:lpstr>
      <vt:lpstr>cvc</vt:lpstr>
      <vt:lpstr>Présentation PowerPoint</vt:lpstr>
      <vt:lpstr>TTL</vt:lpstr>
      <vt:lpstr>LLC</vt:lpstr>
      <vt:lpstr>Attention</vt:lpstr>
      <vt:lpstr>Calcul d'une résistance</vt:lpstr>
      <vt:lpstr>Seeeduino Grove</vt:lpstr>
      <vt:lpstr>Kit Grove</vt:lpstr>
      <vt:lpstr>Alimentation</vt:lpstr>
      <vt:lpstr>I/O Numérique</vt:lpstr>
      <vt:lpstr>I/O Analogiques</vt:lpstr>
      <vt:lpstr>I/O Numérique</vt:lpstr>
      <vt:lpstr>Données numériques en série</vt:lpstr>
      <vt:lpstr>UART</vt:lpstr>
      <vt:lpstr>Bus</vt:lpstr>
      <vt:lpstr>Leds Uno</vt:lpstr>
      <vt:lpstr>fonction d'activation</vt:lpstr>
      <vt:lpstr>Fluctuation</vt:lpstr>
      <vt:lpstr>PullDown</vt:lpstr>
      <vt:lpstr>PullDown &amp; PullUp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225</cp:revision>
  <dcterms:created xsi:type="dcterms:W3CDTF">2000-04-10T19:33:12Z</dcterms:created>
  <dcterms:modified xsi:type="dcterms:W3CDTF">2025-04-28T21:21:35Z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