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22"/>
  </p:notesMasterIdLst>
  <p:handoutMasterIdLst>
    <p:handoutMasterId r:id="rId23"/>
  </p:handoutMasterIdLst>
  <p:sldIdLst>
    <p:sldId id="264" r:id="rId2"/>
    <p:sldId id="367" r:id="rId3"/>
    <p:sldId id="267" r:id="rId4"/>
    <p:sldId id="274" r:id="rId5"/>
    <p:sldId id="268" r:id="rId6"/>
    <p:sldId id="275" r:id="rId7"/>
    <p:sldId id="273" r:id="rId8"/>
    <p:sldId id="375" r:id="rId9"/>
    <p:sldId id="369" r:id="rId10"/>
    <p:sldId id="368" r:id="rId11"/>
    <p:sldId id="370" r:id="rId12"/>
    <p:sldId id="358" r:id="rId13"/>
    <p:sldId id="356" r:id="rId14"/>
    <p:sldId id="364" r:id="rId15"/>
    <p:sldId id="276" r:id="rId16"/>
    <p:sldId id="365" r:id="rId17"/>
    <p:sldId id="366" r:id="rId18"/>
    <p:sldId id="371" r:id="rId19"/>
    <p:sldId id="372" r:id="rId20"/>
    <p:sldId id="374" r:id="rId21"/>
  </p:sldIdLst>
  <p:sldSz cx="9144000" cy="6858000" type="screen4x3"/>
  <p:notesSz cx="6648450" cy="9782175"/>
  <p:defaultTextStyle>
    <a:defPPr>
      <a:defRPr lang="fr-FR"/>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590" autoAdjust="0"/>
  </p:normalViewPr>
  <p:slideViewPr>
    <p:cSldViewPr>
      <p:cViewPr varScale="1">
        <p:scale>
          <a:sx n="78" d="100"/>
          <a:sy n="78" d="100"/>
        </p:scale>
        <p:origin x="715"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924" y="2430"/>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1000">
                <a:latin typeface="Arial" charset="0"/>
              </a:defRPr>
            </a:lvl1pPr>
          </a:lstStyle>
          <a:p>
            <a:pPr>
              <a:defRPr/>
            </a:pPr>
            <a:fld id="{05A6847E-ECD8-4888-9A6C-CBE85B378C12}" type="slidenum">
              <a:rPr lang="fr-FR"/>
              <a:pPr>
                <a:defRPr/>
              </a:pPr>
              <a:t>‹N°›</a:t>
            </a:fld>
            <a:endParaRPr lang="fr-FR"/>
          </a:p>
        </p:txBody>
      </p:sp>
    </p:spTree>
    <p:extLst>
      <p:ext uri="{BB962C8B-B14F-4D97-AF65-F5344CB8AC3E}">
        <p14:creationId xmlns:p14="http://schemas.microsoft.com/office/powerpoint/2010/main" val="419439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21508"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800">
                <a:latin typeface="Arial" charset="0"/>
              </a:defRPr>
            </a:lvl1pPr>
          </a:lstStyle>
          <a:p>
            <a:pPr>
              <a:defRPr/>
            </a:pPr>
            <a:r>
              <a:rPr lang="fr-FR"/>
              <a:t>I-</a:t>
            </a:r>
            <a:fld id="{88B410AF-14E7-4D87-8C8E-6E377E0C2388}" type="slidenum">
              <a:rPr lang="fr-FR"/>
              <a:pPr>
                <a:defRPr/>
              </a:pPr>
              <a:t>‹N°›</a:t>
            </a:fld>
            <a:endParaRPr lang="fr-FR"/>
          </a:p>
        </p:txBody>
      </p:sp>
    </p:spTree>
    <p:extLst>
      <p:ext uri="{BB962C8B-B14F-4D97-AF65-F5344CB8AC3E}">
        <p14:creationId xmlns:p14="http://schemas.microsoft.com/office/powerpoint/2010/main" val="330022458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extBox 5" hidden="1"/>
          <p:cNvSpPr txBox="1">
            <a:spLocks noChangeArrowheads="1"/>
          </p:cNvSpPr>
          <p:nvPr/>
        </p:nvSpPr>
        <p:spPr bwMode="auto">
          <a:xfrm>
            <a:off x="2286000" y="381000"/>
            <a:ext cx="3810000" cy="215900"/>
          </a:xfrm>
          <a:prstGeom prst="rect">
            <a:avLst/>
          </a:prstGeom>
          <a:noFill/>
          <a:ln w="9525">
            <a:noFill/>
            <a:miter lim="800000"/>
            <a:headEnd/>
            <a:tailEnd/>
          </a:ln>
        </p:spPr>
        <p:txBody>
          <a:bodyPr>
            <a:spAutoFit/>
          </a:bodyPr>
          <a:lstStyle/>
          <a:p>
            <a:pPr eaLnBrk="0" hangingPunct="0"/>
            <a:r>
              <a:rPr lang="pt-BR" sz="800">
                <a:solidFill>
                  <a:srgbClr val="000000"/>
                </a:solidFill>
              </a:rPr>
              <a:t>&lt;*s*o*u*r*c*e*&gt;*5*7*7*g*3*-*1*-*4*&lt;*/*s*o*u*r*c*e*&gt;</a:t>
            </a:r>
            <a:endParaRPr lang="en-US" sz="800" dirty="0">
              <a:solidFill>
                <a:srgbClr val="000000"/>
              </a:solidFill>
            </a:endParaRPr>
          </a:p>
        </p:txBody>
      </p:sp>
      <p:sp>
        <p:nvSpPr>
          <p:cNvPr id="18434" name="Rectangle 2"/>
          <p:cNvSpPr>
            <a:spLocks noGrp="1" noRot="1" noChangeAspect="1" noChangeArrowheads="1" noTextEdit="1"/>
          </p:cNvSpPr>
          <p:nvPr>
            <p:ph type="sldImg"/>
          </p:nvPr>
        </p:nvSpPr>
        <p:spPr>
          <a:xfrm>
            <a:off x="877888" y="733425"/>
            <a:ext cx="4892675" cy="3670300"/>
          </a:xfrm>
          <a:ln/>
        </p:spPr>
      </p:sp>
      <p:sp>
        <p:nvSpPr>
          <p:cNvPr id="18435" name="Rectangle 3"/>
          <p:cNvSpPr>
            <a:spLocks noGrp="1" noChangeArrowheads="1"/>
          </p:cNvSpPr>
          <p:nvPr>
            <p:ph type="body" idx="1"/>
          </p:nvPr>
        </p:nvSpPr>
        <p:spPr>
          <a:xfrm>
            <a:off x="228600" y="3962400"/>
            <a:ext cx="6488113" cy="2825750"/>
          </a:xfrm>
          <a:ln/>
        </p:spPr>
        <p:txBody>
          <a:bodyPr/>
          <a:lstStyle/>
          <a:p>
            <a:pPr eaLnBrk="1" hangingPunct="1"/>
            <a:r>
              <a:rPr lang="en-US"/>
              <a:t>Jogger text: What Is a Service-Oriented Architecture?</a:t>
            </a:r>
          </a:p>
          <a:p>
            <a:pPr eaLnBrk="1" hangingPunct="1"/>
            <a:r>
              <a:rPr lang="en-US"/>
              <a:t>Direction: Left</a:t>
            </a:r>
          </a:p>
          <a:p>
            <a:pPr eaLnBrk="1" hangingPunct="1"/>
            <a:r>
              <a:rPr lang="en-US"/>
              <a:t>Instructor notes:</a:t>
            </a:r>
          </a:p>
          <a:p>
            <a:pPr eaLnBrk="1" hangingPunct="1"/>
            <a:r>
              <a:rPr lang="en-US"/>
              <a:t>Every one defines SOA differently. I’m going with Erl’s definition which emphasizes loose coupling and interoperabililty.  Others start with the traditional consumer-producer-registry triangle which puts the implementation front and center.   We’ll introduce the triangle in the next section.  Here we’ll simply start with what makes an architecture an SOA, rather than describe how SOA is done.</a:t>
            </a:r>
          </a:p>
          <a:p>
            <a:pPr eaLnBrk="1" hangingPunct="1"/>
            <a:endParaRPr lang="en-US"/>
          </a:p>
          <a:p>
            <a:pPr eaLnBrk="1" hangingPunct="1"/>
            <a:r>
              <a:rPr lang="en-US"/>
              <a:t>A simple currency conversion service.  The client is a brokerage that needs to quote stock prices in US dollars.  It may need to access other services for other functionality.  You could write in “trading service” in one of the boxes for example and “place order” as the web service operation.  The third box is there for you to wave your arm and say “and some other service that it needs”</a:t>
            </a:r>
          </a:p>
          <a:p>
            <a:pPr eaLnBrk="1" hangingPunct="1"/>
            <a:endParaRPr lang="en-US" dirty="0"/>
          </a:p>
        </p:txBody>
      </p:sp>
    </p:spTree>
    <p:extLst>
      <p:ext uri="{BB962C8B-B14F-4D97-AF65-F5344CB8AC3E}">
        <p14:creationId xmlns:p14="http://schemas.microsoft.com/office/powerpoint/2010/main" val="1696931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721" name="TextBox 5" hidden="1"/>
          <p:cNvSpPr txBox="1">
            <a:spLocks noChangeArrowheads="1"/>
          </p:cNvSpPr>
          <p:nvPr/>
        </p:nvSpPr>
        <p:spPr bwMode="auto">
          <a:xfrm>
            <a:off x="2286000" y="381000"/>
            <a:ext cx="3810000" cy="215900"/>
          </a:xfrm>
          <a:prstGeom prst="rect">
            <a:avLst/>
          </a:prstGeom>
          <a:noFill/>
          <a:ln w="9525">
            <a:noFill/>
            <a:miter lim="800000"/>
            <a:headEnd/>
            <a:tailEnd/>
          </a:ln>
        </p:spPr>
        <p:txBody>
          <a:bodyPr>
            <a:spAutoFit/>
          </a:bodyPr>
          <a:lstStyle/>
          <a:p>
            <a:pPr eaLnBrk="0" hangingPunct="0"/>
            <a:r>
              <a:rPr lang="pt-BR" sz="800">
                <a:solidFill>
                  <a:srgbClr val="000000"/>
                </a:solidFill>
              </a:rPr>
              <a:t>&lt;*s*o*u*r*c*e*&gt;*5*7*7*g*3*-*7*-*1*5*&lt;*/*s*o*u*r*c*e*&gt;</a:t>
            </a:r>
            <a:endParaRPr lang="en-US" sz="800" dirty="0">
              <a:solidFill>
                <a:srgbClr val="000000"/>
              </a:solidFill>
            </a:endParaRPr>
          </a:p>
        </p:txBody>
      </p:sp>
      <p:sp>
        <p:nvSpPr>
          <p:cNvPr id="1182722" name="Rectangle 2"/>
          <p:cNvSpPr>
            <a:spLocks noGrp="1" noRot="1" noChangeAspect="1" noChangeArrowheads="1" noTextEdit="1"/>
          </p:cNvSpPr>
          <p:nvPr>
            <p:ph type="sldImg"/>
          </p:nvPr>
        </p:nvSpPr>
        <p:spPr>
          <a:xfrm>
            <a:off x="877888" y="733425"/>
            <a:ext cx="4892675" cy="3670300"/>
          </a:xfrm>
          <a:ln/>
        </p:spPr>
      </p:sp>
      <p:sp>
        <p:nvSpPr>
          <p:cNvPr id="1182723" name="Rectangle 3"/>
          <p:cNvSpPr>
            <a:spLocks noGrp="1" noChangeArrowheads="1"/>
          </p:cNvSpPr>
          <p:nvPr>
            <p:ph type="body" idx="1"/>
          </p:nvPr>
        </p:nvSpPr>
        <p:spPr>
          <a:xfrm>
            <a:off x="228600" y="3962400"/>
            <a:ext cx="6488113" cy="1236663"/>
          </a:xfrm>
          <a:ln/>
        </p:spPr>
        <p:txBody>
          <a:bodyPr/>
          <a:lstStyle/>
          <a:p>
            <a:pPr eaLnBrk="1" hangingPunct="1"/>
            <a:r>
              <a:rPr lang="en-US"/>
              <a:t>Jogger text: REST</a:t>
            </a:r>
          </a:p>
          <a:p>
            <a:pPr eaLnBrk="1" hangingPunct="1"/>
            <a:r>
              <a:rPr lang="en-US"/>
              <a:t>Direction: Left</a:t>
            </a:r>
          </a:p>
          <a:p>
            <a:pPr eaLnBrk="1" hangingPunct="1"/>
            <a:r>
              <a:rPr lang="en-US"/>
              <a:t>Instructor notes:</a:t>
            </a:r>
          </a:p>
          <a:p>
            <a:pPr eaLnBrk="1" hangingPunct="1"/>
            <a:r>
              <a:rPr lang="en-US"/>
              <a:t>MySQL, Oracle, etc. all support Xpath.  Lead in to next slide.</a:t>
            </a:r>
          </a:p>
          <a:p>
            <a:pPr eaLnBrk="1" hangingPunct="1"/>
            <a:endParaRPr lang="en-US" dirty="0"/>
          </a:p>
        </p:txBody>
      </p:sp>
    </p:spTree>
    <p:extLst>
      <p:ext uri="{BB962C8B-B14F-4D97-AF65-F5344CB8AC3E}">
        <p14:creationId xmlns:p14="http://schemas.microsoft.com/office/powerpoint/2010/main" val="1574843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hidden="1"/>
          <p:cNvSpPr txBox="1"/>
          <p:nvPr/>
        </p:nvSpPr>
        <p:spPr>
          <a:xfrm>
            <a:off x="2286000" y="381000"/>
            <a:ext cx="3810000" cy="215444"/>
          </a:xfrm>
          <a:prstGeom prst="rect">
            <a:avLst/>
          </a:prstGeom>
          <a:noFill/>
        </p:spPr>
        <p:txBody>
          <a:bodyPr vert="horz" rtlCol="0">
            <a:spAutoFit/>
          </a:bodyPr>
          <a:lstStyle/>
          <a:p>
            <a:r>
              <a:rPr lang="pt-BR" sz="800" dirty="0">
                <a:solidFill>
                  <a:srgbClr val="000000"/>
                </a:solidFill>
                <a:latin typeface="Arial"/>
              </a:rPr>
              <a:t>&lt;*s*o*u*r*c*e*&gt;*2*3*1*9*a*1*-*3*-*2*8*&lt;*/*s*o*u*r*c*e*&gt;</a:t>
            </a:r>
            <a:endParaRPr lang="en-US" sz="800" dirty="0">
              <a:solidFill>
                <a:srgbClr val="000000"/>
              </a:solidFill>
              <a:latin typeface="Arial"/>
            </a:endParaRPr>
          </a:p>
        </p:txBody>
      </p:sp>
      <p:sp>
        <p:nvSpPr>
          <p:cNvPr id="1386498" name="Rectangle 2"/>
          <p:cNvSpPr>
            <a:spLocks noGrp="1" noRot="1" noChangeAspect="1" noChangeArrowheads="1" noTextEdit="1"/>
          </p:cNvSpPr>
          <p:nvPr>
            <p:ph type="sldImg"/>
          </p:nvPr>
        </p:nvSpPr>
        <p:spPr>
          <a:xfrm>
            <a:off x="877888" y="733425"/>
            <a:ext cx="4892675" cy="3670300"/>
          </a:xfrm>
          <a:ln/>
        </p:spPr>
      </p:sp>
      <p:sp>
        <p:nvSpPr>
          <p:cNvPr id="1386499" name="Rectangle 3"/>
          <p:cNvSpPr>
            <a:spLocks noGrp="1" noChangeArrowheads="1"/>
          </p:cNvSpPr>
          <p:nvPr>
            <p:ph type="body" idx="1"/>
          </p:nvPr>
        </p:nvSpPr>
        <p:spPr>
          <a:xfrm>
            <a:off x="238974" y="4097914"/>
            <a:ext cx="6782492" cy="1721090"/>
          </a:xfrm>
        </p:spPr>
        <p:txBody>
          <a:bodyPr>
            <a:sp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t>Jogger text: Creating a JavaScript Object</a:t>
            </a:r>
          </a:p>
          <a:p>
            <a:pPr marL="0" marR="0" indent="0" algn="l" defTabSz="914400" rtl="0" eaLnBrk="1" fontAlgn="base" latinLnBrk="0" hangingPunct="1">
              <a:lnSpc>
                <a:spcPct val="100000"/>
              </a:lnSpc>
              <a:spcBef>
                <a:spcPct val="30000"/>
              </a:spcBef>
              <a:spcAft>
                <a:spcPct val="0"/>
              </a:spcAft>
              <a:buClrTx/>
              <a:buSzTx/>
              <a:buFontTx/>
              <a:buNone/>
              <a:tabLst/>
              <a:defRPr/>
            </a:pPr>
            <a:r>
              <a:rPr lang="en-US"/>
              <a:t>Direction: Right</a:t>
            </a:r>
          </a:p>
          <a:p>
            <a:pPr marL="0" marR="0" indent="0" algn="l" defTabSz="914400" rtl="0" eaLnBrk="1" fontAlgn="base" latinLnBrk="0" hangingPunct="1">
              <a:lnSpc>
                <a:spcPct val="100000"/>
              </a:lnSpc>
              <a:spcBef>
                <a:spcPct val="30000"/>
              </a:spcBef>
              <a:spcAft>
                <a:spcPct val="0"/>
              </a:spcAft>
              <a:buClrTx/>
              <a:buSzTx/>
              <a:buFontTx/>
              <a:buNone/>
              <a:tabLst/>
              <a:defRPr/>
            </a:pPr>
            <a:r>
              <a:rPr lang="en-US"/>
              <a:t>Instructor notes:What </a:t>
            </a:r>
            <a:r>
              <a:rPr lang="en-US" dirty="0"/>
              <a:t>would happen if</a:t>
            </a:r>
            <a:r>
              <a:rPr lang="en-US" baseline="0" dirty="0"/>
              <a:t> this was left off? It would look for a width and height on the global object</a:t>
            </a:r>
            <a:endParaRPr lang="en-US" dirty="0"/>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a:t>How many properties were created on the global object?</a:t>
            </a:r>
            <a:r>
              <a:rPr lang="en-US" baseline="0" dirty="0"/>
              <a:t> just 1, Box</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a:t>In the getArea() method we could have used Box.width and Box.height instead of this.width and this.height</a:t>
            </a:r>
            <a:endParaRPr lang="en-US" dirty="0"/>
          </a:p>
        </p:txBody>
      </p:sp>
    </p:spTree>
    <p:extLst>
      <p:ext uri="{BB962C8B-B14F-4D97-AF65-F5344CB8AC3E}">
        <p14:creationId xmlns:p14="http://schemas.microsoft.com/office/powerpoint/2010/main" val="1407541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p>
        </p:txBody>
      </p:sp>
    </p:spTree>
    <p:extLst>
      <p:ext uri="{BB962C8B-B14F-4D97-AF65-F5344CB8AC3E}">
        <p14:creationId xmlns:p14="http://schemas.microsoft.com/office/powerpoint/2010/main" val="211891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2463" y="457200"/>
            <a:ext cx="1943100" cy="5638800"/>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1173163" y="457200"/>
            <a:ext cx="5676900" cy="56388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2716717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287338" indent="-287338">
              <a:buClr>
                <a:srgbClr val="DA2128"/>
              </a:buClr>
              <a:buFont typeface="Wingdings 3" pitchFamily="18" charset="2"/>
              <a:buChar char=""/>
              <a:defRPr/>
            </a:lvl1pPr>
            <a:lvl2pPr marL="509588" indent="-222250">
              <a:buClr>
                <a:srgbClr val="DA2128"/>
              </a:buClr>
              <a:buFont typeface="Arial" pitchFamily="34" charset="0"/>
              <a:buChar char="•"/>
              <a:defRPr/>
            </a:lvl2pPr>
            <a:lvl3pPr marL="744538" indent="-234950">
              <a:buClr>
                <a:srgbClr val="DA2128"/>
              </a:buClr>
              <a:defRPr/>
            </a:lvl3pPr>
            <a:lvl4pPr marL="287338" indent="-277813">
              <a:buClr>
                <a:srgbClr val="DA2128"/>
              </a:buClr>
              <a:buFont typeface="Webdings" pitchFamily="18" charset="2"/>
              <a:buChar char="s"/>
              <a:defRPr/>
            </a:lvl4pPr>
            <a:lvl5pPr marL="287338" indent="-287338">
              <a:buClr>
                <a:srgbClr val="DA2128"/>
              </a:buClr>
              <a:buFont typeface="Webdings" pitchFamily="18" charset="2"/>
              <a:buChar char="i"/>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0" y="0"/>
            <a:ext cx="9143999" cy="402336"/>
          </a:xfrm>
          <a:prstGeom prst="rect">
            <a:avLst/>
          </a:prstGeom>
          <a:effectLst/>
        </p:spPr>
        <p:txBody>
          <a:bodyPr/>
          <a:lstStyle>
            <a:lvl1pPr>
              <a:defRPr sz="24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74983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87624" y="13209"/>
            <a:ext cx="7829947" cy="1143000"/>
          </a:xfrm>
        </p:spPr>
        <p:txBody>
          <a:bodyPr/>
          <a:lstStyle>
            <a:lvl1pPr>
              <a:defRPr sz="3200"/>
            </a:lvl1pPr>
          </a:lstStyle>
          <a:p>
            <a:r>
              <a:rPr lang="fr-FR" dirty="0"/>
              <a:t>Cliquez pour modifier le style du titre</a:t>
            </a:r>
          </a:p>
        </p:txBody>
      </p:sp>
      <p:sp>
        <p:nvSpPr>
          <p:cNvPr id="3" name="Espace réservé du contenu 2"/>
          <p:cNvSpPr>
            <a:spLocks noGrp="1"/>
          </p:cNvSpPr>
          <p:nvPr>
            <p:ph idx="1"/>
          </p:nvPr>
        </p:nvSpPr>
        <p:spPr>
          <a:xfrm>
            <a:off x="179512" y="1412776"/>
            <a:ext cx="8766051" cy="5040560"/>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extLst>
      <p:ext uri="{BB962C8B-B14F-4D97-AF65-F5344CB8AC3E}">
        <p14:creationId xmlns:p14="http://schemas.microsoft.com/office/powerpoint/2010/main" val="101034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389275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56881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Tree>
    <p:extLst>
      <p:ext uri="{BB962C8B-B14F-4D97-AF65-F5344CB8AC3E}">
        <p14:creationId xmlns:p14="http://schemas.microsoft.com/office/powerpoint/2010/main" val="366428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0620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85589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37193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425494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dirty="0"/>
              <a:t>Page </a:t>
            </a:r>
            <a:fld id="{E218E9B1-FD08-4C80-902E-210BA2967D0D}" type="slidenum">
              <a:rPr lang="fr-FR" sz="1200" smtClean="0"/>
              <a:pPr>
                <a:spcBef>
                  <a:spcPct val="50000"/>
                </a:spcBef>
                <a:defRPr/>
              </a:pPr>
              <a:t>‹N°›</a:t>
            </a:fld>
            <a:endParaRPr lang="fr-FR" dirty="0">
              <a:latin typeface="Times New Roman" pitchFamily="18" charset="0"/>
            </a:endParaRPr>
          </a:p>
        </p:txBody>
      </p:sp>
      <p:sp>
        <p:nvSpPr>
          <p:cNvPr id="1028" name="Text Box 4"/>
          <p:cNvSpPr txBox="1">
            <a:spLocks noChangeArrowheads="1"/>
          </p:cNvSpPr>
          <p:nvPr/>
        </p:nvSpPr>
        <p:spPr bwMode="auto">
          <a:xfrm>
            <a:off x="2209800" y="6553200"/>
            <a:ext cx="472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defRPr/>
            </a:pPr>
            <a:r>
              <a:rPr lang="fr-FR" sz="1600" dirty="0" err="1"/>
              <a:t>IoT</a:t>
            </a:r>
            <a:endParaRPr lang="fr-FR" dirty="0">
              <a:latin typeface="Times New Roman" pitchFamily="18" charset="0"/>
            </a:endParaRPr>
          </a:p>
        </p:txBody>
      </p:sp>
      <p:sp>
        <p:nvSpPr>
          <p:cNvPr id="1029" name="Rectangle 5"/>
          <p:cNvSpPr>
            <a:spLocks noGrp="1" noChangeArrowheads="1"/>
          </p:cNvSpPr>
          <p:nvPr>
            <p:ph type="title"/>
          </p:nvPr>
        </p:nvSpPr>
        <p:spPr bwMode="auto">
          <a:xfrm>
            <a:off x="1177925"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a:t>Cliquez pour modifier le style du titre du masque</a:t>
            </a:r>
          </a:p>
        </p:txBody>
      </p:sp>
      <p:sp>
        <p:nvSpPr>
          <p:cNvPr id="1030" name="Rectangle 6"/>
          <p:cNvSpPr>
            <a:spLocks noGrp="1" noChangeArrowheads="1"/>
          </p:cNvSpPr>
          <p:nvPr>
            <p:ph type="body" idx="1"/>
          </p:nvPr>
        </p:nvSpPr>
        <p:spPr bwMode="auto">
          <a:xfrm>
            <a:off x="179388" y="1196975"/>
            <a:ext cx="8766175"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a:t>© Cyril Vincent Conseil</a:t>
            </a:r>
            <a:endParaRPr lang="fr-FR">
              <a:latin typeface="Times New Roman" pitchFamily="18" charset="0"/>
            </a:endParaRPr>
          </a:p>
        </p:txBody>
      </p:sp>
      <p:pic>
        <p:nvPicPr>
          <p:cNvPr id="1032" name="Picture 8" descr="cartevisite"/>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1.xml"/><Relationship Id="rId1" Type="http://schemas.openxmlformats.org/officeDocument/2006/relationships/tags" Target="../tags/tag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subTitle" idx="1"/>
          </p:nvPr>
        </p:nvSpPr>
        <p:spPr>
          <a:xfrm>
            <a:off x="1371600" y="1628800"/>
            <a:ext cx="6400800" cy="4010000"/>
          </a:xfrm>
        </p:spPr>
        <p:txBody>
          <a:bodyPr/>
          <a:lstStyle/>
          <a:p>
            <a:pPr eaLnBrk="1" hangingPunct="1"/>
            <a:r>
              <a:rPr lang="fr-FR" altLang="fr-FR" dirty="0" err="1"/>
              <a:t>IoT</a:t>
            </a:r>
            <a:endParaRPr lang="fr-FR" altLang="fr-FR" dirty="0"/>
          </a:p>
          <a:p>
            <a:pPr eaLnBrk="1" hangingPunct="1"/>
            <a:endParaRPr lang="fr-FR" altLang="fr-FR" dirty="0"/>
          </a:p>
          <a:p>
            <a:pPr eaLnBrk="1" hangingPunct="1"/>
            <a:r>
              <a:rPr lang="fr-FR" altLang="fr-FR"/>
              <a:t>HTTP</a:t>
            </a:r>
            <a:endParaRPr lang="fr-FR" altLang="fr-F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C0C7E4-6503-F180-60C6-AF7D95948C96}"/>
              </a:ext>
            </a:extLst>
          </p:cNvPr>
          <p:cNvSpPr>
            <a:spLocks noGrp="1"/>
          </p:cNvSpPr>
          <p:nvPr>
            <p:ph type="title"/>
          </p:nvPr>
        </p:nvSpPr>
        <p:spPr/>
        <p:txBody>
          <a:bodyPr/>
          <a:lstStyle/>
          <a:p>
            <a:r>
              <a:rPr lang="fr-FR" dirty="0"/>
              <a:t>Ethernet IP</a:t>
            </a:r>
          </a:p>
        </p:txBody>
      </p:sp>
      <p:sp>
        <p:nvSpPr>
          <p:cNvPr id="3" name="Espace réservé du contenu 2">
            <a:extLst>
              <a:ext uri="{FF2B5EF4-FFF2-40B4-BE49-F238E27FC236}">
                <a16:creationId xmlns:a16="http://schemas.microsoft.com/office/drawing/2014/main" id="{0966BA2B-BF35-59B8-EA90-C47331A11F2B}"/>
              </a:ext>
            </a:extLst>
          </p:cNvPr>
          <p:cNvSpPr>
            <a:spLocks noGrp="1"/>
          </p:cNvSpPr>
          <p:nvPr>
            <p:ph idx="1"/>
          </p:nvPr>
        </p:nvSpPr>
        <p:spPr/>
        <p:txBody>
          <a:bodyPr/>
          <a:lstStyle/>
          <a:p>
            <a:r>
              <a:rPr lang="fr-FR" dirty="0"/>
              <a:t>Avec utilisation des valeurs SPI par défaut</a:t>
            </a:r>
          </a:p>
          <a:p>
            <a:r>
              <a:rPr lang="fr-FR" dirty="0"/>
              <a:t>Même programmation que le Wifi</a:t>
            </a:r>
          </a:p>
          <a:p>
            <a:pPr lvl="1"/>
            <a:r>
              <a:rPr lang="fr-FR" dirty="0"/>
              <a:t>import network</a:t>
            </a:r>
          </a:p>
          <a:p>
            <a:pPr lvl="1"/>
            <a:r>
              <a:rPr lang="fr-FR" dirty="0" err="1"/>
              <a:t>nic</a:t>
            </a:r>
            <a:r>
              <a:rPr lang="fr-FR" dirty="0"/>
              <a:t> = network.ENC28J60()</a:t>
            </a:r>
          </a:p>
          <a:p>
            <a:pPr lvl="1"/>
            <a:r>
              <a:rPr lang="fr-FR" dirty="0" err="1"/>
              <a:t>nic.ifconfig</a:t>
            </a:r>
            <a:r>
              <a:rPr lang="fr-FR" dirty="0"/>
              <a:t>('</a:t>
            </a:r>
            <a:r>
              <a:rPr lang="fr-FR" dirty="0" err="1"/>
              <a:t>dhcp</a:t>
            </a:r>
            <a:r>
              <a:rPr lang="fr-FR" dirty="0"/>
              <a:t>')</a:t>
            </a:r>
          </a:p>
          <a:p>
            <a:pPr lvl="1"/>
            <a:r>
              <a:rPr lang="fr-FR" dirty="0" err="1"/>
              <a:t>nic.isconnected</a:t>
            </a:r>
            <a:r>
              <a:rPr lang="fr-FR" dirty="0"/>
              <a:t>()</a:t>
            </a:r>
          </a:p>
          <a:p>
            <a:pPr lvl="1"/>
            <a:r>
              <a:rPr lang="fr-FR" dirty="0" err="1"/>
              <a:t>nic.ifconfig</a:t>
            </a:r>
            <a:r>
              <a:rPr lang="fr-FR" dirty="0"/>
              <a:t>()</a:t>
            </a:r>
          </a:p>
        </p:txBody>
      </p:sp>
    </p:spTree>
    <p:extLst>
      <p:ext uri="{BB962C8B-B14F-4D97-AF65-F5344CB8AC3E}">
        <p14:creationId xmlns:p14="http://schemas.microsoft.com/office/powerpoint/2010/main" val="1070694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889842-713B-5B11-EE6D-1FE9D0D28287}"/>
              </a:ext>
            </a:extLst>
          </p:cNvPr>
          <p:cNvSpPr>
            <a:spLocks noGrp="1"/>
          </p:cNvSpPr>
          <p:nvPr>
            <p:ph type="title"/>
          </p:nvPr>
        </p:nvSpPr>
        <p:spPr/>
        <p:txBody>
          <a:bodyPr/>
          <a:lstStyle/>
          <a:p>
            <a:r>
              <a:rPr lang="fr-FR" dirty="0"/>
              <a:t>Ethernet IP SPI</a:t>
            </a:r>
          </a:p>
        </p:txBody>
      </p:sp>
      <p:sp>
        <p:nvSpPr>
          <p:cNvPr id="3" name="Espace réservé du contenu 2">
            <a:extLst>
              <a:ext uri="{FF2B5EF4-FFF2-40B4-BE49-F238E27FC236}">
                <a16:creationId xmlns:a16="http://schemas.microsoft.com/office/drawing/2014/main" id="{A13FB7EE-D8DB-19EB-3AA5-91A76E3509ED}"/>
              </a:ext>
            </a:extLst>
          </p:cNvPr>
          <p:cNvSpPr>
            <a:spLocks noGrp="1"/>
          </p:cNvSpPr>
          <p:nvPr>
            <p:ph idx="1"/>
          </p:nvPr>
        </p:nvSpPr>
        <p:spPr/>
        <p:txBody>
          <a:bodyPr/>
          <a:lstStyle/>
          <a:p>
            <a:r>
              <a:rPr lang="fr-FR" dirty="0"/>
              <a:t>Il est possible d'avoir un SPI avec des pins sur mesures</a:t>
            </a:r>
          </a:p>
          <a:p>
            <a:pPr lvl="1"/>
            <a:r>
              <a:rPr lang="en-US" dirty="0"/>
              <a:t>from machine import Pin, SPI</a:t>
            </a:r>
            <a:endParaRPr lang="fr-FR" dirty="0"/>
          </a:p>
          <a:p>
            <a:pPr lvl="1"/>
            <a:r>
              <a:rPr lang="fr-FR" dirty="0"/>
              <a:t>spi1 = SPI(1, </a:t>
            </a:r>
            <a:r>
              <a:rPr lang="fr-FR" dirty="0" err="1"/>
              <a:t>baudrate</a:t>
            </a:r>
            <a:r>
              <a:rPr lang="fr-FR" dirty="0"/>
              <a:t>=10000000, </a:t>
            </a:r>
            <a:r>
              <a:rPr lang="fr-FR" dirty="0" err="1"/>
              <a:t>sck</a:t>
            </a:r>
            <a:r>
              <a:rPr lang="fr-FR" dirty="0"/>
              <a:t>=Pin(10), </a:t>
            </a:r>
            <a:r>
              <a:rPr lang="fr-FR" dirty="0" err="1"/>
              <a:t>mosi</a:t>
            </a:r>
            <a:r>
              <a:rPr lang="fr-FR" dirty="0"/>
              <a:t>=Pin(11), miso=Pin(8))</a:t>
            </a:r>
          </a:p>
          <a:p>
            <a:pPr lvl="1"/>
            <a:r>
              <a:rPr lang="fr-FR" dirty="0" err="1"/>
              <a:t>nic</a:t>
            </a:r>
            <a:r>
              <a:rPr lang="fr-FR" dirty="0"/>
              <a:t> = network.ENC28J60(spi1)</a:t>
            </a:r>
          </a:p>
          <a:p>
            <a:pPr lvl="1"/>
            <a:endParaRPr lang="fr-FR" dirty="0"/>
          </a:p>
          <a:p>
            <a:pPr lvl="1"/>
            <a:endParaRPr lang="fr-FR" dirty="0"/>
          </a:p>
        </p:txBody>
      </p:sp>
    </p:spTree>
    <p:extLst>
      <p:ext uri="{BB962C8B-B14F-4D97-AF65-F5344CB8AC3E}">
        <p14:creationId xmlns:p14="http://schemas.microsoft.com/office/powerpoint/2010/main" val="178178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Rectangle 2"/>
          <p:cNvSpPr>
            <a:spLocks noGrp="1" noChangeArrowheads="1"/>
          </p:cNvSpPr>
          <p:nvPr>
            <p:ph type="title"/>
          </p:nvPr>
        </p:nvSpPr>
        <p:spPr/>
        <p:txBody>
          <a:bodyPr>
            <a:normAutofit/>
          </a:bodyPr>
          <a:lstStyle/>
          <a:p>
            <a:pPr>
              <a:defRPr/>
            </a:pPr>
            <a:r>
              <a:rPr lang="fr-FR" dirty="0"/>
              <a:t>Qu’est-ce qu’une architecture orientée services ?</a:t>
            </a:r>
          </a:p>
        </p:txBody>
      </p:sp>
      <p:sp>
        <p:nvSpPr>
          <p:cNvPr id="17410" name="Rectangle 3"/>
          <p:cNvSpPr>
            <a:spLocks noGrp="1" noChangeArrowheads="1"/>
          </p:cNvSpPr>
          <p:nvPr>
            <p:ph idx="1"/>
          </p:nvPr>
        </p:nvSpPr>
        <p:spPr>
          <a:xfrm>
            <a:off x="279400" y="1312863"/>
            <a:ext cx="8599488" cy="1554162"/>
          </a:xfrm>
        </p:spPr>
        <p:txBody>
          <a:bodyPr>
            <a:normAutofit lnSpcReduction="10000"/>
          </a:bodyPr>
          <a:lstStyle/>
          <a:p>
            <a:r>
              <a:rPr lang="fr-FR" sz="1800" dirty="0"/>
              <a:t>Une architecture orientée services se compose de services faiblement couplés et interopérables</a:t>
            </a:r>
          </a:p>
          <a:p>
            <a:pPr lvl="1"/>
            <a:r>
              <a:rPr lang="fr-FR" sz="1800" dirty="0"/>
              <a:t>Services : chaque composant de l’architecture est dédié à une tâche</a:t>
            </a:r>
          </a:p>
          <a:p>
            <a:pPr lvl="1"/>
            <a:r>
              <a:rPr lang="fr-FR" sz="1800" dirty="0"/>
              <a:t>Faiblement couplés : les services sont relativement indépendants</a:t>
            </a:r>
          </a:p>
          <a:p>
            <a:pPr lvl="1"/>
            <a:r>
              <a:rPr lang="fr-FR" sz="1800" dirty="0"/>
              <a:t>Interopérables : les services sont conformes à un standard</a:t>
            </a:r>
          </a:p>
        </p:txBody>
      </p:sp>
      <p:pic>
        <p:nvPicPr>
          <p:cNvPr id="17411" name="Picture 15"/>
          <p:cNvPicPr>
            <a:picLocks noChangeAspect="1" noChangeArrowheads="1"/>
          </p:cNvPicPr>
          <p:nvPr/>
        </p:nvPicPr>
        <p:blipFill>
          <a:blip r:embed="rId4" cstate="print"/>
          <a:srcRect/>
          <a:stretch>
            <a:fillRect/>
          </a:stretch>
        </p:blipFill>
        <p:spPr bwMode="auto">
          <a:xfrm>
            <a:off x="1462088" y="3000375"/>
            <a:ext cx="5829300" cy="3124200"/>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4245607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6754" name="Rectangle 2"/>
          <p:cNvSpPr>
            <a:spLocks noGrp="1" noChangeArrowheads="1"/>
          </p:cNvSpPr>
          <p:nvPr>
            <p:ph type="title"/>
          </p:nvPr>
        </p:nvSpPr>
        <p:spPr/>
        <p:txBody>
          <a:bodyPr/>
          <a:lstStyle/>
          <a:p>
            <a:pPr>
              <a:defRPr/>
            </a:pPr>
            <a:r>
              <a:rPr lang="fr-FR" dirty="0"/>
              <a:t>REST</a:t>
            </a:r>
          </a:p>
        </p:txBody>
      </p:sp>
      <p:sp>
        <p:nvSpPr>
          <p:cNvPr id="1181698" name="Rectangle 3"/>
          <p:cNvSpPr>
            <a:spLocks noGrp="1" noChangeArrowheads="1"/>
          </p:cNvSpPr>
          <p:nvPr>
            <p:ph idx="1"/>
          </p:nvPr>
        </p:nvSpPr>
        <p:spPr>
          <a:xfrm>
            <a:off x="252413" y="1271588"/>
            <a:ext cx="8599487" cy="4940300"/>
          </a:xfrm>
        </p:spPr>
        <p:txBody>
          <a:bodyPr/>
          <a:lstStyle/>
          <a:p>
            <a:r>
              <a:rPr lang="fr-FR" sz="1800" dirty="0"/>
              <a:t>REST (</a:t>
            </a:r>
            <a:r>
              <a:rPr lang="fr-FR" sz="1800" i="1" u="sng" dirty="0"/>
              <a:t>Re</a:t>
            </a:r>
            <a:r>
              <a:rPr lang="fr-FR" sz="1800" i="1" dirty="0"/>
              <a:t>presentational </a:t>
            </a:r>
            <a:r>
              <a:rPr lang="fr-FR" sz="1800" i="1" u="sng" dirty="0"/>
              <a:t>S</a:t>
            </a:r>
            <a:r>
              <a:rPr lang="fr-FR" sz="1800" i="1" dirty="0"/>
              <a:t>tate </a:t>
            </a:r>
            <a:r>
              <a:rPr lang="fr-FR" sz="1800" i="1" u="sng" dirty="0"/>
              <a:t>T</a:t>
            </a:r>
            <a:r>
              <a:rPr lang="fr-FR" sz="1800" i="1" dirty="0"/>
              <a:t>ransfer </a:t>
            </a:r>
            <a:r>
              <a:rPr lang="fr-FR" sz="1800" dirty="0"/>
              <a:t>) est un type</a:t>
            </a:r>
            <a:br>
              <a:rPr lang="fr-FR" sz="1800" dirty="0"/>
            </a:br>
            <a:r>
              <a:rPr lang="fr-FR" sz="1800" dirty="0"/>
              <a:t>d’architecture logicielle</a:t>
            </a:r>
          </a:p>
          <a:p>
            <a:pPr lvl="1"/>
            <a:r>
              <a:rPr lang="fr-FR" sz="1800" dirty="0"/>
              <a:t>Décrit des architectures distribuées constituées de services </a:t>
            </a:r>
            <a:br>
              <a:rPr lang="fr-FR" sz="1800" dirty="0"/>
            </a:br>
            <a:r>
              <a:rPr lang="fr-FR" sz="1800" dirty="0"/>
              <a:t>sans états</a:t>
            </a:r>
          </a:p>
          <a:p>
            <a:pPr lvl="1"/>
            <a:r>
              <a:rPr lang="fr-FR" sz="1800" dirty="0"/>
              <a:t>Forgé par Roy Fielding pour décrire l’architecture du World Wide Web</a:t>
            </a:r>
          </a:p>
          <a:p>
            <a:r>
              <a:rPr lang="fr-FR" sz="1800" dirty="0"/>
              <a:t>Dans les services Web SOAP/WSDL, toutes les opérations vont à l’URL du service est sont déterminées par le type du message reçu</a:t>
            </a:r>
          </a:p>
          <a:p>
            <a:r>
              <a:rPr lang="fr-FR" sz="1800" dirty="0"/>
              <a:t>Dans REST, chaque opération a une URL unique </a:t>
            </a:r>
          </a:p>
          <a:p>
            <a:pPr lvl="1"/>
            <a:r>
              <a:rPr lang="fr-FR" sz="1800" dirty="0"/>
              <a:t>Le  client envoie la requête HTTP a une « ressource » sur le serveur</a:t>
            </a:r>
          </a:p>
          <a:p>
            <a:pPr lvl="1"/>
            <a:r>
              <a:rPr lang="fr-FR" sz="1800" dirty="0"/>
              <a:t>Les données sont généralement envoyées et reçues par le serveur sous forme de messages XML ordinaires</a:t>
            </a:r>
          </a:p>
          <a:p>
            <a:pPr lvl="1"/>
            <a:r>
              <a:rPr lang="fr-FR" sz="1800" dirty="0"/>
              <a:t>REST est plus simple et moins formel que l’emploi de SOAP/WSDL</a:t>
            </a:r>
          </a:p>
          <a:p>
            <a:r>
              <a:rPr lang="fr-FR" sz="1800" dirty="0"/>
              <a:t>On peut utiliser l’API Provider côté serveur pour servir du XML ordinaire</a:t>
            </a:r>
          </a:p>
          <a:p>
            <a:pPr lvl="1"/>
            <a:r>
              <a:rPr lang="fr-FR" sz="1800" dirty="0"/>
              <a:t>Utile si le XML est stocké en colonne dans une base de données et que la base prend en charge les interrogations style XPath</a:t>
            </a:r>
            <a:endParaRPr lang="fr-FR" sz="1800" dirty="0">
              <a:latin typeface="Courier New" pitchFamily="49" charset="0"/>
              <a:cs typeface="Courier New" pitchFamily="49" charset="0"/>
            </a:endParaRP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5475" name="Rectangle 3"/>
          <p:cNvSpPr>
            <a:spLocks noGrp="1" noChangeArrowheads="1"/>
          </p:cNvSpPr>
          <p:nvPr>
            <p:ph idx="1"/>
          </p:nvPr>
        </p:nvSpPr>
        <p:spPr>
          <a:xfrm>
            <a:off x="272255" y="1207513"/>
            <a:ext cx="8599488" cy="4160113"/>
          </a:xfrm>
          <a:noFill/>
          <a:ln/>
        </p:spPr>
        <p:txBody>
          <a:bodyPr/>
          <a:lstStyle/>
          <a:p>
            <a:r>
              <a:rPr lang="fr-FR" dirty="0"/>
              <a:t>JavaScript Object Notation</a:t>
            </a:r>
            <a:endParaRPr lang="fr-FR" noProof="0" dirty="0"/>
          </a:p>
          <a:p>
            <a:pPr lvl="2"/>
            <a:endParaRPr lang="fr-FR" noProof="0" dirty="0"/>
          </a:p>
          <a:p>
            <a:pPr lvl="2"/>
            <a:endParaRPr lang="fr-FR" noProof="0" dirty="0"/>
          </a:p>
          <a:p>
            <a:endParaRPr lang="fr-FR" noProof="0" dirty="0"/>
          </a:p>
          <a:p>
            <a:pPr lvl="2"/>
            <a:endParaRPr lang="fr-FR" noProof="0" dirty="0"/>
          </a:p>
          <a:p>
            <a:pPr lvl="2"/>
            <a:endParaRPr lang="fr-FR" noProof="0" dirty="0"/>
          </a:p>
          <a:p>
            <a:pPr marL="800100" lvl="2" indent="0">
              <a:buNone/>
            </a:pPr>
            <a:endParaRPr lang="fr-FR" noProof="0" dirty="0"/>
          </a:p>
          <a:p>
            <a:pPr lvl="2"/>
            <a:endParaRPr lang="fr-FR" noProof="0" dirty="0"/>
          </a:p>
          <a:p>
            <a:pPr lvl="2"/>
            <a:endParaRPr lang="fr-FR" noProof="0" dirty="0"/>
          </a:p>
          <a:p>
            <a:pPr lvl="2"/>
            <a:endParaRPr lang="fr-FR" noProof="0" dirty="0"/>
          </a:p>
          <a:p>
            <a:pPr marL="0" indent="0">
              <a:buNone/>
            </a:pPr>
            <a:endParaRPr lang="fr-FR" noProof="0" dirty="0"/>
          </a:p>
          <a:p>
            <a:pPr marL="0" indent="0">
              <a:buNone/>
            </a:pPr>
            <a:endParaRPr lang="fr-FR" dirty="0"/>
          </a:p>
        </p:txBody>
      </p:sp>
      <p:sp>
        <p:nvSpPr>
          <p:cNvPr id="1385474" name="Rectangle 2"/>
          <p:cNvSpPr>
            <a:spLocks noGrp="1" noChangeArrowheads="1"/>
          </p:cNvSpPr>
          <p:nvPr>
            <p:ph type="title"/>
          </p:nvPr>
        </p:nvSpPr>
        <p:spPr/>
        <p:txBody>
          <a:bodyPr/>
          <a:lstStyle/>
          <a:p>
            <a:r>
              <a:rPr lang="fr-FR" noProof="0" dirty="0"/>
              <a:t>JSON</a:t>
            </a:r>
          </a:p>
        </p:txBody>
      </p:sp>
      <p:sp>
        <p:nvSpPr>
          <p:cNvPr id="1385477" name="shape3"/>
          <p:cNvSpPr txBox="1">
            <a:spLocks noChangeArrowheads="1"/>
          </p:cNvSpPr>
          <p:nvPr/>
        </p:nvSpPr>
        <p:spPr bwMode="blackWhite">
          <a:xfrm>
            <a:off x="685456" y="2225246"/>
            <a:ext cx="6734175" cy="1754326"/>
          </a:xfrm>
          <a:prstGeom prst="rect">
            <a:avLst/>
          </a:prstGeom>
          <a:noFill/>
          <a:ln w="28575">
            <a:solidFill>
              <a:srgbClr val="8CC8FF"/>
            </a:solidFill>
            <a:miter lim="800000"/>
            <a:headEnd/>
            <a:tailEnd/>
          </a:ln>
          <a:effectLst/>
        </p:spPr>
        <p:txBody>
          <a:bodyPr>
            <a:spAutoFit/>
          </a:bodyPr>
          <a:lstStyle/>
          <a:p>
            <a:pPr algn="l"/>
            <a:r>
              <a:rPr lang="en-US" sz="1800" dirty="0">
                <a:latin typeface="Courier New" pitchFamily="49" charset="0"/>
              </a:rPr>
              <a:t>   </a:t>
            </a:r>
            <a:r>
              <a:rPr lang="en-US" sz="1800" dirty="0">
                <a:solidFill>
                  <a:schemeClr val="bg2"/>
                </a:solidFill>
                <a:latin typeface="Courier New" pitchFamily="49" charset="0"/>
              </a:rPr>
              <a:t>// Define the Box object</a:t>
            </a:r>
          </a:p>
          <a:p>
            <a:pPr algn="l"/>
            <a:r>
              <a:rPr lang="en-US" sz="1800" dirty="0">
                <a:solidFill>
                  <a:schemeClr val="bg2"/>
                </a:solidFill>
                <a:latin typeface="Courier New" pitchFamily="49" charset="0"/>
              </a:rPr>
              <a:t>   </a:t>
            </a:r>
            <a:r>
              <a:rPr lang="en-US" sz="1800" b="1" dirty="0">
                <a:solidFill>
                  <a:schemeClr val="bg2"/>
                </a:solidFill>
                <a:latin typeface="Courier New" pitchFamily="49" charset="0"/>
              </a:rPr>
              <a:t>var </a:t>
            </a:r>
            <a:r>
              <a:rPr lang="en-US" sz="1800" dirty="0">
                <a:solidFill>
                  <a:schemeClr val="bg2"/>
                </a:solidFill>
                <a:latin typeface="Courier New" pitchFamily="49" charset="0"/>
              </a:rPr>
              <a:t>Box = </a:t>
            </a:r>
            <a:r>
              <a:rPr lang="en-US" sz="1800" b="1" dirty="0">
                <a:solidFill>
                  <a:schemeClr val="bg2"/>
                </a:solidFill>
                <a:latin typeface="Courier New" pitchFamily="49" charset="0"/>
              </a:rPr>
              <a:t>{</a:t>
            </a:r>
          </a:p>
          <a:p>
            <a:pPr algn="l"/>
            <a:r>
              <a:rPr lang="en-US" sz="1800" b="1" dirty="0">
                <a:solidFill>
                  <a:schemeClr val="bg2"/>
                </a:solidFill>
                <a:latin typeface="Courier New" pitchFamily="49" charset="0"/>
              </a:rPr>
              <a:t>     "</a:t>
            </a:r>
            <a:r>
              <a:rPr lang="en-US" sz="1800" dirty="0">
                <a:solidFill>
                  <a:schemeClr val="bg2"/>
                </a:solidFill>
                <a:latin typeface="Courier New" pitchFamily="49" charset="0"/>
              </a:rPr>
              <a:t>width": 3,</a:t>
            </a:r>
          </a:p>
          <a:p>
            <a:pPr algn="l"/>
            <a:r>
              <a:rPr lang="en-US" sz="1800" b="1" dirty="0">
                <a:solidFill>
                  <a:schemeClr val="bg2"/>
                </a:solidFill>
                <a:latin typeface="Courier New" pitchFamily="49" charset="0"/>
              </a:rPr>
              <a:t>     "</a:t>
            </a:r>
            <a:r>
              <a:rPr lang="en-US" sz="1800" dirty="0">
                <a:solidFill>
                  <a:schemeClr val="bg2"/>
                </a:solidFill>
                <a:latin typeface="Courier New" pitchFamily="49" charset="0"/>
              </a:rPr>
              <a:t>height": 5,</a:t>
            </a:r>
          </a:p>
          <a:p>
            <a:pPr algn="l"/>
            <a:r>
              <a:rPr lang="en-US" sz="1800" dirty="0">
                <a:solidFill>
                  <a:schemeClr val="bg2"/>
                </a:solidFill>
                <a:latin typeface="Courier New" pitchFamily="49" charset="0"/>
              </a:rPr>
              <a:t>     "units": "cm",</a:t>
            </a:r>
          </a:p>
          <a:p>
            <a:pPr algn="l"/>
            <a:r>
              <a:rPr lang="en-US" sz="1800" b="1" dirty="0">
                <a:solidFill>
                  <a:schemeClr val="bg2"/>
                </a:solidFill>
                <a:latin typeface="Courier New" pitchFamily="49" charset="0"/>
              </a:rPr>
              <a:t>   }</a:t>
            </a:r>
            <a:r>
              <a:rPr lang="en-US" sz="1800" dirty="0">
                <a:solidFill>
                  <a:schemeClr val="bg2"/>
                </a:solidFill>
                <a:latin typeface="Courier New" pitchFamily="49" charset="0"/>
              </a:rPr>
              <a:t>;</a:t>
            </a:r>
          </a:p>
        </p:txBody>
      </p:sp>
    </p:spTree>
    <p:custDataLst>
      <p:tags r:id="rId1"/>
    </p:custDataLst>
    <p:extLst>
      <p:ext uri="{BB962C8B-B14F-4D97-AF65-F5344CB8AC3E}">
        <p14:creationId xmlns:p14="http://schemas.microsoft.com/office/powerpoint/2010/main" val="2295125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63173B-C0A7-C39F-7AAB-54F71ECFB4CB}"/>
              </a:ext>
            </a:extLst>
          </p:cNvPr>
          <p:cNvSpPr>
            <a:spLocks noGrp="1"/>
          </p:cNvSpPr>
          <p:nvPr>
            <p:ph type="title"/>
          </p:nvPr>
        </p:nvSpPr>
        <p:spPr/>
        <p:txBody>
          <a:bodyPr/>
          <a:lstStyle/>
          <a:p>
            <a:r>
              <a:rPr lang="fr-FR" dirty="0" err="1"/>
              <a:t>Microdot</a:t>
            </a:r>
            <a:endParaRPr lang="fr-FR" dirty="0"/>
          </a:p>
        </p:txBody>
      </p:sp>
      <p:sp>
        <p:nvSpPr>
          <p:cNvPr id="3" name="Espace réservé du contenu 2">
            <a:extLst>
              <a:ext uri="{FF2B5EF4-FFF2-40B4-BE49-F238E27FC236}">
                <a16:creationId xmlns:a16="http://schemas.microsoft.com/office/drawing/2014/main" id="{0C864801-1B58-4237-1D96-27EF896598A2}"/>
              </a:ext>
            </a:extLst>
          </p:cNvPr>
          <p:cNvSpPr>
            <a:spLocks noGrp="1"/>
          </p:cNvSpPr>
          <p:nvPr>
            <p:ph idx="1"/>
          </p:nvPr>
        </p:nvSpPr>
        <p:spPr/>
        <p:txBody>
          <a:bodyPr/>
          <a:lstStyle/>
          <a:p>
            <a:r>
              <a:rPr lang="fr-FR" dirty="0"/>
              <a:t>Permet de créer un serveur Web + des services REST</a:t>
            </a:r>
          </a:p>
          <a:p>
            <a:r>
              <a:rPr lang="fr-FR" dirty="0"/>
              <a:t>API</a:t>
            </a:r>
          </a:p>
          <a:p>
            <a:pPr lvl="1"/>
            <a:r>
              <a:rPr lang="fr-FR" dirty="0" err="1"/>
              <a:t>from</a:t>
            </a:r>
            <a:r>
              <a:rPr lang="fr-FR" dirty="0"/>
              <a:t> </a:t>
            </a:r>
            <a:r>
              <a:rPr lang="fr-FR" dirty="0" err="1"/>
              <a:t>microdot</a:t>
            </a:r>
            <a:r>
              <a:rPr lang="fr-FR" dirty="0"/>
              <a:t> import </a:t>
            </a:r>
            <a:r>
              <a:rPr lang="fr-FR" dirty="0" err="1"/>
              <a:t>Microdot</a:t>
            </a:r>
            <a:endParaRPr lang="fr-FR" dirty="0"/>
          </a:p>
          <a:p>
            <a:pPr lvl="1"/>
            <a:r>
              <a:rPr lang="fr-FR" dirty="0"/>
              <a:t>app = </a:t>
            </a:r>
            <a:r>
              <a:rPr lang="fr-FR" dirty="0" err="1"/>
              <a:t>Microdot</a:t>
            </a:r>
            <a:r>
              <a:rPr lang="fr-FR" dirty="0"/>
              <a:t>()</a:t>
            </a:r>
          </a:p>
          <a:p>
            <a:pPr lvl="1"/>
            <a:r>
              <a:rPr lang="fr-FR" dirty="0"/>
              <a:t>@app.route('/')</a:t>
            </a:r>
          </a:p>
          <a:p>
            <a:pPr lvl="1"/>
            <a:r>
              <a:rPr lang="fr-FR" dirty="0" err="1"/>
              <a:t>async</a:t>
            </a:r>
            <a:r>
              <a:rPr lang="fr-FR" dirty="0"/>
              <a:t> </a:t>
            </a:r>
            <a:r>
              <a:rPr lang="fr-FR" dirty="0" err="1"/>
              <a:t>def</a:t>
            </a:r>
            <a:r>
              <a:rPr lang="fr-FR" dirty="0"/>
              <a:t> index(</a:t>
            </a:r>
            <a:r>
              <a:rPr lang="fr-FR" dirty="0" err="1"/>
              <a:t>request</a:t>
            </a:r>
            <a:r>
              <a:rPr lang="fr-FR" dirty="0"/>
              <a:t>):</a:t>
            </a:r>
          </a:p>
          <a:p>
            <a:pPr lvl="1"/>
            <a:r>
              <a:rPr lang="fr-FR" dirty="0"/>
              <a:t>    return 'Hello, world!'</a:t>
            </a:r>
          </a:p>
          <a:p>
            <a:pPr lvl="1"/>
            <a:r>
              <a:rPr lang="fr-FR" dirty="0" err="1"/>
              <a:t>app.run</a:t>
            </a:r>
            <a:r>
              <a:rPr lang="fr-FR" dirty="0"/>
              <a:t>(</a:t>
            </a:r>
            <a:r>
              <a:rPr lang="fr-FR" dirty="0" err="1"/>
              <a:t>debug</a:t>
            </a:r>
            <a:r>
              <a:rPr lang="fr-FR" dirty="0"/>
              <a:t>=</a:t>
            </a:r>
            <a:r>
              <a:rPr lang="fr-FR" dirty="0" err="1"/>
              <a:t>True</a:t>
            </a:r>
            <a:r>
              <a:rPr lang="fr-FR" dirty="0"/>
              <a:t>)</a:t>
            </a:r>
          </a:p>
        </p:txBody>
      </p:sp>
    </p:spTree>
    <p:extLst>
      <p:ext uri="{BB962C8B-B14F-4D97-AF65-F5344CB8AC3E}">
        <p14:creationId xmlns:p14="http://schemas.microsoft.com/office/powerpoint/2010/main" val="27331635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58EF46-B294-DFEE-EEFA-793F8778D2A6}"/>
              </a:ext>
            </a:extLst>
          </p:cNvPr>
          <p:cNvSpPr>
            <a:spLocks noGrp="1"/>
          </p:cNvSpPr>
          <p:nvPr>
            <p:ph type="title"/>
          </p:nvPr>
        </p:nvSpPr>
        <p:spPr/>
        <p:txBody>
          <a:bodyPr/>
          <a:lstStyle/>
          <a:p>
            <a:r>
              <a:rPr lang="fr-FR" dirty="0"/>
              <a:t>Client HTTP</a:t>
            </a:r>
          </a:p>
        </p:txBody>
      </p:sp>
      <p:sp>
        <p:nvSpPr>
          <p:cNvPr id="3" name="Espace réservé du contenu 2">
            <a:extLst>
              <a:ext uri="{FF2B5EF4-FFF2-40B4-BE49-F238E27FC236}">
                <a16:creationId xmlns:a16="http://schemas.microsoft.com/office/drawing/2014/main" id="{A12F48FF-5F6B-373A-8BF5-35272341F354}"/>
              </a:ext>
            </a:extLst>
          </p:cNvPr>
          <p:cNvSpPr>
            <a:spLocks noGrp="1"/>
          </p:cNvSpPr>
          <p:nvPr>
            <p:ph idx="1"/>
          </p:nvPr>
        </p:nvSpPr>
        <p:spPr/>
        <p:txBody>
          <a:bodyPr/>
          <a:lstStyle/>
          <a:p>
            <a:r>
              <a:rPr lang="fr-FR" dirty="0"/>
              <a:t>Dans Python le module </a:t>
            </a:r>
            <a:r>
              <a:rPr lang="fr-FR" dirty="0" err="1"/>
              <a:t>http.client</a:t>
            </a:r>
            <a:r>
              <a:rPr lang="fr-FR" dirty="0"/>
              <a:t> permet d'accéder à l'API Web</a:t>
            </a:r>
          </a:p>
          <a:p>
            <a:pPr lvl="1"/>
            <a:r>
              <a:rPr lang="en-US" dirty="0"/>
              <a:t>import </a:t>
            </a:r>
            <a:r>
              <a:rPr lang="en-US" dirty="0" err="1"/>
              <a:t>http.client</a:t>
            </a:r>
            <a:endParaRPr lang="en-US" dirty="0"/>
          </a:p>
          <a:p>
            <a:pPr lvl="1"/>
            <a:r>
              <a:rPr lang="en-US" dirty="0"/>
              <a:t>conn = </a:t>
            </a:r>
            <a:r>
              <a:rPr lang="en-US" dirty="0" err="1"/>
              <a:t>http.client</a:t>
            </a:r>
            <a:r>
              <a:rPr lang="en-US" err="1"/>
              <a:t>.</a:t>
            </a:r>
            <a:r>
              <a:rPr lang="en-US"/>
              <a:t>HTTPConnection</a:t>
            </a:r>
            <a:r>
              <a:rPr lang="en-US" dirty="0"/>
              <a:t>("www.python.org")</a:t>
            </a:r>
          </a:p>
          <a:p>
            <a:pPr lvl="1"/>
            <a:r>
              <a:rPr lang="en-US" dirty="0" err="1"/>
              <a:t>conn.request</a:t>
            </a:r>
            <a:r>
              <a:rPr lang="en-US" dirty="0"/>
              <a:t>("GET", "/")</a:t>
            </a:r>
          </a:p>
          <a:p>
            <a:pPr lvl="1"/>
            <a:r>
              <a:rPr lang="en-US" dirty="0"/>
              <a:t>r1 = </a:t>
            </a:r>
            <a:r>
              <a:rPr lang="en-US" dirty="0" err="1"/>
              <a:t>conn.getresponse</a:t>
            </a:r>
            <a:r>
              <a:rPr lang="en-US" dirty="0"/>
              <a:t>()</a:t>
            </a:r>
          </a:p>
          <a:p>
            <a:pPr lvl="1"/>
            <a:r>
              <a:rPr lang="en-US" dirty="0"/>
              <a:t>print(r1.status, r1.reason)</a:t>
            </a:r>
          </a:p>
          <a:p>
            <a:pPr lvl="1"/>
            <a:r>
              <a:rPr lang="en-US" dirty="0"/>
              <a:t>data = r1.read()</a:t>
            </a:r>
          </a:p>
          <a:p>
            <a:r>
              <a:rPr lang="en-US" dirty="0"/>
              <a:t>Le module JSON </a:t>
            </a:r>
            <a:r>
              <a:rPr lang="en-US" dirty="0" err="1"/>
              <a:t>permet</a:t>
            </a:r>
            <a:r>
              <a:rPr lang="en-US" dirty="0"/>
              <a:t> de transformer le retour </a:t>
            </a:r>
            <a:r>
              <a:rPr lang="en-US" dirty="0" err="1"/>
              <a:t>en</a:t>
            </a:r>
            <a:r>
              <a:rPr lang="en-US" dirty="0"/>
              <a:t> JSON</a:t>
            </a:r>
            <a:endParaRPr lang="fr-FR" dirty="0"/>
          </a:p>
        </p:txBody>
      </p:sp>
    </p:spTree>
    <p:extLst>
      <p:ext uri="{BB962C8B-B14F-4D97-AF65-F5344CB8AC3E}">
        <p14:creationId xmlns:p14="http://schemas.microsoft.com/office/powerpoint/2010/main" val="3549189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D189E7-BF36-CA4A-FD6C-4371CCFCE5AA}"/>
              </a:ext>
            </a:extLst>
          </p:cNvPr>
          <p:cNvSpPr>
            <a:spLocks noGrp="1"/>
          </p:cNvSpPr>
          <p:nvPr>
            <p:ph type="title"/>
          </p:nvPr>
        </p:nvSpPr>
        <p:spPr/>
        <p:txBody>
          <a:bodyPr/>
          <a:lstStyle/>
          <a:p>
            <a:r>
              <a:rPr lang="fr-FR" dirty="0"/>
              <a:t>HTML et JS</a:t>
            </a:r>
          </a:p>
        </p:txBody>
      </p:sp>
      <p:sp>
        <p:nvSpPr>
          <p:cNvPr id="3" name="Espace réservé du contenu 2">
            <a:extLst>
              <a:ext uri="{FF2B5EF4-FFF2-40B4-BE49-F238E27FC236}">
                <a16:creationId xmlns:a16="http://schemas.microsoft.com/office/drawing/2014/main" id="{30754BD3-9586-4C79-11FA-691B1AB86B1B}"/>
              </a:ext>
            </a:extLst>
          </p:cNvPr>
          <p:cNvSpPr>
            <a:spLocks noGrp="1"/>
          </p:cNvSpPr>
          <p:nvPr>
            <p:ph idx="1"/>
          </p:nvPr>
        </p:nvSpPr>
        <p:spPr/>
        <p:txBody>
          <a:bodyPr/>
          <a:lstStyle/>
          <a:p>
            <a:r>
              <a:rPr lang="fr-FR" dirty="0"/>
              <a:t>Il est possible de mettre du HTML sur la route racine</a:t>
            </a:r>
          </a:p>
          <a:p>
            <a:pPr lvl="1"/>
            <a:r>
              <a:rPr lang="fr-FR" dirty="0"/>
              <a:t>Avec du Javascript</a:t>
            </a:r>
          </a:p>
          <a:p>
            <a:pPr lvl="1"/>
            <a:r>
              <a:rPr lang="fr-FR" dirty="0"/>
              <a:t>Serveur Web</a:t>
            </a:r>
          </a:p>
          <a:p>
            <a:pPr lvl="1"/>
            <a:r>
              <a:rPr lang="fr-FR"/>
              <a:t>SSL</a:t>
            </a:r>
          </a:p>
          <a:p>
            <a:endParaRPr lang="fr-FR"/>
          </a:p>
        </p:txBody>
      </p:sp>
    </p:spTree>
    <p:extLst>
      <p:ext uri="{BB962C8B-B14F-4D97-AF65-F5344CB8AC3E}">
        <p14:creationId xmlns:p14="http://schemas.microsoft.com/office/powerpoint/2010/main" val="3452154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A3B365-CED4-0563-8A91-23E5166BCE31}"/>
              </a:ext>
            </a:extLst>
          </p:cNvPr>
          <p:cNvSpPr>
            <a:spLocks noGrp="1"/>
          </p:cNvSpPr>
          <p:nvPr>
            <p:ph type="title"/>
          </p:nvPr>
        </p:nvSpPr>
        <p:spPr/>
        <p:txBody>
          <a:bodyPr/>
          <a:lstStyle/>
          <a:p>
            <a:r>
              <a:rPr lang="fr-FR" dirty="0"/>
              <a:t>Communication par TCP</a:t>
            </a:r>
          </a:p>
        </p:txBody>
      </p:sp>
      <p:sp>
        <p:nvSpPr>
          <p:cNvPr id="3" name="Espace réservé du contenu 2">
            <a:extLst>
              <a:ext uri="{FF2B5EF4-FFF2-40B4-BE49-F238E27FC236}">
                <a16:creationId xmlns:a16="http://schemas.microsoft.com/office/drawing/2014/main" id="{AEAB365B-C7B6-20A5-08B8-E8073A451398}"/>
              </a:ext>
            </a:extLst>
          </p:cNvPr>
          <p:cNvSpPr>
            <a:spLocks noGrp="1"/>
          </p:cNvSpPr>
          <p:nvPr>
            <p:ph idx="1"/>
          </p:nvPr>
        </p:nvSpPr>
        <p:spPr/>
        <p:txBody>
          <a:bodyPr/>
          <a:lstStyle/>
          <a:p>
            <a:r>
              <a:rPr lang="fr-FR" dirty="0"/>
              <a:t>Il s'agit d'une communication bas niveau sans IP ni HTTP</a:t>
            </a:r>
          </a:p>
          <a:p>
            <a:pPr lvl="1"/>
            <a:r>
              <a:rPr lang="fr-FR" dirty="0"/>
              <a:t>Utilisation sockets</a:t>
            </a:r>
          </a:p>
          <a:p>
            <a:pPr lvl="1"/>
            <a:r>
              <a:rPr lang="fr-FR" dirty="0"/>
              <a:t>Plus difficile</a:t>
            </a:r>
          </a:p>
          <a:p>
            <a:pPr lvl="1"/>
            <a:r>
              <a:rPr lang="fr-FR" dirty="0"/>
              <a:t>Utilise une adresse MAC</a:t>
            </a:r>
          </a:p>
          <a:p>
            <a:pPr lvl="1"/>
            <a:r>
              <a:rPr lang="fr-FR" dirty="0"/>
              <a:t>Uniquement utilisable sur un réseau local</a:t>
            </a:r>
          </a:p>
          <a:p>
            <a:pPr lvl="1"/>
            <a:r>
              <a:rPr lang="fr-FR" dirty="0"/>
              <a:t>Pour connaitre l'adresse MAC</a:t>
            </a:r>
          </a:p>
          <a:p>
            <a:pPr lvl="1"/>
            <a:r>
              <a:rPr lang="fr-FR" dirty="0"/>
              <a:t>Librairie enc28j60.py</a:t>
            </a:r>
          </a:p>
        </p:txBody>
      </p:sp>
    </p:spTree>
    <p:extLst>
      <p:ext uri="{BB962C8B-B14F-4D97-AF65-F5344CB8AC3E}">
        <p14:creationId xmlns:p14="http://schemas.microsoft.com/office/powerpoint/2010/main" val="441777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13D202-9BE4-C104-B344-FDC7F84D6E73}"/>
              </a:ext>
            </a:extLst>
          </p:cNvPr>
          <p:cNvSpPr>
            <a:spLocks noGrp="1"/>
          </p:cNvSpPr>
          <p:nvPr>
            <p:ph type="title"/>
          </p:nvPr>
        </p:nvSpPr>
        <p:spPr/>
        <p:txBody>
          <a:bodyPr/>
          <a:lstStyle/>
          <a:p>
            <a:r>
              <a:rPr lang="fr-FR" dirty="0"/>
              <a:t>Client TCP</a:t>
            </a:r>
          </a:p>
        </p:txBody>
      </p:sp>
      <p:sp>
        <p:nvSpPr>
          <p:cNvPr id="3" name="Espace réservé du contenu 2">
            <a:extLst>
              <a:ext uri="{FF2B5EF4-FFF2-40B4-BE49-F238E27FC236}">
                <a16:creationId xmlns:a16="http://schemas.microsoft.com/office/drawing/2014/main" id="{E1AE06DA-64D5-3022-94C4-5FA184A34BAA}"/>
              </a:ext>
            </a:extLst>
          </p:cNvPr>
          <p:cNvSpPr>
            <a:spLocks noGrp="1"/>
          </p:cNvSpPr>
          <p:nvPr>
            <p:ph idx="1"/>
          </p:nvPr>
        </p:nvSpPr>
        <p:spPr/>
        <p:txBody>
          <a:bodyPr/>
          <a:lstStyle/>
          <a:p>
            <a:pPr marL="0" indent="0">
              <a:buNone/>
            </a:pPr>
            <a:r>
              <a:rPr lang="fr-FR" sz="2400" dirty="0" err="1"/>
              <a:t>from</a:t>
            </a:r>
            <a:r>
              <a:rPr lang="fr-FR" sz="2400" dirty="0"/>
              <a:t> machine import Pin, SPI</a:t>
            </a:r>
          </a:p>
          <a:p>
            <a:pPr marL="0" indent="0">
              <a:buNone/>
            </a:pPr>
            <a:r>
              <a:rPr lang="fr-FR" sz="2400" dirty="0" err="1"/>
              <a:t>from</a:t>
            </a:r>
            <a:r>
              <a:rPr lang="fr-FR" sz="2400" dirty="0"/>
              <a:t> enc28j60 import enc28j60</a:t>
            </a:r>
          </a:p>
          <a:p>
            <a:pPr marL="0" indent="0">
              <a:buNone/>
            </a:pPr>
            <a:r>
              <a:rPr lang="fr-FR" sz="2400" dirty="0"/>
              <a:t>spi1 = SPI(1, </a:t>
            </a:r>
            <a:r>
              <a:rPr lang="fr-FR" sz="2400" dirty="0" err="1"/>
              <a:t>baudrate</a:t>
            </a:r>
            <a:r>
              <a:rPr lang="fr-FR" sz="2400" dirty="0"/>
              <a:t>=10000000, </a:t>
            </a:r>
            <a:r>
              <a:rPr lang="fr-FR" sz="2400" dirty="0" err="1"/>
              <a:t>sck</a:t>
            </a:r>
            <a:r>
              <a:rPr lang="fr-FR" sz="2400" dirty="0"/>
              <a:t>=Pin(10), </a:t>
            </a:r>
            <a:r>
              <a:rPr lang="fr-FR" sz="2400" dirty="0" err="1"/>
              <a:t>mosi</a:t>
            </a:r>
            <a:r>
              <a:rPr lang="fr-FR" sz="2400" dirty="0"/>
              <a:t>=Pin(11), miso=Pin(8))</a:t>
            </a:r>
          </a:p>
          <a:p>
            <a:pPr marL="0" indent="0">
              <a:buNone/>
            </a:pPr>
            <a:r>
              <a:rPr lang="fr-FR" sz="2400" dirty="0" err="1"/>
              <a:t>eth</a:t>
            </a:r>
            <a:r>
              <a:rPr lang="fr-FR" sz="2400" dirty="0"/>
              <a:t> = enc28j60.ENC28J60(spi1, Pin(13))</a:t>
            </a:r>
          </a:p>
          <a:p>
            <a:pPr marL="0" indent="0">
              <a:buNone/>
            </a:pPr>
            <a:r>
              <a:rPr lang="fr-FR" sz="2400" dirty="0" err="1"/>
              <a:t>eth.init</a:t>
            </a:r>
            <a:r>
              <a:rPr lang="fr-FR" sz="2400" dirty="0"/>
              <a:t>()</a:t>
            </a:r>
          </a:p>
          <a:p>
            <a:pPr marL="0" indent="0">
              <a:buNone/>
            </a:pPr>
            <a:r>
              <a:rPr lang="fr-FR" sz="2400" dirty="0" err="1"/>
              <a:t>srcMac</a:t>
            </a:r>
            <a:r>
              <a:rPr lang="fr-FR" sz="2400" dirty="0"/>
              <a:t> = </a:t>
            </a:r>
            <a:r>
              <a:rPr lang="fr-FR" sz="2400" dirty="0" err="1"/>
              <a:t>eth.getMacAddr</a:t>
            </a:r>
            <a:r>
              <a:rPr lang="fr-FR" sz="2400" dirty="0"/>
              <a:t>()</a:t>
            </a:r>
          </a:p>
          <a:p>
            <a:pPr marL="0" indent="0">
              <a:buNone/>
            </a:pPr>
            <a:r>
              <a:rPr lang="fr-FR" sz="2400" dirty="0" err="1"/>
              <a:t>tgtMac</a:t>
            </a:r>
            <a:r>
              <a:rPr lang="fr-FR" sz="2400" dirty="0"/>
              <a:t> = </a:t>
            </a:r>
            <a:r>
              <a:rPr lang="fr-FR" sz="2400" dirty="0" err="1"/>
              <a:t>bytearray</a:t>
            </a:r>
            <a:r>
              <a:rPr lang="fr-FR" sz="2400" dirty="0"/>
              <a:t>([0xFF,0xFF,0xFF,0xFF,0xFF,0xFF])</a:t>
            </a:r>
          </a:p>
          <a:p>
            <a:pPr marL="0" indent="0">
              <a:buNone/>
            </a:pPr>
            <a:r>
              <a:rPr lang="fr-FR" sz="2400" dirty="0" err="1"/>
              <a:t>payLoad</a:t>
            </a:r>
            <a:r>
              <a:rPr lang="fr-FR" sz="2400" dirty="0"/>
              <a:t> = </a:t>
            </a:r>
            <a:r>
              <a:rPr lang="fr-FR" sz="2400" dirty="0" err="1"/>
              <a:t>bytearray</a:t>
            </a:r>
            <a:r>
              <a:rPr lang="fr-FR" sz="2400" dirty="0"/>
              <a:t>(64)</a:t>
            </a:r>
          </a:p>
          <a:p>
            <a:pPr marL="0" indent="0">
              <a:buNone/>
            </a:pPr>
            <a:r>
              <a:rPr lang="fr-FR" sz="2400" dirty="0" err="1"/>
              <a:t>pktType</a:t>
            </a:r>
            <a:r>
              <a:rPr lang="fr-FR" sz="2400" dirty="0"/>
              <a:t> = </a:t>
            </a:r>
            <a:r>
              <a:rPr lang="fr-FR" sz="2400" dirty="0" err="1"/>
              <a:t>bytearray</a:t>
            </a:r>
            <a:r>
              <a:rPr lang="fr-FR" sz="2400" dirty="0"/>
              <a:t>([(</a:t>
            </a:r>
            <a:r>
              <a:rPr lang="fr-FR" sz="2400" dirty="0" err="1"/>
              <a:t>len</a:t>
            </a:r>
            <a:r>
              <a:rPr lang="fr-FR" sz="2400" dirty="0"/>
              <a:t>(</a:t>
            </a:r>
            <a:r>
              <a:rPr lang="fr-FR" sz="2400" dirty="0" err="1"/>
              <a:t>payLoad</a:t>
            </a:r>
            <a:r>
              <a:rPr lang="fr-FR" sz="2400" dirty="0"/>
              <a:t>) &gt;&gt; 8) &amp; 0xFF, </a:t>
            </a:r>
            <a:r>
              <a:rPr lang="fr-FR" sz="2400" dirty="0" err="1"/>
              <a:t>len</a:t>
            </a:r>
            <a:r>
              <a:rPr lang="fr-FR" sz="2400" dirty="0"/>
              <a:t>(</a:t>
            </a:r>
            <a:r>
              <a:rPr lang="fr-FR" sz="2400" dirty="0" err="1"/>
              <a:t>payLoad</a:t>
            </a:r>
            <a:r>
              <a:rPr lang="fr-FR" sz="2400" dirty="0"/>
              <a:t>) &amp; 0xFF])</a:t>
            </a:r>
          </a:p>
          <a:p>
            <a:pPr marL="0" indent="0">
              <a:buNone/>
            </a:pPr>
            <a:r>
              <a:rPr lang="fr-FR" sz="2400" dirty="0" err="1"/>
              <a:t>eth.SendPacket</a:t>
            </a:r>
            <a:r>
              <a:rPr lang="fr-FR" sz="2400" dirty="0"/>
              <a:t>([</a:t>
            </a:r>
            <a:r>
              <a:rPr lang="fr-FR" sz="2400" dirty="0" err="1"/>
              <a:t>tgtMac</a:t>
            </a:r>
            <a:r>
              <a:rPr lang="fr-FR" sz="2400" dirty="0"/>
              <a:t>, </a:t>
            </a:r>
            <a:r>
              <a:rPr lang="fr-FR" sz="2400" dirty="0" err="1"/>
              <a:t>srcMac</a:t>
            </a:r>
            <a:r>
              <a:rPr lang="fr-FR" sz="2400" dirty="0"/>
              <a:t>, </a:t>
            </a:r>
            <a:r>
              <a:rPr lang="fr-FR" sz="2400" dirty="0" err="1"/>
              <a:t>pktType</a:t>
            </a:r>
            <a:r>
              <a:rPr lang="fr-FR" sz="2400" dirty="0"/>
              <a:t>, </a:t>
            </a:r>
            <a:r>
              <a:rPr lang="fr-FR" sz="2400" dirty="0" err="1"/>
              <a:t>payLoad</a:t>
            </a:r>
            <a:r>
              <a:rPr lang="fr-FR" sz="2400" dirty="0"/>
              <a:t>])</a:t>
            </a:r>
          </a:p>
        </p:txBody>
      </p:sp>
    </p:spTree>
    <p:extLst>
      <p:ext uri="{BB962C8B-B14F-4D97-AF65-F5344CB8AC3E}">
        <p14:creationId xmlns:p14="http://schemas.microsoft.com/office/powerpoint/2010/main" val="2621240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B9A79B-C7B9-AEDD-8802-6809FCD0EB44}"/>
              </a:ext>
            </a:extLst>
          </p:cNvPr>
          <p:cNvSpPr>
            <a:spLocks noGrp="1"/>
          </p:cNvSpPr>
          <p:nvPr>
            <p:ph type="title"/>
          </p:nvPr>
        </p:nvSpPr>
        <p:spPr/>
        <p:txBody>
          <a:bodyPr/>
          <a:lstStyle/>
          <a:p>
            <a:r>
              <a:rPr lang="fr-FR" dirty="0"/>
              <a:t>HTTP</a:t>
            </a:r>
          </a:p>
        </p:txBody>
      </p:sp>
      <p:sp>
        <p:nvSpPr>
          <p:cNvPr id="3" name="Espace réservé du contenu 2">
            <a:extLst>
              <a:ext uri="{FF2B5EF4-FFF2-40B4-BE49-F238E27FC236}">
                <a16:creationId xmlns:a16="http://schemas.microsoft.com/office/drawing/2014/main" id="{4366C9DE-176B-226B-2157-9F91F058CC71}"/>
              </a:ext>
            </a:extLst>
          </p:cNvPr>
          <p:cNvSpPr>
            <a:spLocks noGrp="1"/>
          </p:cNvSpPr>
          <p:nvPr>
            <p:ph idx="1"/>
          </p:nvPr>
        </p:nvSpPr>
        <p:spPr/>
        <p:txBody>
          <a:bodyPr/>
          <a:lstStyle/>
          <a:p>
            <a:r>
              <a:rPr lang="fr-FR" dirty="0" err="1"/>
              <a:t>L’Hypertext</a:t>
            </a:r>
            <a:r>
              <a:rPr lang="fr-FR" dirty="0"/>
              <a:t> Transfer Protocol est un protocole de communication client-serveur développé pour le World Wide Web</a:t>
            </a:r>
          </a:p>
          <a:p>
            <a:pPr lvl="1"/>
            <a:r>
              <a:rPr lang="fr-FR" dirty="0"/>
              <a:t>HTTPS (avec S pour </a:t>
            </a:r>
            <a:r>
              <a:rPr lang="fr-FR" dirty="0" err="1"/>
              <a:t>secure</a:t>
            </a:r>
            <a:r>
              <a:rPr lang="fr-FR" dirty="0"/>
              <a:t>, soit « sécurisé ») est la variante sécurisée par le chiffrement et l'authentification.</a:t>
            </a:r>
          </a:p>
          <a:p>
            <a:pPr lvl="1"/>
            <a:r>
              <a:rPr lang="fr-FR"/>
              <a:t>HTTP </a:t>
            </a:r>
            <a:r>
              <a:rPr lang="fr-FR" dirty="0"/>
              <a:t>est, avec HTML et les URL, une des trois inventions fondamentales de Tim Berners-Lee pour créer le World Wide Web.</a:t>
            </a:r>
          </a:p>
        </p:txBody>
      </p:sp>
    </p:spTree>
    <p:extLst>
      <p:ext uri="{BB962C8B-B14F-4D97-AF65-F5344CB8AC3E}">
        <p14:creationId xmlns:p14="http://schemas.microsoft.com/office/powerpoint/2010/main" val="36309961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F266CB-8083-7128-4359-B65B527FCC4C}"/>
              </a:ext>
            </a:extLst>
          </p:cNvPr>
          <p:cNvSpPr>
            <a:spLocks noGrp="1"/>
          </p:cNvSpPr>
          <p:nvPr>
            <p:ph type="title"/>
          </p:nvPr>
        </p:nvSpPr>
        <p:spPr/>
        <p:txBody>
          <a:bodyPr/>
          <a:lstStyle/>
          <a:p>
            <a:r>
              <a:rPr lang="fr-FR" dirty="0"/>
              <a:t>Serveur TCP</a:t>
            </a:r>
          </a:p>
        </p:txBody>
      </p:sp>
      <p:sp>
        <p:nvSpPr>
          <p:cNvPr id="3" name="Espace réservé du contenu 2">
            <a:extLst>
              <a:ext uri="{FF2B5EF4-FFF2-40B4-BE49-F238E27FC236}">
                <a16:creationId xmlns:a16="http://schemas.microsoft.com/office/drawing/2014/main" id="{C16A2469-EA0F-0C38-C903-2B3932CD7779}"/>
              </a:ext>
            </a:extLst>
          </p:cNvPr>
          <p:cNvSpPr>
            <a:spLocks noGrp="1"/>
          </p:cNvSpPr>
          <p:nvPr>
            <p:ph idx="1"/>
          </p:nvPr>
        </p:nvSpPr>
        <p:spPr/>
        <p:txBody>
          <a:bodyPr/>
          <a:lstStyle/>
          <a:p>
            <a:pPr marL="0" indent="0">
              <a:buNone/>
            </a:pPr>
            <a:r>
              <a:rPr lang="fr-FR" sz="2000" dirty="0" err="1"/>
              <a:t>from</a:t>
            </a:r>
            <a:r>
              <a:rPr lang="fr-FR" sz="2000" dirty="0"/>
              <a:t> machine import Pin, SPI</a:t>
            </a:r>
          </a:p>
          <a:p>
            <a:pPr marL="0" indent="0">
              <a:buNone/>
            </a:pPr>
            <a:r>
              <a:rPr lang="fr-FR" sz="2000" dirty="0" err="1"/>
              <a:t>from</a:t>
            </a:r>
            <a:r>
              <a:rPr lang="fr-FR" sz="2000" dirty="0"/>
              <a:t> enc28j60 import enc28j60</a:t>
            </a:r>
          </a:p>
          <a:p>
            <a:pPr marL="0" indent="0">
              <a:buNone/>
            </a:pPr>
            <a:r>
              <a:rPr lang="fr-FR" sz="2000" dirty="0"/>
              <a:t>spi1 = SPI(1, </a:t>
            </a:r>
            <a:r>
              <a:rPr lang="fr-FR" sz="2000" dirty="0" err="1"/>
              <a:t>baudrate</a:t>
            </a:r>
            <a:r>
              <a:rPr lang="fr-FR" sz="2000" dirty="0"/>
              <a:t>=10000000, </a:t>
            </a:r>
            <a:r>
              <a:rPr lang="fr-FR" sz="2000" dirty="0" err="1"/>
              <a:t>sck</a:t>
            </a:r>
            <a:r>
              <a:rPr lang="fr-FR" sz="2000" dirty="0"/>
              <a:t>=Pin(10), </a:t>
            </a:r>
            <a:r>
              <a:rPr lang="fr-FR" sz="2000" dirty="0" err="1"/>
              <a:t>mosi</a:t>
            </a:r>
            <a:r>
              <a:rPr lang="fr-FR" sz="2000" dirty="0"/>
              <a:t>=Pin(11), miso=Pin(8))</a:t>
            </a:r>
          </a:p>
          <a:p>
            <a:pPr marL="0" indent="0">
              <a:buNone/>
            </a:pPr>
            <a:r>
              <a:rPr lang="fr-FR" sz="2000" dirty="0" err="1"/>
              <a:t>eth</a:t>
            </a:r>
            <a:r>
              <a:rPr lang="fr-FR" sz="2000" dirty="0"/>
              <a:t> = enc28j60.ENC28J60(spi1, Pin(13))</a:t>
            </a:r>
          </a:p>
          <a:p>
            <a:pPr marL="0" indent="0">
              <a:buNone/>
            </a:pPr>
            <a:r>
              <a:rPr lang="fr-FR" sz="2000" dirty="0" err="1"/>
              <a:t>eth.init</a:t>
            </a:r>
            <a:r>
              <a:rPr lang="fr-FR" sz="2000" dirty="0"/>
              <a:t>()</a:t>
            </a:r>
          </a:p>
          <a:p>
            <a:pPr marL="0" indent="0">
              <a:buNone/>
            </a:pPr>
            <a:r>
              <a:rPr lang="fr-FR" sz="2000" dirty="0" err="1"/>
              <a:t>print</a:t>
            </a:r>
            <a:r>
              <a:rPr lang="fr-FR" sz="2000" dirty="0"/>
              <a:t>("</a:t>
            </a:r>
            <a:r>
              <a:rPr lang="fr-FR" sz="2000" dirty="0" err="1"/>
              <a:t>myMac</a:t>
            </a:r>
            <a:r>
              <a:rPr lang="fr-FR" sz="2000" dirty="0"/>
              <a:t>:", ":".</a:t>
            </a:r>
            <a:r>
              <a:rPr lang="fr-FR" sz="2000" dirty="0" err="1"/>
              <a:t>join</a:t>
            </a:r>
            <a:r>
              <a:rPr lang="fr-FR" sz="2000" dirty="0"/>
              <a:t>("{:02x}".format(c) for c in </a:t>
            </a:r>
            <a:r>
              <a:rPr lang="fr-FR" sz="2000" dirty="0" err="1"/>
              <a:t>eth.getMacAddr</a:t>
            </a:r>
            <a:r>
              <a:rPr lang="fr-FR" sz="2000" dirty="0"/>
              <a:t>()))</a:t>
            </a:r>
          </a:p>
          <a:p>
            <a:pPr marL="0" indent="0">
              <a:buNone/>
            </a:pPr>
            <a:r>
              <a:rPr lang="fr-FR" sz="2000" dirty="0" err="1"/>
              <a:t>print</a:t>
            </a:r>
            <a:r>
              <a:rPr lang="fr-FR" sz="2000" dirty="0"/>
              <a:t>("ENC28J60 </a:t>
            </a:r>
            <a:r>
              <a:rPr lang="fr-FR" sz="2000" dirty="0" err="1"/>
              <a:t>revision</a:t>
            </a:r>
            <a:r>
              <a:rPr lang="fr-FR" sz="2000" dirty="0"/>
              <a:t> ID: 0x{:02x}".format(</a:t>
            </a:r>
            <a:r>
              <a:rPr lang="fr-FR" sz="2000" dirty="0" err="1"/>
              <a:t>eth.GetRevId</a:t>
            </a:r>
            <a:r>
              <a:rPr lang="fr-FR" sz="2000" dirty="0"/>
              <a:t>()))</a:t>
            </a:r>
          </a:p>
          <a:p>
            <a:pPr marL="0" indent="0">
              <a:buNone/>
            </a:pPr>
            <a:r>
              <a:rPr lang="fr-FR" sz="2000" dirty="0" err="1"/>
              <a:t>rxBuf</a:t>
            </a:r>
            <a:r>
              <a:rPr lang="fr-FR" sz="2000" dirty="0"/>
              <a:t> = </a:t>
            </a:r>
            <a:r>
              <a:rPr lang="fr-FR" sz="2000" dirty="0" err="1"/>
              <a:t>bytearray</a:t>
            </a:r>
            <a:r>
              <a:rPr lang="fr-FR" sz="2000" dirty="0"/>
              <a:t>(enc28j60.ENC28J60_ETH_RX_BUFFER_SIZE)</a:t>
            </a:r>
          </a:p>
          <a:p>
            <a:pPr marL="0" indent="0">
              <a:buNone/>
            </a:pPr>
            <a:r>
              <a:rPr lang="fr-FR" sz="2000" dirty="0" err="1"/>
              <a:t>while</a:t>
            </a:r>
            <a:r>
              <a:rPr lang="fr-FR" sz="2000" dirty="0"/>
              <a:t> </a:t>
            </a:r>
            <a:r>
              <a:rPr lang="fr-FR" sz="2000" dirty="0" err="1"/>
              <a:t>eth.GetRxPacketCnt</a:t>
            </a:r>
            <a:r>
              <a:rPr lang="fr-FR" sz="2000" dirty="0"/>
              <a:t>():</a:t>
            </a:r>
          </a:p>
          <a:p>
            <a:pPr marL="0" indent="0">
              <a:buNone/>
            </a:pPr>
            <a:r>
              <a:rPr lang="fr-FR" sz="2000" dirty="0"/>
              <a:t>    </a:t>
            </a:r>
            <a:r>
              <a:rPr lang="fr-FR" sz="2000" dirty="0" err="1"/>
              <a:t>rxLen</a:t>
            </a:r>
            <a:r>
              <a:rPr lang="fr-FR" sz="2000" dirty="0"/>
              <a:t> = </a:t>
            </a:r>
            <a:r>
              <a:rPr lang="fr-FR" sz="2000" dirty="0" err="1"/>
              <a:t>eth.ReceivePacket</a:t>
            </a:r>
            <a:r>
              <a:rPr lang="fr-FR" sz="2000" dirty="0"/>
              <a:t>(</a:t>
            </a:r>
            <a:r>
              <a:rPr lang="fr-FR" sz="2000" dirty="0" err="1"/>
              <a:t>rxBuf</a:t>
            </a:r>
            <a:r>
              <a:rPr lang="fr-FR" sz="2000" dirty="0"/>
              <a:t>)</a:t>
            </a:r>
          </a:p>
          <a:p>
            <a:pPr marL="0" indent="0">
              <a:buNone/>
            </a:pPr>
            <a:r>
              <a:rPr lang="fr-FR" sz="2000" dirty="0"/>
              <a:t>    </a:t>
            </a:r>
            <a:r>
              <a:rPr lang="fr-FR" sz="2000" dirty="0" err="1"/>
              <a:t>print</a:t>
            </a:r>
            <a:r>
              <a:rPr lang="fr-FR" sz="2000" dirty="0"/>
              <a:t>('</a:t>
            </a:r>
            <a:r>
              <a:rPr lang="fr-FR" sz="2000" dirty="0" err="1"/>
              <a:t>rxLen</a:t>
            </a:r>
            <a:r>
              <a:rPr lang="fr-FR" sz="2000" dirty="0"/>
              <a:t>:', </a:t>
            </a:r>
            <a:r>
              <a:rPr lang="fr-FR" sz="2000" dirty="0" err="1"/>
              <a:t>rxLen</a:t>
            </a:r>
            <a:r>
              <a:rPr lang="fr-FR" sz="2000" dirty="0"/>
              <a:t>, '</a:t>
            </a:r>
            <a:r>
              <a:rPr lang="fr-FR" sz="2000" dirty="0" err="1"/>
              <a:t>srcMac</a:t>
            </a:r>
            <a:r>
              <a:rPr lang="fr-FR" sz="2000" dirty="0"/>
              <a:t>:', ":".</a:t>
            </a:r>
            <a:r>
              <a:rPr lang="fr-FR" sz="2000" dirty="0" err="1"/>
              <a:t>join</a:t>
            </a:r>
            <a:r>
              <a:rPr lang="fr-FR" sz="2000" dirty="0"/>
              <a:t>("{:02x}".format(c) for c in </a:t>
            </a:r>
            <a:r>
              <a:rPr lang="fr-FR" sz="2000" dirty="0" err="1"/>
              <a:t>rxBuf</a:t>
            </a:r>
            <a:r>
              <a:rPr lang="fr-FR" sz="2000" dirty="0"/>
              <a:t>[6:12]))</a:t>
            </a:r>
          </a:p>
        </p:txBody>
      </p:sp>
    </p:spTree>
    <p:extLst>
      <p:ext uri="{BB962C8B-B14F-4D97-AF65-F5344CB8AC3E}">
        <p14:creationId xmlns:p14="http://schemas.microsoft.com/office/powerpoint/2010/main" val="1379999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Définitions</a:t>
            </a:r>
          </a:p>
        </p:txBody>
      </p:sp>
      <p:sp>
        <p:nvSpPr>
          <p:cNvPr id="3" name="Espace réservé du contenu 2"/>
          <p:cNvSpPr>
            <a:spLocks noGrp="1"/>
          </p:cNvSpPr>
          <p:nvPr>
            <p:ph idx="1"/>
          </p:nvPr>
        </p:nvSpPr>
        <p:spPr/>
        <p:txBody>
          <a:bodyPr/>
          <a:lstStyle/>
          <a:p>
            <a:r>
              <a:rPr lang="fr-FR" dirty="0"/>
              <a:t>LAN</a:t>
            </a:r>
          </a:p>
          <a:p>
            <a:pPr lvl="1"/>
            <a:r>
              <a:rPr lang="fr-FR" dirty="0"/>
              <a:t>Local Area Network</a:t>
            </a:r>
          </a:p>
          <a:p>
            <a:pPr lvl="1"/>
            <a:r>
              <a:rPr lang="fr-FR" dirty="0"/>
              <a:t>IP</a:t>
            </a:r>
          </a:p>
          <a:p>
            <a:r>
              <a:rPr lang="fr-FR" dirty="0"/>
              <a:t>WAN</a:t>
            </a:r>
          </a:p>
          <a:p>
            <a:pPr lvl="1"/>
            <a:r>
              <a:rPr lang="fr-FR" dirty="0"/>
              <a:t>Wide Area Network</a:t>
            </a:r>
          </a:p>
          <a:p>
            <a:pPr lvl="1"/>
            <a:r>
              <a:rPr lang="fr-FR" dirty="0"/>
              <a:t>Internet - IP - HTTP</a:t>
            </a:r>
          </a:p>
          <a:p>
            <a:r>
              <a:rPr lang="fr-FR" dirty="0"/>
              <a:t>PAN</a:t>
            </a:r>
          </a:p>
          <a:p>
            <a:pPr lvl="1"/>
            <a:r>
              <a:rPr lang="fr-FR" dirty="0" err="1"/>
              <a:t>Personnal</a:t>
            </a:r>
            <a:r>
              <a:rPr lang="fr-FR" dirty="0"/>
              <a:t> Area Network</a:t>
            </a:r>
          </a:p>
          <a:p>
            <a:pPr lvl="1"/>
            <a:r>
              <a:rPr lang="fr-FR" dirty="0"/>
              <a:t>Bluetooth</a:t>
            </a:r>
          </a:p>
          <a:p>
            <a:r>
              <a:rPr lang="fr-FR" dirty="0"/>
              <a:t>HAN</a:t>
            </a:r>
          </a:p>
          <a:p>
            <a:pPr lvl="1"/>
            <a:r>
              <a:rPr lang="fr-FR" dirty="0"/>
              <a:t>Home Area Network</a:t>
            </a:r>
          </a:p>
        </p:txBody>
      </p:sp>
    </p:spTree>
    <p:extLst>
      <p:ext uri="{BB962C8B-B14F-4D97-AF65-F5344CB8AC3E}">
        <p14:creationId xmlns:p14="http://schemas.microsoft.com/office/powerpoint/2010/main" val="3583409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Radio</a:t>
            </a:r>
          </a:p>
        </p:txBody>
      </p:sp>
      <p:sp>
        <p:nvSpPr>
          <p:cNvPr id="3" name="Espace réservé du contenu 2"/>
          <p:cNvSpPr>
            <a:spLocks noGrp="1"/>
          </p:cNvSpPr>
          <p:nvPr>
            <p:ph idx="1"/>
          </p:nvPr>
        </p:nvSpPr>
        <p:spPr/>
        <p:txBody>
          <a:bodyPr/>
          <a:lstStyle/>
          <a:p>
            <a:r>
              <a:rPr lang="fr-FR" dirty="0"/>
              <a:t>Les ondes radio de type 433MHz sont très utilisés</a:t>
            </a:r>
          </a:p>
          <a:p>
            <a:pPr lvl="1"/>
            <a:r>
              <a:rPr lang="fr-FR" dirty="0"/>
              <a:t>Télécommande</a:t>
            </a:r>
          </a:p>
          <a:p>
            <a:pPr lvl="1"/>
            <a:r>
              <a:rPr lang="fr-FR" dirty="0"/>
              <a:t>Plus limité (soit </a:t>
            </a:r>
            <a:r>
              <a:rPr lang="fr-FR" dirty="0" err="1"/>
              <a:t>Rx</a:t>
            </a:r>
            <a:r>
              <a:rPr lang="fr-FR" dirty="0"/>
              <a:t> soit </a:t>
            </a:r>
            <a:r>
              <a:rPr lang="fr-FR" dirty="0" err="1"/>
              <a:t>Tx</a:t>
            </a:r>
            <a:r>
              <a:rPr lang="fr-FR" dirty="0"/>
              <a:t>)</a:t>
            </a:r>
          </a:p>
          <a:p>
            <a:pPr lvl="1"/>
            <a:r>
              <a:rPr lang="fr-FR" dirty="0"/>
              <a:t>Peu sécurisé</a:t>
            </a:r>
          </a:p>
          <a:p>
            <a:pPr lvl="1"/>
            <a:r>
              <a:rPr lang="fr-FR" dirty="0"/>
              <a:t>Peu chère</a:t>
            </a:r>
          </a:p>
          <a:p>
            <a:pPr lvl="1"/>
            <a:endParaRPr lang="fr-FR" dirty="0"/>
          </a:p>
        </p:txBody>
      </p:sp>
      <p:pic>
        <p:nvPicPr>
          <p:cNvPr id="3074" name="Picture 2" descr="Résultat de recherche d'images pour &quot;433MHz arduino grove&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5215" y="3272716"/>
            <a:ext cx="4272409" cy="3204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0218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Wifi</a:t>
            </a:r>
          </a:p>
        </p:txBody>
      </p:sp>
      <p:sp>
        <p:nvSpPr>
          <p:cNvPr id="3" name="Espace réservé du contenu 2"/>
          <p:cNvSpPr>
            <a:spLocks noGrp="1"/>
          </p:cNvSpPr>
          <p:nvPr>
            <p:ph idx="1"/>
          </p:nvPr>
        </p:nvSpPr>
        <p:spPr>
          <a:xfrm>
            <a:off x="179512" y="1412776"/>
            <a:ext cx="5832647" cy="5040560"/>
          </a:xfrm>
        </p:spPr>
        <p:txBody>
          <a:bodyPr/>
          <a:lstStyle/>
          <a:p>
            <a:r>
              <a:rPr lang="fr-FR" dirty="0"/>
              <a:t>Protocole IP de type LAN</a:t>
            </a:r>
          </a:p>
          <a:p>
            <a:pPr lvl="1"/>
            <a:r>
              <a:rPr lang="fr-FR" dirty="0"/>
              <a:t>Energivore</a:t>
            </a:r>
          </a:p>
          <a:p>
            <a:pPr lvl="1"/>
            <a:r>
              <a:rPr lang="fr-FR" dirty="0"/>
              <a:t>Fonctionne comme Ethernet</a:t>
            </a:r>
          </a:p>
          <a:p>
            <a:pPr lvl="1"/>
            <a:r>
              <a:rPr lang="fr-FR" dirty="0"/>
              <a:t>Se configure très facilement sous </a:t>
            </a:r>
            <a:r>
              <a:rPr lang="fr-FR" dirty="0" err="1"/>
              <a:t>Raspbian</a:t>
            </a:r>
            <a:endParaRPr lang="fr-FR" dirty="0"/>
          </a:p>
          <a:p>
            <a:r>
              <a:rPr lang="fr-FR" dirty="0"/>
              <a:t>Deux configurations possibles</a:t>
            </a:r>
          </a:p>
          <a:p>
            <a:pPr lvl="1"/>
            <a:r>
              <a:rPr lang="fr-FR" dirty="0"/>
              <a:t>Avec un routeur (WAN possible)</a:t>
            </a:r>
          </a:p>
          <a:p>
            <a:pPr lvl="1"/>
            <a:r>
              <a:rPr lang="fr-FR" dirty="0"/>
              <a:t>En mode Ad-hoc, le contrôleur se comporte alors comme un routeur</a:t>
            </a:r>
          </a:p>
          <a:p>
            <a:r>
              <a:rPr lang="fr-FR" dirty="0"/>
              <a:t>Se programme avec Flask sous RPI ou </a:t>
            </a:r>
            <a:r>
              <a:rPr lang="fr-FR" dirty="0" err="1"/>
              <a:t>Microdot</a:t>
            </a:r>
            <a:r>
              <a:rPr lang="fr-FR" dirty="0"/>
              <a:t> en </a:t>
            </a:r>
            <a:r>
              <a:rPr lang="fr-FR" dirty="0" err="1"/>
              <a:t>Micropython</a:t>
            </a:r>
            <a:endParaRPr lang="fr-FR" dirty="0"/>
          </a:p>
        </p:txBody>
      </p:sp>
      <p:pic>
        <p:nvPicPr>
          <p:cNvPr id="1026" name="Picture 2" descr="https://store-cdn.arduino.cc/uni/catalog/product/cache/1/image/500x375/f8876a31b63532bbba4e781c30024a0a/s/t/store_a000058_is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7105" y="2276872"/>
            <a:ext cx="3456384" cy="2592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3430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CE781A-C3B3-8DA9-EA6F-4EE7E05A1CD4}"/>
              </a:ext>
            </a:extLst>
          </p:cNvPr>
          <p:cNvSpPr>
            <a:spLocks noGrp="1"/>
          </p:cNvSpPr>
          <p:nvPr>
            <p:ph type="title"/>
          </p:nvPr>
        </p:nvSpPr>
        <p:spPr/>
        <p:txBody>
          <a:bodyPr/>
          <a:lstStyle/>
          <a:p>
            <a:r>
              <a:rPr lang="fr-FR" dirty="0"/>
              <a:t>ESP32 Wifi</a:t>
            </a:r>
          </a:p>
        </p:txBody>
      </p:sp>
      <p:sp>
        <p:nvSpPr>
          <p:cNvPr id="3" name="Espace réservé du contenu 2">
            <a:extLst>
              <a:ext uri="{FF2B5EF4-FFF2-40B4-BE49-F238E27FC236}">
                <a16:creationId xmlns:a16="http://schemas.microsoft.com/office/drawing/2014/main" id="{E26C1D21-790D-CA29-9060-56371E937045}"/>
              </a:ext>
            </a:extLst>
          </p:cNvPr>
          <p:cNvSpPr>
            <a:spLocks noGrp="1"/>
          </p:cNvSpPr>
          <p:nvPr>
            <p:ph idx="1"/>
          </p:nvPr>
        </p:nvSpPr>
        <p:spPr/>
        <p:txBody>
          <a:bodyPr/>
          <a:lstStyle/>
          <a:p>
            <a:r>
              <a:rPr lang="fr-FR" dirty="0"/>
              <a:t>L'ESP32 possède un Wifi en natif</a:t>
            </a:r>
          </a:p>
          <a:p>
            <a:r>
              <a:rPr lang="fr-FR" dirty="0"/>
              <a:t>Module natif network</a:t>
            </a:r>
          </a:p>
          <a:p>
            <a:pPr lvl="1"/>
            <a:r>
              <a:rPr lang="fr-FR" dirty="0"/>
              <a:t>import network</a:t>
            </a:r>
          </a:p>
          <a:p>
            <a:pPr lvl="1"/>
            <a:r>
              <a:rPr lang="fr-FR" dirty="0" err="1"/>
              <a:t>wlan</a:t>
            </a:r>
            <a:r>
              <a:rPr lang="fr-FR" dirty="0"/>
              <a:t> = </a:t>
            </a:r>
            <a:r>
              <a:rPr lang="fr-FR" dirty="0" err="1"/>
              <a:t>network.WLAN</a:t>
            </a:r>
            <a:r>
              <a:rPr lang="fr-FR" dirty="0"/>
              <a:t>()</a:t>
            </a:r>
          </a:p>
          <a:p>
            <a:pPr lvl="1"/>
            <a:r>
              <a:rPr lang="fr-FR" dirty="0" err="1"/>
              <a:t>wlan.active</a:t>
            </a:r>
            <a:r>
              <a:rPr lang="fr-FR" dirty="0"/>
              <a:t>(</a:t>
            </a:r>
            <a:r>
              <a:rPr lang="fr-FR" dirty="0" err="1"/>
              <a:t>True</a:t>
            </a:r>
            <a:r>
              <a:rPr lang="fr-FR" dirty="0"/>
              <a:t>)</a:t>
            </a:r>
          </a:p>
          <a:p>
            <a:pPr lvl="1"/>
            <a:r>
              <a:rPr lang="fr-FR" dirty="0" err="1"/>
              <a:t>wlan.connect</a:t>
            </a:r>
            <a:r>
              <a:rPr lang="fr-FR" dirty="0"/>
              <a:t>(</a:t>
            </a:r>
            <a:r>
              <a:rPr lang="fr-FR" dirty="0" err="1"/>
              <a:t>ssid</a:t>
            </a:r>
            <a:r>
              <a:rPr lang="fr-FR" dirty="0"/>
              <a:t>, key)</a:t>
            </a:r>
          </a:p>
          <a:p>
            <a:pPr lvl="1"/>
            <a:r>
              <a:rPr lang="fr-FR" dirty="0" err="1"/>
              <a:t>wlan.isconnected</a:t>
            </a:r>
            <a:r>
              <a:rPr lang="fr-FR" dirty="0"/>
              <a:t>()</a:t>
            </a:r>
          </a:p>
          <a:p>
            <a:pPr lvl="1"/>
            <a:r>
              <a:rPr lang="fr-FR" dirty="0" err="1"/>
              <a:t>wlan.ipconfig</a:t>
            </a:r>
            <a:r>
              <a:rPr lang="fr-FR" dirty="0"/>
              <a:t>('addr4') # Permet d'obtenir l'adresse IP</a:t>
            </a:r>
          </a:p>
        </p:txBody>
      </p:sp>
    </p:spTree>
    <p:extLst>
      <p:ext uri="{BB962C8B-B14F-4D97-AF65-F5344CB8AC3E}">
        <p14:creationId xmlns:p14="http://schemas.microsoft.com/office/powerpoint/2010/main" val="3732848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Ethernet</a:t>
            </a:r>
          </a:p>
        </p:txBody>
      </p:sp>
      <p:sp>
        <p:nvSpPr>
          <p:cNvPr id="3" name="Espace réservé du contenu 2"/>
          <p:cNvSpPr>
            <a:spLocks noGrp="1"/>
          </p:cNvSpPr>
          <p:nvPr>
            <p:ph idx="1"/>
          </p:nvPr>
        </p:nvSpPr>
        <p:spPr/>
        <p:txBody>
          <a:bodyPr/>
          <a:lstStyle/>
          <a:p>
            <a:r>
              <a:rPr lang="fr-FR" dirty="0"/>
              <a:t>Nécessite une infrastructure IP</a:t>
            </a:r>
          </a:p>
          <a:p>
            <a:pPr lvl="1"/>
            <a:r>
              <a:rPr lang="fr-FR" dirty="0"/>
              <a:t>Routeur</a:t>
            </a:r>
          </a:p>
          <a:p>
            <a:r>
              <a:rPr lang="fr-FR" dirty="0"/>
              <a:t>Carte enc28j60</a:t>
            </a:r>
          </a:p>
          <a:p>
            <a:pPr lvl="1"/>
            <a:r>
              <a:rPr lang="fr-FR" dirty="0"/>
              <a:t>Peut s'utiliser de 2 façons</a:t>
            </a:r>
          </a:p>
          <a:p>
            <a:pPr lvl="1"/>
            <a:r>
              <a:rPr lang="fr-FR" dirty="0"/>
              <a:t>Ethernet pure</a:t>
            </a:r>
          </a:p>
          <a:p>
            <a:pPr lvl="1"/>
            <a:r>
              <a:rPr lang="fr-FR" dirty="0"/>
              <a:t>IP &amp; HTTP</a:t>
            </a:r>
          </a:p>
          <a:p>
            <a:endParaRPr lang="fr-FR" dirty="0"/>
          </a:p>
          <a:p>
            <a:endParaRPr lang="fr-FR"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pic>
        <p:nvPicPr>
          <p:cNvPr id="1041" name="Picture 17" descr="Résultat de recherche d'images pour &quot;arduino ethernet&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9465" y="2348880"/>
            <a:ext cx="2760241" cy="2760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6144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F7EC16-9DEC-37D3-DDEC-B44D3EC0EBD5}"/>
              </a:ext>
            </a:extLst>
          </p:cNvPr>
          <p:cNvSpPr>
            <a:spLocks noGrp="1"/>
          </p:cNvSpPr>
          <p:nvPr>
            <p:ph type="title"/>
          </p:nvPr>
        </p:nvSpPr>
        <p:spPr/>
        <p:txBody>
          <a:bodyPr/>
          <a:lstStyle/>
          <a:p>
            <a:r>
              <a:rPr lang="fr-FR" dirty="0"/>
              <a:t>Les 7 couches OSI</a:t>
            </a:r>
          </a:p>
        </p:txBody>
      </p:sp>
      <p:sp>
        <p:nvSpPr>
          <p:cNvPr id="3" name="Espace réservé du contenu 2">
            <a:extLst>
              <a:ext uri="{FF2B5EF4-FFF2-40B4-BE49-F238E27FC236}">
                <a16:creationId xmlns:a16="http://schemas.microsoft.com/office/drawing/2014/main" id="{FFC1555F-AE17-EF58-3103-DC2E443F7DE5}"/>
              </a:ext>
            </a:extLst>
          </p:cNvPr>
          <p:cNvSpPr>
            <a:spLocks noGrp="1"/>
          </p:cNvSpPr>
          <p:nvPr>
            <p:ph idx="1"/>
          </p:nvPr>
        </p:nvSpPr>
        <p:spPr/>
        <p:txBody>
          <a:bodyPr/>
          <a:lstStyle/>
          <a:p>
            <a:pPr marL="0" indent="0">
              <a:buNone/>
            </a:pPr>
            <a:endParaRPr lang="fr-FR" dirty="0"/>
          </a:p>
        </p:txBody>
      </p:sp>
      <p:pic>
        <p:nvPicPr>
          <p:cNvPr id="1026" name="Picture 2" descr="TCP/IP vs. OSI : Quelle est la différence entre les deux modèles ?">
            <a:extLst>
              <a:ext uri="{FF2B5EF4-FFF2-40B4-BE49-F238E27FC236}">
                <a16:creationId xmlns:a16="http://schemas.microsoft.com/office/drawing/2014/main" id="{F6B26798-93E7-7649-2774-396E29D72B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789931"/>
            <a:ext cx="676275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4989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A48C07-8AF1-D933-8614-165248DB9716}"/>
              </a:ext>
            </a:extLst>
          </p:cNvPr>
          <p:cNvSpPr>
            <a:spLocks noGrp="1"/>
          </p:cNvSpPr>
          <p:nvPr>
            <p:ph type="title"/>
          </p:nvPr>
        </p:nvSpPr>
        <p:spPr/>
        <p:txBody>
          <a:bodyPr/>
          <a:lstStyle/>
          <a:p>
            <a:r>
              <a:rPr lang="fr-FR" dirty="0"/>
              <a:t>ENC28J60 </a:t>
            </a:r>
            <a:r>
              <a:rPr lang="fr-FR" dirty="0" err="1"/>
              <a:t>wiring</a:t>
            </a:r>
            <a:endParaRPr lang="fr-FR" dirty="0"/>
          </a:p>
        </p:txBody>
      </p:sp>
      <p:sp>
        <p:nvSpPr>
          <p:cNvPr id="3" name="Espace réservé du contenu 2">
            <a:extLst>
              <a:ext uri="{FF2B5EF4-FFF2-40B4-BE49-F238E27FC236}">
                <a16:creationId xmlns:a16="http://schemas.microsoft.com/office/drawing/2014/main" id="{806F1FF7-18F7-3DF3-8466-1D1816B8124E}"/>
              </a:ext>
            </a:extLst>
          </p:cNvPr>
          <p:cNvSpPr>
            <a:spLocks noGrp="1"/>
          </p:cNvSpPr>
          <p:nvPr>
            <p:ph idx="1"/>
          </p:nvPr>
        </p:nvSpPr>
        <p:spPr/>
        <p:txBody>
          <a:bodyPr/>
          <a:lstStyle/>
          <a:p>
            <a:endParaRPr lang="fr-FR"/>
          </a:p>
        </p:txBody>
      </p:sp>
      <p:pic>
        <p:nvPicPr>
          <p:cNvPr id="5" name="Image 4">
            <a:extLst>
              <a:ext uri="{FF2B5EF4-FFF2-40B4-BE49-F238E27FC236}">
                <a16:creationId xmlns:a16="http://schemas.microsoft.com/office/drawing/2014/main" id="{0DC6DA17-6429-DC61-6A93-DB3006965A2E}"/>
              </a:ext>
            </a:extLst>
          </p:cNvPr>
          <p:cNvPicPr>
            <a:picLocks noChangeAspect="1"/>
          </p:cNvPicPr>
          <p:nvPr/>
        </p:nvPicPr>
        <p:blipFill>
          <a:blip r:embed="rId2"/>
          <a:stretch>
            <a:fillRect/>
          </a:stretch>
        </p:blipFill>
        <p:spPr>
          <a:xfrm>
            <a:off x="1187624" y="764704"/>
            <a:ext cx="7325292" cy="5977752"/>
          </a:xfrm>
          <a:prstGeom prst="rect">
            <a:avLst/>
          </a:prstGeom>
        </p:spPr>
      </p:pic>
    </p:spTree>
    <p:extLst>
      <p:ext uri="{BB962C8B-B14F-4D97-AF65-F5344CB8AC3E}">
        <p14:creationId xmlns:p14="http://schemas.microsoft.com/office/powerpoint/2010/main" val="254890498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PF" val="4C2C57686174204973206120536572766963652D4F7269656E746564204172636869746563747572653F"/>
</p:tagLst>
</file>

<file path=ppt/tags/tag2.xml><?xml version="1.0" encoding="utf-8"?>
<p:tagLst xmlns:a="http://schemas.openxmlformats.org/drawingml/2006/main" xmlns:r="http://schemas.openxmlformats.org/officeDocument/2006/relationships" xmlns:p="http://schemas.openxmlformats.org/presentationml/2006/main">
  <p:tag name="IPF" val="4C2C52455354"/>
</p:tagLst>
</file>

<file path=ppt/tags/tag3.xml><?xml version="1.0" encoding="utf-8"?>
<p:tagLst xmlns:a="http://schemas.openxmlformats.org/drawingml/2006/main" xmlns:r="http://schemas.openxmlformats.org/officeDocument/2006/relationships" xmlns:p="http://schemas.openxmlformats.org/presentationml/2006/main">
  <p:tag name="IPF" val="522C4372656174696E672061204A617661536372697074204F626A656374"/>
</p:tagLst>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2855</TotalTime>
  <Words>1347</Words>
  <Application>Microsoft Office PowerPoint</Application>
  <PresentationFormat>Affichage à l'écran (4:3)</PresentationFormat>
  <Paragraphs>171</Paragraphs>
  <Slides>20</Slides>
  <Notes>3</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20</vt:i4>
      </vt:variant>
    </vt:vector>
  </HeadingPairs>
  <TitlesOfParts>
    <vt:vector size="27" baseType="lpstr">
      <vt:lpstr>Arial</vt:lpstr>
      <vt:lpstr>Courier New</vt:lpstr>
      <vt:lpstr>Monotype Sorts</vt:lpstr>
      <vt:lpstr>Times New Roman</vt:lpstr>
      <vt:lpstr>Webdings</vt:lpstr>
      <vt:lpstr>Wingdings 3</vt:lpstr>
      <vt:lpstr>cvc</vt:lpstr>
      <vt:lpstr>Présentation PowerPoint</vt:lpstr>
      <vt:lpstr>HTTP</vt:lpstr>
      <vt:lpstr>Définitions</vt:lpstr>
      <vt:lpstr>Radio</vt:lpstr>
      <vt:lpstr>Wifi</vt:lpstr>
      <vt:lpstr>ESP32 Wifi</vt:lpstr>
      <vt:lpstr>Ethernet</vt:lpstr>
      <vt:lpstr>Les 7 couches OSI</vt:lpstr>
      <vt:lpstr>ENC28J60 wiring</vt:lpstr>
      <vt:lpstr>Ethernet IP</vt:lpstr>
      <vt:lpstr>Ethernet IP SPI</vt:lpstr>
      <vt:lpstr>Qu’est-ce qu’une architecture orientée services ?</vt:lpstr>
      <vt:lpstr>REST</vt:lpstr>
      <vt:lpstr>JSON</vt:lpstr>
      <vt:lpstr>Microdot</vt:lpstr>
      <vt:lpstr>Client HTTP</vt:lpstr>
      <vt:lpstr>HTML et JS</vt:lpstr>
      <vt:lpstr>Communication par TCP</vt:lpstr>
      <vt:lpstr>Client TCP</vt:lpstr>
      <vt:lpstr>Serveur TCP</vt:lpstr>
    </vt:vector>
  </TitlesOfParts>
  <Company>jkhjkjkh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231</cp:revision>
  <dcterms:created xsi:type="dcterms:W3CDTF">2000-04-10T19:33:12Z</dcterms:created>
  <dcterms:modified xsi:type="dcterms:W3CDTF">2025-04-30T19:43:16Z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