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9" r:id="rId6"/>
    <p:sldId id="270" r:id="rId7"/>
    <p:sldId id="273" r:id="rId8"/>
    <p:sldId id="274" r:id="rId9"/>
    <p:sldId id="271" r:id="rId10"/>
    <p:sldId id="272" r:id="rId11"/>
    <p:sldId id="275" r:id="rId12"/>
    <p:sldId id="277" r:id="rId13"/>
    <p:sldId id="278" r:id="rId14"/>
    <p:sldId id="276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1</a:t>
            </a:r>
          </a:p>
          <a:p>
            <a:pPr eaLnBrk="1" hangingPunct="1"/>
            <a:r>
              <a:rPr lang="fr-FR" altLang="fr-FR" dirty="0" smtClean="0"/>
              <a:t>Introduction</a:t>
            </a:r>
          </a:p>
        </p:txBody>
      </p:sp>
      <p:pic>
        <p:nvPicPr>
          <p:cNvPr id="3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28800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2" y="2222835"/>
            <a:ext cx="1728192" cy="1305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UNO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Uno</a:t>
            </a:r>
            <a:r>
              <a:rPr lang="fr-FR" dirty="0" smtClean="0"/>
              <a:t> est le produit phare d'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/>
              <a:t>Contrôleur </a:t>
            </a:r>
            <a:r>
              <a:rPr lang="fr-FR" dirty="0" smtClean="0"/>
              <a:t>ATmega328P</a:t>
            </a:r>
          </a:p>
          <a:p>
            <a:r>
              <a:rPr lang="fr-FR" dirty="0" smtClean="0"/>
              <a:t>Flash : 32Ko</a:t>
            </a:r>
          </a:p>
          <a:p>
            <a:r>
              <a:rPr lang="fr-FR" dirty="0" smtClean="0"/>
              <a:t>SRRAM : 2Ko</a:t>
            </a:r>
          </a:p>
          <a:p>
            <a:r>
              <a:rPr lang="fr-FR" dirty="0" smtClean="0"/>
              <a:t>20 MHz en 8 bits</a:t>
            </a:r>
          </a:p>
          <a:p>
            <a:endParaRPr lang="fr-FR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STM32 </a:t>
            </a:r>
            <a:r>
              <a:rPr lang="fr-FR" dirty="0" err="1" smtClean="0"/>
              <a:t>Nucleo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Contrôleur STM32</a:t>
            </a:r>
          </a:p>
          <a:p>
            <a:r>
              <a:rPr lang="fr-FR" dirty="0" smtClean="0"/>
              <a:t>72MHz en 32 bits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348880"/>
            <a:ext cx="3933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Filaires</a:t>
            </a:r>
          </a:p>
          <a:p>
            <a:pPr lvl="1"/>
            <a:r>
              <a:rPr lang="fr-FR" dirty="0" smtClean="0"/>
              <a:t>USB, Série, RS232, Ethernet …</a:t>
            </a:r>
          </a:p>
          <a:p>
            <a:r>
              <a:rPr lang="fr-FR" dirty="0" smtClean="0"/>
              <a:t>Sans fils</a:t>
            </a:r>
          </a:p>
          <a:p>
            <a:pPr lvl="1"/>
            <a:r>
              <a:rPr lang="fr-FR" dirty="0" smtClean="0"/>
              <a:t>Wifi, Bluetooth, Infrarouge, 433MHz</a:t>
            </a:r>
          </a:p>
          <a:p>
            <a:r>
              <a:rPr lang="fr-FR" dirty="0" smtClean="0"/>
              <a:t>Energie faible</a:t>
            </a:r>
          </a:p>
          <a:p>
            <a:pPr lvl="1"/>
            <a:r>
              <a:rPr lang="fr-FR" dirty="0" smtClean="0"/>
              <a:t>Bluetooth LE, Lora, …</a:t>
            </a:r>
          </a:p>
          <a:p>
            <a:r>
              <a:rPr lang="fr-FR" dirty="0" smtClean="0"/>
              <a:t>WAN, LAN, PAN, HAN</a:t>
            </a:r>
          </a:p>
          <a:p>
            <a:pPr lvl="1"/>
            <a:r>
              <a:rPr lang="fr-FR" dirty="0" smtClean="0"/>
              <a:t>HAN : </a:t>
            </a:r>
            <a:r>
              <a:rPr lang="fr-FR" dirty="0" err="1" smtClean="0"/>
              <a:t>Zigbee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Web</a:t>
            </a:r>
          </a:p>
          <a:p>
            <a:pPr lvl="1"/>
            <a:r>
              <a:rPr lang="fr-FR" dirty="0" smtClean="0"/>
              <a:t>HTTP, REST, JSON,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45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Réfléchissons à l'architecture de l'applications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51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approches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Consommation électrique ?</a:t>
            </a:r>
          </a:p>
          <a:p>
            <a:r>
              <a:rPr lang="fr-FR" dirty="0" smtClean="0"/>
              <a:t>Budget ?</a:t>
            </a:r>
          </a:p>
          <a:p>
            <a:r>
              <a:rPr lang="fr-FR" dirty="0" smtClean="0"/>
              <a:t>Nomade ?</a:t>
            </a:r>
          </a:p>
          <a:p>
            <a:r>
              <a:rPr lang="fr-FR" dirty="0" smtClean="0"/>
              <a:t>Embarqué ?</a:t>
            </a:r>
          </a:p>
          <a:p>
            <a:r>
              <a:rPr lang="fr-FR" dirty="0" smtClean="0"/>
              <a:t>Communications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5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1" cy="526026"/>
          </a:xfrm>
        </p:spPr>
        <p:txBody>
          <a:bodyPr/>
          <a:lstStyle/>
          <a:p>
            <a:r>
              <a:rPr lang="fr-FR" dirty="0" smtClean="0"/>
              <a:t>Internet of </a:t>
            </a:r>
            <a:r>
              <a:rPr lang="fr-FR" dirty="0" err="1" smtClean="0"/>
              <a:t>Thing</a:t>
            </a:r>
            <a:endParaRPr lang="fr-FR" dirty="0" smtClean="0"/>
          </a:p>
          <a:p>
            <a:pPr lvl="1"/>
            <a:r>
              <a:rPr lang="fr-FR" dirty="0" smtClean="0"/>
              <a:t>L'internet des objets est </a:t>
            </a:r>
            <a:r>
              <a:rPr lang="fr-FR" dirty="0"/>
              <a:t>l'interconnexion entre Internet et des objets, des lieux et des environnements physiques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 descr="https://upload.wikimedia.org/wikipedia/commons/thumb/f/f1/Diff%C3%A9rents_aspects_de_l%E2%80%99Internet_des_objets.svg/1920px-Diff%C3%A9rents_aspects_de_l%E2%80%99Internet_des_obje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5424537" cy="18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9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nano-ordinateurs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Ordinateur de la taille d'une carte de crédit</a:t>
            </a:r>
          </a:p>
          <a:p>
            <a:r>
              <a:rPr lang="fr-FR" dirty="0" smtClean="0"/>
              <a:t>Faible coût</a:t>
            </a:r>
          </a:p>
          <a:p>
            <a:r>
              <a:rPr lang="fr-FR" dirty="0" smtClean="0"/>
              <a:t>Encourage la réutilisation des connectiques</a:t>
            </a:r>
            <a:endParaRPr lang="fr-FR" dirty="0"/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73" y="2934443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</a:t>
            </a:r>
          </a:p>
          <a:p>
            <a:pPr lvl="1"/>
            <a:r>
              <a:rPr lang="fr-FR" dirty="0" smtClean="0"/>
              <a:t>raspberrypi.org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nano-ordinateur </a:t>
            </a:r>
            <a:r>
              <a:rPr lang="fr-FR" dirty="0" err="1"/>
              <a:t>monocarte</a:t>
            </a:r>
            <a:r>
              <a:rPr lang="fr-FR" dirty="0"/>
              <a:t> à processeur ARM conçu par des professeurs du département informatique de l'université de Cambridge dans le cadre de la fondation </a:t>
            </a:r>
            <a:r>
              <a:rPr lang="fr-FR" dirty="0" err="1"/>
              <a:t>Raspberry</a:t>
            </a:r>
            <a:r>
              <a:rPr lang="fr-FR" dirty="0"/>
              <a:t> </a:t>
            </a:r>
            <a:r>
              <a:rPr lang="fr-FR" dirty="0" smtClean="0"/>
              <a:t>Pi</a:t>
            </a:r>
          </a:p>
          <a:p>
            <a:pPr lvl="1"/>
            <a:r>
              <a:rPr lang="fr-FR" dirty="0" smtClean="0"/>
              <a:t>Libre</a:t>
            </a:r>
          </a:p>
          <a:p>
            <a:pPr lvl="1"/>
            <a:r>
              <a:rPr lang="fr-FR" dirty="0" err="1" smtClean="0"/>
              <a:t>Raspberry</a:t>
            </a:r>
            <a:r>
              <a:rPr lang="fr-FR" dirty="0" smtClean="0"/>
              <a:t> Pi 1 : 2013</a:t>
            </a:r>
            <a:endParaRPr lang="fr-FR" dirty="0"/>
          </a:p>
        </p:txBody>
      </p:sp>
      <p:pic>
        <p:nvPicPr>
          <p:cNvPr id="3078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9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 4B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Cœurs </a:t>
            </a:r>
            <a:r>
              <a:rPr lang="fr-FR" dirty="0" err="1" smtClean="0"/>
              <a:t>Broadcomm</a:t>
            </a:r>
            <a:endParaRPr lang="fr-FR" dirty="0" smtClean="0"/>
          </a:p>
          <a:p>
            <a:r>
              <a:rPr lang="fr-FR" dirty="0" smtClean="0"/>
              <a:t>4 * 1.5 GHz</a:t>
            </a:r>
          </a:p>
          <a:p>
            <a:r>
              <a:rPr lang="fr-FR" dirty="0" smtClean="0"/>
              <a:t>RAM : 1 à 4 Go</a:t>
            </a:r>
          </a:p>
          <a:p>
            <a:r>
              <a:rPr lang="fr-FR" dirty="0" smtClean="0"/>
              <a:t>4 USB 2 et 3</a:t>
            </a:r>
          </a:p>
          <a:p>
            <a:r>
              <a:rPr lang="fr-FR" dirty="0" smtClean="0"/>
              <a:t>2 Micro HDMI</a:t>
            </a:r>
          </a:p>
          <a:p>
            <a:r>
              <a:rPr lang="fr-FR" dirty="0" smtClean="0"/>
              <a:t>Ethernet 1 </a:t>
            </a:r>
            <a:r>
              <a:rPr lang="fr-FR" dirty="0"/>
              <a:t>G</a:t>
            </a:r>
            <a:r>
              <a:rPr lang="fr-FR" dirty="0" smtClean="0"/>
              <a:t>bit/s</a:t>
            </a:r>
          </a:p>
          <a:p>
            <a:r>
              <a:rPr lang="fr-FR" dirty="0" smtClean="0"/>
              <a:t>Bluetooth 5</a:t>
            </a:r>
          </a:p>
          <a:p>
            <a:r>
              <a:rPr lang="fr-FR" dirty="0" smtClean="0"/>
              <a:t>Wifi 802.11 </a:t>
            </a:r>
            <a:r>
              <a:rPr lang="fr-FR" dirty="0" err="1" smtClean="0"/>
              <a:t>ac</a:t>
            </a:r>
            <a:endParaRPr lang="fr-FR" dirty="0"/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2780928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9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Micro-contrôleur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 smtClean="0"/>
              <a:t>Micro-contrôleur</a:t>
            </a:r>
            <a:r>
              <a:rPr lang="fr-FR" dirty="0" smtClean="0"/>
              <a:t> est </a:t>
            </a:r>
            <a:r>
              <a:rPr lang="fr-FR" dirty="0"/>
              <a:t>un circuit intégré qui rassemble les éléments essentiels d'un ordinateur : </a:t>
            </a:r>
            <a:r>
              <a:rPr lang="fr-FR" dirty="0" smtClean="0"/>
              <a:t>	processeur</a:t>
            </a:r>
            <a:r>
              <a:rPr lang="fr-FR" dirty="0"/>
              <a:t>, </a:t>
            </a:r>
            <a:r>
              <a:rPr lang="fr-FR" dirty="0" smtClean="0"/>
              <a:t>mémoires </a:t>
            </a:r>
            <a:r>
              <a:rPr lang="fr-FR" dirty="0"/>
              <a:t>et interfaces </a:t>
            </a:r>
            <a:r>
              <a:rPr lang="fr-FR" dirty="0" smtClean="0"/>
              <a:t>d'entrées-sorties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microcontrôleurs se caractérisent par un plus haut degré d'intégration, une plus faible consommation électrique, une vitesse de fonctionnement plus </a:t>
            </a:r>
            <a:r>
              <a:rPr lang="fr-FR" dirty="0" smtClean="0"/>
              <a:t>et un coût </a:t>
            </a:r>
            <a:r>
              <a:rPr lang="fr-FR" dirty="0"/>
              <a:t>réduit par rapport aux </a:t>
            </a:r>
            <a:r>
              <a:rPr lang="fr-FR" dirty="0" smtClean="0"/>
              <a:t>microprocesseurs</a:t>
            </a:r>
            <a:endParaRPr lang="fr-FR" dirty="0"/>
          </a:p>
        </p:txBody>
      </p:sp>
      <p:pic>
        <p:nvPicPr>
          <p:cNvPr id="4098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17026"/>
            <a:ext cx="3588699" cy="2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7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Micro-contrôleur</a:t>
            </a:r>
            <a:endParaRPr lang="fr-FR" dirty="0" smtClean="0"/>
          </a:p>
          <a:p>
            <a:r>
              <a:rPr lang="fr-FR" dirty="0" smtClean="0"/>
              <a:t>Nécessite d'être soudé à une carte</a:t>
            </a:r>
          </a:p>
          <a:p>
            <a:r>
              <a:rPr lang="fr-FR" dirty="0" smtClean="0"/>
              <a:t>8 bits</a:t>
            </a:r>
          </a:p>
          <a:p>
            <a:r>
              <a:rPr lang="fr-FR" dirty="0" smtClean="0"/>
              <a:t>20 Mhz</a:t>
            </a:r>
            <a:endParaRPr lang="fr-FR" dirty="0"/>
          </a:p>
        </p:txBody>
      </p:sp>
      <p:pic>
        <p:nvPicPr>
          <p:cNvPr id="8196" name="Picture 4" descr="https://upload.wikimedia.org/wikipedia/commons/thumb/b/ba/ICIC-TQ32-X-K328-01_%2816421989932%29.jpg/1024px-ICIC-TQ32-X-K328-01_%281642198993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4704457" cy="31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4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STM32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Micro-contrôleur</a:t>
            </a:r>
            <a:endParaRPr lang="fr-FR" dirty="0" smtClean="0"/>
          </a:p>
          <a:p>
            <a:r>
              <a:rPr lang="fr-FR" dirty="0" smtClean="0"/>
              <a:t>ST </a:t>
            </a:r>
            <a:r>
              <a:rPr lang="fr-FR" dirty="0" err="1" smtClean="0"/>
              <a:t>Microelectronics</a:t>
            </a:r>
            <a:endParaRPr lang="fr-FR" dirty="0" smtClean="0"/>
          </a:p>
          <a:p>
            <a:r>
              <a:rPr lang="fr-FR" dirty="0" smtClean="0"/>
              <a:t>Nécessite d'être soudé à une carte</a:t>
            </a:r>
          </a:p>
          <a:p>
            <a:r>
              <a:rPr lang="fr-FR" dirty="0" smtClean="0"/>
              <a:t>32 bits</a:t>
            </a:r>
          </a:p>
          <a:p>
            <a:r>
              <a:rPr lang="fr-FR" dirty="0" smtClean="0"/>
              <a:t>72 Mhz</a:t>
            </a:r>
            <a:endParaRPr lang="fr-FR" dirty="0"/>
          </a:p>
        </p:txBody>
      </p:sp>
      <p:pic>
        <p:nvPicPr>
          <p:cNvPr id="5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77072"/>
            <a:ext cx="3588699" cy="2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4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est un projet libre de </a:t>
            </a:r>
            <a:r>
              <a:rPr lang="fr-FR" dirty="0" err="1" smtClean="0"/>
              <a:t>micro-contrôleur</a:t>
            </a:r>
            <a:endParaRPr lang="fr-FR" dirty="0" smtClean="0"/>
          </a:p>
          <a:p>
            <a:pPr lvl="1"/>
            <a:r>
              <a:rPr lang="fr-FR" dirty="0" smtClean="0"/>
              <a:t>Hardware</a:t>
            </a:r>
          </a:p>
          <a:p>
            <a:pPr lvl="1"/>
            <a:r>
              <a:rPr lang="fr-FR" dirty="0" err="1" smtClean="0"/>
              <a:t>Sofware</a:t>
            </a:r>
            <a:endParaRPr lang="fr-FR" dirty="0" smtClean="0"/>
          </a:p>
          <a:p>
            <a:pPr lvl="1"/>
            <a:r>
              <a:rPr lang="fr-FR" dirty="0" smtClean="0"/>
              <a:t>Pas d'OS</a:t>
            </a:r>
          </a:p>
          <a:p>
            <a:r>
              <a:rPr lang="fr-FR" dirty="0" smtClean="0"/>
              <a:t>Arduino.cc</a:t>
            </a:r>
          </a:p>
          <a:p>
            <a:r>
              <a:rPr lang="fr-FR" dirty="0" smtClean="0"/>
              <a:t>Basé sur ATM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703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</TotalTime>
  <Words>266</Words>
  <Application>Microsoft Office PowerPoint</Application>
  <PresentationFormat>Affichage à l'écran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IoT</vt:lpstr>
      <vt:lpstr>Les nano-ordinateurs</vt:lpstr>
      <vt:lpstr>Raspberry Pi</vt:lpstr>
      <vt:lpstr>Raspberry Pi 4B</vt:lpstr>
      <vt:lpstr>Micro-contrôleur</vt:lpstr>
      <vt:lpstr>ATM</vt:lpstr>
      <vt:lpstr>STM32</vt:lpstr>
      <vt:lpstr>Arduino</vt:lpstr>
      <vt:lpstr>Arduino UNO</vt:lpstr>
      <vt:lpstr>STM32 Nucleo</vt:lpstr>
      <vt:lpstr>Communications</vt:lpstr>
      <vt:lpstr>Architecture</vt:lpstr>
      <vt:lpstr>Les différentes approches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210</cp:revision>
  <dcterms:created xsi:type="dcterms:W3CDTF">2000-04-10T19:33:12Z</dcterms:created>
  <dcterms:modified xsi:type="dcterms:W3CDTF">2019-10-16T11:31:00Z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