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64" r:id="rId2"/>
    <p:sldId id="266" r:id="rId3"/>
    <p:sldId id="268" r:id="rId4"/>
    <p:sldId id="269" r:id="rId5"/>
    <p:sldId id="270" r:id="rId6"/>
    <p:sldId id="275" r:id="rId7"/>
    <p:sldId id="276" r:id="rId8"/>
    <p:sldId id="271" r:id="rId9"/>
    <p:sldId id="272" r:id="rId10"/>
    <p:sldId id="273" r:id="rId11"/>
    <p:sldId id="286" r:id="rId12"/>
    <p:sldId id="274" r:id="rId13"/>
    <p:sldId id="277" r:id="rId14"/>
    <p:sldId id="278" r:id="rId15"/>
    <p:sldId id="279" r:id="rId16"/>
    <p:sldId id="280" r:id="rId17"/>
    <p:sldId id="283" r:id="rId18"/>
    <p:sldId id="282" r:id="rId19"/>
    <p:sldId id="284" r:id="rId20"/>
    <p:sldId id="285" r:id="rId2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IoT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 smtClean="0"/>
              <a:t>IoT</a:t>
            </a:r>
            <a:endParaRPr lang="fr-FR" altLang="fr-FR" dirty="0" smtClean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smtClean="0"/>
              <a:t>Chapitre 4</a:t>
            </a:r>
          </a:p>
          <a:p>
            <a:pPr eaLnBrk="1" hangingPunct="1"/>
            <a:r>
              <a:rPr lang="fr-FR" altLang="fr-FR" dirty="0" smtClean="0"/>
              <a:t>C++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2" y="3789040"/>
            <a:ext cx="2669096" cy="20162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delay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delay</a:t>
            </a:r>
            <a:r>
              <a:rPr lang="fr-FR" dirty="0" smtClean="0"/>
              <a:t>() permet d'effectuer une pause en </a:t>
            </a:r>
            <a:r>
              <a:rPr lang="fr-FR" dirty="0" err="1" smtClean="0"/>
              <a:t>miliseconde</a:t>
            </a:r>
            <a:endParaRPr lang="fr-FR" dirty="0" smtClean="0"/>
          </a:p>
          <a:p>
            <a:r>
              <a:rPr lang="fr-FR" dirty="0" err="1" smtClean="0"/>
              <a:t>delay</a:t>
            </a:r>
            <a:r>
              <a:rPr lang="fr-FR" dirty="0" smtClean="0"/>
              <a:t>(1000)</a:t>
            </a:r>
          </a:p>
          <a:p>
            <a:pPr lvl="1"/>
            <a:r>
              <a:rPr lang="fr-FR" dirty="0" smtClean="0"/>
              <a:t>Pause de 1s</a:t>
            </a:r>
          </a:p>
          <a:p>
            <a:pPr lvl="1"/>
            <a:r>
              <a:rPr lang="fr-FR" dirty="0" smtClean="0"/>
              <a:t>Quasi obligatoire dans un </a:t>
            </a:r>
            <a:r>
              <a:rPr lang="fr-FR" dirty="0" err="1" smtClean="0"/>
              <a:t>loop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6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Grove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se passer de carte d'essai ou de soudure</a:t>
            </a:r>
            <a:endParaRPr lang="fr-FR" dirty="0"/>
          </a:p>
        </p:txBody>
      </p:sp>
      <p:pic>
        <p:nvPicPr>
          <p:cNvPr id="4" name="Image 3" descr="https://github.com/SeeedDocument/Base_Shield_V2/raw/master/img/hardware_overview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16832"/>
            <a:ext cx="5760720" cy="431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4289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Bouton poussoir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d'avoir une entrée numérique</a:t>
            </a:r>
            <a:endParaRPr lang="fr-FR" dirty="0"/>
          </a:p>
        </p:txBody>
      </p:sp>
      <p:pic>
        <p:nvPicPr>
          <p:cNvPr id="1026" name="Picture 2" descr="https://sdz-upload.s3.amazonaws.com/prod/upload/arduinoBouton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1719" y="1885920"/>
            <a:ext cx="4776465" cy="206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522" y="3957063"/>
            <a:ext cx="3838857" cy="25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16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Lecture Analogique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port analogiques permettent de lire et écrire dans un range [0..5]v convertit en 8 bits</a:t>
            </a:r>
          </a:p>
          <a:p>
            <a:pPr lvl="1"/>
            <a:r>
              <a:rPr lang="fr-FR" dirty="0" smtClean="0"/>
              <a:t>0v =&gt; 0, 5v =&gt; 255, 2.5v =&gt; 127</a:t>
            </a:r>
          </a:p>
          <a:p>
            <a:r>
              <a:rPr lang="fr-FR" dirty="0" smtClean="0"/>
              <a:t>Le problème de la conversion se pose alors</a:t>
            </a:r>
          </a:p>
          <a:p>
            <a:pPr lvl="1"/>
            <a:r>
              <a:rPr lang="fr-FR" dirty="0" smtClean="0"/>
              <a:t>Les capteurs ont souvent une conversion linéaire</a:t>
            </a:r>
          </a:p>
          <a:p>
            <a:r>
              <a:rPr lang="fr-FR" dirty="0" err="1" smtClean="0"/>
              <a:t>AnalogRead</a:t>
            </a:r>
            <a:r>
              <a:rPr lang="fr-FR" dirty="0" smtClean="0"/>
              <a:t>(A0)</a:t>
            </a:r>
          </a:p>
          <a:p>
            <a:pPr lvl="1"/>
            <a:r>
              <a:rPr lang="fr-FR" dirty="0" smtClean="0"/>
              <a:t>Lit une donnée analogique sur le pin analogique 0</a:t>
            </a:r>
          </a:p>
          <a:p>
            <a:r>
              <a:rPr lang="fr-FR" dirty="0" err="1" smtClean="0"/>
              <a:t>AnalogWrite</a:t>
            </a:r>
            <a:r>
              <a:rPr lang="fr-FR" dirty="0" smtClean="0"/>
              <a:t>(A1)</a:t>
            </a:r>
            <a:endParaRPr lang="fr-FR" dirty="0"/>
          </a:p>
          <a:p>
            <a:pPr lvl="1"/>
            <a:r>
              <a:rPr lang="fr-FR" dirty="0" err="1" smtClean="0"/>
              <a:t>Ecritune</a:t>
            </a:r>
            <a:r>
              <a:rPr lang="fr-FR" dirty="0" smtClean="0"/>
              <a:t> </a:t>
            </a:r>
            <a:r>
              <a:rPr lang="fr-FR" dirty="0"/>
              <a:t>donnée analogique sur le pin analogique </a:t>
            </a:r>
            <a:r>
              <a:rPr lang="fr-FR" dirty="0" smtClean="0"/>
              <a:t>1</a:t>
            </a:r>
            <a:endParaRPr lang="fr-FR" dirty="0"/>
          </a:p>
          <a:p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2299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capteur de température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6984776" cy="5040560"/>
          </a:xfrm>
        </p:spPr>
        <p:txBody>
          <a:bodyPr/>
          <a:lstStyle/>
          <a:p>
            <a:r>
              <a:rPr lang="fr-FR" sz="2400" dirty="0" smtClean="0"/>
              <a:t>Convertit une température entre 0 et 5V</a:t>
            </a:r>
          </a:p>
          <a:p>
            <a:pPr lvl="1"/>
            <a:r>
              <a:rPr lang="fr-FR" sz="2000" dirty="0" err="1" smtClean="0"/>
              <a:t>int</a:t>
            </a:r>
            <a:r>
              <a:rPr lang="fr-FR" sz="2000" dirty="0" smtClean="0"/>
              <a:t> </a:t>
            </a:r>
            <a:r>
              <a:rPr lang="fr-FR" sz="2000" dirty="0"/>
              <a:t>a = </a:t>
            </a:r>
            <a:r>
              <a:rPr lang="fr-FR" sz="2000" dirty="0" err="1"/>
              <a:t>analogRead</a:t>
            </a:r>
            <a:r>
              <a:rPr lang="fr-FR" sz="2000" dirty="0"/>
              <a:t>(</a:t>
            </a:r>
            <a:r>
              <a:rPr lang="fr-FR" sz="2000" dirty="0" err="1"/>
              <a:t>pinTempSensor</a:t>
            </a:r>
            <a:r>
              <a:rPr lang="fr-FR" sz="2000" dirty="0"/>
              <a:t>);</a:t>
            </a:r>
          </a:p>
          <a:p>
            <a:pPr lvl="1"/>
            <a:r>
              <a:rPr lang="fr-FR" sz="2000" dirty="0" err="1" smtClean="0"/>
              <a:t>Serial.print</a:t>
            </a:r>
            <a:r>
              <a:rPr lang="fr-FR" sz="2000" dirty="0"/>
              <a:t>("</a:t>
            </a:r>
            <a:r>
              <a:rPr lang="fr-FR" sz="2000" dirty="0" err="1"/>
              <a:t>Analog</a:t>
            </a:r>
            <a:r>
              <a:rPr lang="fr-FR" sz="2000" dirty="0"/>
              <a:t> </a:t>
            </a:r>
            <a:r>
              <a:rPr lang="fr-FR" sz="2000" dirty="0" smtClean="0"/>
              <a:t>=");</a:t>
            </a:r>
          </a:p>
          <a:p>
            <a:r>
              <a:rPr lang="fr-FR" sz="2400" dirty="0" smtClean="0"/>
              <a:t>Pour convertir la tension en température (K°) une conversion linéaire est disponible</a:t>
            </a:r>
          </a:p>
          <a:p>
            <a:pPr lvl="1"/>
            <a:r>
              <a:rPr lang="pt-BR" sz="2000" dirty="0"/>
              <a:t>float R = </a:t>
            </a:r>
            <a:r>
              <a:rPr lang="pt-BR" sz="2000" dirty="0" smtClean="0"/>
              <a:t>1023.0/a-1.0;</a:t>
            </a:r>
          </a:p>
          <a:p>
            <a:pPr lvl="1"/>
            <a:r>
              <a:rPr lang="pt-BR" sz="2000" dirty="0" smtClean="0"/>
              <a:t>R </a:t>
            </a:r>
            <a:r>
              <a:rPr lang="pt-BR" sz="2000" dirty="0"/>
              <a:t>= R0*R;</a:t>
            </a:r>
          </a:p>
          <a:p>
            <a:pPr lvl="1"/>
            <a:r>
              <a:rPr lang="pt-BR" sz="2000" dirty="0" smtClean="0"/>
              <a:t>float kelvin= </a:t>
            </a:r>
            <a:r>
              <a:rPr lang="pt-BR" sz="2000" dirty="0"/>
              <a:t>1.0/(log(R/R0)/B+1/298.15</a:t>
            </a:r>
            <a:r>
              <a:rPr lang="pt-BR" sz="2000" dirty="0" smtClean="0"/>
              <a:t>)</a:t>
            </a:r>
          </a:p>
          <a:p>
            <a:r>
              <a:rPr lang="pt-BR" sz="2400" dirty="0" smtClean="0"/>
              <a:t>Pour convertir en d° il suffit de retrancher 273.15</a:t>
            </a:r>
          </a:p>
          <a:p>
            <a:pPr lvl="1"/>
            <a:endParaRPr lang="fr-FR" sz="2000" dirty="0" smtClean="0"/>
          </a:p>
          <a:p>
            <a:endParaRPr lang="fr-FR" sz="2400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62496" y="4363031"/>
            <a:ext cx="2800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17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Fading sur </a:t>
            </a:r>
            <a:r>
              <a:rPr lang="fr-FR" dirty="0" err="1" smtClean="0"/>
              <a:t>Led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LED peuvent être branchées sur une sortie analogique</a:t>
            </a:r>
          </a:p>
          <a:p>
            <a:pPr lvl="1"/>
            <a:r>
              <a:rPr lang="fr-FR" dirty="0" smtClean="0"/>
              <a:t>Un sortie à 2.5V permet d'avoir une luminosité à 50%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analogPin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analogWrite</a:t>
            </a:r>
            <a:r>
              <a:rPr lang="en-US" dirty="0" smtClean="0"/>
              <a:t>(</a:t>
            </a:r>
            <a:r>
              <a:rPr lang="en-US" dirty="0" err="1" smtClean="0"/>
              <a:t>ledPin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 smtClean="0"/>
              <a:t>Permet</a:t>
            </a:r>
            <a:r>
              <a:rPr lang="en-US" dirty="0" smtClean="0"/>
              <a:t> </a:t>
            </a:r>
            <a:r>
              <a:rPr lang="en-US" dirty="0" err="1" smtClean="0"/>
              <a:t>d'adapter</a:t>
            </a:r>
            <a:r>
              <a:rPr lang="en-US" dirty="0" smtClean="0"/>
              <a:t> </a:t>
            </a:r>
            <a:r>
              <a:rPr lang="en-US" dirty="0" err="1" smtClean="0"/>
              <a:t>l'intensité</a:t>
            </a:r>
            <a:r>
              <a:rPr lang="en-US" dirty="0" smtClean="0"/>
              <a:t> de la LED à la </a:t>
            </a:r>
            <a:r>
              <a:rPr lang="en-US" dirty="0" err="1" smtClean="0"/>
              <a:t>température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1932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Boucle for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boucle for permet de boucler sur des valeurs</a:t>
            </a:r>
          </a:p>
          <a:p>
            <a:r>
              <a:rPr lang="fr-FR" dirty="0" smtClean="0"/>
              <a:t>Exemple le fading </a:t>
            </a:r>
            <a:r>
              <a:rPr lang="fr-FR" dirty="0" err="1" smtClean="0"/>
              <a:t>led</a:t>
            </a:r>
            <a:endParaRPr lang="fr-FR" dirty="0" smtClean="0"/>
          </a:p>
          <a:p>
            <a:pPr lvl="1"/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loop</a:t>
            </a:r>
            <a:r>
              <a:rPr lang="fr-FR" dirty="0"/>
              <a:t>() {</a:t>
            </a:r>
            <a:br>
              <a:rPr lang="fr-FR" dirty="0"/>
            </a:br>
            <a:r>
              <a:rPr lang="fr-FR" dirty="0" smtClean="0"/>
              <a:t>	for(i </a:t>
            </a:r>
            <a:r>
              <a:rPr lang="fr-FR" dirty="0"/>
              <a:t>= 0; i &lt; 255; i++) {</a:t>
            </a:r>
            <a:br>
              <a:rPr lang="fr-FR" dirty="0"/>
            </a:br>
            <a:r>
              <a:rPr lang="fr-FR" dirty="0"/>
              <a:t>  </a:t>
            </a:r>
            <a:r>
              <a:rPr lang="fr-FR" dirty="0" smtClean="0"/>
              <a:t>		</a:t>
            </a:r>
            <a:r>
              <a:rPr lang="fr-FR" dirty="0" err="1" smtClean="0"/>
              <a:t>analogWrite</a:t>
            </a:r>
            <a:r>
              <a:rPr lang="fr-FR" dirty="0" smtClean="0"/>
              <a:t>(LED</a:t>
            </a:r>
            <a:r>
              <a:rPr lang="fr-FR" dirty="0"/>
              <a:t>, i);</a:t>
            </a:r>
            <a:br>
              <a:rPr lang="fr-FR" dirty="0"/>
            </a:br>
            <a:r>
              <a:rPr lang="fr-FR" dirty="0"/>
              <a:t> </a:t>
            </a:r>
            <a:r>
              <a:rPr lang="fr-FR" dirty="0" smtClean="0"/>
              <a:t> 		</a:t>
            </a:r>
            <a:r>
              <a:rPr lang="fr-FR" dirty="0" err="1" smtClean="0"/>
              <a:t>delay</a:t>
            </a:r>
            <a:r>
              <a:rPr lang="fr-FR" dirty="0" smtClean="0"/>
              <a:t>(10</a:t>
            </a:r>
            <a:r>
              <a:rPr lang="fr-FR" dirty="0"/>
              <a:t>);</a:t>
            </a:r>
            <a:br>
              <a:rPr lang="fr-FR" dirty="0"/>
            </a:br>
            <a:r>
              <a:rPr lang="fr-FR" dirty="0" smtClean="0"/>
              <a:t>	}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	for(i </a:t>
            </a:r>
            <a:r>
              <a:rPr lang="fr-FR" dirty="0"/>
              <a:t>= 255; i &gt; 0; i--) {</a:t>
            </a:r>
            <a:br>
              <a:rPr lang="fr-FR" dirty="0"/>
            </a:br>
            <a:r>
              <a:rPr lang="fr-FR" dirty="0"/>
              <a:t>  </a:t>
            </a:r>
            <a:r>
              <a:rPr lang="fr-FR" dirty="0" smtClean="0"/>
              <a:t>		</a:t>
            </a:r>
            <a:r>
              <a:rPr lang="fr-FR" dirty="0" err="1" smtClean="0"/>
              <a:t>analogWrite</a:t>
            </a:r>
            <a:r>
              <a:rPr lang="fr-FR" dirty="0" smtClean="0"/>
              <a:t>(LED</a:t>
            </a:r>
            <a:r>
              <a:rPr lang="fr-FR" dirty="0"/>
              <a:t>, i);</a:t>
            </a:r>
            <a:br>
              <a:rPr lang="fr-FR" dirty="0"/>
            </a:br>
            <a:r>
              <a:rPr lang="fr-FR" dirty="0"/>
              <a:t>  </a:t>
            </a:r>
            <a:r>
              <a:rPr lang="fr-FR" dirty="0" smtClean="0"/>
              <a:t>		</a:t>
            </a:r>
            <a:r>
              <a:rPr lang="fr-FR" dirty="0" err="1" smtClean="0"/>
              <a:t>delay</a:t>
            </a:r>
            <a:r>
              <a:rPr lang="fr-FR" dirty="0" smtClean="0"/>
              <a:t>(10</a:t>
            </a:r>
            <a:r>
              <a:rPr lang="fr-FR" dirty="0"/>
              <a:t>);</a:t>
            </a:r>
            <a:br>
              <a:rPr lang="fr-FR" dirty="0"/>
            </a:br>
            <a:r>
              <a:rPr lang="fr-FR" dirty="0" smtClean="0"/>
              <a:t>	}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6649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Bus I2C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I2C </a:t>
            </a:r>
            <a:r>
              <a:rPr lang="fr-FR" dirty="0" smtClean="0"/>
              <a:t>(Inter-Integrated Circuit) est </a:t>
            </a:r>
            <a:r>
              <a:rPr lang="fr-FR" dirty="0"/>
              <a:t>un bus informatique qui a émergé de la « guerre des standards » lancée par les acteurs du monde </a:t>
            </a:r>
            <a:r>
              <a:rPr lang="fr-FR" dirty="0" smtClean="0"/>
              <a:t>électronique</a:t>
            </a:r>
          </a:p>
          <a:p>
            <a:pPr lvl="1"/>
            <a:r>
              <a:rPr lang="fr-FR" dirty="0" smtClean="0"/>
              <a:t>Conçu </a:t>
            </a:r>
            <a:r>
              <a:rPr lang="fr-FR" dirty="0"/>
              <a:t>par Philips pour les applications de domotique et d’électronique domestique, il permet de relier facilement un microprocesseur et différents circuits, notamment ceux d’un téléviseur moderne : récepteur de la télécommande, réglages des amplificateurs basses fréquences, tuner, horloge, </a:t>
            </a:r>
            <a:r>
              <a:rPr lang="fr-FR" dirty="0" smtClean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932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Librairie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librairies </a:t>
            </a:r>
            <a:r>
              <a:rPr lang="fr-FR" dirty="0" err="1" smtClean="0"/>
              <a:t>Arduin</a:t>
            </a:r>
            <a:r>
              <a:rPr lang="fr-FR" dirty="0" smtClean="0"/>
              <a:t> permettent d'avoir des extension C++ par des librairies</a:t>
            </a:r>
          </a:p>
          <a:p>
            <a:pPr lvl="1"/>
            <a:r>
              <a:rPr lang="fr-FR" dirty="0" smtClean="0"/>
              <a:t>Se télécharge via </a:t>
            </a:r>
            <a:r>
              <a:rPr lang="fr-FR" dirty="0" err="1" smtClean="0"/>
              <a:t>Arduino</a:t>
            </a:r>
            <a:r>
              <a:rPr lang="fr-FR" dirty="0" smtClean="0"/>
              <a:t> Studio</a:t>
            </a:r>
          </a:p>
          <a:p>
            <a:pPr lvl="1"/>
            <a:r>
              <a:rPr lang="fr-FR" dirty="0" smtClean="0"/>
              <a:t>Ou se </a:t>
            </a:r>
            <a:r>
              <a:rPr lang="fr-FR" dirty="0" err="1" smtClean="0"/>
              <a:t>dezippe</a:t>
            </a:r>
            <a:r>
              <a:rPr lang="fr-FR" dirty="0" smtClean="0"/>
              <a:t> dans le répertoire </a:t>
            </a:r>
            <a:r>
              <a:rPr lang="fr-FR" dirty="0" err="1" smtClean="0"/>
              <a:t>libraries</a:t>
            </a:r>
            <a:endParaRPr lang="fr-FR" dirty="0" smtClean="0"/>
          </a:p>
          <a:p>
            <a:pPr lvl="1"/>
            <a:r>
              <a:rPr lang="fr-FR" dirty="0" smtClean="0"/>
              <a:t>import obligatoire</a:t>
            </a:r>
          </a:p>
          <a:p>
            <a:r>
              <a:rPr lang="fr-FR" dirty="0" smtClean="0"/>
              <a:t>Gestion de l'I2C</a:t>
            </a:r>
          </a:p>
          <a:p>
            <a:pPr lvl="1"/>
            <a:r>
              <a:rPr lang="fr-FR" dirty="0"/>
              <a:t>Librairie </a:t>
            </a:r>
            <a:r>
              <a:rPr lang="fr-FR" dirty="0" err="1" smtClean="0"/>
              <a:t>Wire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8708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Capteur de pression I2C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4176464" cy="5040560"/>
          </a:xfrm>
        </p:spPr>
        <p:txBody>
          <a:bodyPr/>
          <a:lstStyle/>
          <a:p>
            <a:r>
              <a:rPr lang="fr-FR" dirty="0" smtClean="0"/>
              <a:t>BM280 est un capteur de pression I2C</a:t>
            </a:r>
          </a:p>
          <a:p>
            <a:pPr lvl="1"/>
            <a:r>
              <a:rPr lang="fr-FR" dirty="0"/>
              <a:t>Librairie </a:t>
            </a:r>
            <a:r>
              <a:rPr lang="fr-FR" dirty="0" smtClean="0"/>
              <a:t>Grove_BME280, inclut </a:t>
            </a:r>
            <a:r>
              <a:rPr lang="fr-FR" dirty="0" err="1" smtClean="0"/>
              <a:t>Wire</a:t>
            </a:r>
            <a:endParaRPr lang="fr-FR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31" y="1412777"/>
            <a:ext cx="4316577" cy="504056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4437112"/>
            <a:ext cx="3104381" cy="181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C++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C++ est un langage de programmation orienté objet</a:t>
            </a:r>
          </a:p>
          <a:p>
            <a:r>
              <a:rPr lang="fr-FR" dirty="0" err="1" smtClean="0"/>
              <a:t>Arduino</a:t>
            </a:r>
            <a:r>
              <a:rPr lang="fr-FR" dirty="0" smtClean="0"/>
              <a:t> est compatible C++ 11 et GCC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907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Ecran LCD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Wire.h</a:t>
            </a:r>
            <a:r>
              <a:rPr lang="fr-FR" dirty="0"/>
              <a:t>&gt;</a:t>
            </a:r>
          </a:p>
          <a:p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"</a:t>
            </a:r>
            <a:r>
              <a:rPr lang="fr-FR" dirty="0" err="1"/>
              <a:t>rgb_lcd.h</a:t>
            </a:r>
            <a:r>
              <a:rPr lang="fr-FR" dirty="0"/>
              <a:t>"</a:t>
            </a:r>
          </a:p>
          <a:p>
            <a:r>
              <a:rPr lang="fr-FR" dirty="0" err="1" smtClean="0"/>
              <a:t>rgb_lcd</a:t>
            </a:r>
            <a:r>
              <a:rPr lang="fr-FR" dirty="0" smtClean="0"/>
              <a:t> </a:t>
            </a:r>
            <a:r>
              <a:rPr lang="fr-FR" dirty="0" err="1"/>
              <a:t>lcd</a:t>
            </a:r>
            <a:r>
              <a:rPr lang="fr-FR" dirty="0" smtClean="0"/>
              <a:t>;</a:t>
            </a:r>
          </a:p>
          <a:p>
            <a:r>
              <a:rPr lang="fr-FR" dirty="0" err="1"/>
              <a:t>lcd.begin</a:t>
            </a:r>
            <a:r>
              <a:rPr lang="fr-FR" dirty="0"/>
              <a:t>(16, 2);</a:t>
            </a:r>
          </a:p>
          <a:p>
            <a:r>
              <a:rPr lang="fr-FR" dirty="0" err="1" smtClean="0"/>
              <a:t>lcd.setRGB</a:t>
            </a:r>
            <a:r>
              <a:rPr lang="fr-FR" dirty="0" smtClean="0"/>
              <a:t>(0</a:t>
            </a:r>
            <a:r>
              <a:rPr lang="fr-FR" dirty="0"/>
              <a:t>, 0, 255</a:t>
            </a:r>
            <a:r>
              <a:rPr lang="fr-FR" dirty="0" smtClean="0"/>
              <a:t>);</a:t>
            </a:r>
          </a:p>
          <a:p>
            <a:r>
              <a:rPr lang="fr-FR" dirty="0" err="1"/>
              <a:t>lcd.print</a:t>
            </a:r>
            <a:r>
              <a:rPr lang="fr-FR" dirty="0" smtClean="0"/>
              <a:t>("Hello World!");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02597" y="1700808"/>
            <a:ext cx="32861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6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Arduino</a:t>
            </a:r>
            <a:r>
              <a:rPr lang="fr-FR" dirty="0" smtClean="0"/>
              <a:t> Studio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IDE </a:t>
            </a:r>
            <a:r>
              <a:rPr lang="fr-FR" dirty="0" err="1" smtClean="0"/>
              <a:t>Arduino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8791575" cy="48863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4581128"/>
            <a:ext cx="25050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5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Arduino</a:t>
            </a:r>
            <a:r>
              <a:rPr lang="fr-FR" dirty="0" smtClean="0"/>
              <a:t> Studio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Présentation de l'outil</a:t>
            </a:r>
          </a:p>
          <a:p>
            <a:r>
              <a:rPr lang="fr-FR" dirty="0" smtClean="0"/>
              <a:t>Menu Tools</a:t>
            </a:r>
          </a:p>
          <a:p>
            <a:r>
              <a:rPr lang="fr-FR" dirty="0" smtClean="0"/>
              <a:t>Mon premier programme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4437110"/>
            <a:ext cx="295275" cy="3143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44008" y="2060848"/>
            <a:ext cx="4530663" cy="43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8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setup() et </a:t>
            </a:r>
            <a:r>
              <a:rPr lang="fr-FR" dirty="0" err="1" smtClean="0"/>
              <a:t>loop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setup() est la première fonction appelée lors du démarrage de l'</a:t>
            </a:r>
            <a:r>
              <a:rPr lang="fr-FR" dirty="0" err="1" smtClean="0"/>
              <a:t>Arduino</a:t>
            </a:r>
            <a:endParaRPr lang="fr-FR" dirty="0" smtClean="0"/>
          </a:p>
          <a:p>
            <a:r>
              <a:rPr lang="fr-FR" dirty="0" err="1" smtClean="0"/>
              <a:t>loop</a:t>
            </a:r>
            <a:r>
              <a:rPr lang="fr-FR" dirty="0" smtClean="0"/>
              <a:t>()</a:t>
            </a:r>
            <a:r>
              <a:rPr lang="fr-FR" dirty="0"/>
              <a:t> </a:t>
            </a:r>
            <a:r>
              <a:rPr lang="fr-FR" dirty="0" smtClean="0"/>
              <a:t>est appelé en boucle après setup()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65405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Hello World!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Mon premier programme</a:t>
            </a:r>
          </a:p>
          <a:p>
            <a:r>
              <a:rPr lang="fr-FR" dirty="0" smtClean="0"/>
              <a:t>Permet de communiquer dans un premier temps avec </a:t>
            </a:r>
            <a:r>
              <a:rPr lang="fr-FR" dirty="0" err="1" smtClean="0"/>
              <a:t>Arduino</a:t>
            </a:r>
            <a:r>
              <a:rPr lang="fr-FR" dirty="0" smtClean="0"/>
              <a:t> Studio par le port série</a:t>
            </a:r>
          </a:p>
          <a:p>
            <a:pPr lvl="1"/>
            <a:r>
              <a:rPr lang="fr-FR" dirty="0" err="1"/>
              <a:t>Serial.begin</a:t>
            </a:r>
            <a:r>
              <a:rPr lang="fr-FR" dirty="0"/>
              <a:t>(9600</a:t>
            </a:r>
            <a:r>
              <a:rPr lang="fr-FR" dirty="0" smtClean="0"/>
              <a:t>);</a:t>
            </a:r>
          </a:p>
          <a:p>
            <a:pPr lvl="1"/>
            <a:r>
              <a:rPr lang="fr-FR" dirty="0" err="1" smtClean="0"/>
              <a:t>Serial.println</a:t>
            </a:r>
            <a:r>
              <a:rPr lang="fr-FR" dirty="0" smtClean="0"/>
              <a:t>("Hello World!")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99792" y="4293096"/>
            <a:ext cx="3390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Blink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premier exemple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0" y="2060848"/>
            <a:ext cx="4466469" cy="40324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81" y="2636912"/>
            <a:ext cx="352940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2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pinMode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pinMode</a:t>
            </a:r>
            <a:r>
              <a:rPr lang="fr-FR" dirty="0" smtClean="0"/>
              <a:t>() permet de définir un port numérique</a:t>
            </a:r>
          </a:p>
          <a:p>
            <a:pPr lvl="1"/>
            <a:r>
              <a:rPr lang="fr-FR" dirty="0" err="1" smtClean="0"/>
              <a:t>pinMode</a:t>
            </a:r>
            <a:r>
              <a:rPr lang="fr-FR" dirty="0" smtClean="0"/>
              <a:t>(8, OUTPUT)</a:t>
            </a:r>
          </a:p>
          <a:p>
            <a:pPr lvl="1"/>
            <a:r>
              <a:rPr lang="fr-FR" dirty="0" err="1" smtClean="0"/>
              <a:t>pinMode</a:t>
            </a:r>
            <a:r>
              <a:rPr lang="fr-FR" dirty="0" smtClean="0"/>
              <a:t>(7, INPUT)</a:t>
            </a:r>
          </a:p>
          <a:p>
            <a:pPr lvl="1"/>
            <a:r>
              <a:rPr lang="fr-FR" dirty="0" err="1" smtClean="0"/>
              <a:t>pinMode</a:t>
            </a:r>
            <a:r>
              <a:rPr lang="fr-FR" dirty="0" smtClean="0"/>
              <a:t>(LED_BUILTIN, OUTPUT)</a:t>
            </a:r>
          </a:p>
        </p:txBody>
      </p:sp>
    </p:spTree>
    <p:extLst>
      <p:ext uri="{BB962C8B-B14F-4D97-AF65-F5344CB8AC3E}">
        <p14:creationId xmlns:p14="http://schemas.microsoft.com/office/powerpoint/2010/main" val="2948737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digitalRead</a:t>
            </a:r>
            <a:r>
              <a:rPr lang="fr-FR" dirty="0"/>
              <a:t> </a:t>
            </a:r>
            <a:r>
              <a:rPr lang="fr-FR" dirty="0" smtClean="0"/>
              <a:t>et </a:t>
            </a:r>
            <a:r>
              <a:rPr lang="fr-FR" dirty="0" err="1" smtClean="0"/>
              <a:t>digitalRead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digitalWrite</a:t>
            </a:r>
            <a:r>
              <a:rPr lang="fr-FR" dirty="0" smtClean="0"/>
              <a:t>(8, HIGH)</a:t>
            </a:r>
          </a:p>
          <a:p>
            <a:pPr lvl="1"/>
            <a:r>
              <a:rPr lang="fr-FR" dirty="0" smtClean="0"/>
              <a:t>Envoie 5V sur le port numérique 8</a:t>
            </a:r>
          </a:p>
          <a:p>
            <a:pPr lvl="1"/>
            <a:r>
              <a:rPr lang="fr-FR" dirty="0" smtClean="0"/>
              <a:t>Identique à </a:t>
            </a:r>
            <a:r>
              <a:rPr lang="fr-FR" dirty="0" err="1"/>
              <a:t>digitalWrite</a:t>
            </a:r>
            <a:r>
              <a:rPr lang="fr-FR" dirty="0"/>
              <a:t>(8, </a:t>
            </a:r>
            <a:r>
              <a:rPr lang="fr-FR" dirty="0" smtClean="0"/>
              <a:t>1)</a:t>
            </a:r>
          </a:p>
          <a:p>
            <a:r>
              <a:rPr lang="fr-FR" dirty="0" err="1"/>
              <a:t>digitalWrite</a:t>
            </a:r>
            <a:r>
              <a:rPr lang="fr-FR" dirty="0"/>
              <a:t>(8, </a:t>
            </a:r>
            <a:r>
              <a:rPr lang="fr-FR" dirty="0" smtClean="0"/>
              <a:t>LOW)</a:t>
            </a:r>
            <a:endParaRPr lang="fr-FR" dirty="0"/>
          </a:p>
          <a:p>
            <a:pPr lvl="1"/>
            <a:r>
              <a:rPr lang="fr-FR" dirty="0"/>
              <a:t>Envoie </a:t>
            </a:r>
            <a:r>
              <a:rPr lang="fr-FR" dirty="0" smtClean="0"/>
              <a:t>0V </a:t>
            </a:r>
            <a:r>
              <a:rPr lang="fr-FR" dirty="0"/>
              <a:t>sur le port numérique 8</a:t>
            </a:r>
          </a:p>
          <a:p>
            <a:pPr lvl="1"/>
            <a:r>
              <a:rPr lang="fr-FR" dirty="0"/>
              <a:t>Identique à </a:t>
            </a:r>
            <a:r>
              <a:rPr lang="fr-FR" dirty="0" err="1"/>
              <a:t>digitalWrite</a:t>
            </a:r>
            <a:r>
              <a:rPr lang="fr-FR" dirty="0"/>
              <a:t>(8, </a:t>
            </a:r>
            <a:r>
              <a:rPr lang="fr-FR" dirty="0" smtClean="0"/>
              <a:t>0)</a:t>
            </a:r>
          </a:p>
          <a:p>
            <a:r>
              <a:rPr lang="fr-FR" dirty="0" err="1" smtClean="0"/>
              <a:t>boolean</a:t>
            </a:r>
            <a:r>
              <a:rPr lang="fr-FR" dirty="0" smtClean="0"/>
              <a:t> val = </a:t>
            </a:r>
            <a:r>
              <a:rPr lang="fr-FR" dirty="0" err="1" smtClean="0"/>
              <a:t>digitalRead</a:t>
            </a:r>
            <a:r>
              <a:rPr lang="fr-FR" dirty="0" smtClean="0"/>
              <a:t>(8)</a:t>
            </a:r>
          </a:p>
          <a:p>
            <a:pPr lvl="1"/>
            <a:r>
              <a:rPr lang="fr-FR" dirty="0" smtClean="0"/>
              <a:t>Lit la valeur du port numérique 8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18250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2708</TotalTime>
  <Words>545</Words>
  <Application>Microsoft Office PowerPoint</Application>
  <PresentationFormat>Affichage à l'écran (4:3)</PresentationFormat>
  <Paragraphs>97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Monotype Sorts</vt:lpstr>
      <vt:lpstr>Times New Roman</vt:lpstr>
      <vt:lpstr>cvc</vt:lpstr>
      <vt:lpstr>Présentation PowerPoint</vt:lpstr>
      <vt:lpstr>C++</vt:lpstr>
      <vt:lpstr>Arduino Studio</vt:lpstr>
      <vt:lpstr>Arduino Studio</vt:lpstr>
      <vt:lpstr>setup() et loop()</vt:lpstr>
      <vt:lpstr>Hello World!</vt:lpstr>
      <vt:lpstr>Blink</vt:lpstr>
      <vt:lpstr>pinMode()</vt:lpstr>
      <vt:lpstr>digitalRead et digitalRead</vt:lpstr>
      <vt:lpstr>delay()</vt:lpstr>
      <vt:lpstr>Grove</vt:lpstr>
      <vt:lpstr>Bouton poussoir</vt:lpstr>
      <vt:lpstr>Lecture Analogique</vt:lpstr>
      <vt:lpstr>Le capteur de température</vt:lpstr>
      <vt:lpstr>Fading sur Led</vt:lpstr>
      <vt:lpstr>Boucle for</vt:lpstr>
      <vt:lpstr>Bus I2C</vt:lpstr>
      <vt:lpstr>Librairie</vt:lpstr>
      <vt:lpstr>Capteur de pression I2C</vt:lpstr>
      <vt:lpstr>Ecran LCD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212</cp:revision>
  <dcterms:created xsi:type="dcterms:W3CDTF">2000-04-10T19:33:12Z</dcterms:created>
  <dcterms:modified xsi:type="dcterms:W3CDTF">2019-10-20T19:19:14Z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