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89" r:id="rId3"/>
    <p:sldId id="287" r:id="rId4"/>
    <p:sldId id="286" r:id="rId5"/>
    <p:sldId id="283" r:id="rId6"/>
    <p:sldId id="290" r:id="rId7"/>
    <p:sldId id="294" r:id="rId8"/>
    <p:sldId id="284" r:id="rId9"/>
    <p:sldId id="298" r:id="rId10"/>
    <p:sldId id="285" r:id="rId11"/>
    <p:sldId id="297" r:id="rId12"/>
    <p:sldId id="299" r:id="rId13"/>
    <p:sldId id="292" r:id="rId14"/>
    <p:sldId id="293" r:id="rId15"/>
    <p:sldId id="296" r:id="rId16"/>
    <p:sldId id="300" r:id="rId17"/>
    <p:sldId id="301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bert-hh/BME280/blob/master/bme280_float.p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Bus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Ecran LCD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400600" cy="5040560"/>
          </a:xfrm>
        </p:spPr>
        <p:txBody>
          <a:bodyPr/>
          <a:lstStyle/>
          <a:p>
            <a:r>
              <a:rPr lang="fr-FR" sz="2400" dirty="0"/>
              <a:t>2 types</a:t>
            </a:r>
          </a:p>
          <a:p>
            <a:r>
              <a:rPr lang="fr-FR" sz="2400" dirty="0"/>
              <a:t>Grove RGB </a:t>
            </a:r>
            <a:r>
              <a:rPr lang="fr-FR" sz="2400" dirty="0" err="1"/>
              <a:t>Backlight</a:t>
            </a:r>
            <a:endParaRPr lang="fr-FR" sz="2400" dirty="0"/>
          </a:p>
          <a:p>
            <a:pPr lvl="1"/>
            <a:r>
              <a:rPr lang="fr-FR" sz="2000" dirty="0"/>
              <a:t>import i2c_lcd</a:t>
            </a:r>
          </a:p>
          <a:p>
            <a:pPr lvl="1"/>
            <a:r>
              <a:rPr lang="fr-FR" sz="2000" dirty="0"/>
              <a:t>3 fichiers à mettre ESP32</a:t>
            </a:r>
          </a:p>
          <a:p>
            <a:pPr lvl="1"/>
            <a:r>
              <a:rPr lang="fr-FR" sz="2000" dirty="0"/>
              <a:t>i2c_lcd*.py</a:t>
            </a:r>
          </a:p>
          <a:p>
            <a:pPr lvl="1"/>
            <a:r>
              <a:rPr lang="fr-FR" sz="2000" dirty="0"/>
              <a:t>Bug sur i2c_lcd_backlight j'ai mis 21 et 22 en dur</a:t>
            </a:r>
          </a:p>
          <a:p>
            <a:r>
              <a:rPr lang="fr-FR" sz="2400" dirty="0"/>
              <a:t>1602</a:t>
            </a:r>
          </a:p>
          <a:p>
            <a:pPr lvl="1"/>
            <a:r>
              <a:rPr lang="fr-FR" sz="2000" dirty="0"/>
              <a:t>import i2c_lcd1602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2606776-6119-44D8-8CDD-9E453E89C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1268760"/>
            <a:ext cx="2762636" cy="244826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040F75F-AF5F-80E7-76D3-A2397B76B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32" y="4951184"/>
            <a:ext cx="4020111" cy="1467055"/>
          </a:xfrm>
          <a:prstGeom prst="rect">
            <a:avLst/>
          </a:prstGeom>
        </p:spPr>
      </p:pic>
      <p:pic>
        <p:nvPicPr>
          <p:cNvPr id="9" name="Image 8"/>
          <p:cNvPicPr/>
          <p:nvPr/>
        </p:nvPicPr>
        <p:blipFill>
          <a:blip r:embed="rId4"/>
          <a:stretch>
            <a:fillRect/>
          </a:stretch>
        </p:blipFill>
        <p:spPr>
          <a:xfrm>
            <a:off x="4918519" y="4100509"/>
            <a:ext cx="328612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76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639832-8660-45B4-AC1A-A987CD84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 sur le 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BF7959-E3D2-BB17-8F1B-BD50ED9B6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brancher plusieurs périphériques sur le bus</a:t>
            </a:r>
          </a:p>
        </p:txBody>
      </p:sp>
      <p:pic>
        <p:nvPicPr>
          <p:cNvPr id="2050" name="Picture 2" descr="Arduino I2C Tutorial | Arduino Wire Library I2C Communication">
            <a:extLst>
              <a:ext uri="{FF2B5EF4-FFF2-40B4-BE49-F238E27FC236}">
                <a16:creationId xmlns:a16="http://schemas.microsoft.com/office/drawing/2014/main" id="{45BA1B2F-2418-32EF-5D18-E3DB9FB31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6588224" cy="3757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4004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E843E2-9469-1258-5A67-268564D4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E9F82C-B300-F237-EA73-F13E4FFE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122" name="Picture 2" descr="BMP280: Measure Temperature, Pressure and Altitude | Arduino Project Hub">
            <a:extLst>
              <a:ext uri="{FF2B5EF4-FFF2-40B4-BE49-F238E27FC236}">
                <a16:creationId xmlns:a16="http://schemas.microsoft.com/office/drawing/2014/main" id="{854A8CE9-93A0-6253-2256-D52ECBAB2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1750"/>
            <a:ext cx="9144000" cy="42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57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87917A-2F17-3A05-54A7-8AC5DE24D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4A22F4-098F-A765-30E7-556ED218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Bus SPI</a:t>
            </a:r>
          </a:p>
          <a:p>
            <a:pPr lvl="1"/>
            <a:r>
              <a:rPr lang="fr-FR" dirty="0"/>
              <a:t>Il s'agit d'un bus maître esclave en série</a:t>
            </a:r>
          </a:p>
          <a:p>
            <a:pPr lvl="1"/>
            <a:r>
              <a:rPr lang="fr-FR" dirty="0"/>
              <a:t>Toutes les communications passent par le périphérique maitre</a:t>
            </a:r>
          </a:p>
          <a:p>
            <a:pPr lvl="1"/>
            <a:r>
              <a:rPr lang="fr-FR" dirty="0"/>
              <a:t>SCLK : Serial </a:t>
            </a:r>
            <a:r>
              <a:rPr lang="fr-FR" dirty="0" err="1"/>
              <a:t>Clock</a:t>
            </a:r>
            <a:r>
              <a:rPr lang="fr-FR" dirty="0"/>
              <a:t> (généré par le maitre)</a:t>
            </a:r>
          </a:p>
          <a:p>
            <a:pPr lvl="1"/>
            <a:r>
              <a:rPr lang="fr-FR" dirty="0"/>
              <a:t>MOSI : Master Output Slave Input (généré par le maitre)</a:t>
            </a:r>
          </a:p>
          <a:p>
            <a:pPr lvl="1"/>
            <a:r>
              <a:rPr lang="fr-FR" dirty="0"/>
              <a:t>MISO : Master Input, Slave Output (généré par l'esclave)</a:t>
            </a:r>
          </a:p>
          <a:p>
            <a:pPr lvl="1"/>
            <a:r>
              <a:rPr lang="fr-FR" dirty="0"/>
              <a:t>SS : Slave Select, Actif à l'état bas (généré par le maître)</a:t>
            </a:r>
          </a:p>
          <a:p>
            <a:r>
              <a:rPr lang="fr-FR" dirty="0"/>
              <a:t>Utilisé par Serial et Bluetooth</a:t>
            </a:r>
          </a:p>
        </p:txBody>
      </p:sp>
    </p:spTree>
    <p:extLst>
      <p:ext uri="{BB962C8B-B14F-4D97-AF65-F5344CB8AC3E}">
        <p14:creationId xmlns:p14="http://schemas.microsoft.com/office/powerpoint/2010/main" val="27376640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42DC52-D223-A94A-0167-7FC7DEDD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95F77F-19C2-7F4D-DD92-349954DCE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les ports UART</a:t>
            </a:r>
          </a:p>
          <a:p>
            <a:r>
              <a:rPr lang="fr-FR" dirty="0"/>
              <a:t>Sur les ports 10 à 13</a:t>
            </a:r>
          </a:p>
          <a:p>
            <a:r>
              <a:rPr lang="fr-FR" dirty="0"/>
              <a:t>Sur le connecteur ISP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6080B7-CDAE-BE2D-9278-BFABE7147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156209"/>
            <a:ext cx="3748062" cy="266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58CFF9C-6161-94AD-AC33-8A24E55FC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73" y="3836090"/>
            <a:ext cx="6494160" cy="257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735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0D49D-F7C7-B89E-6608-1A4A31602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BF851-DB02-58D2-437A-73464D24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D'autres bus peuvent être utilisés</a:t>
            </a:r>
          </a:p>
          <a:p>
            <a:r>
              <a:rPr lang="fr-FR" dirty="0"/>
              <a:t>ADC</a:t>
            </a:r>
          </a:p>
          <a:p>
            <a:pPr lvl="1"/>
            <a:r>
              <a:rPr lang="fr-FR" dirty="0" err="1"/>
              <a:t>Analogic</a:t>
            </a:r>
            <a:r>
              <a:rPr lang="fr-FR" dirty="0"/>
              <a:t> Digital Converter</a:t>
            </a:r>
          </a:p>
          <a:p>
            <a:pPr lvl="1"/>
            <a:r>
              <a:rPr lang="fr-FR" dirty="0"/>
              <a:t>Convertisseur analogique numérique</a:t>
            </a:r>
          </a:p>
          <a:p>
            <a:pPr lvl="1"/>
            <a:r>
              <a:rPr lang="fr-FR" dirty="0"/>
              <a:t>Utilisé par le module Wifi (natif dans ESP32)</a:t>
            </a:r>
          </a:p>
          <a:p>
            <a:r>
              <a:rPr lang="fr-FR" dirty="0"/>
              <a:t>DAC</a:t>
            </a:r>
          </a:p>
          <a:p>
            <a:pPr lvl="1"/>
            <a:r>
              <a:rPr lang="fr-FR" dirty="0"/>
              <a:t>Digital </a:t>
            </a:r>
            <a:r>
              <a:rPr lang="fr-FR" dirty="0" err="1"/>
              <a:t>Analogic</a:t>
            </a:r>
            <a:r>
              <a:rPr lang="fr-FR" dirty="0"/>
              <a:t> Converter</a:t>
            </a:r>
          </a:p>
          <a:p>
            <a:pPr lvl="1"/>
            <a:r>
              <a:rPr lang="fr-FR" dirty="0"/>
              <a:t>Utilisé sur les cartes son (natif dans ESP32)</a:t>
            </a:r>
          </a:p>
          <a:p>
            <a:r>
              <a:rPr lang="fr-FR" dirty="0"/>
              <a:t>CAN</a:t>
            </a:r>
          </a:p>
          <a:p>
            <a:pPr lvl="1"/>
            <a:r>
              <a:rPr lang="fr-FR" dirty="0"/>
              <a:t>Controller Area Network</a:t>
            </a:r>
          </a:p>
          <a:p>
            <a:pPr lvl="1"/>
            <a:r>
              <a:rPr lang="fr-FR" dirty="0"/>
              <a:t>Industriel (</a:t>
            </a:r>
            <a:r>
              <a:rPr lang="fr-FR" dirty="0" err="1"/>
              <a:t>Bosh</a:t>
            </a:r>
            <a:r>
              <a:rPr lang="fr-FR"/>
              <a:t>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27681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2CFC3F-10E6-353F-913E-F165D183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Serial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6719E9-48B1-67BC-42A2-E0F812B4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148" name="Picture 4" descr="Communiquez avec votre Arduino • AranaCorp">
            <a:extLst>
              <a:ext uri="{FF2B5EF4-FFF2-40B4-BE49-F238E27FC236}">
                <a16:creationId xmlns:a16="http://schemas.microsoft.com/office/drawing/2014/main" id="{47656833-0CAA-4ECF-FF01-090AE9037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6350"/>
            <a:ext cx="9144000" cy="430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42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BDC3A-6B9C-4402-1297-8B15946E6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Relais de puissance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3616AA-144A-FE5F-67FF-E001F3132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micro-contrôleurs</a:t>
            </a:r>
            <a:r>
              <a:rPr lang="fr-FR" dirty="0"/>
              <a:t> ne peuvent pas gérer &gt; 5v</a:t>
            </a:r>
          </a:p>
          <a:p>
            <a:r>
              <a:rPr lang="fr-FR" dirty="0"/>
              <a:t>Pour le 220v il faut un relais de puissance</a:t>
            </a:r>
          </a:p>
          <a:p>
            <a:pPr lvl="1"/>
            <a:r>
              <a:rPr lang="fr-FR" dirty="0"/>
              <a:t>Fonctionnement simple en digital</a:t>
            </a:r>
          </a:p>
          <a:p>
            <a:pPr lvl="1"/>
            <a:r>
              <a:rPr lang="fr-FR" dirty="0"/>
              <a:t>Nécessite du 5v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D2EB2C-5381-9A8B-8CA6-B23C9766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04085" y="2152541"/>
            <a:ext cx="3415789" cy="596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1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9FDABE-0D98-6750-62DE-5F18AC44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Limitations des ports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4040E7-FD16-D92F-0555-3563EE903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port numérique ne sait envoyé que des 1 et 0</a:t>
            </a:r>
          </a:p>
          <a:p>
            <a:r>
              <a:rPr lang="fr-FR" dirty="0"/>
              <a:t>Un port analogique est limité par sa taille</a:t>
            </a:r>
          </a:p>
          <a:p>
            <a:pPr lvl="1"/>
            <a:r>
              <a:rPr lang="fr-FR" dirty="0"/>
              <a:t>12 bits</a:t>
            </a:r>
          </a:p>
          <a:p>
            <a:r>
              <a:rPr lang="fr-FR" dirty="0"/>
              <a:t>Un seul périphérique par port physique</a:t>
            </a:r>
          </a:p>
          <a:p>
            <a:r>
              <a:rPr lang="fr-FR" dirty="0"/>
              <a:t>Très utilisé sur ESP32</a:t>
            </a:r>
          </a:p>
        </p:txBody>
      </p:sp>
    </p:spTree>
    <p:extLst>
      <p:ext uri="{BB962C8B-B14F-4D97-AF65-F5344CB8AC3E}">
        <p14:creationId xmlns:p14="http://schemas.microsoft.com/office/powerpoint/2010/main" val="352628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6CB81-77FF-D984-1FF4-28D88665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B35C95-FAF8-2523-F9E8-8E7974F2D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73" y="1412775"/>
            <a:ext cx="8766051" cy="5040560"/>
          </a:xfrm>
        </p:spPr>
        <p:txBody>
          <a:bodyPr/>
          <a:lstStyle/>
          <a:p>
            <a:r>
              <a:rPr lang="fr-FR" dirty="0"/>
              <a:t>Un bus informatique est un dispositif de transmission de données partagé entre plusieurs composants d'un système numérique</a:t>
            </a:r>
          </a:p>
          <a:p>
            <a:pPr lvl="1"/>
            <a:r>
              <a:rPr lang="fr-FR" dirty="0"/>
              <a:t>Par l'intermédiaire d'une voie de transmission commune, dans lequel les composants ne prennent aucune part à la transmission des données entre les autres participants</a:t>
            </a:r>
          </a:p>
        </p:txBody>
      </p:sp>
      <p:pic>
        <p:nvPicPr>
          <p:cNvPr id="1026" name="Picture 2" descr="Vue des trois sous-ensembles composant un bus : données, adresse et contrôle">
            <a:extLst>
              <a:ext uri="{FF2B5EF4-FFF2-40B4-BE49-F238E27FC236}">
                <a16:creationId xmlns:a16="http://schemas.microsoft.com/office/drawing/2014/main" id="{5DF06DDB-49A1-C739-B343-F2B2C1168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365104"/>
            <a:ext cx="238125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07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61F8F-A749-06D6-C0B5-CE4BA350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7AC1C2-59CB-46CF-DA07-6A3F2C673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Proposé par Apple dans l'Apple // en 1977</a:t>
            </a:r>
          </a:p>
          <a:p>
            <a:r>
              <a:rPr lang="fr-FR" dirty="0"/>
              <a:t>Popularisé par IBM PC en 1981</a:t>
            </a:r>
          </a:p>
          <a:p>
            <a:pPr lvl="1"/>
            <a:r>
              <a:rPr lang="fr-FR" dirty="0"/>
              <a:t>Bus ISA 8 bits</a:t>
            </a:r>
          </a:p>
          <a:p>
            <a:r>
              <a:rPr lang="fr-FR" dirty="0"/>
              <a:t>Evolutions</a:t>
            </a:r>
          </a:p>
          <a:p>
            <a:pPr lvl="1"/>
            <a:r>
              <a:rPr lang="fr-FR" dirty="0"/>
              <a:t>ISA 16 bits</a:t>
            </a:r>
          </a:p>
          <a:p>
            <a:pPr lvl="1"/>
            <a:r>
              <a:rPr lang="fr-FR" dirty="0"/>
              <a:t>PCI</a:t>
            </a:r>
          </a:p>
          <a:p>
            <a:pPr lvl="1"/>
            <a:r>
              <a:rPr lang="fr-FR" dirty="0"/>
              <a:t>AGP</a:t>
            </a:r>
          </a:p>
          <a:p>
            <a:pPr lvl="1"/>
            <a:r>
              <a:rPr lang="fr-FR" dirty="0"/>
              <a:t>…</a:t>
            </a:r>
          </a:p>
          <a:p>
            <a:r>
              <a:rPr lang="fr-FR" dirty="0"/>
              <a:t>Un périphérique est identifié par son adresse sur le bus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477CDB-B17A-F835-C5BB-4DDF217F3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314" y="1988840"/>
            <a:ext cx="3159249" cy="3077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86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I2C (Inter-Integrated Circuit) est un bus informatique qui a émergé de la « guerre des standards » lancée par les acteurs du monde électronique</a:t>
            </a:r>
          </a:p>
          <a:p>
            <a:pPr lvl="1"/>
            <a:r>
              <a:rPr lang="fr-FR" dirty="0"/>
              <a:t>Conçu par Philips pour les applications de domotique et d’électronique domestique, il permet de relier facilement un microprocesseur et différents circuits, notamment ceux d’un téléviseur moderne : récepteur de la télécommande, réglages des amplificateurs basses fréquences, tuner, horloge, …</a:t>
            </a:r>
          </a:p>
          <a:p>
            <a:r>
              <a:rPr lang="fr-FR" dirty="0"/>
              <a:t>Natif dans </a:t>
            </a:r>
            <a:r>
              <a:rPr lang="fr-FR" dirty="0" err="1"/>
              <a:t>Micropython</a:t>
            </a:r>
            <a:endParaRPr lang="fr-FR" dirty="0"/>
          </a:p>
          <a:p>
            <a:pPr lvl="1"/>
            <a:r>
              <a:rPr lang="fr-FR" dirty="0"/>
              <a:t>machine.I2C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3932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DAA47-2E1E-4182-E2E9-63C85EFE2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I2C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95AD00-2A6D-B2F7-7294-A4456E7BC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Programmer du I2C est difficile</a:t>
            </a:r>
          </a:p>
          <a:p>
            <a:pPr lvl="1"/>
            <a:r>
              <a:rPr lang="fr-FR" dirty="0"/>
              <a:t>Dépend complètement du périphérique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Code du BME280 : </a:t>
            </a:r>
            <a:r>
              <a:rPr lang="fr-FR" dirty="0">
                <a:hlinkClick r:id="rId2"/>
              </a:rPr>
              <a:t>https://github.com/robert-hh/BME280/blob/master/bme280_float.py</a:t>
            </a:r>
            <a:endParaRPr lang="fr-FR" dirty="0"/>
          </a:p>
          <a:p>
            <a:pPr lvl="1"/>
            <a:r>
              <a:rPr lang="fr-FR" dirty="0"/>
              <a:t>La plupart des périphériques I2C sont fournis avec un driver</a:t>
            </a:r>
          </a:p>
        </p:txBody>
      </p:sp>
    </p:spTree>
    <p:extLst>
      <p:ext uri="{BB962C8B-B14F-4D97-AF65-F5344CB8AC3E}">
        <p14:creationId xmlns:p14="http://schemas.microsoft.com/office/powerpoint/2010/main" val="3791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44F62-F0B8-697C-761E-5F625F27C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I2C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A0753-ED80-146A-AF08-68D11A6FA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 ESP32 il y a 1 bus I2C</a:t>
            </a:r>
          </a:p>
          <a:p>
            <a:pPr lvl="1"/>
            <a:r>
              <a:rPr lang="fr-FR" dirty="0"/>
              <a:t>21 = SDA</a:t>
            </a:r>
          </a:p>
          <a:p>
            <a:pPr lvl="1"/>
            <a:r>
              <a:rPr lang="fr-FR" dirty="0"/>
              <a:t>22 = SCL</a:t>
            </a:r>
          </a:p>
          <a:p>
            <a:pPr lvl="1"/>
            <a:r>
              <a:rPr lang="fr-FR" dirty="0"/>
              <a:t>Il est possible de brancher tous les périphériques I2C sur le même port I2C</a:t>
            </a:r>
          </a:p>
          <a:p>
            <a:r>
              <a:rPr lang="fr-FR" dirty="0"/>
              <a:t>machine.I2C</a:t>
            </a:r>
          </a:p>
          <a:p>
            <a:r>
              <a:rPr lang="fr-FR" dirty="0"/>
              <a:t>Il est possible d'émuler de l'I2C sur tus les ports en sortie</a:t>
            </a:r>
          </a:p>
          <a:p>
            <a:pPr lvl="1"/>
            <a:r>
              <a:rPr lang="fr-FR" dirty="0"/>
              <a:t>Remplacer machine.I2C par machine.SoftI2C</a:t>
            </a:r>
          </a:p>
        </p:txBody>
      </p:sp>
    </p:spTree>
    <p:extLst>
      <p:ext uri="{BB962C8B-B14F-4D97-AF65-F5344CB8AC3E}">
        <p14:creationId xmlns:p14="http://schemas.microsoft.com/office/powerpoint/2010/main" val="2295480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Capteur de pression I2C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5040559" cy="5040560"/>
          </a:xfrm>
        </p:spPr>
        <p:txBody>
          <a:bodyPr/>
          <a:lstStyle/>
          <a:p>
            <a:r>
              <a:rPr lang="fr-FR" dirty="0"/>
              <a:t>BM280 est un capteur de pression I2C</a:t>
            </a:r>
          </a:p>
          <a:p>
            <a:pPr lvl="1"/>
            <a:r>
              <a:rPr lang="fr-FR" dirty="0"/>
              <a:t>BME280_float.py</a:t>
            </a:r>
          </a:p>
          <a:p>
            <a:pPr lvl="1"/>
            <a:r>
              <a:rPr lang="fr-FR" dirty="0"/>
              <a:t>A sauver sur ESP32 avec Save As</a:t>
            </a:r>
          </a:p>
          <a:p>
            <a:endParaRPr lang="fr-FR" dirty="0"/>
          </a:p>
        </p:txBody>
      </p:sp>
      <p:pic>
        <p:nvPicPr>
          <p:cNvPr id="5" name="Imag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135710" y="1348774"/>
            <a:ext cx="3104381" cy="181565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B4593B8-53AF-BB9E-9AD1-B0D427340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231" y="4726653"/>
            <a:ext cx="5639587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4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07E13-C1FE-5F93-2E20-65023D45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Branchement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FABC04-8983-9588-2C36-465E941D1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MicroPython : BME280 avec ESP32 et ESP8266 (Pression, Température, Humidité)">
            <a:extLst>
              <a:ext uri="{FF2B5EF4-FFF2-40B4-BE49-F238E27FC236}">
                <a16:creationId xmlns:a16="http://schemas.microsoft.com/office/drawing/2014/main" id="{6AE904DA-5073-5A53-D2EC-50BDAA480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6712"/>
            <a:ext cx="6633501" cy="5778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050D0363-C604-2494-7A5B-1C49C4E2A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117" y="4705032"/>
            <a:ext cx="4761583" cy="148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0098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3671</TotalTime>
  <Words>531</Words>
  <Application>Microsoft Office PowerPoint</Application>
  <PresentationFormat>Affichage à l'écran (4:3)</PresentationFormat>
  <Paragraphs>89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Monotype Sorts</vt:lpstr>
      <vt:lpstr>Times New Roman</vt:lpstr>
      <vt:lpstr>cvc</vt:lpstr>
      <vt:lpstr>Présentation PowerPoint</vt:lpstr>
      <vt:lpstr>Limitations des ports</vt:lpstr>
      <vt:lpstr>Bus</vt:lpstr>
      <vt:lpstr>Historique</vt:lpstr>
      <vt:lpstr>Bus I2C</vt:lpstr>
      <vt:lpstr>I2C</vt:lpstr>
      <vt:lpstr>I2C</vt:lpstr>
      <vt:lpstr>Capteur de pression I2C</vt:lpstr>
      <vt:lpstr>Branchement</vt:lpstr>
      <vt:lpstr>Ecran LCD</vt:lpstr>
      <vt:lpstr>Branchement sur le bus</vt:lpstr>
      <vt:lpstr>Branchement</vt:lpstr>
      <vt:lpstr>SPI</vt:lpstr>
      <vt:lpstr>SPI</vt:lpstr>
      <vt:lpstr>Autres bus</vt:lpstr>
      <vt:lpstr>Serial</vt:lpstr>
      <vt:lpstr>Relais de puissance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249</cp:revision>
  <dcterms:created xsi:type="dcterms:W3CDTF">2000-04-10T19:33:12Z</dcterms:created>
  <dcterms:modified xsi:type="dcterms:W3CDTF">2025-04-13T14:50:25Z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