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70" r:id="rId3"/>
    <p:sldId id="266" r:id="rId4"/>
    <p:sldId id="267" r:id="rId5"/>
    <p:sldId id="268" r:id="rId6"/>
    <p:sldId id="305" r:id="rId7"/>
    <p:sldId id="303" r:id="rId8"/>
    <p:sldId id="304" r:id="rId9"/>
    <p:sldId id="269" r:id="rId10"/>
    <p:sldId id="302" r:id="rId11"/>
    <p:sldId id="306" r:id="rId12"/>
    <p:sldId id="300" r:id="rId13"/>
    <p:sldId id="301" r:id="rId14"/>
    <p:sldId id="272" r:id="rId15"/>
    <p:sldId id="273" r:id="rId16"/>
    <p:sldId id="276" r:id="rId17"/>
    <p:sldId id="277" r:id="rId18"/>
    <p:sldId id="274" r:id="rId19"/>
    <p:sldId id="275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0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IoT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Les communications filaires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E3986-57CC-0F9B-7D66-A3415E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D9ECE-3D2A-C661-F8A6-27C3452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croisée</a:t>
            </a:r>
          </a:p>
          <a:p>
            <a:pPr lvl="1"/>
            <a:r>
              <a:rPr lang="fr-FR" dirty="0"/>
              <a:t>RX avec TX</a:t>
            </a:r>
          </a:p>
          <a:p>
            <a:pPr lvl="1"/>
            <a:r>
              <a:rPr lang="fr-FR" dirty="0"/>
              <a:t>TX avec RX</a:t>
            </a:r>
          </a:p>
          <a:p>
            <a:pPr lvl="1"/>
            <a:r>
              <a:rPr lang="fr-FR" dirty="0"/>
              <a:t>Masse avec Masse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1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717CC-F1D3-AD3A-9CB4-ACCAB84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USB TTL </a:t>
            </a:r>
            <a:r>
              <a:rPr lang="fr-F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FT232RL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138E8-BAD3-D9FF-D16C-15AC38D9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RX TX croisé sur TX2 RX2</a:t>
            </a:r>
          </a:p>
          <a:p>
            <a:r>
              <a:rPr lang="fr-FR" dirty="0"/>
              <a:t>Mettre le jumper en 3.3V</a:t>
            </a:r>
          </a:p>
          <a:p>
            <a:r>
              <a:rPr lang="fr-FR" dirty="0"/>
              <a:t>Relier la masse</a:t>
            </a:r>
          </a:p>
          <a:p>
            <a:r>
              <a:rPr lang="fr-FR" dirty="0"/>
              <a:t>Ne pas relier VCC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5CAB29-8520-C922-3501-C10DAD47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574948"/>
            <a:ext cx="5423000" cy="2860484"/>
          </a:xfrm>
          <a:prstGeom prst="rect">
            <a:avLst/>
          </a:prstGeom>
        </p:spPr>
      </p:pic>
      <p:pic>
        <p:nvPicPr>
          <p:cNvPr id="6" name="Picture 2" descr="Warning, Warning sign Icon, Warning sign, illustration.sign, Red warning">
            <a:extLst>
              <a:ext uri="{FF2B5EF4-FFF2-40B4-BE49-F238E27FC236}">
                <a16:creationId xmlns:a16="http://schemas.microsoft.com/office/drawing/2014/main" id="{F38EAFE1-2B09-D4EC-CD8E-E3CD5214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9467"/>
            <a:ext cx="936104" cy="10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CFC3F-10E6-353F-913E-F165D183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719E9-48B1-67BC-42A2-E0F812B4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L'USB est gardé pour communiquer avec le PC par UART0</a:t>
            </a:r>
          </a:p>
          <a:p>
            <a:pPr lvl="1"/>
            <a:r>
              <a:rPr lang="fr-FR" dirty="0"/>
              <a:t>Communication par UART1</a:t>
            </a:r>
          </a:p>
        </p:txBody>
      </p:sp>
      <p:pic>
        <p:nvPicPr>
          <p:cNvPr id="1026" name="Picture 2" descr="ESP32 UART communication between boards">
            <a:extLst>
              <a:ext uri="{FF2B5EF4-FFF2-40B4-BE49-F238E27FC236}">
                <a16:creationId xmlns:a16="http://schemas.microsoft.com/office/drawing/2014/main" id="{E3C94816-667C-B74F-AB1F-6D23C0799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245" y="2829993"/>
            <a:ext cx="5256584" cy="36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ADA5F-B9FB-18CA-BC9E-B9BBDD5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04E0F9-8E1C-18A3-CD06-A7B32FD8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An Arduino-RPi 2 Interface using Serial Communication – rhydoLABZ-wiki">
            <a:extLst>
              <a:ext uri="{FF2B5EF4-FFF2-40B4-BE49-F238E27FC236}">
                <a16:creationId xmlns:a16="http://schemas.microsoft.com/office/drawing/2014/main" id="{58BFEC50-C111-796A-0F75-78146B65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99" y="1268760"/>
            <a:ext cx="6458297" cy="538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2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composant RS232 permet d'ajouter une interface série RS232</a:t>
            </a:r>
          </a:p>
          <a:p>
            <a:r>
              <a:rPr lang="fr-FR" dirty="0"/>
              <a:t>Utilise par défaut les ports UART</a:t>
            </a:r>
          </a:p>
          <a:p>
            <a:r>
              <a:rPr lang="fr-FR" dirty="0"/>
              <a:t>Peux fonctionner avec d'autres ports via des </a:t>
            </a:r>
            <a:r>
              <a:rPr lang="fr-FR" dirty="0" err="1"/>
              <a:t>jumpers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https://joy-it.net/files/files/Produkte/ARD-RS232/ARD-RS232-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98" y="3356992"/>
            <a:ext cx="2304296" cy="280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27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Raspberry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bibliothèque </a:t>
            </a:r>
            <a:r>
              <a:rPr lang="fr-FR" dirty="0" err="1"/>
              <a:t>PySerial</a:t>
            </a:r>
            <a:r>
              <a:rPr lang="fr-FR" dirty="0"/>
              <a:t> permet de dialoguer avec les ports USB</a:t>
            </a:r>
          </a:p>
          <a:p>
            <a:pPr lvl="1"/>
            <a:r>
              <a:rPr lang="fr-FR" dirty="0"/>
              <a:t>N'utilise pas l'UART qui est dédié au Bluetooth</a:t>
            </a:r>
          </a:p>
          <a:p>
            <a:pPr lvl="1"/>
            <a:r>
              <a:rPr lang="fr-FR" dirty="0"/>
              <a:t>Pour connaitre les ports USB il faut se rendre dans le répertoire /</a:t>
            </a:r>
            <a:r>
              <a:rPr lang="fr-FR" dirty="0" err="1"/>
              <a:t>dev</a:t>
            </a:r>
            <a:endParaRPr lang="fr-FR" dirty="0"/>
          </a:p>
          <a:p>
            <a:pPr lvl="1"/>
            <a:r>
              <a:rPr lang="fr-FR" dirty="0"/>
              <a:t>Généralement /dev/ttyUSB0 ou ttyACM0</a:t>
            </a:r>
          </a:p>
          <a:p>
            <a:pPr lvl="1"/>
            <a:r>
              <a:rPr lang="fr-FR" dirty="0"/>
              <a:t>ls /dev/</a:t>
            </a:r>
            <a:r>
              <a:rPr lang="fr-FR" dirty="0" err="1"/>
              <a:t>tty</a:t>
            </a:r>
            <a:r>
              <a:rPr lang="fr-FR" dirty="0"/>
              <a:t>*</a:t>
            </a:r>
          </a:p>
          <a:p>
            <a:r>
              <a:rPr lang="fr-FR" dirty="0"/>
              <a:t>La commande </a:t>
            </a:r>
            <a:r>
              <a:rPr lang="fr-FR" dirty="0" err="1"/>
              <a:t>lsusb</a:t>
            </a:r>
            <a:r>
              <a:rPr lang="fr-FR" dirty="0"/>
              <a:t> permet de lister les </a:t>
            </a:r>
            <a:r>
              <a:rPr lang="fr-FR" dirty="0" err="1"/>
              <a:t>devices</a:t>
            </a:r>
            <a:r>
              <a:rPr lang="fr-FR" dirty="0"/>
              <a:t> connectées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545" y="4941168"/>
            <a:ext cx="5760720" cy="23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tio</a:t>
            </a:r>
            <a:r>
              <a:rPr lang="fr-FR" dirty="0"/>
              <a:t> est un petit client série</a:t>
            </a:r>
          </a:p>
          <a:p>
            <a:pPr lvl="1"/>
            <a:r>
              <a:rPr lang="fr-FR" dirty="0"/>
              <a:t>permet de tester les liaisons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tio</a:t>
            </a:r>
            <a:endParaRPr lang="en-US" dirty="0"/>
          </a:p>
          <a:p>
            <a:r>
              <a:rPr lang="en-US" dirty="0" err="1"/>
              <a:t>Exemple</a:t>
            </a:r>
            <a:endParaRPr lang="en-US" dirty="0"/>
          </a:p>
          <a:p>
            <a:pPr lvl="1"/>
            <a:r>
              <a:rPr lang="en-US" dirty="0" err="1"/>
              <a:t>tio</a:t>
            </a:r>
            <a:r>
              <a:rPr lang="en-US" dirty="0"/>
              <a:t> /dev/ttyACM0 -b 9600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23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A1617-36E2-4F0E-9B50-97DECA22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F182B-D74A-4307-BF5C-788E1085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r>
              <a:rPr lang="fr-FR" dirty="0"/>
              <a:t> permet de programmer un port série en Python</a:t>
            </a:r>
          </a:p>
          <a:p>
            <a:pPr lvl="1"/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pyserial</a:t>
            </a:r>
            <a:endParaRPr lang="fr-FR" dirty="0"/>
          </a:p>
          <a:p>
            <a:pPr lvl="1"/>
            <a:r>
              <a:rPr lang="fr-FR" dirty="0"/>
              <a:t>import serial</a:t>
            </a:r>
          </a:p>
        </p:txBody>
      </p:sp>
    </p:spTree>
    <p:extLst>
      <p:ext uri="{BB962C8B-B14F-4D97-AF65-F5344CB8AC3E}">
        <p14:creationId xmlns:p14="http://schemas.microsoft.com/office/powerpoint/2010/main" val="375364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Python -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serial</a:t>
            </a:r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serial.Serial</a:t>
            </a:r>
            <a:r>
              <a:rPr lang="fr-FR" sz="2400" dirty="0"/>
              <a:t>("/</a:t>
            </a:r>
            <a:r>
              <a:rPr lang="fr-FR" sz="2400" dirty="0" err="1"/>
              <a:t>dev</a:t>
            </a:r>
            <a:r>
              <a:rPr lang="fr-FR" sz="2400" dirty="0"/>
              <a:t>/ttyUSB0")</a:t>
            </a:r>
          </a:p>
          <a:p>
            <a:pPr lvl="1"/>
            <a:r>
              <a:rPr lang="fr-FR" sz="2000" dirty="0"/>
              <a:t>Ouvre la connexion série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 caractère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sock.readline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une ligne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</a:t>
            </a:r>
            <a:r>
              <a:rPr lang="fr-FR" sz="2400" dirty="0" err="1"/>
              <a:t>s.decode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Transforme les octets en caractères</a:t>
            </a:r>
          </a:p>
          <a:p>
            <a:r>
              <a:rPr lang="fr-FR" sz="2400" dirty="0" err="1"/>
              <a:t>sock.write</a:t>
            </a:r>
            <a:r>
              <a:rPr lang="fr-FR" sz="2400" dirty="0"/>
              <a:t>("Hello\</a:t>
            </a:r>
            <a:r>
              <a:rPr lang="fr-FR" sz="2400" dirty="0" err="1"/>
              <a:t>n".encode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Ecrit une </a:t>
            </a:r>
            <a:r>
              <a:rPr lang="fr-FR" sz="2000"/>
              <a:t>chaine transformée </a:t>
            </a:r>
            <a:r>
              <a:rPr lang="fr-FR" sz="2000" dirty="0"/>
              <a:t>en octets</a:t>
            </a:r>
          </a:p>
          <a:p>
            <a:r>
              <a:rPr lang="fr-FR" sz="2400" dirty="0" err="1"/>
              <a:t>sock.close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Ferme la liaison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355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L'adjonction d'un câble USB - RS232 permet de dialoguer en RS232</a:t>
            </a:r>
          </a:p>
          <a:p>
            <a:r>
              <a:rPr lang="fr-FR" dirty="0"/>
              <a:t>Il est possible de fixer les noms des </a:t>
            </a:r>
            <a:r>
              <a:rPr lang="fr-FR" dirty="0" err="1"/>
              <a:t>devices</a:t>
            </a:r>
            <a:r>
              <a:rPr lang="fr-FR" dirty="0"/>
              <a:t> USB dans ce fichier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66362" y="3068960"/>
            <a:ext cx="3096344" cy="25638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2160"/>
            <a:ext cx="5283506" cy="35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liaisons filaires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filaires sont encore très utilisées pour leur robustesse</a:t>
            </a:r>
          </a:p>
          <a:p>
            <a:r>
              <a:rPr lang="fr-FR" dirty="0"/>
              <a:t>USB</a:t>
            </a:r>
          </a:p>
          <a:p>
            <a:pPr lvl="1"/>
            <a:r>
              <a:rPr lang="fr-FR" dirty="0"/>
              <a:t>Facile mais ne supporte pas la longueur</a:t>
            </a:r>
          </a:p>
          <a:p>
            <a:pPr lvl="1"/>
            <a:r>
              <a:rPr lang="fr-FR" dirty="0"/>
              <a:t>Rapide (USB 3)</a:t>
            </a:r>
          </a:p>
          <a:p>
            <a:r>
              <a:rPr lang="fr-FR" dirty="0"/>
              <a:t>RS232</a:t>
            </a:r>
          </a:p>
          <a:p>
            <a:pPr lvl="1"/>
            <a:r>
              <a:rPr lang="fr-FR" dirty="0"/>
              <a:t>Très fiable (contrôle de redondance)</a:t>
            </a:r>
          </a:p>
          <a:p>
            <a:pPr lvl="1"/>
            <a:r>
              <a:rPr lang="fr-FR" dirty="0"/>
              <a:t>Lent et faible distance</a:t>
            </a:r>
          </a:p>
          <a:p>
            <a:r>
              <a:rPr lang="fr-FR" dirty="0"/>
              <a:t>Ethernet</a:t>
            </a:r>
          </a:p>
          <a:p>
            <a:pPr lvl="1"/>
            <a:r>
              <a:rPr lang="fr-FR" dirty="0"/>
              <a:t>Très fiable et très rapide (Gbit/s)</a:t>
            </a:r>
          </a:p>
          <a:p>
            <a:pPr lvl="1"/>
            <a:r>
              <a:rPr lang="fr-FR" dirty="0"/>
              <a:t>Nécessite une infrastructure IP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282095"/>
              </p:ext>
            </p:extLst>
          </p:nvPr>
        </p:nvGraphicFramePr>
        <p:xfrm>
          <a:off x="5652120" y="5013176"/>
          <a:ext cx="3491880" cy="19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46363" imgH="4788816" progId="Unknown">
                  <p:embed/>
                </p:oleObj>
              </mc:Choice>
              <mc:Fallback>
                <p:oleObj r:id="rId2" imgW="8646363" imgH="4788816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013176"/>
                        <a:ext cx="3491880" cy="1933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27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liaison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série permet de transmettre des données par des ports numériques</a:t>
            </a:r>
          </a:p>
          <a:p>
            <a:pPr lvl="1"/>
            <a:r>
              <a:rPr lang="fr-FR" dirty="0"/>
              <a:t>Nécessite une synchronisation précise</a:t>
            </a:r>
          </a:p>
          <a:p>
            <a:pPr lvl="1"/>
            <a:r>
              <a:rPr lang="fr-FR" dirty="0" err="1"/>
              <a:t>baudrate</a:t>
            </a:r>
            <a:endParaRPr lang="fr-FR" dirty="0"/>
          </a:p>
          <a:p>
            <a:r>
              <a:rPr lang="fr-FR" dirty="0"/>
              <a:t>L'Arduino, l'ESP32 et le Raspberry possède une puce spécialisée dans la liaison série : L'UART</a:t>
            </a:r>
          </a:p>
        </p:txBody>
      </p:sp>
    </p:spTree>
    <p:extLst>
      <p:ext uri="{BB962C8B-B14F-4D97-AF65-F5344CB8AC3E}">
        <p14:creationId xmlns:p14="http://schemas.microsoft.com/office/powerpoint/2010/main" val="230105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Universal </a:t>
            </a:r>
            <a:r>
              <a:rPr lang="fr-FR" sz="2400" dirty="0" err="1"/>
              <a:t>Asynchronous</a:t>
            </a:r>
            <a:r>
              <a:rPr lang="fr-FR" sz="2400" dirty="0"/>
              <a:t> </a:t>
            </a:r>
            <a:r>
              <a:rPr lang="fr-FR" sz="2400" dirty="0" err="1"/>
              <a:t>Receiver</a:t>
            </a:r>
            <a:r>
              <a:rPr lang="fr-FR" sz="2400" dirty="0"/>
              <a:t> </a:t>
            </a:r>
            <a:r>
              <a:rPr lang="fr-FR" sz="2400" dirty="0" err="1"/>
              <a:t>Transmitter</a:t>
            </a:r>
            <a:endParaRPr lang="fr-FR" sz="2400" dirty="0"/>
          </a:p>
          <a:p>
            <a:r>
              <a:rPr lang="fr-FR" sz="2400" dirty="0"/>
              <a:t>Une trame UART est constituée des bits suivants :</a:t>
            </a:r>
          </a:p>
          <a:p>
            <a:pPr lvl="1"/>
            <a:r>
              <a:rPr lang="fr-FR" sz="2000" dirty="0"/>
              <a:t>Constitution d'une trame UART</a:t>
            </a:r>
          </a:p>
          <a:p>
            <a:pPr lvl="1"/>
            <a:r>
              <a:rPr lang="fr-FR" sz="2000" dirty="0"/>
              <a:t>un bit de </a:t>
            </a:r>
            <a:r>
              <a:rPr lang="fr-FR" sz="2000" dirty="0" err="1"/>
              <a:t>start</a:t>
            </a:r>
            <a:r>
              <a:rPr lang="fr-FR" sz="2000" dirty="0"/>
              <a:t> toujours à 0 : servant à la synchronisation du récepteur</a:t>
            </a:r>
          </a:p>
          <a:p>
            <a:pPr lvl="1"/>
            <a:r>
              <a:rPr lang="fr-FR" sz="2000" dirty="0"/>
              <a:t>Données : la taille des données est comprise entre 5 et 9 bits. Bits envoyés du LSB (bit de poids faible) au MSB (bit de poids fort).</a:t>
            </a:r>
          </a:p>
          <a:p>
            <a:pPr lvl="1"/>
            <a:r>
              <a:rPr lang="fr-FR" sz="2000" dirty="0"/>
              <a:t>Parité : Paire ou Impaire (optionnel)</a:t>
            </a:r>
          </a:p>
          <a:p>
            <a:pPr lvl="1"/>
            <a:r>
              <a:rPr lang="fr-FR" sz="2000" dirty="0"/>
              <a:t>Fin : Un bit de stop, toujours à 1. La durée de celui-ci varie entre 1, 1.5 et 2 (A l'utilisateur de choisir).</a:t>
            </a:r>
          </a:p>
          <a:p>
            <a:pPr lvl="1"/>
            <a:r>
              <a:rPr lang="fr-FR" sz="2000" dirty="0"/>
              <a:t>Le niveau logique de repos est le 1.</a:t>
            </a:r>
          </a:p>
          <a:p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2050" name="Picture 2" descr="https://upload.wikimedia.org/wikipedia/commons/thumb/0/0e/Constitution_trame_uart.png/600px-Constitution_trame_u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7" y="5301208"/>
            <a:ext cx="571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0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 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l'ESP32 l'UART0 est par défaut sur le port USB</a:t>
            </a:r>
          </a:p>
          <a:p>
            <a:pPr lvl="1"/>
            <a:r>
              <a:rPr lang="fr-FR" dirty="0"/>
              <a:t>Peut être surcharger sur les I/O 1 (</a:t>
            </a:r>
            <a:r>
              <a:rPr lang="fr-FR" dirty="0" err="1"/>
              <a:t>Tx</a:t>
            </a:r>
            <a:r>
              <a:rPr lang="fr-FR" dirty="0"/>
              <a:t>) et 3 (</a:t>
            </a:r>
            <a:r>
              <a:rPr lang="fr-FR" dirty="0" err="1"/>
              <a:t>Rx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Chip CP2102</a:t>
            </a:r>
          </a:p>
          <a:p>
            <a:r>
              <a:rPr lang="fr-FR" dirty="0"/>
              <a:t>La communication entre </a:t>
            </a:r>
            <a:r>
              <a:rPr lang="fr-FR" dirty="0" err="1"/>
              <a:t>Thonny</a:t>
            </a:r>
            <a:r>
              <a:rPr lang="fr-FR" dirty="0"/>
              <a:t> et le microcontrôleur passe par l'UART0</a:t>
            </a:r>
          </a:p>
          <a:p>
            <a:pPr lvl="1"/>
            <a:r>
              <a:rPr lang="fr-FR" dirty="0"/>
              <a:t>Le flash</a:t>
            </a:r>
          </a:p>
          <a:p>
            <a:r>
              <a:rPr lang="fr-FR" dirty="0"/>
              <a:t>Il y a 3 UART</a:t>
            </a:r>
          </a:p>
          <a:p>
            <a:endParaRPr lang="fr-FR" dirty="0"/>
          </a:p>
          <a:p>
            <a:r>
              <a:rPr lang="fr-FR" dirty="0"/>
              <a:t>Les pins sont </a:t>
            </a:r>
            <a:r>
              <a:rPr lang="fr-FR" dirty="0" err="1"/>
              <a:t>réassignables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9CC2C3-F1BF-2FF2-11A8-4272E4CD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861048"/>
            <a:ext cx="351521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00DD2-BBBF-28A6-5D77-821E8953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USB - REPL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5A302-2672-B44A-E2DD-8FEB932A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err="1"/>
              <a:t>micropython</a:t>
            </a:r>
            <a:r>
              <a:rPr lang="fr-FR" dirty="0"/>
              <a:t> il est impossible d'utiliser à la fois REPL et UART sur UART0</a:t>
            </a:r>
          </a:p>
          <a:p>
            <a:pPr lvl="1"/>
            <a:r>
              <a:rPr lang="fr-FR" dirty="0"/>
              <a:t>Pour un PC il faut donc 2 connections USB</a:t>
            </a:r>
          </a:p>
          <a:p>
            <a:r>
              <a:rPr lang="fr-FR" dirty="0"/>
              <a:t>Il suffit d'utiliser REPL en redirigeant sur </a:t>
            </a:r>
            <a:r>
              <a:rPr lang="fr-FR" dirty="0" err="1"/>
              <a:t>sys</a:t>
            </a:r>
            <a:endParaRPr lang="fr-FR" dirty="0"/>
          </a:p>
          <a:p>
            <a:pPr lvl="1"/>
            <a:r>
              <a:rPr lang="en-US" dirty="0"/>
              <a:t>import select</a:t>
            </a:r>
          </a:p>
          <a:p>
            <a:pPr lvl="1"/>
            <a:r>
              <a:rPr lang="en-US" dirty="0" err="1"/>
              <a:t>poll_object</a:t>
            </a:r>
            <a:r>
              <a:rPr lang="en-US" dirty="0"/>
              <a:t> = </a:t>
            </a:r>
            <a:r>
              <a:rPr lang="en-US" dirty="0" err="1"/>
              <a:t>select.poll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poll_object.register</a:t>
            </a:r>
            <a:r>
              <a:rPr lang="en-US" dirty="0"/>
              <a:t>(sys.stdin,1)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Redirige</a:t>
            </a:r>
            <a:r>
              <a:rPr lang="en-US" dirty="0"/>
              <a:t> </a:t>
            </a:r>
            <a:r>
              <a:rPr lang="en-US" dirty="0" err="1"/>
              <a:t>l'USB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</a:t>
            </a:r>
            <a:r>
              <a:rPr lang="en-US" dirty="0" err="1"/>
              <a:t>l'entrée</a:t>
            </a:r>
            <a:r>
              <a:rPr lang="en-US" dirty="0"/>
              <a:t> standard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sys.stdin</a:t>
            </a:r>
            <a:r>
              <a:rPr lang="en-US" dirty="0"/>
              <a:t> pour lire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sys.stdout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print pour </a:t>
            </a:r>
            <a:r>
              <a:rPr lang="en-US" dirty="0" err="1"/>
              <a:t>écrire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53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63AAE-C4DC-B495-4B6D-2E763845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 UART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135B6-78BF-2093-66BF-88539166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machine</a:t>
            </a:r>
          </a:p>
          <a:p>
            <a:r>
              <a:rPr lang="fr-FR" dirty="0"/>
              <a:t>uart0 = </a:t>
            </a:r>
            <a:r>
              <a:rPr lang="fr-FR" dirty="0" err="1"/>
              <a:t>machine.UART</a:t>
            </a:r>
            <a:r>
              <a:rPr lang="fr-FR" dirty="0"/>
              <a:t>(0, 9600)</a:t>
            </a:r>
          </a:p>
          <a:p>
            <a:pPr lvl="1"/>
            <a:r>
              <a:rPr lang="fr-FR" dirty="0"/>
              <a:t>Créé l'UART0 sur les pins par défaut avec un </a:t>
            </a:r>
            <a:r>
              <a:rPr lang="fr-FR" dirty="0" err="1"/>
              <a:t>baudrate</a:t>
            </a:r>
            <a:r>
              <a:rPr lang="fr-FR" dirty="0"/>
              <a:t> = 9600bps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baudrate</a:t>
            </a:r>
            <a:r>
              <a:rPr lang="fr-FR" dirty="0"/>
              <a:t> max = 115200bps</a:t>
            </a:r>
          </a:p>
          <a:p>
            <a:r>
              <a:rPr lang="fr-FR" sz="2400" dirty="0"/>
              <a:t>uart1 = </a:t>
            </a:r>
            <a:r>
              <a:rPr lang="fr-FR" sz="2400" dirty="0" err="1"/>
              <a:t>machine.UART</a:t>
            </a:r>
            <a:r>
              <a:rPr lang="fr-FR" sz="2400" dirty="0"/>
              <a:t>(1, </a:t>
            </a:r>
            <a:r>
              <a:rPr lang="fr-FR" sz="2400" dirty="0" err="1"/>
              <a:t>baudrate</a:t>
            </a:r>
            <a:r>
              <a:rPr lang="fr-FR" sz="2400" dirty="0"/>
              <a:t>=9600, </a:t>
            </a:r>
            <a:r>
              <a:rPr lang="fr-FR" sz="2400" dirty="0" err="1"/>
              <a:t>tx</a:t>
            </a:r>
            <a:r>
              <a:rPr lang="fr-FR" sz="2400" dirty="0"/>
              <a:t>=33, </a:t>
            </a:r>
            <a:r>
              <a:rPr lang="fr-FR" sz="2400" dirty="0" err="1"/>
              <a:t>rx</a:t>
            </a:r>
            <a:r>
              <a:rPr lang="fr-FR" sz="2400" dirty="0"/>
              <a:t>=32)</a:t>
            </a:r>
          </a:p>
          <a:p>
            <a:r>
              <a:rPr lang="fr-FR" sz="2400" dirty="0"/>
              <a:t>Paramètres supplémentaires</a:t>
            </a:r>
          </a:p>
          <a:p>
            <a:pPr lvl="1"/>
            <a:r>
              <a:rPr lang="fr-FR" sz="2000" dirty="0"/>
              <a:t>bits = 7,</a:t>
            </a:r>
            <a:r>
              <a:rPr lang="fr-FR" sz="2000" u="sng" dirty="0"/>
              <a:t>8</a:t>
            </a:r>
            <a:r>
              <a:rPr lang="fr-FR" sz="2000" dirty="0"/>
              <a:t>,9</a:t>
            </a:r>
          </a:p>
          <a:p>
            <a:pPr lvl="1"/>
            <a:r>
              <a:rPr lang="fr-FR" sz="2000" dirty="0" err="1"/>
              <a:t>parity</a:t>
            </a:r>
            <a:r>
              <a:rPr lang="fr-FR" sz="2000" dirty="0"/>
              <a:t> = </a:t>
            </a:r>
            <a:r>
              <a:rPr lang="fr-FR" sz="2000" u="sng" dirty="0"/>
              <a:t>None</a:t>
            </a:r>
            <a:r>
              <a:rPr lang="fr-FR" sz="2000" dirty="0"/>
              <a:t>, 0 (</a:t>
            </a:r>
            <a:r>
              <a:rPr lang="fr-FR" sz="2000" dirty="0" err="1"/>
              <a:t>even</a:t>
            </a:r>
            <a:r>
              <a:rPr lang="fr-FR" sz="2000" dirty="0"/>
              <a:t>), 1 (</a:t>
            </a:r>
            <a:r>
              <a:rPr lang="fr-FR" sz="2000" dirty="0" err="1"/>
              <a:t>odd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stop = stop bits </a:t>
            </a:r>
            <a:r>
              <a:rPr lang="fr-FR" sz="2000" u="sng" dirty="0"/>
              <a:t>1</a:t>
            </a:r>
            <a:r>
              <a:rPr lang="fr-FR" sz="2000" dirty="0"/>
              <a:t> or 2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8047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7FA3B-01B4-A49A-D1BF-56E5F044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 Ecriture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215BC-07BA-9CB2-B053-1DB695CD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uart.write</a:t>
            </a:r>
            <a:r>
              <a:rPr lang="fr-FR" dirty="0"/>
              <a:t>("Hello\n")</a:t>
            </a:r>
          </a:p>
          <a:p>
            <a:pPr lvl="1"/>
            <a:r>
              <a:rPr lang="fr-FR" dirty="0"/>
              <a:t>Ecrit de l'ASCII</a:t>
            </a:r>
          </a:p>
          <a:p>
            <a:r>
              <a:rPr lang="fr-FR" dirty="0" err="1"/>
              <a:t>uart.write</a:t>
            </a:r>
            <a:r>
              <a:rPr lang="fr-FR" dirty="0"/>
              <a:t>(b'\x00ABC')</a:t>
            </a:r>
          </a:p>
          <a:p>
            <a:pPr lvl="1"/>
            <a:r>
              <a:rPr lang="fr-FR" dirty="0"/>
              <a:t>Ecrit des octets</a:t>
            </a:r>
          </a:p>
        </p:txBody>
      </p:sp>
    </p:spTree>
    <p:extLst>
      <p:ext uri="{BB962C8B-B14F-4D97-AF65-F5344CB8AC3E}">
        <p14:creationId xmlns:p14="http://schemas.microsoft.com/office/powerpoint/2010/main" val="66978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 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uart.read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un octet</a:t>
            </a:r>
          </a:p>
          <a:p>
            <a:r>
              <a:rPr lang="fr-FR" dirty="0" err="1"/>
              <a:t>uart.read</a:t>
            </a:r>
            <a:r>
              <a:rPr lang="fr-FR" dirty="0"/>
              <a:t>(n)</a:t>
            </a:r>
          </a:p>
          <a:p>
            <a:pPr lvl="1"/>
            <a:r>
              <a:rPr lang="fr-FR" dirty="0"/>
              <a:t>Lit n octets</a:t>
            </a:r>
          </a:p>
          <a:p>
            <a:r>
              <a:rPr lang="fr-FR" dirty="0" err="1"/>
              <a:t>uart.all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Retourne le nombre d'octet en attente, 0 si aucun</a:t>
            </a:r>
          </a:p>
          <a:p>
            <a:r>
              <a:rPr lang="fr-FR" dirty="0" err="1"/>
              <a:t>uart.readline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une ligne jusqu'à \n, retournes une liste d'octets</a:t>
            </a:r>
          </a:p>
          <a:p>
            <a:r>
              <a:rPr lang="fr-FR" dirty="0" err="1"/>
              <a:t>decode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Convertit des octets en </a:t>
            </a:r>
            <a:r>
              <a:rPr lang="fr-FR" dirty="0" err="1"/>
              <a:t>str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88197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757</Words>
  <Application>Microsoft Office PowerPoint</Application>
  <PresentationFormat>Affichage à l'écran (4:3)</PresentationFormat>
  <Paragraphs>129</Paragraphs>
  <Slides>19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Monotype Sorts</vt:lpstr>
      <vt:lpstr>Roboto</vt:lpstr>
      <vt:lpstr>Times New Roman</vt:lpstr>
      <vt:lpstr>cvc</vt:lpstr>
      <vt:lpstr>Unknown</vt:lpstr>
      <vt:lpstr>Présentation PowerPoint</vt:lpstr>
      <vt:lpstr>Les liaisons filaires</vt:lpstr>
      <vt:lpstr>La liaison série</vt:lpstr>
      <vt:lpstr>UART</vt:lpstr>
      <vt:lpstr>ESP32 UART</vt:lpstr>
      <vt:lpstr>USB - REPL</vt:lpstr>
      <vt:lpstr>Initialisation UART</vt:lpstr>
      <vt:lpstr>UART Ecriture</vt:lpstr>
      <vt:lpstr>UART Ecriture</vt:lpstr>
      <vt:lpstr>Serial</vt:lpstr>
      <vt:lpstr>USB TTL FT232RL</vt:lpstr>
      <vt:lpstr>Serial</vt:lpstr>
      <vt:lpstr>Serial</vt:lpstr>
      <vt:lpstr>RS232</vt:lpstr>
      <vt:lpstr>Raspberry USB</vt:lpstr>
      <vt:lpstr>TIO</vt:lpstr>
      <vt:lpstr>PySerial</vt:lpstr>
      <vt:lpstr>Exemple Python - USB</vt:lpstr>
      <vt:lpstr>Raspberry RS232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232</cp:revision>
  <dcterms:created xsi:type="dcterms:W3CDTF">2000-04-10T19:33:12Z</dcterms:created>
  <dcterms:modified xsi:type="dcterms:W3CDTF">2025-04-14T15:13:49Z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