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7"/>
  </p:notesMasterIdLst>
  <p:handoutMasterIdLst>
    <p:handoutMasterId r:id="rId18"/>
  </p:handoutMasterIdLst>
  <p:sldIdLst>
    <p:sldId id="264" r:id="rId2"/>
    <p:sldId id="269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2" r:id="rId15"/>
    <p:sldId id="275" r:id="rId1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Bluetooth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38F9785-7E3C-2E85-9AFF-1A2BD07DB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3709" y="3633800"/>
            <a:ext cx="1476581" cy="17718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8F89-3BDC-48CE-D62D-512EB375A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nRF</a:t>
            </a:r>
            <a:r>
              <a:rPr lang="fr-FR" dirty="0"/>
              <a:t> </a:t>
            </a:r>
            <a:r>
              <a:rPr lang="fr-FR" dirty="0" err="1"/>
              <a:t>Connect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E977BF-0039-D278-D0F5-1293D064A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Android</a:t>
            </a:r>
          </a:p>
          <a:p>
            <a:r>
              <a:rPr lang="fr-FR" dirty="0"/>
              <a:t>iPhone</a:t>
            </a:r>
          </a:p>
        </p:txBody>
      </p:sp>
      <p:pic>
        <p:nvPicPr>
          <p:cNvPr id="6146" name="Picture 2" descr="nRF Connect for Mobile">
            <a:extLst>
              <a:ext uri="{FF2B5EF4-FFF2-40B4-BE49-F238E27FC236}">
                <a16:creationId xmlns:a16="http://schemas.microsoft.com/office/drawing/2014/main" id="{60FEA158-ACB5-61E3-055E-CEFEFF7FC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1375" y="980728"/>
            <a:ext cx="2381250" cy="515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71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4A1DA2-1BCE-B371-D4DF-3A6ACB19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Connection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00FF2F-FFC5-F00D-4325-8FD6DEBBB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7170" name="Picture 2" descr="nRF Connect app from Nordic connecting to ESP32">
            <a:extLst>
              <a:ext uri="{FF2B5EF4-FFF2-40B4-BE49-F238E27FC236}">
                <a16:creationId xmlns:a16="http://schemas.microsoft.com/office/drawing/2014/main" id="{FCBEF0FC-108E-C313-EC40-AAE5C48748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1772816"/>
            <a:ext cx="333375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Thonny IDE MicroPython connection from device">
            <a:extLst>
              <a:ext uri="{FF2B5EF4-FFF2-40B4-BE49-F238E27FC236}">
                <a16:creationId xmlns:a16="http://schemas.microsoft.com/office/drawing/2014/main" id="{A30962AD-2141-137D-9B81-06E32C72C1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54" y="3017701"/>
            <a:ext cx="7058025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7383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4C5351-FDA7-1D1C-52D9-1F8A46FB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Characteristics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481EB18-B9E2-1725-A842-0112ED1CA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08720"/>
            <a:ext cx="4486901" cy="4610743"/>
          </a:xfrm>
          <a:prstGeom prst="rect">
            <a:avLst/>
          </a:prstGeom>
        </p:spPr>
      </p:pic>
      <p:pic>
        <p:nvPicPr>
          <p:cNvPr id="8194" name="Picture 2" descr="Reading the BLE Characteristic Value">
            <a:extLst>
              <a:ext uri="{FF2B5EF4-FFF2-40B4-BE49-F238E27FC236}">
                <a16:creationId xmlns:a16="http://schemas.microsoft.com/office/drawing/2014/main" id="{5D012A9A-2325-3162-279D-8AE16445C64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3169" y="5301208"/>
            <a:ext cx="3333750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585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C496DC-D578-64D3-F34C-D4D263BD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Ecriture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4FD4DB-FA41-3347-B632-19CCE82CD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Led</a:t>
            </a:r>
            <a:r>
              <a:rPr lang="fr-FR" dirty="0"/>
              <a:t> On or Off</a:t>
            </a:r>
          </a:p>
          <a:p>
            <a:pPr lvl="1"/>
            <a:r>
              <a:rPr lang="fr-FR" dirty="0"/>
              <a:t>Choisir comme type </a:t>
            </a:r>
            <a:r>
              <a:rPr lang="fr-FR" dirty="0" err="1"/>
              <a:t>text</a:t>
            </a:r>
            <a:r>
              <a:rPr lang="fr-FR" dirty="0"/>
              <a:t> – utf8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BB0111C-8CAC-E7F6-C6EB-AFFC8A4DB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59" y="2564904"/>
            <a:ext cx="4877481" cy="345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37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err="1"/>
              <a:t>Raspberry</a:t>
            </a:r>
            <a:r>
              <a:rPr lang="fr-FR" dirty="0"/>
              <a:t> 3B, 4B, 0W possèdent le Bluetooth par défaut</a:t>
            </a:r>
          </a:p>
          <a:p>
            <a:pPr lvl="1"/>
            <a:r>
              <a:rPr lang="fr-FR" dirty="0"/>
              <a:t>Hélas l'outil Bluetooth de LX est mauvais</a:t>
            </a:r>
          </a:p>
          <a:p>
            <a:pPr lvl="1"/>
            <a:r>
              <a:rPr lang="fr-FR" dirty="0" err="1"/>
              <a:t>Blueman</a:t>
            </a:r>
            <a:r>
              <a:rPr lang="fr-FR" dirty="0"/>
              <a:t> est une meilleure alternative</a:t>
            </a:r>
          </a:p>
          <a:p>
            <a:pPr lvl="1"/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apt-get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blueman</a:t>
            </a:r>
            <a:endParaRPr lang="fr-FR" dirty="0"/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638925" y="3013312"/>
            <a:ext cx="2505075" cy="3848100"/>
          </a:xfrm>
          <a:prstGeom prst="rect">
            <a:avLst/>
          </a:prstGeom>
        </p:spPr>
      </p:pic>
      <p:pic>
        <p:nvPicPr>
          <p:cNvPr id="5" name="Image 4"/>
          <p:cNvPicPr/>
          <p:nvPr/>
        </p:nvPicPr>
        <p:blipFill>
          <a:blip r:embed="rId3"/>
          <a:stretch>
            <a:fillRect/>
          </a:stretch>
        </p:blipFill>
        <p:spPr>
          <a:xfrm>
            <a:off x="-18925" y="3803526"/>
            <a:ext cx="2239516" cy="3054474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/>
          <a:stretch>
            <a:fillRect/>
          </a:stretch>
        </p:blipFill>
        <p:spPr>
          <a:xfrm>
            <a:off x="2704128" y="4797152"/>
            <a:ext cx="3750008" cy="1299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19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Bleak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Librairie BLE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bleak</a:t>
            </a:r>
            <a:endParaRPr lang="fr-FR" dirty="0"/>
          </a:p>
          <a:p>
            <a:r>
              <a:rPr lang="fr-FR"/>
              <a:t>Voir </a:t>
            </a:r>
            <a:r>
              <a:rPr lang="fr-FR" dirty="0"/>
              <a:t>exemple</a:t>
            </a:r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78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Bluetooth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Bluetooth est un protocole sans fil de type PAN</a:t>
            </a:r>
          </a:p>
          <a:p>
            <a:r>
              <a:rPr lang="fr-FR" dirty="0"/>
              <a:t>Bluetooth "</a:t>
            </a:r>
            <a:r>
              <a:rPr lang="fr-FR" dirty="0" err="1"/>
              <a:t>Legacy</a:t>
            </a:r>
            <a:r>
              <a:rPr lang="fr-FR" dirty="0"/>
              <a:t>"</a:t>
            </a:r>
          </a:p>
          <a:p>
            <a:pPr lvl="1"/>
            <a:r>
              <a:rPr lang="fr-FR" dirty="0"/>
              <a:t>Obsolète</a:t>
            </a:r>
          </a:p>
          <a:p>
            <a:pPr lvl="1"/>
            <a:r>
              <a:rPr lang="fr-FR" dirty="0"/>
              <a:t>Très utilisé en industrie</a:t>
            </a:r>
          </a:p>
          <a:p>
            <a:pPr lvl="1"/>
            <a:r>
              <a:rPr lang="fr-FR" dirty="0"/>
              <a:t>Se programme comme un UART</a:t>
            </a:r>
          </a:p>
          <a:p>
            <a:r>
              <a:rPr lang="fr-FR" dirty="0"/>
              <a:t>Bluetooth LE (Low Energy)</a:t>
            </a:r>
          </a:p>
          <a:p>
            <a:pPr lvl="1"/>
            <a:r>
              <a:rPr lang="fr-FR" dirty="0"/>
              <a:t>Multi tenant</a:t>
            </a:r>
          </a:p>
          <a:p>
            <a:pPr lvl="1"/>
            <a:r>
              <a:rPr lang="fr-FR" dirty="0"/>
              <a:t>Efficace</a:t>
            </a:r>
          </a:p>
          <a:p>
            <a:pPr lvl="1"/>
            <a:r>
              <a:rPr lang="fr-FR" dirty="0"/>
              <a:t>Multi service</a:t>
            </a:r>
          </a:p>
          <a:p>
            <a:r>
              <a:rPr lang="fr-FR" dirty="0"/>
              <a:t>Natif sur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83C0C43-F564-2669-0E11-277C9BE0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288" y="3284984"/>
            <a:ext cx="1476581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296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D5BB00-CC52-6890-7DA6-50F784B83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B37052-F1C1-825E-0A6A-2632A7B2F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Controller</a:t>
            </a:r>
          </a:p>
          <a:p>
            <a:r>
              <a:rPr lang="fr-FR" dirty="0" err="1"/>
              <a:t>Peripheral</a:t>
            </a:r>
            <a:endParaRPr lang="fr-FR" dirty="0"/>
          </a:p>
        </p:txBody>
      </p:sp>
      <p:pic>
        <p:nvPicPr>
          <p:cNvPr id="1026" name="Picture 2" descr="Bluetooth Low Energy Basic Concepts Example Overivew">
            <a:extLst>
              <a:ext uri="{FF2B5EF4-FFF2-40B4-BE49-F238E27FC236}">
                <a16:creationId xmlns:a16="http://schemas.microsoft.com/office/drawing/2014/main" id="{F2EA9C6C-3B9F-6F22-4A6E-1B4B32164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416682"/>
            <a:ext cx="6031582" cy="37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4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7C99F-32A1-D62D-95C4-659720C4D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Client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8CCE9C-E8E0-EAA8-35C1-ABCAA5050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L'ESP32 peut être client ou serveur</a:t>
            </a:r>
          </a:p>
        </p:txBody>
      </p:sp>
      <p:pic>
        <p:nvPicPr>
          <p:cNvPr id="2050" name="Picture 2" descr="Bluetooth Low Energy Basic Concepts BLE Server and Client">
            <a:extLst>
              <a:ext uri="{FF2B5EF4-FFF2-40B4-BE49-F238E27FC236}">
                <a16:creationId xmlns:a16="http://schemas.microsoft.com/office/drawing/2014/main" id="{369B0503-6AB7-477D-52F8-A964A1FD8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492896"/>
            <a:ext cx="78867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36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342E3-C588-DF36-3F98-1158D00BE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F90C72-8BD8-EBBC-F368-D95A9150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0A69319-59EB-F079-40AF-850BAFFFF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712"/>
            <a:ext cx="9144000" cy="55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88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DD94C-3D8A-A0AC-6673-050093CE5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GATT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7BA92D-FF7E-4FD1-B0EF-15A3C941F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Profile</a:t>
            </a:r>
          </a:p>
          <a:p>
            <a:pPr lvl="1"/>
            <a:r>
              <a:rPr lang="fr-FR" dirty="0"/>
              <a:t>Une collection de service</a:t>
            </a:r>
          </a:p>
          <a:p>
            <a:r>
              <a:rPr lang="fr-FR" dirty="0"/>
              <a:t>Service</a:t>
            </a:r>
          </a:p>
          <a:p>
            <a:pPr lvl="1"/>
            <a:r>
              <a:rPr lang="fr-FR" dirty="0"/>
              <a:t>Des services comme température, pression, …</a:t>
            </a:r>
          </a:p>
          <a:p>
            <a:r>
              <a:rPr lang="fr-FR" dirty="0" err="1"/>
              <a:t>Characteristic</a:t>
            </a:r>
            <a:endParaRPr lang="fr-FR" dirty="0"/>
          </a:p>
          <a:p>
            <a:pPr lvl="1"/>
            <a:r>
              <a:rPr lang="fr-FR" dirty="0"/>
              <a:t>Gestion des valeurs</a:t>
            </a:r>
          </a:p>
          <a:p>
            <a:r>
              <a:rPr lang="fr-FR" dirty="0" err="1"/>
              <a:t>Descriptor</a:t>
            </a:r>
            <a:endParaRPr lang="fr-FR" dirty="0"/>
          </a:p>
          <a:p>
            <a:pPr lvl="1"/>
            <a:r>
              <a:rPr lang="fr-FR" dirty="0" err="1"/>
              <a:t>Metadata</a:t>
            </a:r>
            <a:endParaRPr lang="fr-FR" dirty="0"/>
          </a:p>
          <a:p>
            <a:r>
              <a:rPr lang="fr-FR" dirty="0" err="1"/>
              <a:t>Properties</a:t>
            </a:r>
            <a:endParaRPr lang="fr-FR" dirty="0"/>
          </a:p>
          <a:p>
            <a:pPr lvl="1"/>
            <a:r>
              <a:rPr lang="fr-FR" dirty="0"/>
              <a:t>Comment les </a:t>
            </a:r>
            <a:r>
              <a:rPr lang="fr-FR" dirty="0" err="1"/>
              <a:t>characeristics</a:t>
            </a:r>
            <a:r>
              <a:rPr lang="fr-FR" dirty="0"/>
              <a:t> interagissent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6744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4D81C-A4A6-CB13-6317-D8FCAE3AC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5C148C-6AE4-1884-4743-239E2AFA3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ESP32 BLE Server and Client Communicaton">
            <a:extLst>
              <a:ext uri="{FF2B5EF4-FFF2-40B4-BE49-F238E27FC236}">
                <a16:creationId xmlns:a16="http://schemas.microsoft.com/office/drawing/2014/main" id="{74F1DCE9-211D-D96A-08B9-889FF4F2E4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08720"/>
            <a:ext cx="5843364" cy="5780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2634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D21713-7F10-C7B8-660A-62AC4DF73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aioble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04BB4A-8F77-A705-5677-95D10C3BD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Package pour le BLE</a:t>
            </a:r>
          </a:p>
          <a:p>
            <a:r>
              <a:rPr lang="fr-FR" dirty="0" err="1"/>
              <a:t>Thonny</a:t>
            </a:r>
            <a:r>
              <a:rPr lang="fr-FR" dirty="0"/>
              <a:t> / Tools / Manage Packages …</a:t>
            </a:r>
          </a:p>
          <a:p>
            <a:endParaRPr lang="fr-FR" dirty="0"/>
          </a:p>
        </p:txBody>
      </p:sp>
      <p:pic>
        <p:nvPicPr>
          <p:cNvPr id="4098" name="Picture 2" descr="Installing aioble Bluetooth Library MicroPython ESP32">
            <a:extLst>
              <a:ext uri="{FF2B5EF4-FFF2-40B4-BE49-F238E27FC236}">
                <a16:creationId xmlns:a16="http://schemas.microsoft.com/office/drawing/2014/main" id="{C9C32EC0-0645-CD67-37C2-A3C179331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492529"/>
            <a:ext cx="6624736" cy="4773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6541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31CEED-D021-DAA6-062C-E4AA7179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</a:t>
            </a:r>
          </a:p>
        </p:txBody>
      </p:sp>
      <p:pic>
        <p:nvPicPr>
          <p:cNvPr id="5122" name="Picture 2" descr="The ESP32 as a BLE Peripheral">
            <a:extLst>
              <a:ext uri="{FF2B5EF4-FFF2-40B4-BE49-F238E27FC236}">
                <a16:creationId xmlns:a16="http://schemas.microsoft.com/office/drawing/2014/main" id="{7466DC49-D7F1-FE7C-3C43-95EE0B0008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412776"/>
            <a:ext cx="7886700" cy="4848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1645880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2884</TotalTime>
  <Words>147</Words>
  <Application>Microsoft Office PowerPoint</Application>
  <PresentationFormat>Affichage à l'écran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19" baseType="lpstr">
      <vt:lpstr>Arial</vt:lpstr>
      <vt:lpstr>Monotype Sorts</vt:lpstr>
      <vt:lpstr>Times New Roman</vt:lpstr>
      <vt:lpstr>cvc</vt:lpstr>
      <vt:lpstr>Présentation PowerPoint</vt:lpstr>
      <vt:lpstr>Bluetooth</vt:lpstr>
      <vt:lpstr>BLE</vt:lpstr>
      <vt:lpstr>Client Serveur</vt:lpstr>
      <vt:lpstr>GATT</vt:lpstr>
      <vt:lpstr>GATT</vt:lpstr>
      <vt:lpstr>Workflow</vt:lpstr>
      <vt:lpstr>aioble</vt:lpstr>
      <vt:lpstr>Projet</vt:lpstr>
      <vt:lpstr>nRF Connect</vt:lpstr>
      <vt:lpstr>Connection</vt:lpstr>
      <vt:lpstr>Characteristics</vt:lpstr>
      <vt:lpstr>Ecriture</vt:lpstr>
      <vt:lpstr>Raspberry</vt:lpstr>
      <vt:lpstr>Bleak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224</cp:revision>
  <dcterms:created xsi:type="dcterms:W3CDTF">2000-04-10T19:33:12Z</dcterms:created>
  <dcterms:modified xsi:type="dcterms:W3CDTF">2025-04-14T16:48:03Z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