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0" r:id="rId3"/>
    <p:sldId id="287" r:id="rId4"/>
    <p:sldId id="286" r:id="rId5"/>
    <p:sldId id="269" r:id="rId6"/>
    <p:sldId id="277" r:id="rId7"/>
    <p:sldId id="271" r:id="rId8"/>
    <p:sldId id="284" r:id="rId9"/>
    <p:sldId id="285" r:id="rId10"/>
    <p:sldId id="272" r:id="rId11"/>
    <p:sldId id="266" r:id="rId12"/>
    <p:sldId id="273" r:id="rId13"/>
    <p:sldId id="274" r:id="rId14"/>
    <p:sldId id="275" r:id="rId15"/>
    <p:sldId id="289" r:id="rId16"/>
    <p:sldId id="265" r:id="rId17"/>
    <p:sldId id="276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ESP32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D987BA-6C35-AF8F-A365-245494B5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44" y="2636912"/>
            <a:ext cx="1918912" cy="3511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7E082-B2D7-EF88-FDBE-42232CE0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Wroom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47250-89AA-A55E-BA10-CDCF2E1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VIN = 5V - CP2102 = UART - BOOT = </a:t>
            </a:r>
            <a:r>
              <a:rPr lang="fr-FR" sz="2400" dirty="0" err="1"/>
              <a:t>Flashing</a:t>
            </a:r>
            <a:r>
              <a:rPr lang="fr-FR" sz="2400" dirty="0"/>
              <a:t> mode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001429-1990-FE32-EA5C-E17CA0B4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283"/>
            <a:ext cx="9144000" cy="48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6C2-4C06-83C1-878A-ED00C25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0FA4-90EB-82EE-AB48-C87B5633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51C27-EEDF-24CA-DA69-208CDFEE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B94E6-8F56-C471-88D2-20F79849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D3090-62D6-C7E8-956B-E506D8F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EEB6B6-0443-EA92-5FB6-85150F7F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" y="1065945"/>
            <a:ext cx="5205022" cy="57920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722A31-90F4-7BC3-0067-516DB8EC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97" y="1028937"/>
            <a:ext cx="4211960" cy="5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E7A37-910E-B1FE-0765-95A2C56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30AEA-00E5-BE99-AB47-F1F6A38D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pins disponibles en output peuvent être mis en PWM</a:t>
            </a:r>
          </a:p>
        </p:txBody>
      </p:sp>
    </p:spTree>
    <p:extLst>
      <p:ext uri="{BB962C8B-B14F-4D97-AF65-F5344CB8AC3E}">
        <p14:creationId xmlns:p14="http://schemas.microsoft.com/office/powerpoint/2010/main" val="394365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1221F-BE82-EB33-AC5F-BFC0107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5272C-BEA3-7C9A-67DE-638870B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GPIO 21 (SDA)</a:t>
            </a:r>
          </a:p>
          <a:p>
            <a:r>
              <a:rPr lang="it-IT" dirty="0"/>
              <a:t>GPIO 22 (SCL)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pPr lvl="1"/>
            <a:r>
              <a:rPr lang="fr-FR" dirty="0"/>
              <a:t>Nécessite un Bridge</a:t>
            </a:r>
          </a:p>
          <a:p>
            <a:pPr lvl="1"/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avec un branchement adapté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4C35FD-EC4F-AC97-4DD7-3624A3ED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95" y="4077072"/>
            <a:ext cx="3129397" cy="21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430F-F6A1-1B4A-8B5B-5B45861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478DD-FAA2-D985-BE1B-1F13FF84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paramètre facilement dans Arduino Studio</a:t>
            </a:r>
          </a:p>
          <a:p>
            <a:pPr lvl="1"/>
            <a:r>
              <a:rPr lang="fr-FR" dirty="0"/>
              <a:t>En C</a:t>
            </a:r>
          </a:p>
          <a:p>
            <a:pPr lvl="1"/>
            <a:r>
              <a:rPr lang="fr-FR" dirty="0"/>
              <a:t>En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07AF39-761E-2530-423B-D048250C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282932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916DA-0DDA-76AB-84F1-2736781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92EA5-ADB6-1FD4-6115-875CFB10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101E80-7A74-B975-0C6A-67CD2A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49"/>
            <a:ext cx="9144000" cy="28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6E6B9-72E9-7078-0900-45A006F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CD56A-AF23-709B-56C9-91F3B6F5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ESP32 est une série de microcontrôleurs de type </a:t>
            </a:r>
            <a:r>
              <a:rPr lang="fr-FR" dirty="0" err="1"/>
              <a:t>SoC</a:t>
            </a:r>
            <a:r>
              <a:rPr lang="fr-FR" dirty="0"/>
              <a:t> d'</a:t>
            </a:r>
            <a:r>
              <a:rPr lang="fr-FR" dirty="0" err="1"/>
              <a:t>Espressif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(China)</a:t>
            </a:r>
          </a:p>
          <a:p>
            <a:pPr lvl="1"/>
            <a:r>
              <a:rPr lang="fr-FR" dirty="0"/>
              <a:t>Basé sur l'architecture </a:t>
            </a:r>
            <a:r>
              <a:rPr lang="fr-FR" dirty="0" err="1"/>
              <a:t>Xtensa</a:t>
            </a:r>
            <a:r>
              <a:rPr lang="fr-FR" dirty="0"/>
              <a:t> LX6 de </a:t>
            </a:r>
            <a:r>
              <a:rPr lang="fr-FR" dirty="0" err="1"/>
              <a:t>Tensilica</a:t>
            </a:r>
            <a:r>
              <a:rPr lang="fr-FR" dirty="0"/>
              <a:t>, intégrant la gestion du Wi-Fi du Bluetooth (BT &amp; LE) et un DSP</a:t>
            </a:r>
          </a:p>
          <a:p>
            <a:pPr lvl="1"/>
            <a:r>
              <a:rPr lang="fr-FR" dirty="0"/>
              <a:t>C'est une évolution d'ESP8266</a:t>
            </a:r>
          </a:p>
          <a:p>
            <a:pPr lvl="1"/>
            <a:r>
              <a:rPr lang="fr-FR" dirty="0"/>
              <a:t>2016</a:t>
            </a:r>
          </a:p>
          <a:p>
            <a:pPr lvl="1"/>
            <a:r>
              <a:rPr lang="fr-FR" dirty="0"/>
              <a:t>272Ko de RAM (contre 32Ko pour Arduino)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A5569F-3A96-C141-588F-77CB69AD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96263" y="3713258"/>
            <a:ext cx="1918912" cy="3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D9483-785A-E554-EF06-EF9C776E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F3BEC-A495-C111-C048-2CC9FB52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ESP8266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04D1-B4D0-618B-9DAA-18515108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816424" cy="5040560"/>
          </a:xfrm>
        </p:spPr>
        <p:txBody>
          <a:bodyPr/>
          <a:lstStyle/>
          <a:p>
            <a:r>
              <a:rPr lang="fr-FR" dirty="0"/>
              <a:t>Ancêtre de l'ESP8266</a:t>
            </a:r>
          </a:p>
          <a:p>
            <a:r>
              <a:rPr lang="fr-FR" dirty="0"/>
              <a:t>Pas de Bluetooth</a:t>
            </a:r>
          </a:p>
          <a:p>
            <a:r>
              <a:rPr lang="fr-FR" dirty="0"/>
              <a:t>2013</a:t>
            </a:r>
          </a:p>
        </p:txBody>
      </p:sp>
      <p:pic>
        <p:nvPicPr>
          <p:cNvPr id="1026" name="Picture 2" descr="NodeMCU Lua Amica Module V2 ESP8266 ESP-12F WIFI Wifi Development Board  avec CP2102">
            <a:extLst>
              <a:ext uri="{FF2B5EF4-FFF2-40B4-BE49-F238E27FC236}">
                <a16:creationId xmlns:a16="http://schemas.microsoft.com/office/drawing/2014/main" id="{A74BE474-BA75-1B94-637A-D94CDD66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57" y="1282452"/>
            <a:ext cx="4293096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6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53F8B-0471-7C3B-9524-101347C7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Nombreux formats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469A51-65AA-A713-7C7C-90380A7C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9" y="1869200"/>
            <a:ext cx="2317572" cy="25970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50E6A4-5728-19FE-FB88-C8C595E5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67722"/>
            <a:ext cx="3406937" cy="28472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9D4734-D83D-E006-025E-C61169AD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509120"/>
            <a:ext cx="2799671" cy="19442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FBFD8B-3A45-8960-998E-1AB3B2642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597" y="1512705"/>
            <a:ext cx="2132805" cy="259704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30309-5AF3-7D85-BDF8-7387E03C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697" y="1340768"/>
            <a:ext cx="3816424" cy="50405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utiliserons le format </a:t>
            </a:r>
            <a:r>
              <a:rPr lang="fr-FR" dirty="0" err="1"/>
              <a:t>NodeMCU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4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B801-261B-7C77-806F-7734A98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pic>
        <p:nvPicPr>
          <p:cNvPr id="5" name="Espace réservé du contenu 4" descr="Une image contenant Appareils électroniques, Ingénierie électronique, circuit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26CFDBA8-CBE1-DFDF-7171-998EA337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1985" y="-906746"/>
            <a:ext cx="5977661" cy="10103571"/>
          </a:xfrm>
        </p:spPr>
      </p:pic>
    </p:spTree>
    <p:extLst>
      <p:ext uri="{BB962C8B-B14F-4D97-AF65-F5344CB8AC3E}">
        <p14:creationId xmlns:p14="http://schemas.microsoft.com/office/powerpoint/2010/main" val="404403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7DC3F-8D62-6DCF-ED04-0B189B6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A7568-E740-6FA4-ECDF-2C55071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USB 5v</a:t>
            </a:r>
          </a:p>
          <a:p>
            <a:pPr lvl="1"/>
            <a:r>
              <a:rPr lang="fr-FR" dirty="0"/>
              <a:t>VIN vaut alors 5v</a:t>
            </a:r>
          </a:p>
          <a:p>
            <a:r>
              <a:rPr lang="fr-FR" dirty="0"/>
              <a:t>Par VIN 6v à 9v</a:t>
            </a:r>
          </a:p>
          <a:p>
            <a:pPr lvl="1"/>
            <a:r>
              <a:rPr lang="fr-FR" dirty="0"/>
              <a:t>Ne pas brancher en même temps VIN &amp; USB</a:t>
            </a:r>
          </a:p>
          <a:p>
            <a:pPr lvl="1"/>
            <a:r>
              <a:rPr lang="fr-FR" dirty="0"/>
              <a:t>En entrée ET sortie</a:t>
            </a:r>
          </a:p>
          <a:p>
            <a:r>
              <a:rPr lang="fr-FR" dirty="0"/>
              <a:t>Entrées - Sorties</a:t>
            </a:r>
          </a:p>
          <a:p>
            <a:pPr lvl="1"/>
            <a:r>
              <a:rPr lang="fr-FR" dirty="0"/>
              <a:t>Pin 3.3v</a:t>
            </a:r>
          </a:p>
          <a:p>
            <a:r>
              <a:rPr lang="fr-FR" dirty="0"/>
              <a:t>Les tensions ne peuvent pas excéder 3.3v</a:t>
            </a:r>
          </a:p>
          <a:p>
            <a:pPr lvl="1"/>
            <a:r>
              <a:rPr lang="fr-FR" dirty="0"/>
              <a:t>Il y a des protections thermiques à chaque pin</a:t>
            </a:r>
          </a:p>
          <a:p>
            <a:pPr lvl="1"/>
            <a:r>
              <a:rPr lang="fr-FR" dirty="0"/>
              <a:t>Il y a des protections de polarité</a:t>
            </a:r>
          </a:p>
          <a:p>
            <a:pPr lvl="1"/>
            <a:r>
              <a:rPr lang="fr-FR" dirty="0"/>
              <a:t>Faire attention !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55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96E42-5DDB-036D-E3E7-F635A8B1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AB227-5E0F-EAC0-A045-59CCB95C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Cores</a:t>
            </a:r>
            <a:r>
              <a:rPr lang="fr-FR" dirty="0"/>
              <a:t> 32 bits 240MHz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(</a:t>
            </a:r>
            <a:r>
              <a:rPr lang="fr-FR" dirty="0" err="1"/>
              <a:t>Legacy</a:t>
            </a:r>
            <a:r>
              <a:rPr lang="fr-FR" dirty="0"/>
              <a:t> &amp; LE)</a:t>
            </a:r>
          </a:p>
          <a:p>
            <a:r>
              <a:rPr lang="fr-FR" dirty="0"/>
              <a:t>512Ko RAM</a:t>
            </a:r>
          </a:p>
          <a:p>
            <a:r>
              <a:rPr lang="fr-FR" dirty="0"/>
              <a:t>3.3V</a:t>
            </a:r>
          </a:p>
          <a:p>
            <a:r>
              <a:rPr lang="fr-FR" dirty="0"/>
              <a:t>Pins : GPIO ~=30 </a:t>
            </a:r>
            <a:r>
              <a:rPr lang="fr-FR" dirty="0" err="1"/>
              <a:t>Analog</a:t>
            </a:r>
            <a:r>
              <a:rPr lang="fr-FR" dirty="0"/>
              <a:t>, Digital &amp; PWM</a:t>
            </a:r>
          </a:p>
          <a:p>
            <a:r>
              <a:rPr lang="fr-FR" dirty="0"/>
              <a:t>Bus : I2C, ADC, DAC, UART, CAN, I2S, RMII</a:t>
            </a:r>
          </a:p>
          <a:p>
            <a:r>
              <a:rPr lang="fr-FR" dirty="0"/>
              <a:t>UART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86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45D59-366A-FF51-726E-206581D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D8693-35D5-4C76-EB01-D6B9260D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/>
              <a:t>Transistor – Transistor Logic</a:t>
            </a:r>
          </a:p>
          <a:p>
            <a:r>
              <a:rPr lang="fr-FR" dirty="0"/>
              <a:t>Les circuits TTL sont des transistors dont le niveau bas est à 0v et le niveau haut à 5V</a:t>
            </a:r>
          </a:p>
          <a:p>
            <a:r>
              <a:rPr lang="fr-FR" dirty="0"/>
              <a:t>Le seuil de déclenchement d'un TTL est souvent compris entre 2v et 3v</a:t>
            </a:r>
          </a:p>
          <a:p>
            <a:r>
              <a:rPr lang="fr-FR" dirty="0"/>
              <a:t>L'ESP32 n'est pas vraiment compatible TTL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E5B7B-152C-6C38-A4C3-2982A4D0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10" y="2666054"/>
            <a:ext cx="24958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2AD59-1110-3B4C-12E9-260F545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LLC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32F97-99F5-8834-B625-25E1437E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 </a:t>
            </a:r>
            <a:r>
              <a:rPr lang="fr-FR" dirty="0" err="1"/>
              <a:t>Level</a:t>
            </a:r>
            <a:r>
              <a:rPr lang="fr-FR" dirty="0"/>
              <a:t> Converter 3.3v 5v</a:t>
            </a:r>
          </a:p>
          <a:p>
            <a:pPr lvl="1"/>
            <a:r>
              <a:rPr lang="fr-FR" dirty="0"/>
              <a:t>Convertit du 3.3v en 5v</a:t>
            </a:r>
          </a:p>
          <a:p>
            <a:pPr lvl="1"/>
            <a:r>
              <a:rPr lang="fr-FR" dirty="0"/>
              <a:t>Pour être complètement compatible TTL</a:t>
            </a:r>
          </a:p>
          <a:p>
            <a:pPr lvl="1"/>
            <a:r>
              <a:rPr lang="fr-FR" dirty="0"/>
              <a:t>Utilisé nativement dans l'Arduino mais pas dans l'ESP32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9A137C-C6C1-823E-C87D-49DCD02D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3" y="3366462"/>
            <a:ext cx="3025379" cy="22853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48C32D-81D5-A5C8-F2A9-4A18E0B7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3948263"/>
            <a:ext cx="3517739" cy="13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6836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312</Words>
  <Application>Microsoft Office PowerPoint</Application>
  <PresentationFormat>Affichage à l'écran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ESP32</vt:lpstr>
      <vt:lpstr>ESP8266</vt:lpstr>
      <vt:lpstr>Nombreux formats</vt:lpstr>
      <vt:lpstr>ESP32</vt:lpstr>
      <vt:lpstr>Alimentation</vt:lpstr>
      <vt:lpstr>Spécification</vt:lpstr>
      <vt:lpstr>TTL</vt:lpstr>
      <vt:lpstr>LLC</vt:lpstr>
      <vt:lpstr>Wroom</vt:lpstr>
      <vt:lpstr>GPIO</vt:lpstr>
      <vt:lpstr>GPIO</vt:lpstr>
      <vt:lpstr>PWM</vt:lpstr>
      <vt:lpstr>I2C</vt:lpstr>
      <vt:lpstr>Seeeduino Grove</vt:lpstr>
      <vt:lpstr>Arduino Studio</vt:lpstr>
      <vt:lpstr>Arduino Studio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237</cp:revision>
  <dcterms:created xsi:type="dcterms:W3CDTF">2000-04-10T19:33:12Z</dcterms:created>
  <dcterms:modified xsi:type="dcterms:W3CDTF">2025-05-04T15:37:06Z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