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Motors</a:t>
            </a:r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32D2B3-C038-98AB-0C35-108C344B7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28BYJ-48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30EC38-F0F8-8475-18A7-628BDE54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Moteur pas à pas de 5v ou 12v</a:t>
            </a:r>
          </a:p>
          <a:p>
            <a:pPr lvl="1"/>
            <a:r>
              <a:rPr lang="fr-FR" dirty="0"/>
              <a:t>512 pas</a:t>
            </a:r>
          </a:p>
          <a:p>
            <a:pPr lvl="1"/>
            <a:r>
              <a:rPr lang="fr-FR" dirty="0"/>
              <a:t>0.18°</a:t>
            </a:r>
          </a:p>
          <a:p>
            <a:pPr lvl="1"/>
            <a:r>
              <a:rPr lang="fr-FR" dirty="0"/>
              <a:t>Nécessite &gt; 200mA</a:t>
            </a:r>
          </a:p>
          <a:p>
            <a:pPr lvl="1"/>
            <a:r>
              <a:rPr lang="fr-FR" dirty="0"/>
              <a:t>Ne peut pas être piloté seul, nécessite une carte</a:t>
            </a:r>
          </a:p>
          <a:p>
            <a:pPr lvl="1"/>
            <a:endParaRPr lang="fr-FR" dirty="0"/>
          </a:p>
        </p:txBody>
      </p:sp>
      <p:pic>
        <p:nvPicPr>
          <p:cNvPr id="6146" name="Picture 2" descr="8BYJ-48 steper motor">
            <a:extLst>
              <a:ext uri="{FF2B5EF4-FFF2-40B4-BE49-F238E27FC236}">
                <a16:creationId xmlns:a16="http://schemas.microsoft.com/office/drawing/2014/main" id="{5D49CA1D-68D9-2487-051F-5F5A2771E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149080"/>
            <a:ext cx="3923928" cy="246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234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B8B891-CFFF-FA11-BA2C-F16C0E5C0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ULN2003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6F048-7988-B1A3-A71F-576E20B9F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Driver du 28BYJ-48</a:t>
            </a:r>
          </a:p>
          <a:p>
            <a:r>
              <a:rPr lang="fr-FR" dirty="0"/>
              <a:t>Compatible ESP32 et Arduino</a:t>
            </a:r>
          </a:p>
          <a:p>
            <a:pPr lvl="1"/>
            <a:r>
              <a:rPr lang="fr-FR" dirty="0"/>
              <a:t>Nécessite du 5v</a:t>
            </a:r>
          </a:p>
          <a:p>
            <a:pPr lvl="1"/>
            <a:r>
              <a:rPr lang="fr-FR" dirty="0"/>
              <a:t>Doit être alimenté depuis VIN 5v</a:t>
            </a:r>
          </a:p>
        </p:txBody>
      </p:sp>
      <p:pic>
        <p:nvPicPr>
          <p:cNvPr id="7170" name="Picture 2" descr="ULN2003 Stepper Motor driver board">
            <a:extLst>
              <a:ext uri="{FF2B5EF4-FFF2-40B4-BE49-F238E27FC236}">
                <a16:creationId xmlns:a16="http://schemas.microsoft.com/office/drawing/2014/main" id="{4F4725E4-0CD3-39CF-92B9-6B1282ED0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35" y="3348302"/>
            <a:ext cx="4493590" cy="351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40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6FC80-E057-14EB-65AA-CBE9C4FC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ULN2003 </a:t>
            </a:r>
            <a:r>
              <a:rPr lang="fr-FR" dirty="0" err="1"/>
              <a:t>Pinout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93BE69-1928-412D-20C9-F35A47B7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367FE66-CA32-1CF1-9358-BAD1A83C4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1339054"/>
            <a:ext cx="9144000" cy="511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2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DAD532-A92D-5275-D95C-F29FC394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ULN2003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738C54-E93F-A719-15CC-8E1CD46B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peu difficile à </a:t>
            </a:r>
            <a:r>
              <a:rPr lang="en-US" dirty="0" err="1"/>
              <a:t>utiliser</a:t>
            </a:r>
            <a:endParaRPr lang="en-US" dirty="0"/>
          </a:p>
          <a:p>
            <a:pPr marL="400050" lvl="1" indent="0">
              <a:buNone/>
            </a:pPr>
            <a:r>
              <a:rPr lang="en-US" sz="2000" dirty="0"/>
              <a:t>from machine import Pin</a:t>
            </a:r>
          </a:p>
          <a:p>
            <a:pPr marL="400050" lvl="1" indent="0">
              <a:buNone/>
            </a:pPr>
            <a:r>
              <a:rPr lang="en-US" sz="2000" dirty="0"/>
              <a:t>from time import sleep</a:t>
            </a:r>
          </a:p>
          <a:p>
            <a:pPr marL="400050" lvl="1" indent="0">
              <a:buNone/>
            </a:pPr>
            <a:r>
              <a:rPr lang="en-US" sz="2000" dirty="0"/>
              <a:t>IN1 = Pin(26,Pin.OUT)</a:t>
            </a:r>
          </a:p>
          <a:p>
            <a:pPr marL="400050" lvl="1" indent="0">
              <a:buNone/>
            </a:pPr>
            <a:r>
              <a:rPr lang="en-US" sz="2000" dirty="0"/>
              <a:t>IN2 = Pin(25,Pin.OUT)</a:t>
            </a:r>
          </a:p>
          <a:p>
            <a:pPr marL="400050" lvl="1" indent="0">
              <a:buNone/>
            </a:pPr>
            <a:r>
              <a:rPr lang="en-US" sz="2000" dirty="0"/>
              <a:t>IN3 = Pin(33,Pin.OUT)</a:t>
            </a:r>
          </a:p>
          <a:p>
            <a:pPr marL="400050" lvl="1" indent="0">
              <a:buNone/>
            </a:pPr>
            <a:r>
              <a:rPr lang="en-US" sz="2000" dirty="0"/>
              <a:t>IN4 = Pin(32,Pin.OUT)</a:t>
            </a:r>
          </a:p>
          <a:p>
            <a:pPr marL="400050" lvl="1" indent="0">
              <a:buNone/>
            </a:pPr>
            <a:r>
              <a:rPr lang="en-US" sz="2000" dirty="0"/>
              <a:t>pins = [IN1, IN2, IN3, IN4]</a:t>
            </a:r>
          </a:p>
          <a:p>
            <a:pPr marL="400050" lvl="1" indent="0">
              <a:buNone/>
            </a:pPr>
            <a:r>
              <a:rPr lang="en-US" sz="2000" dirty="0"/>
              <a:t>sequence = [[1,0,0,0],[0,1,0,0],[0,0,1,0],[0,0,0,1]]</a:t>
            </a:r>
          </a:p>
          <a:p>
            <a:pPr marL="400050" lvl="1" indent="0">
              <a:buNone/>
            </a:pPr>
            <a:r>
              <a:rPr lang="en-US" sz="2000" dirty="0"/>
              <a:t>while True:</a:t>
            </a:r>
          </a:p>
          <a:p>
            <a:pPr marL="400050" lvl="1" indent="0">
              <a:buNone/>
            </a:pPr>
            <a:r>
              <a:rPr lang="en-US" sz="2000" dirty="0"/>
              <a:t>    for step in sequence:</a:t>
            </a:r>
          </a:p>
          <a:p>
            <a:pPr marL="400050" lvl="1" indent="0">
              <a:buNone/>
            </a:pPr>
            <a:r>
              <a:rPr lang="en-US" sz="2000" dirty="0"/>
              <a:t>    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(pins)):</a:t>
            </a:r>
          </a:p>
          <a:p>
            <a:pPr marL="400050" lvl="1" indent="0">
              <a:buNone/>
            </a:pPr>
            <a:r>
              <a:rPr lang="en-US" sz="2000" dirty="0"/>
              <a:t>            pins[</a:t>
            </a:r>
            <a:r>
              <a:rPr lang="en-US" sz="2000" dirty="0" err="1"/>
              <a:t>i</a:t>
            </a:r>
            <a:r>
              <a:rPr lang="en-US" sz="2000" dirty="0"/>
              <a:t>].value(step[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marL="400050" lvl="1" indent="0">
              <a:buNone/>
            </a:pPr>
            <a:r>
              <a:rPr lang="en-US" sz="2000" dirty="0"/>
              <a:t>            sleep(0.001)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415770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C0A81-C27C-E786-5235-F60F3329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uln2003.py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8C997F-BA07-B579-2462-68D37D4F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 Python pour simplifier le code</a:t>
            </a:r>
          </a:p>
          <a:p>
            <a:pPr marL="400050" lvl="1" indent="0">
              <a:buNone/>
            </a:pPr>
            <a:r>
              <a:rPr lang="fr-FR" dirty="0"/>
              <a:t>s1 = Stepper(HALF_STEP, pin16, pin15, </a:t>
            </a:r>
            <a:r>
              <a:rPr lang="fr-FR"/>
              <a:t>pin14, pin13</a:t>
            </a:r>
            <a:r>
              <a:rPr lang="fr-FR" dirty="0"/>
              <a:t>, </a:t>
            </a:r>
            <a:r>
              <a:rPr lang="fr-FR" dirty="0" err="1"/>
              <a:t>delay</a:t>
            </a:r>
            <a:r>
              <a:rPr lang="fr-FR" dirty="0"/>
              <a:t>=5)  </a:t>
            </a:r>
          </a:p>
          <a:p>
            <a:pPr marL="400050" lvl="1" indent="0">
              <a:buNone/>
            </a:pPr>
            <a:r>
              <a:rPr lang="fr-FR" dirty="0"/>
              <a:t>s1.step(100)     # </a:t>
            </a:r>
            <a:r>
              <a:rPr lang="fr-FR" dirty="0" err="1"/>
              <a:t>Rotate</a:t>
            </a:r>
            <a:r>
              <a:rPr lang="fr-FR" dirty="0"/>
              <a:t> 100 </a:t>
            </a:r>
            <a:r>
              <a:rPr lang="fr-FR" dirty="0" err="1"/>
              <a:t>steps</a:t>
            </a:r>
            <a:r>
              <a:rPr lang="fr-FR" dirty="0"/>
              <a:t> </a:t>
            </a:r>
            <a:r>
              <a:rPr lang="fr-FR" dirty="0" err="1"/>
              <a:t>clockwise</a:t>
            </a:r>
            <a:endParaRPr lang="fr-FR" dirty="0"/>
          </a:p>
          <a:p>
            <a:pPr marL="400050" lvl="1" indent="0">
              <a:buNone/>
            </a:pPr>
            <a:r>
              <a:rPr lang="fr-FR" dirty="0"/>
              <a:t>s1.step(100, -1) # </a:t>
            </a:r>
            <a:r>
              <a:rPr lang="fr-FR" dirty="0" err="1"/>
              <a:t>Rotate</a:t>
            </a:r>
            <a:r>
              <a:rPr lang="fr-FR" dirty="0"/>
              <a:t> 100 </a:t>
            </a:r>
            <a:r>
              <a:rPr lang="fr-FR" dirty="0" err="1"/>
              <a:t>steps</a:t>
            </a:r>
            <a:r>
              <a:rPr lang="fr-FR" dirty="0"/>
              <a:t> anti-</a:t>
            </a:r>
            <a:r>
              <a:rPr lang="fr-FR" dirty="0" err="1"/>
              <a:t>clockwise</a:t>
            </a:r>
            <a:endParaRPr lang="fr-FR" dirty="0"/>
          </a:p>
          <a:p>
            <a:pPr marL="400050" lvl="1" indent="0">
              <a:buNone/>
            </a:pPr>
            <a:r>
              <a:rPr lang="fr-FR" dirty="0"/>
              <a:t>s1.step(FULL_ROTATION)</a:t>
            </a:r>
          </a:p>
        </p:txBody>
      </p:sp>
    </p:spTree>
    <p:extLst>
      <p:ext uri="{BB962C8B-B14F-4D97-AF65-F5344CB8AC3E}">
        <p14:creationId xmlns:p14="http://schemas.microsoft.com/office/powerpoint/2010/main" val="30928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AB3588-E462-5263-490F-858B3BEAB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moteurs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F5B72-D9FD-A22A-9EEA-50000A835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différents types de moteurs électriques</a:t>
            </a:r>
          </a:p>
          <a:p>
            <a:pPr lvl="1"/>
            <a:r>
              <a:rPr lang="fr-FR" dirty="0"/>
              <a:t>Les servomoteurs</a:t>
            </a:r>
          </a:p>
          <a:p>
            <a:pPr lvl="1"/>
            <a:r>
              <a:rPr lang="fr-FR" dirty="0"/>
              <a:t>Les moteurs pas à pas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88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2DA72C-3180-D864-8C2F-CD22BE20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Servomoteurs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18CE0B-F517-53D3-4A6A-A322597D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servomoteur est un moteur capable de maintenir une opposition à un effort statique et dont la position est vérifiée en continu et corrigée en fonction de la mesure</a:t>
            </a:r>
          </a:p>
          <a:p>
            <a:pPr lvl="1"/>
            <a:r>
              <a:rPr lang="fr-FR" dirty="0"/>
              <a:t>C'est donc un système asservi en position</a:t>
            </a:r>
          </a:p>
          <a:p>
            <a:pPr lvl="1"/>
            <a:r>
              <a:rPr lang="fr-FR" dirty="0"/>
              <a:t>Servomoteur de 180° : gestion précise de l'angle</a:t>
            </a:r>
          </a:p>
          <a:p>
            <a:pPr lvl="1"/>
            <a:r>
              <a:rPr lang="fr-FR" dirty="0"/>
              <a:t>Utilisé pour les vannes et le modélisme</a:t>
            </a:r>
          </a:p>
          <a:p>
            <a:pPr lvl="1"/>
            <a:r>
              <a:rPr lang="fr-FR" dirty="0"/>
              <a:t>Servomoteur de 360° : gestion précise de la </a:t>
            </a:r>
            <a:r>
              <a:rPr lang="fr-FR" dirty="0" err="1"/>
              <a:t>vitrsse</a:t>
            </a:r>
            <a:r>
              <a:rPr lang="fr-FR" dirty="0"/>
              <a:t> de rotation</a:t>
            </a:r>
          </a:p>
        </p:txBody>
      </p:sp>
    </p:spTree>
    <p:extLst>
      <p:ext uri="{BB962C8B-B14F-4D97-AF65-F5344CB8AC3E}">
        <p14:creationId xmlns:p14="http://schemas.microsoft.com/office/powerpoint/2010/main" val="2651195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C492B7-2074-4CDB-640E-FABE6D44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SG90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D4D8E9-C625-E0C1-ED38-10557D5A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servomoteurs sont une forme particulière de moteurs qui peuvent être fixés à une position spécifique avec une grande précision</a:t>
            </a:r>
          </a:p>
          <a:p>
            <a:r>
              <a:rPr lang="fr-FR" dirty="0"/>
              <a:t>Cette position est maintenue pour jusqu’à ce qu’une nouvelle instruction soit donnée.</a:t>
            </a:r>
          </a:p>
          <a:p>
            <a:r>
              <a:rPr lang="fr-FR" dirty="0"/>
              <a:t>Les servomoteurs SG90 ont un excellent rapport poids puissance</a:t>
            </a:r>
          </a:p>
          <a:p>
            <a:pPr lvl="1"/>
            <a:r>
              <a:rPr lang="fr-FR" dirty="0"/>
              <a:t>Couple de 1,5 kg/cm</a:t>
            </a:r>
          </a:p>
          <a:p>
            <a:pPr lvl="1"/>
            <a:r>
              <a:rPr lang="fr-FR" dirty="0"/>
              <a:t>pour seulement 9g</a:t>
            </a:r>
          </a:p>
        </p:txBody>
      </p:sp>
      <p:pic>
        <p:nvPicPr>
          <p:cNvPr id="1026" name="Picture 2" descr="Schéma interne servomoteur">
            <a:extLst>
              <a:ext uri="{FF2B5EF4-FFF2-40B4-BE49-F238E27FC236}">
                <a16:creationId xmlns:a16="http://schemas.microsoft.com/office/drawing/2014/main" id="{B36A6D0C-9F40-A3BA-BCA7-B9EC46C0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175916"/>
            <a:ext cx="3556627" cy="266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18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D33F0-7BDF-3E61-C049-EBFF2130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SG90 et 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BDFD2F-14F9-2D14-A01A-166800E4D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petit servomoteur est commandé en utilisant un signal PWM de 50 Hz de fréquence</a:t>
            </a:r>
          </a:p>
          <a:p>
            <a:pPr lvl="1"/>
            <a:r>
              <a:rPr lang="fr-FR" dirty="0"/>
              <a:t>soit une impulsion toute les 20ms</a:t>
            </a:r>
          </a:p>
          <a:p>
            <a:r>
              <a:rPr lang="fr-FR" dirty="0"/>
              <a:t>La position du servomoteur est déterminée par la durée des impulsions, généralement variant entre 1ms et 2ms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8629ECB-C491-1566-9DAA-22018CED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789039"/>
            <a:ext cx="4392488" cy="307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0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F10D6-D71B-324A-809F-D9DD6D86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Pinout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2161E9-ABFC-D8CC-7063-BF00398B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11A1D1C-1603-DD32-A800-188B1720B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101" y="1412776"/>
            <a:ext cx="6077798" cy="16385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4044F7-F7F6-20E6-7FC6-5F969CF8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278528"/>
            <a:ext cx="4824536" cy="34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02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482C53-E79C-DA26-9EDE-BE893F25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directement en PWM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4BBB16-09D3-EDF9-0A29-EA08D0BA2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/>
              <a:t>Nécessite pas mal de calcul</a:t>
            </a:r>
          </a:p>
          <a:p>
            <a:pPr marL="400050" lvl="1" indent="0">
              <a:buNone/>
            </a:pPr>
            <a:r>
              <a:rPr lang="fr-FR" sz="2000" dirty="0" err="1"/>
              <a:t>from</a:t>
            </a:r>
            <a:r>
              <a:rPr lang="fr-FR" sz="2000" dirty="0"/>
              <a:t> machine import </a:t>
            </a:r>
            <a:r>
              <a:rPr lang="fr-FR" sz="2000" dirty="0" err="1"/>
              <a:t>Pin,PWM</a:t>
            </a:r>
            <a:endParaRPr lang="fr-FR" sz="2000" dirty="0"/>
          </a:p>
          <a:p>
            <a:pPr marL="400050" lvl="1" indent="0">
              <a:buNone/>
            </a:pPr>
            <a:r>
              <a:rPr lang="fr-FR" sz="2000" dirty="0"/>
              <a:t>import time</a:t>
            </a:r>
          </a:p>
          <a:p>
            <a:pPr marL="400050" lvl="1" indent="0">
              <a:buNone/>
            </a:pPr>
            <a:r>
              <a:rPr lang="fr-FR" sz="2000" dirty="0"/>
              <a:t>sg90 = PWM(Pin(22, mode=</a:t>
            </a:r>
            <a:r>
              <a:rPr lang="fr-FR" sz="2000" dirty="0" err="1"/>
              <a:t>Pin.OUT</a:t>
            </a:r>
            <a:r>
              <a:rPr lang="fr-FR" sz="2000" dirty="0"/>
              <a:t>))</a:t>
            </a:r>
          </a:p>
          <a:p>
            <a:pPr marL="400050" lvl="1" indent="0">
              <a:buNone/>
            </a:pPr>
            <a:r>
              <a:rPr lang="fr-FR" sz="2000" dirty="0"/>
              <a:t>sg90.freq(50)</a:t>
            </a:r>
          </a:p>
          <a:p>
            <a:pPr marL="400050" lvl="1" indent="0">
              <a:buNone/>
            </a:pPr>
            <a:r>
              <a:rPr lang="fr-FR" sz="2000" dirty="0"/>
              <a:t># 0.5ms/20ms = 0.025 = 2.5% </a:t>
            </a:r>
            <a:r>
              <a:rPr lang="fr-FR" sz="2000" dirty="0" err="1"/>
              <a:t>duty</a:t>
            </a:r>
            <a:r>
              <a:rPr lang="fr-FR" sz="2000" dirty="0"/>
              <a:t> cycle</a:t>
            </a:r>
          </a:p>
          <a:p>
            <a:pPr marL="400050" lvl="1" indent="0">
              <a:buNone/>
            </a:pPr>
            <a:r>
              <a:rPr lang="fr-FR" sz="2000" dirty="0"/>
              <a:t># 2.4ms/20ms = 0.12 = 12% </a:t>
            </a:r>
            <a:r>
              <a:rPr lang="fr-FR" sz="2000" dirty="0" err="1"/>
              <a:t>duty</a:t>
            </a:r>
            <a:r>
              <a:rPr lang="fr-FR" sz="2000" dirty="0"/>
              <a:t> cycle</a:t>
            </a:r>
          </a:p>
          <a:p>
            <a:pPr marL="400050" lvl="1" indent="0">
              <a:buNone/>
            </a:pPr>
            <a:r>
              <a:rPr lang="fr-FR" sz="2000" dirty="0"/>
              <a:t># 0.025*1024=25.6</a:t>
            </a:r>
          </a:p>
          <a:p>
            <a:pPr marL="400050" lvl="1" indent="0">
              <a:buNone/>
            </a:pPr>
            <a:r>
              <a:rPr lang="fr-FR" sz="2000" dirty="0"/>
              <a:t># 0.12*1024=122.88</a:t>
            </a:r>
          </a:p>
          <a:p>
            <a:pPr marL="400050" lvl="1" indent="0">
              <a:buNone/>
            </a:pPr>
            <a:r>
              <a:rPr lang="fr-FR" sz="2000" dirty="0" err="1"/>
              <a:t>while</a:t>
            </a:r>
            <a:r>
              <a:rPr lang="fr-FR" sz="2000" dirty="0"/>
              <a:t> </a:t>
            </a:r>
            <a:r>
              <a:rPr lang="fr-FR" sz="2000" dirty="0" err="1"/>
              <a:t>True</a:t>
            </a:r>
            <a:r>
              <a:rPr lang="fr-FR" sz="2000" dirty="0"/>
              <a:t>:</a:t>
            </a:r>
          </a:p>
          <a:p>
            <a:pPr marL="400050" lvl="1" indent="0">
              <a:buNone/>
            </a:pPr>
            <a:r>
              <a:rPr lang="fr-FR" sz="2000" dirty="0"/>
              <a:t>    sg90.duty(26)</a:t>
            </a:r>
          </a:p>
          <a:p>
            <a:pPr marL="400050" lvl="1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time.sleep</a:t>
            </a:r>
            <a:r>
              <a:rPr lang="fr-FR" sz="2000" dirty="0"/>
              <a:t>(1)</a:t>
            </a:r>
          </a:p>
          <a:p>
            <a:pPr marL="400050" lvl="1" indent="0">
              <a:buNone/>
            </a:pPr>
            <a:r>
              <a:rPr lang="fr-FR" sz="2000" dirty="0"/>
              <a:t>    sg90.duty(123)</a:t>
            </a:r>
          </a:p>
          <a:p>
            <a:pPr marL="400050" lvl="1" indent="0">
              <a:buNone/>
            </a:pPr>
            <a:r>
              <a:rPr lang="fr-FR" sz="2000" dirty="0"/>
              <a:t>    </a:t>
            </a:r>
            <a:r>
              <a:rPr lang="fr-FR" sz="2000" dirty="0" err="1"/>
              <a:t>time.sleep</a:t>
            </a:r>
            <a:r>
              <a:rPr lang="fr-FR" sz="2000" dirty="0"/>
              <a:t>(1)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B37C272-8BE6-2C8D-CB6D-8183C49E9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933056"/>
            <a:ext cx="2863504" cy="215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093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DF4CF1-DE33-C322-7F1B-C7808FAE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Servo.py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AEBF5A-BDA4-667A-284E-12C9EF772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La librairie Servo.py permet de simplifier le code</a:t>
            </a:r>
          </a:p>
          <a:p>
            <a:pPr marL="457200" lvl="1" indent="0">
              <a:buNone/>
            </a:pPr>
            <a:r>
              <a:rPr lang="fr-FR" sz="2000" dirty="0" err="1"/>
              <a:t>from</a:t>
            </a:r>
            <a:r>
              <a:rPr lang="fr-FR" sz="2000" dirty="0"/>
              <a:t> servo import Servo</a:t>
            </a:r>
          </a:p>
          <a:p>
            <a:pPr marL="457200" lvl="1" indent="0">
              <a:buNone/>
            </a:pPr>
            <a:r>
              <a:rPr lang="fr-FR" sz="2000" dirty="0"/>
              <a:t>import time</a:t>
            </a:r>
          </a:p>
          <a:p>
            <a:pPr marL="457200" lvl="1" indent="0">
              <a:buNone/>
            </a:pPr>
            <a:r>
              <a:rPr lang="fr-FR" sz="2000" dirty="0" err="1"/>
              <a:t>motor</a:t>
            </a:r>
            <a:r>
              <a:rPr lang="fr-FR" sz="2000" dirty="0"/>
              <a:t>=Servo(pin=22) # A changer selon la broche utilisée</a:t>
            </a:r>
          </a:p>
          <a:p>
            <a:pPr marL="457200" lvl="1" indent="0">
              <a:buNone/>
            </a:pPr>
            <a:r>
              <a:rPr lang="fr-FR" sz="2000" dirty="0" err="1"/>
              <a:t>motor.move</a:t>
            </a:r>
            <a:r>
              <a:rPr lang="fr-FR" sz="2000" dirty="0"/>
              <a:t>(0) # tourne le servo à 0°</a:t>
            </a:r>
          </a:p>
          <a:p>
            <a:pPr marL="457200" lvl="1" indent="0">
              <a:buNone/>
            </a:pPr>
            <a:r>
              <a:rPr lang="fr-FR" sz="2000" dirty="0" err="1"/>
              <a:t>time.sleep</a:t>
            </a:r>
            <a:r>
              <a:rPr lang="fr-FR" sz="2000" dirty="0"/>
              <a:t>(0.3)</a:t>
            </a:r>
          </a:p>
          <a:p>
            <a:pPr marL="457200" lvl="1" indent="0">
              <a:buNone/>
            </a:pPr>
            <a:r>
              <a:rPr lang="fr-FR" sz="2000" dirty="0" err="1"/>
              <a:t>motor.move</a:t>
            </a:r>
            <a:r>
              <a:rPr lang="fr-FR" sz="2000" dirty="0"/>
              <a:t>(90) # tourne le servo à 90°</a:t>
            </a:r>
          </a:p>
          <a:p>
            <a:pPr marL="457200" lvl="1" indent="0">
              <a:buNone/>
            </a:pPr>
            <a:r>
              <a:rPr lang="fr-FR" sz="2000" dirty="0" err="1"/>
              <a:t>time.sleep</a:t>
            </a:r>
            <a:r>
              <a:rPr lang="fr-FR" sz="2000" dirty="0"/>
              <a:t>(0.3)</a:t>
            </a:r>
          </a:p>
          <a:p>
            <a:pPr marL="457200" lvl="1" indent="0">
              <a:buNone/>
            </a:pPr>
            <a:r>
              <a:rPr lang="fr-FR" sz="2000" dirty="0" err="1"/>
              <a:t>motor.move</a:t>
            </a:r>
            <a:r>
              <a:rPr lang="fr-FR" sz="2000" dirty="0"/>
              <a:t>(180) # tourne le servo à 180°</a:t>
            </a:r>
          </a:p>
          <a:p>
            <a:pPr marL="457200" lvl="1" indent="0">
              <a:buNone/>
            </a:pPr>
            <a:r>
              <a:rPr lang="fr-FR" sz="2000" dirty="0" err="1"/>
              <a:t>time.sleep</a:t>
            </a:r>
            <a:r>
              <a:rPr lang="fr-FR" sz="2000" dirty="0"/>
              <a:t>(0.3)</a:t>
            </a:r>
          </a:p>
          <a:p>
            <a:pPr marL="457200" lvl="1" indent="0">
              <a:buNone/>
            </a:pPr>
            <a:r>
              <a:rPr lang="fr-FR" sz="2000" dirty="0" err="1"/>
              <a:t>motor.move</a:t>
            </a:r>
            <a:r>
              <a:rPr lang="fr-FR" sz="2000" dirty="0"/>
              <a:t>(90) # tourne le servo à 90°</a:t>
            </a:r>
          </a:p>
          <a:p>
            <a:pPr marL="457200" lvl="1" indent="0">
              <a:buNone/>
            </a:pPr>
            <a:r>
              <a:rPr lang="fr-FR" sz="2000" dirty="0" err="1"/>
              <a:t>time.sleep</a:t>
            </a:r>
            <a:r>
              <a:rPr lang="fr-FR" sz="2000" dirty="0"/>
              <a:t>(0.3)</a:t>
            </a:r>
          </a:p>
          <a:p>
            <a:pPr marL="457200" lvl="1" indent="0">
              <a:buNone/>
            </a:pPr>
            <a:r>
              <a:rPr lang="fr-FR" sz="2000" dirty="0" err="1"/>
              <a:t>motor.move</a:t>
            </a:r>
            <a:r>
              <a:rPr lang="fr-FR" sz="2000" dirty="0"/>
              <a:t>(0) # tourne le servo à 0°</a:t>
            </a:r>
          </a:p>
          <a:p>
            <a:pPr marL="457200" lvl="1" indent="0">
              <a:buNone/>
            </a:pPr>
            <a:r>
              <a:rPr lang="fr-FR" sz="2000" dirty="0" err="1"/>
              <a:t>time.sleep</a:t>
            </a:r>
            <a:r>
              <a:rPr lang="fr-FR" sz="2000" dirty="0"/>
              <a:t>(0.3)</a:t>
            </a:r>
          </a:p>
        </p:txBody>
      </p:sp>
      <p:pic>
        <p:nvPicPr>
          <p:cNvPr id="3074" name="Picture 2" descr="Contrôle du servo SG90 avec ESP32">
            <a:extLst>
              <a:ext uri="{FF2B5EF4-FFF2-40B4-BE49-F238E27FC236}">
                <a16:creationId xmlns:a16="http://schemas.microsoft.com/office/drawing/2014/main" id="{CDBC7EA0-608E-9083-5153-D1BDFEF45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3807633"/>
            <a:ext cx="319087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9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C429A-F9AD-257E-E593-2E2B0D90F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Moteur pas à pas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FB0636-2A53-6851-93FD-18FB80A7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moteur pas à pas permet de transformer une impulsion électrique en un mouvement angulaire</a:t>
            </a:r>
          </a:p>
          <a:p>
            <a:r>
              <a:rPr lang="fr-FR" dirty="0"/>
              <a:t>Par exemple dans ce type de moteur MRV il y a 6 pas et 4 phases soit 24 pas</a:t>
            </a:r>
          </a:p>
          <a:p>
            <a:pPr lvl="1"/>
            <a:r>
              <a:rPr lang="fr-FR" dirty="0"/>
              <a:t>1 pas = 15°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E0CDDAF-045E-451B-C7F5-8EA6A059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3091517"/>
            <a:ext cx="2381250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567EAEF-0A9F-D24C-2D93-E7783DCA9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813" y="5536209"/>
            <a:ext cx="1176039" cy="9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76915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662</Words>
  <Application>Microsoft Office PowerPoint</Application>
  <PresentationFormat>Affichage à l'écran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Arial</vt:lpstr>
      <vt:lpstr>Monotype Sorts</vt:lpstr>
      <vt:lpstr>Times New Roman</vt:lpstr>
      <vt:lpstr>cvc</vt:lpstr>
      <vt:lpstr>Présentation PowerPoint</vt:lpstr>
      <vt:lpstr>Les moteurs</vt:lpstr>
      <vt:lpstr>Servomoteurs</vt:lpstr>
      <vt:lpstr>SG90</vt:lpstr>
      <vt:lpstr>SG90 et PWM</vt:lpstr>
      <vt:lpstr>Pinout</vt:lpstr>
      <vt:lpstr>Développement directement en PWM</vt:lpstr>
      <vt:lpstr>Servo.py</vt:lpstr>
      <vt:lpstr>Moteur pas à pas</vt:lpstr>
      <vt:lpstr>28BYJ-48</vt:lpstr>
      <vt:lpstr>ULN2003</vt:lpstr>
      <vt:lpstr>ULN2003 Pinout</vt:lpstr>
      <vt:lpstr>ULN2003 Code</vt:lpstr>
      <vt:lpstr>uln2003.py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223</cp:revision>
  <dcterms:created xsi:type="dcterms:W3CDTF">2000-04-10T19:33:12Z</dcterms:created>
  <dcterms:modified xsi:type="dcterms:W3CDTF">2025-05-04T15:44:56Z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