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7"/>
  </p:notesMasterIdLst>
  <p:handoutMasterIdLst>
    <p:handoutMasterId r:id="rId18"/>
  </p:handoutMasterIdLst>
  <p:sldIdLst>
    <p:sldId id="264" r:id="rId2"/>
    <p:sldId id="293" r:id="rId3"/>
    <p:sldId id="287" r:id="rId4"/>
    <p:sldId id="294" r:id="rId5"/>
    <p:sldId id="284" r:id="rId6"/>
    <p:sldId id="285" r:id="rId7"/>
    <p:sldId id="297" r:id="rId8"/>
    <p:sldId id="286" r:id="rId9"/>
    <p:sldId id="288" r:id="rId10"/>
    <p:sldId id="289" r:id="rId11"/>
    <p:sldId id="291" r:id="rId12"/>
    <p:sldId id="290" r:id="rId13"/>
    <p:sldId id="295" r:id="rId14"/>
    <p:sldId id="296" r:id="rId15"/>
    <p:sldId id="292" r:id="rId16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IoT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 err="1"/>
              <a:t>IoT</a:t>
            </a:r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 err="1"/>
              <a:t>Electricity</a:t>
            </a:r>
            <a:endParaRPr lang="fr-FR" altLang="fr-FR" dirty="0"/>
          </a:p>
          <a:p>
            <a:pPr eaLnBrk="1" hangingPunct="1"/>
            <a:endParaRPr lang="fr-FR" alt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ED669A-F8AD-D6DB-A6B8-B4C675FE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Condensateur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107EB1-5C32-B956-E7EF-9FF4F162A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condensateur stocke le courant</a:t>
            </a:r>
          </a:p>
          <a:p>
            <a:pPr lvl="1"/>
            <a:r>
              <a:rPr lang="fr-FR" dirty="0"/>
              <a:t>Le restitue s'il n'est plus alimenté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1CBD3D4-E0DA-D420-D367-45B5E683E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218" y="3016010"/>
            <a:ext cx="4210638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090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D5F4FE-981B-4CDA-BB73-DF39101BA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Transformateur</a:t>
            </a:r>
          </a:p>
        </p:txBody>
      </p:sp>
      <p:pic>
        <p:nvPicPr>
          <p:cNvPr id="6146" name="Picture 2" descr="Fonctionnement d'un transformateur électrique | StudySmarter">
            <a:extLst>
              <a:ext uri="{FF2B5EF4-FFF2-40B4-BE49-F238E27FC236}">
                <a16:creationId xmlns:a16="http://schemas.microsoft.com/office/drawing/2014/main" id="{A97E1FC4-B6B2-E05E-5E48-F48F6E2611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932" y="1412875"/>
            <a:ext cx="7119086" cy="504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0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0FC164-36F5-B952-D826-2AF5C87DF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Alimentation linéaire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C76296-61A6-8020-D264-2714169D8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Convertit l'alternatif en continue redressé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Pour un transfo 230V -&gt; 5V</a:t>
            </a:r>
          </a:p>
          <a:p>
            <a:pPr lvl="1"/>
            <a:r>
              <a:rPr lang="fr-FR" dirty="0"/>
              <a:t>Bobine ratio 230 / 6.4</a:t>
            </a:r>
          </a:p>
          <a:p>
            <a:pPr lvl="1"/>
            <a:r>
              <a:rPr lang="fr-FR" dirty="0"/>
              <a:t>Chute de tension de 2 * 0.7v</a:t>
            </a:r>
          </a:p>
        </p:txBody>
      </p:sp>
      <p:pic>
        <p:nvPicPr>
          <p:cNvPr id="5122" name="Picture 2" descr="schéma">
            <a:extLst>
              <a:ext uri="{FF2B5EF4-FFF2-40B4-BE49-F238E27FC236}">
                <a16:creationId xmlns:a16="http://schemas.microsoft.com/office/drawing/2014/main" id="{38587A43-BF18-69C1-13C7-1C261C617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060848"/>
            <a:ext cx="6121630" cy="232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4406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3B2E55-70E5-66E1-51AC-F077FBB72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Alimentation linéaire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4B22CB-6264-F3D8-725D-AC5DB0CB9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Transformateur + Pont de Graetz</a:t>
            </a:r>
          </a:p>
          <a:p>
            <a:r>
              <a:rPr lang="fr-FR" dirty="0"/>
              <a:t>Peu performant</a:t>
            </a:r>
          </a:p>
          <a:p>
            <a:pPr lvl="1"/>
            <a:r>
              <a:rPr lang="fr-FR" dirty="0"/>
              <a:t>Effet joule élevé</a:t>
            </a:r>
          </a:p>
          <a:p>
            <a:r>
              <a:rPr lang="fr-FR" dirty="0"/>
              <a:t>Lourd</a:t>
            </a:r>
          </a:p>
          <a:p>
            <a:r>
              <a:rPr lang="fr-FR" dirty="0"/>
              <a:t>Chère</a:t>
            </a:r>
          </a:p>
          <a:p>
            <a:pPr lvl="1"/>
            <a:r>
              <a:rPr lang="fr-FR" dirty="0"/>
              <a:t>Beaucoup de Cuivre</a:t>
            </a:r>
          </a:p>
          <a:p>
            <a:r>
              <a:rPr lang="fr-FR" dirty="0"/>
              <a:t>En cas de défaillance peu injecter du 230V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69452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49B7CD-95EB-4821-8501-F866402DA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Alimentation à découpage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39694E-DEC1-3734-25A1-9946AED81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412776"/>
            <a:ext cx="5040559" cy="5040560"/>
          </a:xfrm>
        </p:spPr>
        <p:txBody>
          <a:bodyPr/>
          <a:lstStyle/>
          <a:p>
            <a:r>
              <a:rPr lang="fr-FR" dirty="0"/>
              <a:t>Pour découper la tension, on n'utilise rien d'autre qu'un interrupteur qui va s'ouvrir et se fermer très rapidement.</a:t>
            </a:r>
          </a:p>
          <a:p>
            <a:pPr lvl="1"/>
            <a:r>
              <a:rPr lang="fr-FR" dirty="0"/>
              <a:t>Cet interrupteur électronique est un transistor MOSFET que l'on pilotera tout simplement en ouverture et en fermeture, entre 20KHz et 500KHz</a:t>
            </a:r>
          </a:p>
          <a:p>
            <a:pPr lvl="1"/>
            <a:r>
              <a:rPr lang="fr-FR" dirty="0"/>
              <a:t>Puis la tension est lissée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685C3AE-F71A-F7D6-3BAD-EB8BF319C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946" y="1570204"/>
            <a:ext cx="3618077" cy="371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646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A81530-F44F-6836-D3F7-F25FBE30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Diviseur de tension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20E45A-1480-257F-2010-FCFCA3A9D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diviseur de tension est un montage électronique simple qui permet de diminuer une tension d'entrée</a:t>
            </a:r>
          </a:p>
          <a:p>
            <a:pPr lvl="1"/>
            <a:r>
              <a:rPr lang="fr-FR" dirty="0"/>
              <a:t>Utilisé pour passer de 5v </a:t>
            </a:r>
            <a:r>
              <a:rPr lang="fr-FR"/>
              <a:t>à 3.3v</a:t>
            </a:r>
            <a:endParaRPr lang="fr-FR" dirty="0"/>
          </a:p>
          <a:p>
            <a:pPr lvl="1"/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D978E7-0B10-A85B-96B7-FC22524AB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676" y="2492896"/>
            <a:ext cx="3741401" cy="336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3D344B1-3CF1-FD39-C859-49342D285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974" y="2996952"/>
            <a:ext cx="3515216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87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05AA96-0247-83E5-F59E-1197901E0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Circuit ouvert et fermé</a:t>
            </a:r>
          </a:p>
        </p:txBody>
      </p:sp>
      <p:pic>
        <p:nvPicPr>
          <p:cNvPr id="2052" name="Picture 4" descr="Circuit ouvert et circuit fermé Électricité Physique sciences de  l'éducation | Vecteur Premium">
            <a:extLst>
              <a:ext uri="{FF2B5EF4-FFF2-40B4-BE49-F238E27FC236}">
                <a16:creationId xmlns:a16="http://schemas.microsoft.com/office/drawing/2014/main" id="{CCF92695-E4BA-3D4E-5A07-730F8D6DD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212" y="789016"/>
            <a:ext cx="596265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ircuit electrique">
            <a:extLst>
              <a:ext uri="{FF2B5EF4-FFF2-40B4-BE49-F238E27FC236}">
                <a16:creationId xmlns:a16="http://schemas.microsoft.com/office/drawing/2014/main" id="{91D9422A-D4A4-6087-A84E-8318C16FF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75" y="4549863"/>
            <a:ext cx="245745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160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52DB1D-D9C0-E10B-E0BB-58D47BBC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Résistance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1A6486-AD94-1933-0CA6-F7E12E93B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3074" name="Picture 2" descr="La RÉSISTANCE électrique ⚡ mesures - ohmmètre | Collège cycle 4 - Lycée |  Physique - YouTube">
            <a:extLst>
              <a:ext uri="{FF2B5EF4-FFF2-40B4-BE49-F238E27FC236}">
                <a16:creationId xmlns:a16="http://schemas.microsoft.com/office/drawing/2014/main" id="{A7878DCE-1F29-EDCA-FFE9-C0D5EE887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086413"/>
            <a:ext cx="7176120" cy="5382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3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AEFAD2-CCBB-5FA5-E264-EB6A8B69D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Montage en Série et Parallèle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6B00D1-35F2-0410-2EB0-EB4B29F77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076" name="Picture 4" descr="Qu'est-ce qu'un circuit en série et un circuit en parallèle - YouTube">
            <a:extLst>
              <a:ext uri="{FF2B5EF4-FFF2-40B4-BE49-F238E27FC236}">
                <a16:creationId xmlns:a16="http://schemas.microsoft.com/office/drawing/2014/main" id="{8D5D89FA-FF75-BD20-A00A-08210852D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346077"/>
            <a:ext cx="6898611" cy="5173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60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1EED0B-935B-2A62-2676-0E7AC2CA1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Loi d'Ohm</a:t>
            </a:r>
          </a:p>
        </p:txBody>
      </p:sp>
      <p:pic>
        <p:nvPicPr>
          <p:cNvPr id="1026" name="Picture 2" descr="Loi d'Ohm - Chicoree">
            <a:extLst>
              <a:ext uri="{FF2B5EF4-FFF2-40B4-BE49-F238E27FC236}">
                <a16:creationId xmlns:a16="http://schemas.microsoft.com/office/drawing/2014/main" id="{54099ADA-602F-5C05-D170-4A7B620ED5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556792"/>
            <a:ext cx="4248472" cy="400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636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F95D65-526F-FD55-9772-6F1D8CAB3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Effet Joule</a:t>
            </a:r>
          </a:p>
        </p:txBody>
      </p:sp>
      <p:pic>
        <p:nvPicPr>
          <p:cNvPr id="2050" name="Picture 2" descr="Effet Joule - Chicoree">
            <a:extLst>
              <a:ext uri="{FF2B5EF4-FFF2-40B4-BE49-F238E27FC236}">
                <a16:creationId xmlns:a16="http://schemas.microsoft.com/office/drawing/2014/main" id="{ED25B22D-0397-3133-0124-A788FC5E4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93" y="1052736"/>
            <a:ext cx="8717949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004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4FF528-8309-453C-5CD4-A4E4BC7A7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864020-0E2B-375F-F895-3A7AFBDA2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AC = Alternative </a:t>
            </a:r>
            <a:r>
              <a:rPr lang="fr-FR" dirty="0" err="1"/>
              <a:t>Current</a:t>
            </a:r>
            <a:endParaRPr lang="fr-FR" dirty="0"/>
          </a:p>
          <a:p>
            <a:r>
              <a:rPr lang="fr-FR" dirty="0"/>
              <a:t>DC = Direct </a:t>
            </a:r>
            <a:r>
              <a:rPr lang="fr-FR" dirty="0" err="1"/>
              <a:t>Current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LA tension efficace en AC est la surface (l'intégrale) de la </a:t>
            </a:r>
            <a:r>
              <a:rPr lang="fr-FR" dirty="0" err="1"/>
              <a:t>sinusoide</a:t>
            </a:r>
            <a:endParaRPr lang="fr-FR" dirty="0"/>
          </a:p>
          <a:p>
            <a:pPr lvl="1"/>
            <a:r>
              <a:rPr lang="fr-FR" dirty="0"/>
              <a:t>Umax = 325V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16D2BC-0B34-CAA7-06BB-1892F9331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13209"/>
            <a:ext cx="2474322" cy="118186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E388F82-30C1-989E-FFFA-B71909A32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522" y="2481130"/>
            <a:ext cx="5410955" cy="189574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F064AF8-441B-8854-8334-5AA51B8B0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5126" y="4893987"/>
            <a:ext cx="1156253" cy="110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784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BA31C9-0516-70C7-50A2-F09F4666D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3AA39F-DA38-EA67-6775-E40FE7049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Semi-conducteur</a:t>
            </a:r>
          </a:p>
          <a:p>
            <a:pPr lvl="1"/>
            <a:r>
              <a:rPr lang="fr-FR" dirty="0"/>
              <a:t>Ne laisse passer le courant que dans un sens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/>
              <a:t>Chute de tension d'environ 0.7v à basse tension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06E760E-F863-685F-24FD-192B94547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588" y="3057473"/>
            <a:ext cx="2495898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237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3DDEB9-80B0-4B4C-09B3-4A7A9A7A4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Pont de diode</a:t>
            </a:r>
          </a:p>
        </p:txBody>
      </p:sp>
      <p:pic>
        <p:nvPicPr>
          <p:cNvPr id="4098" name="Picture 2" descr="Pont de diodes — Wikipédia">
            <a:extLst>
              <a:ext uri="{FF2B5EF4-FFF2-40B4-BE49-F238E27FC236}">
                <a16:creationId xmlns:a16="http://schemas.microsoft.com/office/drawing/2014/main" id="{25B6B5B3-9CDF-AFB5-1A2E-2C27C7EE47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096" y="1132904"/>
            <a:ext cx="4847183" cy="2908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ont de diodes — Wikipédia">
            <a:extLst>
              <a:ext uri="{FF2B5EF4-FFF2-40B4-BE49-F238E27FC236}">
                <a16:creationId xmlns:a16="http://schemas.microsoft.com/office/drawing/2014/main" id="{2016B094-3AE8-1E4D-F9A9-75487C8D7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221088"/>
            <a:ext cx="2952328" cy="2097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971856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2820</TotalTime>
  <Words>202</Words>
  <Application>Microsoft Office PowerPoint</Application>
  <PresentationFormat>Affichage à l'écran (4:3)</PresentationFormat>
  <Paragraphs>55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Monotype Sorts</vt:lpstr>
      <vt:lpstr>Times New Roman</vt:lpstr>
      <vt:lpstr>cvc</vt:lpstr>
      <vt:lpstr>Présentation PowerPoint</vt:lpstr>
      <vt:lpstr>Circuit ouvert et fermé</vt:lpstr>
      <vt:lpstr>Résistance</vt:lpstr>
      <vt:lpstr>Montage en Série et Parallèle</vt:lpstr>
      <vt:lpstr>Loi d'Ohm</vt:lpstr>
      <vt:lpstr>Effet Joule</vt:lpstr>
      <vt:lpstr>Présentation PowerPoint</vt:lpstr>
      <vt:lpstr>Diode</vt:lpstr>
      <vt:lpstr>Pont de diode</vt:lpstr>
      <vt:lpstr>Condensateur</vt:lpstr>
      <vt:lpstr>Transformateur</vt:lpstr>
      <vt:lpstr>Alimentation linéaire</vt:lpstr>
      <vt:lpstr>Alimentation linéaire</vt:lpstr>
      <vt:lpstr>Alimentation à découpage</vt:lpstr>
      <vt:lpstr>Diviseur de tension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218</cp:revision>
  <dcterms:created xsi:type="dcterms:W3CDTF">2000-04-10T19:33:12Z</dcterms:created>
  <dcterms:modified xsi:type="dcterms:W3CDTF">2025-04-11T21:32:43Z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