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66" r:id="rId3"/>
    <p:sldId id="268" r:id="rId4"/>
    <p:sldId id="269" r:id="rId5"/>
    <p:sldId id="288" r:id="rId6"/>
    <p:sldId id="275" r:id="rId7"/>
    <p:sldId id="270" r:id="rId8"/>
    <p:sldId id="287" r:id="rId9"/>
    <p:sldId id="273" r:id="rId10"/>
    <p:sldId id="276" r:id="rId11"/>
    <p:sldId id="271" r:id="rId12"/>
    <p:sldId id="272" r:id="rId13"/>
    <p:sldId id="286" r:id="rId14"/>
    <p:sldId id="274" r:id="rId15"/>
    <p:sldId id="290" r:id="rId16"/>
    <p:sldId id="291" r:id="rId17"/>
    <p:sldId id="277" r:id="rId18"/>
    <p:sldId id="278" r:id="rId19"/>
    <p:sldId id="289" r:id="rId20"/>
    <p:sldId id="279" r:id="rId21"/>
    <p:sldId id="280" r:id="rId22"/>
    <p:sldId id="283" r:id="rId23"/>
    <p:sldId id="282" r:id="rId24"/>
    <p:sldId id="284" r:id="rId25"/>
    <p:sldId id="285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4</a:t>
            </a:r>
          </a:p>
          <a:p>
            <a:pPr eaLnBrk="1" hangingPunct="1"/>
            <a:r>
              <a:rPr lang="fr-FR" altLang="fr-FR" dirty="0"/>
              <a:t>C++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exemple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" y="2060848"/>
            <a:ext cx="4466469" cy="4032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1" y="2636912"/>
            <a:ext cx="35294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 permet de définir un port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(8, OUTPUT)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(7, INPUT)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(6, INPUT_PULLUP)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(5, INPUT_PULLDOWN)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(LED_BUILTIN, OUTPUT)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digitalRead</a:t>
            </a:r>
            <a:r>
              <a:rPr lang="fr-FR" dirty="0"/>
              <a:t> et </a:t>
            </a:r>
            <a:r>
              <a:rPr lang="fr-FR" dirty="0" err="1"/>
              <a:t>digitalWrite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digitalWrite</a:t>
            </a:r>
            <a:r>
              <a:rPr lang="fr-FR" dirty="0"/>
              <a:t>(8, HIGH)</a:t>
            </a:r>
          </a:p>
          <a:p>
            <a:pPr lvl="1"/>
            <a:r>
              <a:rPr lang="fr-FR" dirty="0"/>
              <a:t>Envoie 5V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(8, 1)</a:t>
            </a:r>
          </a:p>
          <a:p>
            <a:r>
              <a:rPr lang="fr-FR" dirty="0" err="1"/>
              <a:t>digitalWrite</a:t>
            </a:r>
            <a:r>
              <a:rPr lang="fr-FR" dirty="0"/>
              <a:t>(8, LOW)</a:t>
            </a:r>
          </a:p>
          <a:p>
            <a:pPr lvl="1"/>
            <a:r>
              <a:rPr lang="fr-FR" dirty="0"/>
              <a:t>Envoie 0V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(8, 0)</a:t>
            </a:r>
          </a:p>
          <a:p>
            <a:r>
              <a:rPr lang="fr-FR" dirty="0" err="1"/>
              <a:t>boolean</a:t>
            </a:r>
            <a:r>
              <a:rPr lang="fr-FR" dirty="0"/>
              <a:t> val = </a:t>
            </a:r>
            <a:r>
              <a:rPr lang="fr-FR" dirty="0" err="1"/>
              <a:t>digitalRead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Lit la valeur du port numérique 8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se passer de carte d'essai ou de soudure</a:t>
            </a:r>
          </a:p>
        </p:txBody>
      </p:sp>
      <p:pic>
        <p:nvPicPr>
          <p:cNvPr id="4" name="Image 3" descr="https://github.com/SeeedDocument/Base_Shield_V2/raw/master/img/hardware_overvie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5760720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28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poussoir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une entrée numérique</a:t>
            </a:r>
          </a:p>
        </p:txBody>
      </p:sp>
      <p:pic>
        <p:nvPicPr>
          <p:cNvPr id="1026" name="Picture 2" descr="https://sdz-upload.s3.amazonaws.com/prod/upload/arduinoBouton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1719" y="1885920"/>
            <a:ext cx="4776465" cy="20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522" y="3957063"/>
            <a:ext cx="3838857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C8ADA-915D-65F8-4995-50D42875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 I/O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5EBCFE-C6A7-1B6F-3218-DB8DE074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https://www.locoduino.org/spip.php?article57</a:t>
            </a:r>
          </a:p>
        </p:txBody>
      </p:sp>
    </p:spTree>
    <p:extLst>
      <p:ext uri="{BB962C8B-B14F-4D97-AF65-F5344CB8AC3E}">
        <p14:creationId xmlns:p14="http://schemas.microsoft.com/office/powerpoint/2010/main" val="413091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78817-F317-50C9-A887-FC742197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Ports Analogiques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A44BC-6BAB-F234-FC6A-2901CF08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l'Arduino UNO possède 5 ports analogiques en input seulement</a:t>
            </a:r>
          </a:p>
          <a:p>
            <a:pPr lvl="1"/>
            <a:r>
              <a:rPr lang="fr-FR" dirty="0"/>
              <a:t>A0 à A4</a:t>
            </a:r>
          </a:p>
          <a:p>
            <a:r>
              <a:rPr lang="fr-FR" dirty="0"/>
              <a:t>Permet d'avoir une valeur analogique sur 10 bits</a:t>
            </a:r>
          </a:p>
          <a:p>
            <a:pPr lvl="1"/>
            <a:r>
              <a:rPr lang="fr-FR" dirty="0"/>
              <a:t>Entre 0 et 1024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1024 correspond à 5V</a:t>
            </a:r>
          </a:p>
          <a:p>
            <a:r>
              <a:rPr lang="fr-FR" dirty="0"/>
              <a:t>Par de port analogique en Output</a:t>
            </a:r>
          </a:p>
          <a:p>
            <a:pPr lvl="1"/>
            <a:r>
              <a:rPr lang="fr-FR" dirty="0"/>
              <a:t>Remplacé par des PWM</a:t>
            </a:r>
          </a:p>
        </p:txBody>
      </p:sp>
    </p:spTree>
    <p:extLst>
      <p:ext uri="{BB962C8B-B14F-4D97-AF65-F5344CB8AC3E}">
        <p14:creationId xmlns:p14="http://schemas.microsoft.com/office/powerpoint/2010/main" val="404512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ports analogiques permettent de lire et écrire dans un range 10 bits</a:t>
            </a:r>
          </a:p>
          <a:p>
            <a:pPr lvl="1"/>
            <a:r>
              <a:rPr lang="fr-FR" dirty="0"/>
              <a:t>Par exemple le potentiomètre</a:t>
            </a:r>
          </a:p>
          <a:p>
            <a:pPr lvl="1"/>
            <a:r>
              <a:rPr lang="fr-FR" dirty="0"/>
              <a:t>0 =&gt; 0°, 1023 =&gt; 300°, 512 =&gt; 150°</a:t>
            </a:r>
          </a:p>
          <a:p>
            <a:r>
              <a:rPr lang="fr-FR" dirty="0"/>
              <a:t>Le problème de la conversion se pose alors</a:t>
            </a:r>
          </a:p>
          <a:p>
            <a:pPr lvl="1"/>
            <a:r>
              <a:rPr lang="fr-FR" dirty="0"/>
              <a:t>Les capteurs ont souvent une conversion linéaire</a:t>
            </a:r>
          </a:p>
          <a:p>
            <a:pPr lvl="1"/>
            <a:r>
              <a:rPr lang="fr-FR" dirty="0"/>
              <a:t>Par exemple la température est sur 9 bits</a:t>
            </a:r>
          </a:p>
          <a:p>
            <a:r>
              <a:rPr lang="fr-FR" dirty="0" err="1"/>
              <a:t>AnalogRead</a:t>
            </a:r>
            <a:r>
              <a:rPr lang="fr-FR" dirty="0"/>
              <a:t>(A0)</a:t>
            </a:r>
          </a:p>
          <a:p>
            <a:pPr lvl="1"/>
            <a:r>
              <a:rPr lang="fr-FR" dirty="0"/>
              <a:t>Lit une donnée analogique sur le pin analogique 0</a:t>
            </a:r>
          </a:p>
          <a:p>
            <a:pPr lvl="1"/>
            <a:r>
              <a:rPr lang="fr-FR" dirty="0" err="1"/>
              <a:t>AnalogWrite</a:t>
            </a:r>
            <a:r>
              <a:rPr lang="fr-FR" dirty="0"/>
              <a:t>(A1) : non compatible UNO</a:t>
            </a:r>
          </a:p>
          <a:p>
            <a:pPr lvl="1"/>
            <a:r>
              <a:rPr lang="fr-FR" dirty="0"/>
              <a:t>Ecrit une donnée analogique sur le pin analogique 1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/>
              <a:t>Convertit une température entre 0 et 5V</a:t>
            </a:r>
          </a:p>
          <a:p>
            <a:pPr lvl="1"/>
            <a:r>
              <a:rPr lang="fr-FR" sz="2000" dirty="0" err="1"/>
              <a:t>int</a:t>
            </a:r>
            <a:r>
              <a:rPr lang="fr-FR" sz="2000" dirty="0"/>
              <a:t> 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pPr lvl="1"/>
            <a:r>
              <a:rPr lang="fr-FR" sz="2000" dirty="0" err="1"/>
              <a:t>Serial.print</a:t>
            </a:r>
            <a:r>
              <a:rPr lang="fr-FR" sz="2000" dirty="0"/>
              <a:t>("</a:t>
            </a:r>
            <a:r>
              <a:rPr lang="fr-FR" sz="2000" dirty="0" err="1"/>
              <a:t>Analog</a:t>
            </a:r>
            <a:r>
              <a:rPr lang="fr-FR" sz="2000" dirty="0"/>
              <a:t> =");</a:t>
            </a:r>
          </a:p>
          <a:p>
            <a:r>
              <a:rPr lang="fr-FR" sz="2400" dirty="0"/>
              <a:t>Pour convertir la tension en température (K°) une conversion linéaire est disponible</a:t>
            </a:r>
          </a:p>
          <a:p>
            <a:pPr lvl="1"/>
            <a:r>
              <a:rPr lang="pt-BR" sz="2000" dirty="0"/>
              <a:t>float R = 1023.0/a-1.0;</a:t>
            </a:r>
          </a:p>
          <a:p>
            <a:pPr lvl="1"/>
            <a:r>
              <a:rPr lang="pt-BR" sz="2000" dirty="0"/>
              <a:t>R = R0*R;</a:t>
            </a:r>
          </a:p>
          <a:p>
            <a:pPr lvl="1"/>
            <a:r>
              <a:rPr lang="pt-BR" sz="2000" dirty="0"/>
              <a:t>float kelvin= 1.0/(log(R/R0)/B+1/298.15)</a:t>
            </a:r>
          </a:p>
          <a:p>
            <a:r>
              <a:rPr lang="pt-BR" sz="2400" dirty="0"/>
              <a:t>Pour convertir en d° il suffit de retrancher 273.15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496" y="4363031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01C0B-168D-13BB-7EE5-5316580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3A7BD-DF86-471E-A4E5-8EC2CC89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Pulse </a:t>
            </a:r>
            <a:r>
              <a:rPr lang="fr-FR" dirty="0" err="1"/>
              <a:t>With</a:t>
            </a:r>
            <a:r>
              <a:rPr lang="fr-FR" dirty="0"/>
              <a:t> Modulation</a:t>
            </a:r>
          </a:p>
          <a:p>
            <a:r>
              <a:rPr lang="fr-FR" dirty="0"/>
              <a:t>Permet de reproduire un signal analogique avec du numérique</a:t>
            </a:r>
          </a:p>
          <a:p>
            <a:r>
              <a:rPr lang="fr-FR" dirty="0"/>
              <a:t>Les ports sont préfixés par ~</a:t>
            </a:r>
          </a:p>
          <a:p>
            <a:r>
              <a:rPr lang="en-US" dirty="0"/>
              <a:t>Sur Arduino UNO les pins PWM </a:t>
            </a:r>
            <a:r>
              <a:rPr lang="en-US" dirty="0" err="1"/>
              <a:t>sont</a:t>
            </a:r>
            <a:r>
              <a:rPr lang="en-US" dirty="0"/>
              <a:t> 3,5,6,9,10</a:t>
            </a:r>
          </a:p>
          <a:p>
            <a:pPr lvl="1"/>
            <a:r>
              <a:rPr lang="en-US" dirty="0"/>
              <a:t>5 et 6 </a:t>
            </a:r>
            <a:r>
              <a:rPr lang="en-US" dirty="0" err="1"/>
              <a:t>sont</a:t>
            </a:r>
            <a:r>
              <a:rPr lang="en-US" dirty="0"/>
              <a:t> à 980Hz, les </a:t>
            </a:r>
            <a:r>
              <a:rPr lang="en-US" dirty="0" err="1"/>
              <a:t>autres</a:t>
            </a:r>
            <a:r>
              <a:rPr lang="en-US" dirty="0"/>
              <a:t> à 490Hz </a:t>
            </a: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6BF34-DDE2-2D48-E48F-288610E3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2" y="4292699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2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 est un langage de programmation orienté objet</a:t>
            </a:r>
          </a:p>
          <a:p>
            <a:r>
              <a:rPr lang="fr-FR" dirty="0"/>
              <a:t>Arduino est compatible C++ 11 et GCC</a:t>
            </a:r>
          </a:p>
          <a:p>
            <a:r>
              <a:rPr lang="fr-FR" dirty="0"/>
              <a:t>C++ 16 bits</a:t>
            </a:r>
          </a:p>
          <a:p>
            <a:pPr lvl="1"/>
            <a:r>
              <a:rPr lang="fr-FR" dirty="0"/>
              <a:t>Convertit en 8 bits</a:t>
            </a:r>
          </a:p>
          <a:p>
            <a:pPr lvl="1"/>
            <a:r>
              <a:rPr lang="fr-FR" dirty="0" err="1"/>
              <a:t>int</a:t>
            </a:r>
            <a:r>
              <a:rPr lang="fr-FR" dirty="0"/>
              <a:t> € [-32 767 .. 32768]</a:t>
            </a:r>
          </a:p>
          <a:p>
            <a:pPr lvl="1"/>
            <a:r>
              <a:rPr lang="fr-FR" dirty="0" err="1"/>
              <a:t>uint</a:t>
            </a:r>
            <a:r>
              <a:rPr lang="fr-FR" dirty="0"/>
              <a:t> &lt; 65536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0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sur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LED peuvent être branchées sur une sortie PWM</a:t>
            </a:r>
          </a:p>
          <a:p>
            <a:pPr lvl="1"/>
            <a:r>
              <a:rPr lang="fr-FR" dirty="0"/>
              <a:t>Une sortie à 2.5V permet d'avoir une luminosité à 50%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analogPin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);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d'adapter</a:t>
            </a:r>
            <a:r>
              <a:rPr lang="en-US" dirty="0"/>
              <a:t> </a:t>
            </a:r>
            <a:r>
              <a:rPr lang="en-US" dirty="0" err="1"/>
              <a:t>l'intensité</a:t>
            </a:r>
            <a:r>
              <a:rPr lang="en-US" dirty="0"/>
              <a:t> de la LED à un </a:t>
            </a:r>
            <a:r>
              <a:rPr lang="en-US" dirty="0" err="1"/>
              <a:t>potentiomètre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boucle for permet de boucler sur des valeurs</a:t>
            </a:r>
          </a:p>
          <a:p>
            <a:r>
              <a:rPr lang="fr-FR" dirty="0"/>
              <a:t>Exemple le fading </a:t>
            </a:r>
            <a:r>
              <a:rPr lang="fr-FR" dirty="0" err="1"/>
              <a:t>led</a:t>
            </a:r>
            <a:endParaRPr lang="fr-FR" dirty="0"/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/>
              <a:t>	for(i = 0; i &lt; 255; i++)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	for(i = 255; i &gt; 0; i--)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64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librairies </a:t>
            </a:r>
            <a:r>
              <a:rPr lang="fr-FR" dirty="0" err="1"/>
              <a:t>Arduino</a:t>
            </a:r>
            <a:r>
              <a:rPr lang="fr-FR" dirty="0"/>
              <a:t> permettent d'avoir des extension C++ par des librairies</a:t>
            </a:r>
          </a:p>
          <a:p>
            <a:pPr lvl="1"/>
            <a:r>
              <a:rPr lang="fr-FR" dirty="0"/>
              <a:t>Se télécharge via </a:t>
            </a:r>
            <a:r>
              <a:rPr lang="fr-FR" dirty="0" err="1"/>
              <a:t>Arduino</a:t>
            </a:r>
            <a:r>
              <a:rPr lang="fr-FR" dirty="0"/>
              <a:t> Studio</a:t>
            </a:r>
          </a:p>
          <a:p>
            <a:pPr lvl="1"/>
            <a:r>
              <a:rPr lang="fr-FR" dirty="0"/>
              <a:t>Ou se </a:t>
            </a:r>
            <a:r>
              <a:rPr lang="fr-FR" dirty="0" err="1"/>
              <a:t>dezippe</a:t>
            </a:r>
            <a:r>
              <a:rPr lang="fr-FR" dirty="0"/>
              <a:t> dans le répertoire </a:t>
            </a:r>
            <a:r>
              <a:rPr lang="fr-FR" dirty="0" err="1"/>
              <a:t>libraries</a:t>
            </a:r>
            <a:endParaRPr lang="fr-FR" dirty="0"/>
          </a:p>
          <a:p>
            <a:pPr lvl="1"/>
            <a:r>
              <a:rPr lang="fr-FR" dirty="0"/>
              <a:t>import obligatoire</a:t>
            </a:r>
          </a:p>
          <a:p>
            <a:r>
              <a:rPr lang="fr-FR" dirty="0"/>
              <a:t>Gestion de l'I2C</a:t>
            </a:r>
          </a:p>
          <a:p>
            <a:pPr lvl="1"/>
            <a:r>
              <a:rPr lang="fr-FR" dirty="0"/>
              <a:t>Librairie </a:t>
            </a:r>
            <a:r>
              <a:rPr lang="fr-FR" dirty="0" err="1"/>
              <a:t>Wire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708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76464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Librairie Grove_BME280, inclut </a:t>
            </a:r>
            <a:r>
              <a:rPr lang="fr-FR" dirty="0" err="1"/>
              <a:t>Wire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1" y="1412777"/>
            <a:ext cx="4316577" cy="504056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4437112"/>
            <a:ext cx="3104381" cy="18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"</a:t>
            </a:r>
            <a:r>
              <a:rPr lang="fr-FR" dirty="0" err="1"/>
              <a:t>rgb_lcd.h</a:t>
            </a:r>
            <a:r>
              <a:rPr lang="fr-FR" dirty="0"/>
              <a:t>"</a:t>
            </a:r>
          </a:p>
          <a:p>
            <a:r>
              <a:rPr lang="fr-FR" dirty="0" err="1"/>
              <a:t>rgb_lcd</a:t>
            </a:r>
            <a:r>
              <a:rPr lang="fr-FR" dirty="0"/>
              <a:t> </a:t>
            </a:r>
            <a:r>
              <a:rPr lang="fr-FR" dirty="0" err="1"/>
              <a:t>lcd</a:t>
            </a:r>
            <a:r>
              <a:rPr lang="fr-FR" dirty="0"/>
              <a:t>;</a:t>
            </a:r>
          </a:p>
          <a:p>
            <a:r>
              <a:rPr lang="fr-FR" dirty="0" err="1"/>
              <a:t>lcd.begin</a:t>
            </a:r>
            <a:r>
              <a:rPr lang="fr-FR" dirty="0"/>
              <a:t>(16, 2);</a:t>
            </a:r>
          </a:p>
          <a:p>
            <a:r>
              <a:rPr lang="fr-FR" dirty="0" err="1"/>
              <a:t>lcd.setRGB</a:t>
            </a:r>
            <a:r>
              <a:rPr lang="fr-FR" dirty="0"/>
              <a:t>(0, 0, 255);</a:t>
            </a:r>
          </a:p>
          <a:p>
            <a:r>
              <a:rPr lang="fr-FR" dirty="0" err="1"/>
              <a:t>lcd.print</a:t>
            </a:r>
            <a:r>
              <a:rPr lang="fr-FR" dirty="0"/>
              <a:t>("Hello World!");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2597" y="1700808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</a:t>
            </a:r>
            <a:r>
              <a:rPr lang="fr-FR" dirty="0" err="1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91575" cy="4886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l'outil</a:t>
            </a:r>
          </a:p>
          <a:p>
            <a:r>
              <a:rPr lang="fr-FR" dirty="0"/>
              <a:t>Principe de la compilation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437110"/>
            <a:ext cx="295275" cy="314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2060848"/>
            <a:ext cx="4530663" cy="43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9759-4A30-4B5C-BE40-4096E8F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14B40-ED69-4817-8621-914C756D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débugger l'application</a:t>
            </a:r>
          </a:p>
          <a:p>
            <a:r>
              <a:rPr lang="fr-FR" dirty="0"/>
              <a:t>Moniteur série</a:t>
            </a:r>
          </a:p>
          <a:p>
            <a:r>
              <a:rPr lang="fr-FR" dirty="0"/>
              <a:t>Port</a:t>
            </a:r>
          </a:p>
          <a:p>
            <a:r>
              <a:rPr lang="fr-FR" dirty="0"/>
              <a:t>Type de carte</a:t>
            </a:r>
          </a:p>
          <a:p>
            <a:r>
              <a:rPr lang="fr-FR" dirty="0" err="1"/>
              <a:t>Téléversage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0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 premier programme</a:t>
            </a:r>
          </a:p>
          <a:p>
            <a:r>
              <a:rPr lang="fr-FR" dirty="0"/>
              <a:t>Permet de communiquer dans un premier temps avec </a:t>
            </a:r>
            <a:r>
              <a:rPr lang="fr-FR" dirty="0" err="1"/>
              <a:t>Arduino</a:t>
            </a:r>
            <a:r>
              <a:rPr lang="fr-FR" dirty="0"/>
              <a:t> Studio par le port série</a:t>
            </a:r>
          </a:p>
          <a:p>
            <a:pPr lvl="1"/>
            <a:r>
              <a:rPr lang="fr-FR" dirty="0" err="1"/>
              <a:t>Serial.begin</a:t>
            </a:r>
            <a:r>
              <a:rPr lang="fr-FR" dirty="0"/>
              <a:t>(9600);</a:t>
            </a:r>
          </a:p>
          <a:p>
            <a:pPr lvl="1"/>
            <a:r>
              <a:rPr lang="fr-FR" dirty="0" err="1"/>
              <a:t>Serial.println</a:t>
            </a:r>
            <a:r>
              <a:rPr lang="fr-FR" dirty="0"/>
              <a:t>("Hello World!")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4293096"/>
            <a:ext cx="3390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setup() et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setup() est la première fonction appelée lors du démarrage de l'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 err="1"/>
              <a:t>loop</a:t>
            </a:r>
            <a:r>
              <a:rPr lang="fr-FR" dirty="0"/>
              <a:t>() est appelé en boucle après setup()</a:t>
            </a:r>
          </a:p>
          <a:p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84ED63-4820-4C8C-9FB6-DFF5AF88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40224"/>
            <a:ext cx="4248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FFEFF-774D-4733-9B4A-D8CC1CE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3FB12-7E3D-4956-9A1C-3A8FD402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loop</a:t>
            </a:r>
            <a:r>
              <a:rPr lang="fr-FR" dirty="0"/>
              <a:t>() est exécuté une infinité de fois</a:t>
            </a:r>
          </a:p>
          <a:p>
            <a:pPr lvl="1"/>
            <a:r>
              <a:rPr lang="fr-FR" dirty="0"/>
              <a:t>setup()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 …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r>
              <a:rPr lang="fr-FR" dirty="0"/>
              <a:t>L'intelligence du code se trouve dans cette fonction</a:t>
            </a:r>
          </a:p>
          <a:p>
            <a:pPr lvl="1"/>
            <a:r>
              <a:rPr lang="fr-FR" dirty="0"/>
              <a:t>Attention c'est très rapide, nécessité d'un </a:t>
            </a:r>
            <a:r>
              <a:rPr lang="fr-FR" dirty="0" err="1"/>
              <a:t>delay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25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 permet d'effectuer une pause en milliseconde</a:t>
            </a:r>
          </a:p>
          <a:p>
            <a:r>
              <a:rPr lang="fr-FR" dirty="0" err="1"/>
              <a:t>delay</a:t>
            </a:r>
            <a:r>
              <a:rPr lang="fr-FR" dirty="0"/>
              <a:t>(1000)</a:t>
            </a:r>
          </a:p>
          <a:p>
            <a:pPr lvl="1"/>
            <a:r>
              <a:rPr lang="fr-FR" dirty="0"/>
              <a:t>Pause de 1s</a:t>
            </a:r>
          </a:p>
          <a:p>
            <a:pPr lvl="1"/>
            <a:r>
              <a:rPr lang="fr-FR" dirty="0"/>
              <a:t>Quasi obligatoire dans un </a:t>
            </a:r>
            <a:r>
              <a:rPr lang="fr-FR" dirty="0" err="1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</TotalTime>
  <Words>879</Words>
  <Application>Microsoft Office PowerPoint</Application>
  <PresentationFormat>Affichage à l'écran (4:3)</PresentationFormat>
  <Paragraphs>134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Monotype Sorts</vt:lpstr>
      <vt:lpstr>Times New Roman</vt:lpstr>
      <vt:lpstr>cvc</vt:lpstr>
      <vt:lpstr>Présentation PowerPoint</vt:lpstr>
      <vt:lpstr>C++</vt:lpstr>
      <vt:lpstr>Arduino Studio</vt:lpstr>
      <vt:lpstr>Arduino Studio</vt:lpstr>
      <vt:lpstr>Outils</vt:lpstr>
      <vt:lpstr>Hello World!</vt:lpstr>
      <vt:lpstr>setup() et loop()</vt:lpstr>
      <vt:lpstr>Loop</vt:lpstr>
      <vt:lpstr>delay()</vt:lpstr>
      <vt:lpstr>Blink</vt:lpstr>
      <vt:lpstr>pinMode()</vt:lpstr>
      <vt:lpstr>digitalRead et digitalWrite</vt:lpstr>
      <vt:lpstr>Grove</vt:lpstr>
      <vt:lpstr>Bouton poussoir</vt:lpstr>
      <vt:lpstr>TODO I/O</vt:lpstr>
      <vt:lpstr>Ports Analogiques</vt:lpstr>
      <vt:lpstr>Lecture Analogique</vt:lpstr>
      <vt:lpstr>Le capteur de température</vt:lpstr>
      <vt:lpstr>WPM</vt:lpstr>
      <vt:lpstr>Fading sur Led</vt:lpstr>
      <vt:lpstr>Boucle for</vt:lpstr>
      <vt:lpstr>Bus I2C</vt:lpstr>
      <vt:lpstr>Librairie</vt:lpstr>
      <vt:lpstr>Capteur de pression I2C</vt:lpstr>
      <vt:lpstr>Ecran LCD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232</cp:revision>
  <dcterms:created xsi:type="dcterms:W3CDTF">2000-04-10T19:33:12Z</dcterms:created>
  <dcterms:modified xsi:type="dcterms:W3CDTF">2025-04-11T21:39:17Z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